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5"/>
    <p:sldMasterId id="2147483667" r:id="rId6"/>
  </p:sldMasterIdLst>
  <p:notesMasterIdLst>
    <p:notesMasterId r:id="rId84"/>
  </p:notesMasterIdLst>
  <p:handoutMasterIdLst>
    <p:handoutMasterId r:id="rId85"/>
  </p:handoutMasterIdLst>
  <p:sldIdLst>
    <p:sldId id="256" r:id="rId7"/>
    <p:sldId id="653" r:id="rId8"/>
    <p:sldId id="559" r:id="rId9"/>
    <p:sldId id="614" r:id="rId10"/>
    <p:sldId id="751" r:id="rId11"/>
    <p:sldId id="615" r:id="rId12"/>
    <p:sldId id="656" r:id="rId13"/>
    <p:sldId id="587" r:id="rId14"/>
    <p:sldId id="863" r:id="rId15"/>
    <p:sldId id="874" r:id="rId16"/>
    <p:sldId id="895" r:id="rId17"/>
    <p:sldId id="894" r:id="rId18"/>
    <p:sldId id="893" r:id="rId19"/>
    <p:sldId id="892" r:id="rId20"/>
    <p:sldId id="891" r:id="rId21"/>
    <p:sldId id="890" r:id="rId22"/>
    <p:sldId id="889" r:id="rId23"/>
    <p:sldId id="888" r:id="rId24"/>
    <p:sldId id="887" r:id="rId25"/>
    <p:sldId id="886" r:id="rId26"/>
    <p:sldId id="885" r:id="rId27"/>
    <p:sldId id="884" r:id="rId28"/>
    <p:sldId id="883" r:id="rId29"/>
    <p:sldId id="882" r:id="rId30"/>
    <p:sldId id="881" r:id="rId31"/>
    <p:sldId id="880" r:id="rId32"/>
    <p:sldId id="879" r:id="rId33"/>
    <p:sldId id="878" r:id="rId34"/>
    <p:sldId id="877" r:id="rId35"/>
    <p:sldId id="876" r:id="rId36"/>
    <p:sldId id="710" r:id="rId37"/>
    <p:sldId id="752" r:id="rId38"/>
    <p:sldId id="858" r:id="rId39"/>
    <p:sldId id="845" r:id="rId40"/>
    <p:sldId id="898" r:id="rId41"/>
    <p:sldId id="847" r:id="rId42"/>
    <p:sldId id="861" r:id="rId43"/>
    <p:sldId id="848" r:id="rId44"/>
    <p:sldId id="849" r:id="rId45"/>
    <p:sldId id="859" r:id="rId46"/>
    <p:sldId id="850" r:id="rId47"/>
    <p:sldId id="851" r:id="rId48"/>
    <p:sldId id="852" r:id="rId49"/>
    <p:sldId id="860" r:id="rId50"/>
    <p:sldId id="853" r:id="rId51"/>
    <p:sldId id="854" r:id="rId52"/>
    <p:sldId id="855" r:id="rId53"/>
    <p:sldId id="856" r:id="rId54"/>
    <p:sldId id="862" r:id="rId55"/>
    <p:sldId id="857" r:id="rId56"/>
    <p:sldId id="832" r:id="rId57"/>
    <p:sldId id="833" r:id="rId58"/>
    <p:sldId id="834" r:id="rId59"/>
    <p:sldId id="835" r:id="rId60"/>
    <p:sldId id="836" r:id="rId61"/>
    <p:sldId id="837" r:id="rId62"/>
    <p:sldId id="838" r:id="rId63"/>
    <p:sldId id="839" r:id="rId64"/>
    <p:sldId id="840" r:id="rId65"/>
    <p:sldId id="841" r:id="rId66"/>
    <p:sldId id="842" r:id="rId67"/>
    <p:sldId id="843" r:id="rId68"/>
    <p:sldId id="844" r:id="rId69"/>
    <p:sldId id="829" r:id="rId70"/>
    <p:sldId id="830" r:id="rId71"/>
    <p:sldId id="831" r:id="rId72"/>
    <p:sldId id="864" r:id="rId73"/>
    <p:sldId id="865" r:id="rId74"/>
    <p:sldId id="866" r:id="rId75"/>
    <p:sldId id="873" r:id="rId76"/>
    <p:sldId id="872" r:id="rId77"/>
    <p:sldId id="896" r:id="rId78"/>
    <p:sldId id="868" r:id="rId79"/>
    <p:sldId id="897" r:id="rId80"/>
    <p:sldId id="792" r:id="rId81"/>
    <p:sldId id="619" r:id="rId82"/>
    <p:sldId id="367" r:id="rId8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wa, Crystal" initials="MC" lastIdx="3" clrIdx="0">
    <p:extLst>
      <p:ext uri="{19B8F6BF-5375-455C-9EA6-DF929625EA0E}">
        <p15:presenceInfo xmlns:p15="http://schemas.microsoft.com/office/powerpoint/2012/main" userId="S-1-5-21-2444698140-3567673722-3847017576-5784" providerId="AD"/>
      </p:ext>
    </p:extLst>
  </p:cmAuthor>
  <p:cmAuthor id="2" name="Norman, Mariah" initials="NM" lastIdx="17" clrIdx="1">
    <p:extLst>
      <p:ext uri="{19B8F6BF-5375-455C-9EA6-DF929625EA0E}">
        <p15:presenceInfo xmlns:p15="http://schemas.microsoft.com/office/powerpoint/2012/main" userId="Norman, Mariah" providerId="None"/>
      </p:ext>
    </p:extLst>
  </p:cmAuthor>
  <p:cmAuthor id="3" name="Norman, Mariah" initials="NM [2]" lastIdx="4" clrIdx="2">
    <p:extLst>
      <p:ext uri="{19B8F6BF-5375-455C-9EA6-DF929625EA0E}">
        <p15:presenceInfo xmlns:p15="http://schemas.microsoft.com/office/powerpoint/2012/main" userId="S::mnorman@swog.org::2e16c7e4-3cd3-4b0f-8b46-6e879a7ef2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6600"/>
    <a:srgbClr val="B1D92C"/>
    <a:srgbClr val="5AC6F0"/>
    <a:srgbClr val="FF7C80"/>
    <a:srgbClr val="FFCC00"/>
    <a:srgbClr val="FFFF99"/>
    <a:srgbClr val="CC0000"/>
    <a:srgbClr val="493E31"/>
    <a:srgbClr val="927C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97" autoAdjust="0"/>
    <p:restoredTop sz="84633" autoAdjust="0"/>
  </p:normalViewPr>
  <p:slideViewPr>
    <p:cSldViewPr snapToGrid="0">
      <p:cViewPr varScale="1">
        <p:scale>
          <a:sx n="54" d="100"/>
          <a:sy n="54" d="100"/>
        </p:scale>
        <p:origin x="1384" y="52"/>
      </p:cViewPr>
      <p:guideLst>
        <p:guide orient="horz" pos="2160"/>
        <p:guide pos="3840"/>
      </p:guideLst>
    </p:cSldViewPr>
  </p:slideViewPr>
  <p:outlineViewPr>
    <p:cViewPr>
      <p:scale>
        <a:sx n="33" d="100"/>
        <a:sy n="33" d="100"/>
      </p:scale>
      <p:origin x="0" y="-97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63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tableStyles" Target="tableStyles.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293A4-3F09-426C-921C-6BEA8198F1B8}" type="doc">
      <dgm:prSet loTypeId="urn:microsoft.com/office/officeart/2005/8/layout/cycle2" loCatId="cycle" qsTypeId="urn:microsoft.com/office/officeart/2005/8/quickstyle/3d1" qsCatId="3D" csTypeId="urn:microsoft.com/office/officeart/2005/8/colors/accent5_2" csCatId="accent5" phldr="1"/>
      <dgm:spPr/>
      <dgm:t>
        <a:bodyPr/>
        <a:lstStyle/>
        <a:p>
          <a:endParaRPr lang="en-US"/>
        </a:p>
      </dgm:t>
    </dgm:pt>
    <dgm:pt modelId="{DE42F7B3-3DB3-40F4-8BA9-40C0752EAB98}">
      <dgm:prSet phldrT="[Text]" custT="1"/>
      <dgm:spPr>
        <a:solidFill>
          <a:prstClr val="white">
            <a:lumMod val="50000"/>
          </a:prst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gm:spPr>
      <dgm:t>
        <a:bodyPr spcFirstLastPara="0" vert="horz" wrap="square" lIns="29210" tIns="29210" rIns="29210" bIns="29210" numCol="1" spcCol="1270" anchor="ctr" anchorCtr="0"/>
        <a:lstStyle/>
        <a:p>
          <a:pPr marL="0" lvl="0" indent="0" algn="ctr" defTabSz="1022350">
            <a:lnSpc>
              <a:spcPct val="90000"/>
            </a:lnSpc>
            <a:spcBef>
              <a:spcPct val="0"/>
            </a:spcBef>
            <a:spcAft>
              <a:spcPct val="35000"/>
            </a:spcAft>
            <a:buNone/>
          </a:pPr>
          <a:r>
            <a:rPr lang="en-US" sz="2300" kern="1200" dirty="0">
              <a:solidFill>
                <a:prstClr val="white"/>
              </a:solidFill>
              <a:latin typeface="Calibri"/>
              <a:ea typeface="+mn-ea"/>
              <a:cs typeface="+mn-cs"/>
            </a:rPr>
            <a:t>SWOG</a:t>
          </a:r>
        </a:p>
      </dgm:t>
    </dgm:pt>
    <dgm:pt modelId="{0F6B33A8-A9F6-4CFA-9880-8C7939F92F57}" type="parTrans" cxnId="{DCDBAD35-202D-4085-9FCE-2ED9906E25EE}">
      <dgm:prSet/>
      <dgm:spPr/>
      <dgm:t>
        <a:bodyPr/>
        <a:lstStyle/>
        <a:p>
          <a:endParaRPr lang="en-US"/>
        </a:p>
      </dgm:t>
    </dgm:pt>
    <dgm:pt modelId="{52FDFE28-B0E2-4831-8AED-438AAA02B06C}" type="sibTrans" cxnId="{DCDBAD35-202D-4085-9FCE-2ED9906E25EE}">
      <dgm:prSet/>
      <dgm:spPr/>
      <dgm:t>
        <a:bodyPr/>
        <a:lstStyle/>
        <a:p>
          <a:endParaRPr lang="en-US"/>
        </a:p>
      </dgm:t>
    </dgm:pt>
    <dgm:pt modelId="{6E316AA7-785E-409D-8160-CF8DA3FE4C45}">
      <dgm:prSet phldrT="[Text]"/>
      <dgm:spPr>
        <a:solidFill>
          <a:schemeClr val="bg1">
            <a:lumMod val="50000"/>
          </a:schemeClr>
        </a:solidFill>
      </dgm:spPr>
      <dgm:t>
        <a:bodyPr/>
        <a:lstStyle/>
        <a:p>
          <a:r>
            <a:rPr lang="en-US" dirty="0"/>
            <a:t>ECOG-ACRIN</a:t>
          </a:r>
        </a:p>
      </dgm:t>
    </dgm:pt>
    <dgm:pt modelId="{893E0454-86A3-4BB9-ABFB-AB7AFDB8B579}" type="parTrans" cxnId="{E98B5792-59EF-495A-89B8-98EDCE30D177}">
      <dgm:prSet/>
      <dgm:spPr/>
      <dgm:t>
        <a:bodyPr/>
        <a:lstStyle/>
        <a:p>
          <a:endParaRPr lang="en-US"/>
        </a:p>
      </dgm:t>
    </dgm:pt>
    <dgm:pt modelId="{872D09D6-A9E9-4157-8735-28DAEC4B339B}" type="sibTrans" cxnId="{E98B5792-59EF-495A-89B8-98EDCE30D177}">
      <dgm:prSet/>
      <dgm:spPr/>
      <dgm:t>
        <a:bodyPr/>
        <a:lstStyle/>
        <a:p>
          <a:endParaRPr lang="en-US"/>
        </a:p>
      </dgm:t>
    </dgm:pt>
    <dgm:pt modelId="{E26AC98D-AE7B-4173-8F46-AFEFD388650A}">
      <dgm:prSet phldrT="[Text]"/>
      <dgm:spPr>
        <a:solidFill>
          <a:schemeClr val="bg1">
            <a:lumMod val="50000"/>
          </a:schemeClr>
        </a:solidFill>
      </dgm:spPr>
      <dgm:t>
        <a:bodyPr/>
        <a:lstStyle/>
        <a:p>
          <a:r>
            <a:rPr lang="en-US" dirty="0"/>
            <a:t>NRG</a:t>
          </a:r>
        </a:p>
      </dgm:t>
    </dgm:pt>
    <dgm:pt modelId="{2A4C10C3-1108-4BFF-8A73-F0902B05A3F7}" type="parTrans" cxnId="{C5043E5B-5FD4-41DC-8B6C-80B4F834CC22}">
      <dgm:prSet/>
      <dgm:spPr/>
      <dgm:t>
        <a:bodyPr/>
        <a:lstStyle/>
        <a:p>
          <a:endParaRPr lang="en-US"/>
        </a:p>
      </dgm:t>
    </dgm:pt>
    <dgm:pt modelId="{87AA1D69-D179-4789-A6F9-2F0E43155FBB}" type="sibTrans" cxnId="{C5043E5B-5FD4-41DC-8B6C-80B4F834CC22}">
      <dgm:prSet/>
      <dgm:spPr/>
      <dgm:t>
        <a:bodyPr/>
        <a:lstStyle/>
        <a:p>
          <a:endParaRPr lang="en-US"/>
        </a:p>
      </dgm:t>
    </dgm:pt>
    <dgm:pt modelId="{4571180A-2F8F-4269-9B98-198EFE04298E}">
      <dgm:prSet phldrT="[Text]"/>
      <dgm:spPr>
        <a:solidFill>
          <a:schemeClr val="bg1">
            <a:lumMod val="50000"/>
          </a:schemeClr>
        </a:solidFill>
      </dgm:spPr>
      <dgm:t>
        <a:bodyPr/>
        <a:lstStyle/>
        <a:p>
          <a:r>
            <a:rPr lang="en-US" dirty="0"/>
            <a:t>Alliance</a:t>
          </a:r>
        </a:p>
      </dgm:t>
    </dgm:pt>
    <dgm:pt modelId="{3AA7F163-7966-43A5-8698-2BC0BA1C8304}" type="parTrans" cxnId="{59DD2127-CD87-4F92-A408-369713B80D66}">
      <dgm:prSet/>
      <dgm:spPr/>
      <dgm:t>
        <a:bodyPr/>
        <a:lstStyle/>
        <a:p>
          <a:endParaRPr lang="en-US"/>
        </a:p>
      </dgm:t>
    </dgm:pt>
    <dgm:pt modelId="{7065C381-C6F0-4DB7-851C-42D035BA29A7}" type="sibTrans" cxnId="{59DD2127-CD87-4F92-A408-369713B80D66}">
      <dgm:prSet/>
      <dgm:spPr/>
      <dgm:t>
        <a:bodyPr/>
        <a:lstStyle/>
        <a:p>
          <a:endParaRPr lang="en-US"/>
        </a:p>
      </dgm:t>
    </dgm:pt>
    <dgm:pt modelId="{4F8467A0-0C18-4947-A566-6CADDE0D2FDC}" type="pres">
      <dgm:prSet presAssocID="{242293A4-3F09-426C-921C-6BEA8198F1B8}" presName="cycle" presStyleCnt="0">
        <dgm:presLayoutVars>
          <dgm:dir/>
          <dgm:resizeHandles val="exact"/>
        </dgm:presLayoutVars>
      </dgm:prSet>
      <dgm:spPr/>
    </dgm:pt>
    <dgm:pt modelId="{A9803A3A-82AD-4C04-941A-A08CC189DC7A}" type="pres">
      <dgm:prSet presAssocID="{DE42F7B3-3DB3-40F4-8BA9-40C0752EAB98}" presName="node" presStyleLbl="node1" presStyleIdx="0" presStyleCnt="4" custScaleX="110215">
        <dgm:presLayoutVars>
          <dgm:bulletEnabled val="1"/>
        </dgm:presLayoutVars>
      </dgm:prSet>
      <dgm:spPr>
        <a:xfrm>
          <a:off x="2425889" y="1384"/>
          <a:ext cx="1598530" cy="1450374"/>
        </a:xfrm>
        <a:prstGeom prst="ellipse">
          <a:avLst/>
        </a:prstGeom>
      </dgm:spPr>
    </dgm:pt>
    <dgm:pt modelId="{8D1021FF-03A7-4B43-9E94-59281E74F1D5}" type="pres">
      <dgm:prSet presAssocID="{52FDFE28-B0E2-4831-8AED-438AAA02B06C}" presName="sibTrans" presStyleLbl="sibTrans2D1" presStyleIdx="0" presStyleCnt="4" custAng="5775310"/>
      <dgm:spPr/>
    </dgm:pt>
    <dgm:pt modelId="{D03E680B-0432-4C58-92CC-6FDB4AC209CB}" type="pres">
      <dgm:prSet presAssocID="{52FDFE28-B0E2-4831-8AED-438AAA02B06C}" presName="connectorText" presStyleLbl="sibTrans2D1" presStyleIdx="0" presStyleCnt="4"/>
      <dgm:spPr/>
    </dgm:pt>
    <dgm:pt modelId="{16A6FFBD-C72F-4107-97FF-5119FFA2FAFD}" type="pres">
      <dgm:prSet presAssocID="{6E316AA7-785E-409D-8160-CF8DA3FE4C45}" presName="node" presStyleLbl="node1" presStyleIdx="1" presStyleCnt="4" custRadScaleRad="115371" custRadScaleInc="-3628">
        <dgm:presLayoutVars>
          <dgm:bulletEnabled val="1"/>
        </dgm:presLayoutVars>
      </dgm:prSet>
      <dgm:spPr/>
    </dgm:pt>
    <dgm:pt modelId="{968BA77D-24EF-491C-BAD5-416C5715A84B}" type="pres">
      <dgm:prSet presAssocID="{872D09D6-A9E9-4157-8735-28DAEC4B339B}" presName="sibTrans" presStyleLbl="sibTrans2D1" presStyleIdx="1" presStyleCnt="4" custAng="5775310"/>
      <dgm:spPr/>
    </dgm:pt>
    <dgm:pt modelId="{BC7DA69E-084D-4819-84B1-10BF2B7605EF}" type="pres">
      <dgm:prSet presAssocID="{872D09D6-A9E9-4157-8735-28DAEC4B339B}" presName="connectorText" presStyleLbl="sibTrans2D1" presStyleIdx="1" presStyleCnt="4"/>
      <dgm:spPr/>
    </dgm:pt>
    <dgm:pt modelId="{3B2B3FB2-5FBD-40BB-933C-8610BB8223C7}" type="pres">
      <dgm:prSet presAssocID="{E26AC98D-AE7B-4173-8F46-AFEFD388650A}" presName="node" presStyleLbl="node1" presStyleIdx="2" presStyleCnt="4" custRadScaleRad="117774">
        <dgm:presLayoutVars>
          <dgm:bulletEnabled val="1"/>
        </dgm:presLayoutVars>
      </dgm:prSet>
      <dgm:spPr/>
    </dgm:pt>
    <dgm:pt modelId="{4874F2CB-E165-42CB-A510-D9C4825AC342}" type="pres">
      <dgm:prSet presAssocID="{87AA1D69-D179-4789-A6F9-2F0E43155FBB}" presName="sibTrans" presStyleLbl="sibTrans2D1" presStyleIdx="2" presStyleCnt="4" custAng="5400000"/>
      <dgm:spPr/>
    </dgm:pt>
    <dgm:pt modelId="{32E076CB-A05E-4EDC-B92A-051DAEB298CF}" type="pres">
      <dgm:prSet presAssocID="{87AA1D69-D179-4789-A6F9-2F0E43155FBB}" presName="connectorText" presStyleLbl="sibTrans2D1" presStyleIdx="2" presStyleCnt="4"/>
      <dgm:spPr/>
    </dgm:pt>
    <dgm:pt modelId="{076FAB26-EF16-408D-8B6D-EF8618B7E4B1}" type="pres">
      <dgm:prSet presAssocID="{4571180A-2F8F-4269-9B98-198EFE04298E}" presName="node" presStyleLbl="node1" presStyleIdx="3" presStyleCnt="4" custRadScaleRad="119762" custRadScaleInc="236">
        <dgm:presLayoutVars>
          <dgm:bulletEnabled val="1"/>
        </dgm:presLayoutVars>
      </dgm:prSet>
      <dgm:spPr/>
    </dgm:pt>
    <dgm:pt modelId="{BB938257-86A1-4D98-B7F4-90D0B6D9B8F8}" type="pres">
      <dgm:prSet presAssocID="{7065C381-C6F0-4DB7-851C-42D035BA29A7}" presName="sibTrans" presStyleLbl="sibTrans2D1" presStyleIdx="3" presStyleCnt="4" custAng="5775310"/>
      <dgm:spPr/>
    </dgm:pt>
    <dgm:pt modelId="{04EC14C3-3CE5-4B7B-9616-B8FCEE0D8205}" type="pres">
      <dgm:prSet presAssocID="{7065C381-C6F0-4DB7-851C-42D035BA29A7}" presName="connectorText" presStyleLbl="sibTrans2D1" presStyleIdx="3" presStyleCnt="4"/>
      <dgm:spPr/>
    </dgm:pt>
  </dgm:ptLst>
  <dgm:cxnLst>
    <dgm:cxn modelId="{59DD2127-CD87-4F92-A408-369713B80D66}" srcId="{242293A4-3F09-426C-921C-6BEA8198F1B8}" destId="{4571180A-2F8F-4269-9B98-198EFE04298E}" srcOrd="3" destOrd="0" parTransId="{3AA7F163-7966-43A5-8698-2BC0BA1C8304}" sibTransId="{7065C381-C6F0-4DB7-851C-42D035BA29A7}"/>
    <dgm:cxn modelId="{495EDA27-E4E9-49EE-A498-1DEAB7241FFE}" type="presOf" srcId="{52FDFE28-B0E2-4831-8AED-438AAA02B06C}" destId="{8D1021FF-03A7-4B43-9E94-59281E74F1D5}" srcOrd="0" destOrd="0" presId="urn:microsoft.com/office/officeart/2005/8/layout/cycle2"/>
    <dgm:cxn modelId="{1C33DD32-CD14-4E75-9E21-A15EF2BBD804}" type="presOf" srcId="{87AA1D69-D179-4789-A6F9-2F0E43155FBB}" destId="{32E076CB-A05E-4EDC-B92A-051DAEB298CF}" srcOrd="1" destOrd="0" presId="urn:microsoft.com/office/officeart/2005/8/layout/cycle2"/>
    <dgm:cxn modelId="{DCDBAD35-202D-4085-9FCE-2ED9906E25EE}" srcId="{242293A4-3F09-426C-921C-6BEA8198F1B8}" destId="{DE42F7B3-3DB3-40F4-8BA9-40C0752EAB98}" srcOrd="0" destOrd="0" parTransId="{0F6B33A8-A9F6-4CFA-9880-8C7939F92F57}" sibTransId="{52FDFE28-B0E2-4831-8AED-438AAA02B06C}"/>
    <dgm:cxn modelId="{C5043E5B-5FD4-41DC-8B6C-80B4F834CC22}" srcId="{242293A4-3F09-426C-921C-6BEA8198F1B8}" destId="{E26AC98D-AE7B-4173-8F46-AFEFD388650A}" srcOrd="2" destOrd="0" parTransId="{2A4C10C3-1108-4BFF-8A73-F0902B05A3F7}" sibTransId="{87AA1D69-D179-4789-A6F9-2F0E43155FBB}"/>
    <dgm:cxn modelId="{238CBA5F-E3CB-4E22-804F-348392BF438B}" type="presOf" srcId="{7065C381-C6F0-4DB7-851C-42D035BA29A7}" destId="{04EC14C3-3CE5-4B7B-9616-B8FCEE0D8205}" srcOrd="1" destOrd="0" presId="urn:microsoft.com/office/officeart/2005/8/layout/cycle2"/>
    <dgm:cxn modelId="{242C226D-5153-42CB-9B2F-0E3FB6C0C393}" type="presOf" srcId="{242293A4-3F09-426C-921C-6BEA8198F1B8}" destId="{4F8467A0-0C18-4947-A566-6CADDE0D2FDC}" srcOrd="0" destOrd="0" presId="urn:microsoft.com/office/officeart/2005/8/layout/cycle2"/>
    <dgm:cxn modelId="{EFBB6C7F-06F5-423E-83E2-65FF9752701D}" type="presOf" srcId="{6E316AA7-785E-409D-8160-CF8DA3FE4C45}" destId="{16A6FFBD-C72F-4107-97FF-5119FFA2FAFD}" srcOrd="0" destOrd="0" presId="urn:microsoft.com/office/officeart/2005/8/layout/cycle2"/>
    <dgm:cxn modelId="{6EF2917F-A305-4106-98E0-1DDACFF00652}" type="presOf" srcId="{872D09D6-A9E9-4157-8735-28DAEC4B339B}" destId="{BC7DA69E-084D-4819-84B1-10BF2B7605EF}" srcOrd="1" destOrd="0" presId="urn:microsoft.com/office/officeart/2005/8/layout/cycle2"/>
    <dgm:cxn modelId="{03983782-2456-422F-A7AF-702B34D7F3B9}" type="presOf" srcId="{52FDFE28-B0E2-4831-8AED-438AAA02B06C}" destId="{D03E680B-0432-4C58-92CC-6FDB4AC209CB}" srcOrd="1" destOrd="0" presId="urn:microsoft.com/office/officeart/2005/8/layout/cycle2"/>
    <dgm:cxn modelId="{E98B5792-59EF-495A-89B8-98EDCE30D177}" srcId="{242293A4-3F09-426C-921C-6BEA8198F1B8}" destId="{6E316AA7-785E-409D-8160-CF8DA3FE4C45}" srcOrd="1" destOrd="0" parTransId="{893E0454-86A3-4BB9-ABFB-AB7AFDB8B579}" sibTransId="{872D09D6-A9E9-4157-8735-28DAEC4B339B}"/>
    <dgm:cxn modelId="{1A8F3A9E-C1DE-4DDD-9DFA-55AAE9601B43}" type="presOf" srcId="{DE42F7B3-3DB3-40F4-8BA9-40C0752EAB98}" destId="{A9803A3A-82AD-4C04-941A-A08CC189DC7A}" srcOrd="0" destOrd="0" presId="urn:microsoft.com/office/officeart/2005/8/layout/cycle2"/>
    <dgm:cxn modelId="{B8D263C1-11DF-4EC8-942A-07626B47374C}" type="presOf" srcId="{7065C381-C6F0-4DB7-851C-42D035BA29A7}" destId="{BB938257-86A1-4D98-B7F4-90D0B6D9B8F8}" srcOrd="0" destOrd="0" presId="urn:microsoft.com/office/officeart/2005/8/layout/cycle2"/>
    <dgm:cxn modelId="{818A12CA-910F-4A37-8D71-FBDA929F3700}" type="presOf" srcId="{E26AC98D-AE7B-4173-8F46-AFEFD388650A}" destId="{3B2B3FB2-5FBD-40BB-933C-8610BB8223C7}" srcOrd="0" destOrd="0" presId="urn:microsoft.com/office/officeart/2005/8/layout/cycle2"/>
    <dgm:cxn modelId="{323C5ADB-6BB0-4AA4-AE22-B493AE0C681C}" type="presOf" srcId="{4571180A-2F8F-4269-9B98-198EFE04298E}" destId="{076FAB26-EF16-408D-8B6D-EF8618B7E4B1}" srcOrd="0" destOrd="0" presId="urn:microsoft.com/office/officeart/2005/8/layout/cycle2"/>
    <dgm:cxn modelId="{42D352E1-3928-49EF-B517-B383FC4C9DA1}" type="presOf" srcId="{87AA1D69-D179-4789-A6F9-2F0E43155FBB}" destId="{4874F2CB-E165-42CB-A510-D9C4825AC342}" srcOrd="0" destOrd="0" presId="urn:microsoft.com/office/officeart/2005/8/layout/cycle2"/>
    <dgm:cxn modelId="{E1A14CFE-9E0B-4F06-9044-C56BA0511C9B}" type="presOf" srcId="{872D09D6-A9E9-4157-8735-28DAEC4B339B}" destId="{968BA77D-24EF-491C-BAD5-416C5715A84B}" srcOrd="0" destOrd="0" presId="urn:microsoft.com/office/officeart/2005/8/layout/cycle2"/>
    <dgm:cxn modelId="{6E0153C7-C5C6-46AC-85ED-7B59C81E415F}" type="presParOf" srcId="{4F8467A0-0C18-4947-A566-6CADDE0D2FDC}" destId="{A9803A3A-82AD-4C04-941A-A08CC189DC7A}" srcOrd="0" destOrd="0" presId="urn:microsoft.com/office/officeart/2005/8/layout/cycle2"/>
    <dgm:cxn modelId="{DA6F52AA-F96B-40E2-A87D-71FAA3C95C33}" type="presParOf" srcId="{4F8467A0-0C18-4947-A566-6CADDE0D2FDC}" destId="{8D1021FF-03A7-4B43-9E94-59281E74F1D5}" srcOrd="1" destOrd="0" presId="urn:microsoft.com/office/officeart/2005/8/layout/cycle2"/>
    <dgm:cxn modelId="{95B1AD08-F4E7-4450-B93C-EB8A875A14EE}" type="presParOf" srcId="{8D1021FF-03A7-4B43-9E94-59281E74F1D5}" destId="{D03E680B-0432-4C58-92CC-6FDB4AC209CB}" srcOrd="0" destOrd="0" presId="urn:microsoft.com/office/officeart/2005/8/layout/cycle2"/>
    <dgm:cxn modelId="{F089F296-1F9F-4F21-BE9D-D21B3B6B0AB3}" type="presParOf" srcId="{4F8467A0-0C18-4947-A566-6CADDE0D2FDC}" destId="{16A6FFBD-C72F-4107-97FF-5119FFA2FAFD}" srcOrd="2" destOrd="0" presId="urn:microsoft.com/office/officeart/2005/8/layout/cycle2"/>
    <dgm:cxn modelId="{B6647641-6439-473B-88E3-C748C20C25F9}" type="presParOf" srcId="{4F8467A0-0C18-4947-A566-6CADDE0D2FDC}" destId="{968BA77D-24EF-491C-BAD5-416C5715A84B}" srcOrd="3" destOrd="0" presId="urn:microsoft.com/office/officeart/2005/8/layout/cycle2"/>
    <dgm:cxn modelId="{908CFEC1-A6D6-4110-BB09-329D6494D5A0}" type="presParOf" srcId="{968BA77D-24EF-491C-BAD5-416C5715A84B}" destId="{BC7DA69E-084D-4819-84B1-10BF2B7605EF}" srcOrd="0" destOrd="0" presId="urn:microsoft.com/office/officeart/2005/8/layout/cycle2"/>
    <dgm:cxn modelId="{26A4C9FB-652F-4206-A035-12312B0A42C1}" type="presParOf" srcId="{4F8467A0-0C18-4947-A566-6CADDE0D2FDC}" destId="{3B2B3FB2-5FBD-40BB-933C-8610BB8223C7}" srcOrd="4" destOrd="0" presId="urn:microsoft.com/office/officeart/2005/8/layout/cycle2"/>
    <dgm:cxn modelId="{D42B78A3-79AD-4536-8031-DB9F22747296}" type="presParOf" srcId="{4F8467A0-0C18-4947-A566-6CADDE0D2FDC}" destId="{4874F2CB-E165-42CB-A510-D9C4825AC342}" srcOrd="5" destOrd="0" presId="urn:microsoft.com/office/officeart/2005/8/layout/cycle2"/>
    <dgm:cxn modelId="{84A89BF8-092E-4D56-85D2-8A9141619065}" type="presParOf" srcId="{4874F2CB-E165-42CB-A510-D9C4825AC342}" destId="{32E076CB-A05E-4EDC-B92A-051DAEB298CF}" srcOrd="0" destOrd="0" presId="urn:microsoft.com/office/officeart/2005/8/layout/cycle2"/>
    <dgm:cxn modelId="{209724D1-0B07-474F-9026-B7D8EC4BBE28}" type="presParOf" srcId="{4F8467A0-0C18-4947-A566-6CADDE0D2FDC}" destId="{076FAB26-EF16-408D-8B6D-EF8618B7E4B1}" srcOrd="6" destOrd="0" presId="urn:microsoft.com/office/officeart/2005/8/layout/cycle2"/>
    <dgm:cxn modelId="{4790D563-C180-47B9-BC75-BE7C4ABDB15C}" type="presParOf" srcId="{4F8467A0-0C18-4947-A566-6CADDE0D2FDC}" destId="{BB938257-86A1-4D98-B7F4-90D0B6D9B8F8}" srcOrd="7" destOrd="0" presId="urn:microsoft.com/office/officeart/2005/8/layout/cycle2"/>
    <dgm:cxn modelId="{FF0DB3CB-1A2B-4B68-8C08-BDE3BD243D02}" type="presParOf" srcId="{BB938257-86A1-4D98-B7F4-90D0B6D9B8F8}" destId="{04EC14C3-3CE5-4B7B-9616-B8FCEE0D8205}"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03A3A-82AD-4C04-941A-A08CC189DC7A}">
      <dsp:nvSpPr>
        <dsp:cNvPr id="0" name=""/>
        <dsp:cNvSpPr/>
      </dsp:nvSpPr>
      <dsp:spPr>
        <a:xfrm>
          <a:off x="2425889" y="1384"/>
          <a:ext cx="1598530" cy="1450374"/>
        </a:xfrm>
        <a:prstGeom prst="ellipse">
          <a:avLst/>
        </a:prstGeom>
        <a:solidFill>
          <a:prstClr val="white">
            <a:lumMod val="50000"/>
          </a:prst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prstClr val="white"/>
              </a:solidFill>
              <a:latin typeface="Calibri"/>
              <a:ea typeface="+mn-ea"/>
              <a:cs typeface="+mn-cs"/>
            </a:rPr>
            <a:t>SWOG</a:t>
          </a:r>
        </a:p>
      </dsp:txBody>
      <dsp:txXfrm>
        <a:off x="2659988" y="213786"/>
        <a:ext cx="1130332" cy="1025570"/>
      </dsp:txXfrm>
    </dsp:sp>
    <dsp:sp modelId="{8D1021FF-03A7-4B43-9E94-59281E74F1D5}">
      <dsp:nvSpPr>
        <dsp:cNvPr id="0" name=""/>
        <dsp:cNvSpPr/>
      </dsp:nvSpPr>
      <dsp:spPr>
        <a:xfrm rot="8174340">
          <a:off x="3899991" y="1230940"/>
          <a:ext cx="436882"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012853" y="1283514"/>
        <a:ext cx="305817" cy="293701"/>
      </dsp:txXfrm>
    </dsp:sp>
    <dsp:sp modelId="{16A6FFBD-C72F-4107-97FF-5119FFA2FAFD}">
      <dsp:nvSpPr>
        <dsp:cNvPr id="0" name=""/>
        <dsp:cNvSpPr/>
      </dsp:nvSpPr>
      <dsp:spPr>
        <a:xfrm>
          <a:off x="4274178" y="1489271"/>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ECOG-ACRIN</a:t>
          </a:r>
        </a:p>
      </dsp:txBody>
      <dsp:txXfrm>
        <a:off x="4486580" y="1701673"/>
        <a:ext cx="1025570" cy="1025570"/>
      </dsp:txXfrm>
    </dsp:sp>
    <dsp:sp modelId="{968BA77D-24EF-491C-BAD5-416C5715A84B}">
      <dsp:nvSpPr>
        <dsp:cNvPr id="0" name=""/>
        <dsp:cNvSpPr/>
      </dsp:nvSpPr>
      <dsp:spPr>
        <a:xfrm rot="14062921">
          <a:off x="3875609" y="2755577"/>
          <a:ext cx="494128"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991795" y="2913166"/>
        <a:ext cx="347278" cy="293701"/>
      </dsp:txXfrm>
    </dsp:sp>
    <dsp:sp modelId="{3B2B3FB2-5FBD-40BB-933C-8610BB8223C7}">
      <dsp:nvSpPr>
        <dsp:cNvPr id="0" name=""/>
        <dsp:cNvSpPr/>
      </dsp:nvSpPr>
      <dsp:spPr>
        <a:xfrm>
          <a:off x="2499967" y="3079680"/>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NRG</a:t>
          </a:r>
        </a:p>
      </dsp:txBody>
      <dsp:txXfrm>
        <a:off x="2712369" y="3292082"/>
        <a:ext cx="1025570" cy="1025570"/>
      </dsp:txXfrm>
    </dsp:sp>
    <dsp:sp modelId="{4874F2CB-E165-42CB-A510-D9C4825AC342}">
      <dsp:nvSpPr>
        <dsp:cNvPr id="0" name=""/>
        <dsp:cNvSpPr/>
      </dsp:nvSpPr>
      <dsp:spPr>
        <a:xfrm rot="18596964">
          <a:off x="2062317" y="2797668"/>
          <a:ext cx="505108"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088595" y="2951856"/>
        <a:ext cx="358258" cy="293701"/>
      </dsp:txXfrm>
    </dsp:sp>
    <dsp:sp modelId="{076FAB26-EF16-408D-8B6D-EF8618B7E4B1}">
      <dsp:nvSpPr>
        <dsp:cNvPr id="0" name=""/>
        <dsp:cNvSpPr/>
      </dsp:nvSpPr>
      <dsp:spPr>
        <a:xfrm>
          <a:off x="657484" y="1536425"/>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Alliance</a:t>
          </a:r>
        </a:p>
      </dsp:txBody>
      <dsp:txXfrm>
        <a:off x="869886" y="1748827"/>
        <a:ext cx="1025570" cy="1025570"/>
      </dsp:txXfrm>
    </dsp:sp>
    <dsp:sp modelId="{BB938257-86A1-4D98-B7F4-90D0B6D9B8F8}">
      <dsp:nvSpPr>
        <dsp:cNvPr id="0" name=""/>
        <dsp:cNvSpPr/>
      </dsp:nvSpPr>
      <dsp:spPr>
        <a:xfrm rot="3387374">
          <a:off x="2037410" y="1271194"/>
          <a:ext cx="480545"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069661" y="1309017"/>
        <a:ext cx="336382" cy="29370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134" y="1"/>
            <a:ext cx="3038648" cy="466725"/>
          </a:xfrm>
          <a:prstGeom prst="rect">
            <a:avLst/>
          </a:prstGeom>
        </p:spPr>
        <p:txBody>
          <a:bodyPr vert="horz" lIns="91440" tIns="45720" rIns="91440" bIns="45720" rtlCol="0"/>
          <a:lstStyle>
            <a:lvl1pPr algn="r">
              <a:defRPr sz="1200"/>
            </a:lvl1pPr>
          </a:lstStyle>
          <a:p>
            <a:fld id="{FA924232-942B-4CF1-8762-123AA10E60FC}" type="datetimeFigureOut">
              <a:rPr lang="en-US" smtClean="0"/>
              <a:t>10/26/2020</a:t>
            </a:fld>
            <a:endParaRPr lang="en-US" dirty="0"/>
          </a:p>
        </p:txBody>
      </p:sp>
      <p:sp>
        <p:nvSpPr>
          <p:cNvPr id="4" name="Footer Placeholder 3"/>
          <p:cNvSpPr>
            <a:spLocks noGrp="1"/>
          </p:cNvSpPr>
          <p:nvPr>
            <p:ph type="ftr" sz="quarter" idx="2"/>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134" y="8829676"/>
            <a:ext cx="3038648" cy="466725"/>
          </a:xfrm>
          <a:prstGeom prst="rect">
            <a:avLst/>
          </a:prstGeom>
        </p:spPr>
        <p:txBody>
          <a:bodyPr vert="horz" lIns="91440" tIns="45720" rIns="91440" bIns="45720" rtlCol="0" anchor="b"/>
          <a:lstStyle>
            <a:lvl1pPr algn="r">
              <a:defRPr sz="1200"/>
            </a:lvl1pPr>
          </a:lstStyle>
          <a:p>
            <a:fld id="{D2BC623E-D155-4303-8FF8-80A9A000ADA2}" type="slidenum">
              <a:rPr lang="en-US" smtClean="0"/>
              <a:t>‹#›</a:t>
            </a:fld>
            <a:endParaRPr lang="en-US" dirty="0"/>
          </a:p>
        </p:txBody>
      </p:sp>
    </p:spTree>
    <p:extLst>
      <p:ext uri="{BB962C8B-B14F-4D97-AF65-F5344CB8AC3E}">
        <p14:creationId xmlns:p14="http://schemas.microsoft.com/office/powerpoint/2010/main" val="145342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134" y="1"/>
            <a:ext cx="3038648" cy="466725"/>
          </a:xfrm>
          <a:prstGeom prst="rect">
            <a:avLst/>
          </a:prstGeom>
        </p:spPr>
        <p:txBody>
          <a:bodyPr vert="horz" lIns="91440" tIns="45720" rIns="91440" bIns="45720" rtlCol="0"/>
          <a:lstStyle>
            <a:lvl1pPr algn="r">
              <a:defRPr sz="1200"/>
            </a:lvl1pPr>
          </a:lstStyle>
          <a:p>
            <a:fld id="{891A9970-2462-43B0-9C9B-51114862A4FD}" type="datetimeFigureOut">
              <a:rPr lang="en-US" smtClean="0"/>
              <a:t>10/26/2020</a:t>
            </a:fld>
            <a:endParaRPr lang="en-US" dirty="0"/>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848" y="4473576"/>
            <a:ext cx="560832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134" y="8829676"/>
            <a:ext cx="3038648" cy="466725"/>
          </a:xfrm>
          <a:prstGeom prst="rect">
            <a:avLst/>
          </a:prstGeom>
        </p:spPr>
        <p:txBody>
          <a:bodyPr vert="horz" lIns="91440" tIns="45720" rIns="91440" bIns="45720" rtlCol="0" anchor="b"/>
          <a:lstStyle>
            <a:lvl1pPr algn="r">
              <a:defRPr sz="1200"/>
            </a:lvl1pPr>
          </a:lstStyle>
          <a:p>
            <a:fld id="{0AC32826-4357-451F-99FB-6C9607A54F6E}" type="slidenum">
              <a:rPr lang="en-US" smtClean="0"/>
              <a:t>‹#›</a:t>
            </a:fld>
            <a:endParaRPr lang="en-US" dirty="0"/>
          </a:p>
        </p:txBody>
      </p:sp>
    </p:spTree>
    <p:extLst>
      <p:ext uri="{BB962C8B-B14F-4D97-AF65-F5344CB8AC3E}">
        <p14:creationId xmlns:p14="http://schemas.microsoft.com/office/powerpoint/2010/main" val="3722075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1</a:t>
            </a:fld>
            <a:endParaRPr lang="en-US" dirty="0"/>
          </a:p>
        </p:txBody>
      </p:sp>
    </p:spTree>
    <p:extLst>
      <p:ext uri="{BB962C8B-B14F-4D97-AF65-F5344CB8AC3E}">
        <p14:creationId xmlns:p14="http://schemas.microsoft.com/office/powerpoint/2010/main" val="253116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AC32826-4357-451F-99FB-6C9607A54F6E}" type="slidenum">
              <a:rPr lang="en-US" smtClean="0"/>
              <a:t>12</a:t>
            </a:fld>
            <a:endParaRPr lang="en-US" dirty="0"/>
          </a:p>
        </p:txBody>
      </p:sp>
    </p:spTree>
    <p:extLst>
      <p:ext uri="{BB962C8B-B14F-4D97-AF65-F5344CB8AC3E}">
        <p14:creationId xmlns:p14="http://schemas.microsoft.com/office/powerpoint/2010/main" val="44157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13</a:t>
            </a:fld>
            <a:endParaRPr lang="en-US" dirty="0"/>
          </a:p>
        </p:txBody>
      </p:sp>
    </p:spTree>
    <p:extLst>
      <p:ext uri="{BB962C8B-B14F-4D97-AF65-F5344CB8AC3E}">
        <p14:creationId xmlns:p14="http://schemas.microsoft.com/office/powerpoint/2010/main" val="4172633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C32826-4357-451F-99FB-6C9607A54F6E}" type="slidenum">
              <a:rPr lang="en-US" smtClean="0"/>
              <a:t>14</a:t>
            </a:fld>
            <a:endParaRPr lang="en-US" dirty="0"/>
          </a:p>
        </p:txBody>
      </p:sp>
    </p:spTree>
    <p:extLst>
      <p:ext uri="{BB962C8B-B14F-4D97-AF65-F5344CB8AC3E}">
        <p14:creationId xmlns:p14="http://schemas.microsoft.com/office/powerpoint/2010/main" val="3728823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C32826-4357-451F-99FB-6C9607A54F6E}" type="slidenum">
              <a:rPr lang="en-US" smtClean="0"/>
              <a:t>15</a:t>
            </a:fld>
            <a:endParaRPr lang="en-US" dirty="0"/>
          </a:p>
        </p:txBody>
      </p:sp>
    </p:spTree>
    <p:extLst>
      <p:ext uri="{BB962C8B-B14F-4D97-AF65-F5344CB8AC3E}">
        <p14:creationId xmlns:p14="http://schemas.microsoft.com/office/powerpoint/2010/main" val="2814320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C32826-4357-451F-99FB-6C9607A54F6E}" type="slidenum">
              <a:rPr lang="en-US" smtClean="0"/>
              <a:t>18</a:t>
            </a:fld>
            <a:endParaRPr lang="en-US" dirty="0"/>
          </a:p>
        </p:txBody>
      </p:sp>
    </p:spTree>
    <p:extLst>
      <p:ext uri="{BB962C8B-B14F-4D97-AF65-F5344CB8AC3E}">
        <p14:creationId xmlns:p14="http://schemas.microsoft.com/office/powerpoint/2010/main" val="1190108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0AC32826-4357-451F-99FB-6C9607A54F6E}" type="slidenum">
              <a:rPr lang="en-US" smtClean="0"/>
              <a:t>19</a:t>
            </a:fld>
            <a:endParaRPr lang="en-US" dirty="0"/>
          </a:p>
        </p:txBody>
      </p:sp>
    </p:spTree>
    <p:extLst>
      <p:ext uri="{BB962C8B-B14F-4D97-AF65-F5344CB8AC3E}">
        <p14:creationId xmlns:p14="http://schemas.microsoft.com/office/powerpoint/2010/main" val="2853134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0AC32826-4357-451F-99FB-6C9607A54F6E}" type="slidenum">
              <a:rPr lang="en-US" smtClean="0"/>
              <a:t>20</a:t>
            </a:fld>
            <a:endParaRPr lang="en-US" dirty="0"/>
          </a:p>
        </p:txBody>
      </p:sp>
    </p:spTree>
    <p:extLst>
      <p:ext uri="{BB962C8B-B14F-4D97-AF65-F5344CB8AC3E}">
        <p14:creationId xmlns:p14="http://schemas.microsoft.com/office/powerpoint/2010/main" val="2995121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C32826-4357-451F-99FB-6C9607A54F6E}" type="slidenum">
              <a:rPr lang="en-US" smtClean="0"/>
              <a:t>21</a:t>
            </a:fld>
            <a:endParaRPr lang="en-US" dirty="0"/>
          </a:p>
        </p:txBody>
      </p:sp>
    </p:spTree>
    <p:extLst>
      <p:ext uri="{BB962C8B-B14F-4D97-AF65-F5344CB8AC3E}">
        <p14:creationId xmlns:p14="http://schemas.microsoft.com/office/powerpoint/2010/main" val="3326243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C32826-4357-451F-99FB-6C9607A54F6E}" type="slidenum">
              <a:rPr lang="en-US" smtClean="0"/>
              <a:t>22</a:t>
            </a:fld>
            <a:endParaRPr lang="en-US" dirty="0"/>
          </a:p>
        </p:txBody>
      </p:sp>
    </p:spTree>
    <p:extLst>
      <p:ext uri="{BB962C8B-B14F-4D97-AF65-F5344CB8AC3E}">
        <p14:creationId xmlns:p14="http://schemas.microsoft.com/office/powerpoint/2010/main" val="217577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23</a:t>
            </a:fld>
            <a:endParaRPr lang="en-US" dirty="0"/>
          </a:p>
        </p:txBody>
      </p:sp>
    </p:spTree>
    <p:extLst>
      <p:ext uri="{BB962C8B-B14F-4D97-AF65-F5344CB8AC3E}">
        <p14:creationId xmlns:p14="http://schemas.microsoft.com/office/powerpoint/2010/main" val="3980127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a:t>
            </a:fld>
            <a:endParaRPr lang="en-US" dirty="0"/>
          </a:p>
        </p:txBody>
      </p:sp>
    </p:spTree>
    <p:extLst>
      <p:ext uri="{BB962C8B-B14F-4D97-AF65-F5344CB8AC3E}">
        <p14:creationId xmlns:p14="http://schemas.microsoft.com/office/powerpoint/2010/main" val="1774607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24</a:t>
            </a:fld>
            <a:endParaRPr lang="en-US" dirty="0"/>
          </a:p>
        </p:txBody>
      </p:sp>
    </p:spTree>
    <p:extLst>
      <p:ext uri="{BB962C8B-B14F-4D97-AF65-F5344CB8AC3E}">
        <p14:creationId xmlns:p14="http://schemas.microsoft.com/office/powerpoint/2010/main" val="3962845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26</a:t>
            </a:fld>
            <a:endParaRPr lang="en-US" dirty="0"/>
          </a:p>
        </p:txBody>
      </p:sp>
    </p:spTree>
    <p:extLst>
      <p:ext uri="{BB962C8B-B14F-4D97-AF65-F5344CB8AC3E}">
        <p14:creationId xmlns:p14="http://schemas.microsoft.com/office/powerpoint/2010/main" val="3183434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C32826-4357-451F-99FB-6C9607A54F6E}" type="slidenum">
              <a:rPr lang="en-US" smtClean="0"/>
              <a:t>28</a:t>
            </a:fld>
            <a:endParaRPr lang="en-US" dirty="0"/>
          </a:p>
        </p:txBody>
      </p:sp>
    </p:spTree>
    <p:extLst>
      <p:ext uri="{BB962C8B-B14F-4D97-AF65-F5344CB8AC3E}">
        <p14:creationId xmlns:p14="http://schemas.microsoft.com/office/powerpoint/2010/main" val="897265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C32826-4357-451F-99FB-6C9607A54F6E}" type="slidenum">
              <a:rPr lang="en-US" smtClean="0"/>
              <a:t>29</a:t>
            </a:fld>
            <a:endParaRPr lang="en-US" dirty="0"/>
          </a:p>
        </p:txBody>
      </p:sp>
    </p:spTree>
    <p:extLst>
      <p:ext uri="{BB962C8B-B14F-4D97-AF65-F5344CB8AC3E}">
        <p14:creationId xmlns:p14="http://schemas.microsoft.com/office/powerpoint/2010/main" val="1692296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45</a:t>
            </a:fld>
            <a:endParaRPr lang="en-US" dirty="0"/>
          </a:p>
        </p:txBody>
      </p:sp>
    </p:spTree>
    <p:extLst>
      <p:ext uri="{BB962C8B-B14F-4D97-AF65-F5344CB8AC3E}">
        <p14:creationId xmlns:p14="http://schemas.microsoft.com/office/powerpoint/2010/main" val="1531024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48</a:t>
            </a:fld>
            <a:endParaRPr lang="en-US" dirty="0"/>
          </a:p>
        </p:txBody>
      </p:sp>
    </p:spTree>
    <p:extLst>
      <p:ext uri="{BB962C8B-B14F-4D97-AF65-F5344CB8AC3E}">
        <p14:creationId xmlns:p14="http://schemas.microsoft.com/office/powerpoint/2010/main" val="2922244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50</a:t>
            </a:fld>
            <a:endParaRPr lang="en-US" dirty="0"/>
          </a:p>
        </p:txBody>
      </p:sp>
    </p:spTree>
    <p:extLst>
      <p:ext uri="{BB962C8B-B14F-4D97-AF65-F5344CB8AC3E}">
        <p14:creationId xmlns:p14="http://schemas.microsoft.com/office/powerpoint/2010/main" val="3612669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65</a:t>
            </a:fld>
            <a:endParaRPr lang="en-US" dirty="0"/>
          </a:p>
        </p:txBody>
      </p:sp>
    </p:spTree>
    <p:extLst>
      <p:ext uri="{BB962C8B-B14F-4D97-AF65-F5344CB8AC3E}">
        <p14:creationId xmlns:p14="http://schemas.microsoft.com/office/powerpoint/2010/main" val="1182468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76</a:t>
            </a:fld>
            <a:endParaRPr lang="en-US" dirty="0"/>
          </a:p>
        </p:txBody>
      </p:sp>
    </p:spTree>
    <p:extLst>
      <p:ext uri="{BB962C8B-B14F-4D97-AF65-F5344CB8AC3E}">
        <p14:creationId xmlns:p14="http://schemas.microsoft.com/office/powerpoint/2010/main" val="727192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8A349-BF76-48FE-B072-F2BBD60BE842}" type="slidenum">
              <a:rPr lang="en-US" smtClean="0"/>
              <a:pPr/>
              <a:t>77</a:t>
            </a:fld>
            <a:endParaRPr lang="en-US" dirty="0"/>
          </a:p>
        </p:txBody>
      </p:sp>
    </p:spTree>
    <p:extLst>
      <p:ext uri="{BB962C8B-B14F-4D97-AF65-F5344CB8AC3E}">
        <p14:creationId xmlns:p14="http://schemas.microsoft.com/office/powerpoint/2010/main" val="121303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3</a:t>
            </a:fld>
            <a:endParaRPr lang="en-US" dirty="0"/>
          </a:p>
        </p:txBody>
      </p:sp>
    </p:spTree>
    <p:extLst>
      <p:ext uri="{BB962C8B-B14F-4D97-AF65-F5344CB8AC3E}">
        <p14:creationId xmlns:p14="http://schemas.microsoft.com/office/powerpoint/2010/main" val="131991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C32826-4357-451F-99FB-6C9607A54F6E}" type="slidenum">
              <a:rPr lang="en-US" smtClean="0"/>
              <a:t>4</a:t>
            </a:fld>
            <a:endParaRPr lang="en-US" dirty="0"/>
          </a:p>
        </p:txBody>
      </p:sp>
    </p:spTree>
    <p:extLst>
      <p:ext uri="{BB962C8B-B14F-4D97-AF65-F5344CB8AC3E}">
        <p14:creationId xmlns:p14="http://schemas.microsoft.com/office/powerpoint/2010/main" val="434931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6</a:t>
            </a:fld>
            <a:endParaRPr lang="en-US" dirty="0"/>
          </a:p>
        </p:txBody>
      </p:sp>
    </p:spTree>
    <p:extLst>
      <p:ext uri="{BB962C8B-B14F-4D97-AF65-F5344CB8AC3E}">
        <p14:creationId xmlns:p14="http://schemas.microsoft.com/office/powerpoint/2010/main" val="3028844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8</a:t>
            </a:fld>
            <a:endParaRPr lang="en-US" dirty="0"/>
          </a:p>
        </p:txBody>
      </p:sp>
    </p:spTree>
    <p:extLst>
      <p:ext uri="{BB962C8B-B14F-4D97-AF65-F5344CB8AC3E}">
        <p14:creationId xmlns:p14="http://schemas.microsoft.com/office/powerpoint/2010/main" val="2221678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9</a:t>
            </a:fld>
            <a:endParaRPr lang="en-US" dirty="0"/>
          </a:p>
        </p:txBody>
      </p:sp>
    </p:spTree>
    <p:extLst>
      <p:ext uri="{BB962C8B-B14F-4D97-AF65-F5344CB8AC3E}">
        <p14:creationId xmlns:p14="http://schemas.microsoft.com/office/powerpoint/2010/main" val="2720269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10</a:t>
            </a:fld>
            <a:endParaRPr lang="en-US" dirty="0"/>
          </a:p>
        </p:txBody>
      </p:sp>
    </p:spTree>
    <p:extLst>
      <p:ext uri="{BB962C8B-B14F-4D97-AF65-F5344CB8AC3E}">
        <p14:creationId xmlns:p14="http://schemas.microsoft.com/office/powerpoint/2010/main" val="886279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11</a:t>
            </a:fld>
            <a:endParaRPr lang="en-US" dirty="0"/>
          </a:p>
        </p:txBody>
      </p:sp>
    </p:spTree>
    <p:extLst>
      <p:ext uri="{BB962C8B-B14F-4D97-AF65-F5344CB8AC3E}">
        <p14:creationId xmlns:p14="http://schemas.microsoft.com/office/powerpoint/2010/main" val="2729896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10/26/2020</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10/26/2020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10/26/2020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10/26/2020</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2104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10/26/2020</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8774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10/26/2020</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10/26/2020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10/26/2020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10/26/2020</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10/26/2020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74627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10/26/2020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98237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10/26/2020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5">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5" r:id="rId2"/>
    <p:sldLayoutId id="2147483660" r:id="rId3"/>
    <p:sldLayoutId id="2147483651" r:id="rId4"/>
    <p:sldLayoutId id="2147483652" r:id="rId5"/>
    <p:sldLayoutId id="2147483653" r:id="rId6"/>
    <p:sldLayoutId id="2147483654" r:id="rId7"/>
    <p:sldLayoutId id="2147483662" r:id="rId8"/>
    <p:sldLayoutId id="2147483663" r:id="rId9"/>
    <p:sldLayoutId id="2147483655" r:id="rId10"/>
    <p:sldLayoutId id="2147483656" r:id="rId11"/>
    <p:sldLayoutId id="2147483657" r:id="rId12"/>
    <p:sldLayoutId id="2147483666"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1828800" y="1524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1828800" y="1600201"/>
            <a:ext cx="10363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1828800" y="6248400"/>
            <a:ext cx="2438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Narrow" pitchFamily="34" charset="0"/>
              </a:defRPr>
            </a:lvl1pPr>
          </a:lstStyle>
          <a:p>
            <a:pPr defTabSz="914400" fontAlgn="base">
              <a:spcBef>
                <a:spcPct val="0"/>
              </a:spcBef>
              <a:spcAft>
                <a:spcPct val="0"/>
              </a:spcAft>
            </a:pPr>
            <a:fld id="{0501CDE7-F5D8-4BB6-A78D-330F96BED96B}" type="datetime1">
              <a:rPr lang="en-US" altLang="en-US" smtClean="0"/>
              <a:t>10/26/2020</a:t>
            </a:fld>
            <a:endParaRPr lang="en-US" altLang="en-US" dirty="0"/>
          </a:p>
        </p:txBody>
      </p:sp>
      <p:sp>
        <p:nvSpPr>
          <p:cNvPr id="4101" name="Rectangle 5"/>
          <p:cNvSpPr>
            <a:spLocks noGrp="1" noChangeArrowheads="1"/>
          </p:cNvSpPr>
          <p:nvPr>
            <p:ph type="ftr" sz="quarter" idx="3"/>
          </p:nvPr>
        </p:nvSpPr>
        <p:spPr bwMode="auto">
          <a:xfrm>
            <a:off x="5486400" y="6248400"/>
            <a:ext cx="314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Narrow" pitchFamily="34" charset="0"/>
              </a:defRPr>
            </a:lvl1pPr>
          </a:lstStyle>
          <a:p>
            <a:pPr defTabSz="914400" fontAlgn="base">
              <a:spcBef>
                <a:spcPct val="0"/>
              </a:spcBef>
              <a:spcAft>
                <a:spcPct val="0"/>
              </a:spcAft>
            </a:pPr>
            <a:endParaRPr lang="en-US" altLang="en-US" dirty="0"/>
          </a:p>
        </p:txBody>
      </p:sp>
      <p:sp>
        <p:nvSpPr>
          <p:cNvPr id="4102" name="Rectangle 6"/>
          <p:cNvSpPr>
            <a:spLocks noGrp="1" noChangeArrowheads="1"/>
          </p:cNvSpPr>
          <p:nvPr>
            <p:ph type="sldNum" sz="quarter" idx="4"/>
          </p:nvPr>
        </p:nvSpPr>
        <p:spPr bwMode="auto">
          <a:xfrm>
            <a:off x="9753600" y="6248400"/>
            <a:ext cx="2438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Narrow" pitchFamily="34" charset="0"/>
              </a:defRPr>
            </a:lvl1pPr>
          </a:lstStyle>
          <a:p>
            <a:pPr defTabSz="914400" fontAlgn="base">
              <a:spcBef>
                <a:spcPct val="0"/>
              </a:spcBef>
              <a:spcAft>
                <a:spcPct val="0"/>
              </a:spcAft>
            </a:pPr>
            <a:fld id="{B55FE4E2-D75E-4055-9098-72273A0483AA}" type="slidenum">
              <a:rPr lang="en-US" altLang="en-US" smtClean="0"/>
              <a:pPr defTabSz="914400" fontAlgn="base">
                <a:spcBef>
                  <a:spcPct val="0"/>
                </a:spcBef>
                <a:spcAft>
                  <a:spcPct val="0"/>
                </a:spcAft>
              </a:pPr>
              <a:t>‹#›</a:t>
            </a:fld>
            <a:endParaRPr lang="en-US" altLang="en-US" dirty="0"/>
          </a:p>
        </p:txBody>
      </p:sp>
    </p:spTree>
    <p:extLst>
      <p:ext uri="{BB962C8B-B14F-4D97-AF65-F5344CB8AC3E}">
        <p14:creationId xmlns:p14="http://schemas.microsoft.com/office/powerpoint/2010/main" val="363831280"/>
      </p:ext>
    </p:extLst>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Narrow" pitchFamily="1" charset="0"/>
        </a:defRPr>
      </a:lvl2pPr>
      <a:lvl3pPr algn="ctr" rtl="0" eaLnBrk="0" fontAlgn="base" hangingPunct="0">
        <a:spcBef>
          <a:spcPct val="0"/>
        </a:spcBef>
        <a:spcAft>
          <a:spcPct val="0"/>
        </a:spcAft>
        <a:defRPr sz="4400" b="1">
          <a:solidFill>
            <a:schemeClr val="bg1"/>
          </a:solidFill>
          <a:latin typeface="Arial Narrow" pitchFamily="1" charset="0"/>
        </a:defRPr>
      </a:lvl3pPr>
      <a:lvl4pPr algn="ctr" rtl="0" eaLnBrk="0" fontAlgn="base" hangingPunct="0">
        <a:spcBef>
          <a:spcPct val="0"/>
        </a:spcBef>
        <a:spcAft>
          <a:spcPct val="0"/>
        </a:spcAft>
        <a:defRPr sz="4400" b="1">
          <a:solidFill>
            <a:schemeClr val="bg1"/>
          </a:solidFill>
          <a:latin typeface="Arial Narrow" pitchFamily="1" charset="0"/>
        </a:defRPr>
      </a:lvl4pPr>
      <a:lvl5pPr algn="ctr" rtl="0" eaLnBrk="0" fontAlgn="base" hangingPunct="0">
        <a:spcBef>
          <a:spcPct val="0"/>
        </a:spcBef>
        <a:spcAft>
          <a:spcPct val="0"/>
        </a:spcAft>
        <a:defRPr sz="4400" b="1">
          <a:solidFill>
            <a:schemeClr val="bg1"/>
          </a:solidFill>
          <a:latin typeface="Arial Narrow" pitchFamily="1" charset="0"/>
        </a:defRPr>
      </a:lvl5pPr>
      <a:lvl6pPr marL="457200" algn="ctr" rtl="0" eaLnBrk="1" fontAlgn="base" hangingPunct="1">
        <a:spcBef>
          <a:spcPct val="0"/>
        </a:spcBef>
        <a:spcAft>
          <a:spcPct val="0"/>
        </a:spcAft>
        <a:defRPr sz="4400" b="1">
          <a:solidFill>
            <a:schemeClr val="bg1"/>
          </a:solidFill>
          <a:latin typeface="Arial Narrow" pitchFamily="1" charset="0"/>
        </a:defRPr>
      </a:lvl6pPr>
      <a:lvl7pPr marL="914400" algn="ctr" rtl="0" eaLnBrk="1" fontAlgn="base" hangingPunct="1">
        <a:spcBef>
          <a:spcPct val="0"/>
        </a:spcBef>
        <a:spcAft>
          <a:spcPct val="0"/>
        </a:spcAft>
        <a:defRPr sz="4400" b="1">
          <a:solidFill>
            <a:schemeClr val="bg1"/>
          </a:solidFill>
          <a:latin typeface="Arial Narrow" pitchFamily="1" charset="0"/>
        </a:defRPr>
      </a:lvl7pPr>
      <a:lvl8pPr marL="1371600" algn="ctr" rtl="0" eaLnBrk="1" fontAlgn="base" hangingPunct="1">
        <a:spcBef>
          <a:spcPct val="0"/>
        </a:spcBef>
        <a:spcAft>
          <a:spcPct val="0"/>
        </a:spcAft>
        <a:defRPr sz="4400" b="1">
          <a:solidFill>
            <a:schemeClr val="bg1"/>
          </a:solidFill>
          <a:latin typeface="Arial Narrow" pitchFamily="1" charset="0"/>
        </a:defRPr>
      </a:lvl8pPr>
      <a:lvl9pPr marL="1828800" algn="ctr" rtl="0" eaLnBrk="1" fontAlgn="base" hangingPunct="1">
        <a:spcBef>
          <a:spcPct val="0"/>
        </a:spcBef>
        <a:spcAft>
          <a:spcPct val="0"/>
        </a:spcAft>
        <a:defRPr sz="4400" b="1">
          <a:solidFill>
            <a:schemeClr val="bg1"/>
          </a:solidFill>
          <a:latin typeface="Arial Narrow"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2.jpeg"/><Relationship Id="rId3" Type="http://schemas.openxmlformats.org/officeDocument/2006/relationships/image" Target="../media/image1.jpg"/><Relationship Id="rId7" Type="http://schemas.openxmlformats.org/officeDocument/2006/relationships/diagramColors" Target="../diagrams/colors1.xml"/><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0.emf"/><Relationship Id="rId5" Type="http://schemas.openxmlformats.org/officeDocument/2006/relationships/diagramLayout" Target="../diagrams/layout1.xml"/><Relationship Id="rId10" Type="http://schemas.openxmlformats.org/officeDocument/2006/relationships/image" Target="../media/image14.png"/><Relationship Id="rId4" Type="http://schemas.openxmlformats.org/officeDocument/2006/relationships/diagramData" Target="../diagrams/data1.xml"/><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mailto:LUNGMAPquestion@crab.org" TargetMode="External"/><Relationship Id="rId7" Type="http://schemas.openxmlformats.org/officeDocument/2006/relationships/image" Target="../media/image20.png"/><Relationship Id="rId2" Type="http://schemas.openxmlformats.org/officeDocument/2006/relationships/hyperlink" Target="mailto:S1900CMedicalQuery@swog.org" TargetMode="Externa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hyperlink" Target="mailto:mnorman@swog.org" TargetMode="External"/><Relationship Id="rId4" Type="http://schemas.openxmlformats.org/officeDocument/2006/relationships/hyperlink" Target="mailto:srice@swog.org"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technicalquestion@crab.org"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hyperlink" Target="mailto:Funding@swog.org" TargetMode="External"/><Relationship Id="rId13" Type="http://schemas.openxmlformats.org/officeDocument/2006/relationships/hyperlink" Target="mailto:S1900BMedicalQuery@swog.org" TargetMode="External"/><Relationship Id="rId3" Type="http://schemas.openxmlformats.org/officeDocument/2006/relationships/hyperlink" Target="mailto:LUNGMAPSCC@crab.org" TargetMode="External"/><Relationship Id="rId7" Type="http://schemas.openxmlformats.org/officeDocument/2006/relationships/hyperlink" Target="mailto:LUNGMAP@swog.org" TargetMode="External"/><Relationship Id="rId12" Type="http://schemas.openxmlformats.org/officeDocument/2006/relationships/hyperlink" Target="mailto:S1900CMedicalQuery@swog.org" TargetMode="External"/><Relationship Id="rId17" Type="http://schemas.openxmlformats.org/officeDocument/2006/relationships/image" Target="../media/image1.jpg"/><Relationship Id="rId2" Type="http://schemas.openxmlformats.org/officeDocument/2006/relationships/notesSlide" Target="../notesSlides/notesSlide28.xml"/><Relationship Id="rId16" Type="http://schemas.openxmlformats.org/officeDocument/2006/relationships/hyperlink" Target="mailto:qamail@swog.org" TargetMode="External"/><Relationship Id="rId1" Type="http://schemas.openxmlformats.org/officeDocument/2006/relationships/slideLayout" Target="../slideLayouts/slideLayout5.xml"/><Relationship Id="rId6" Type="http://schemas.openxmlformats.org/officeDocument/2006/relationships/hyperlink" Target="mailto:LUNGMAPQuestion@crab.org" TargetMode="External"/><Relationship Id="rId11" Type="http://schemas.openxmlformats.org/officeDocument/2006/relationships/hyperlink" Target="mailto:S1800AMedicalQuery@swog.org" TargetMode="External"/><Relationship Id="rId5" Type="http://schemas.openxmlformats.org/officeDocument/2006/relationships/hyperlink" Target="mailto:mnorman@swog.org" TargetMode="External"/><Relationship Id="rId15" Type="http://schemas.openxmlformats.org/officeDocument/2006/relationships/hyperlink" Target="mailto:centralmonitorquestion@crab.org" TargetMode="External"/><Relationship Id="rId10" Type="http://schemas.openxmlformats.org/officeDocument/2006/relationships/hyperlink" Target="mailto:S1900AMedicalQuery@swog.org" TargetMode="External"/><Relationship Id="rId4" Type="http://schemas.openxmlformats.org/officeDocument/2006/relationships/hyperlink" Target="mailto:srice@swog.org" TargetMode="External"/><Relationship Id="rId9" Type="http://schemas.openxmlformats.org/officeDocument/2006/relationships/hyperlink" Target="mailto:S1400FMedicalQuery@swog.org" TargetMode="External"/><Relationship Id="rId14" Type="http://schemas.openxmlformats.org/officeDocument/2006/relationships/hyperlink" Target="mailto:S1900EMedicalQuery@swog.org"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swog.org/required-lung-map-training"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7940" y="17892"/>
            <a:ext cx="11516120" cy="6116208"/>
          </a:xfrm>
          <a:prstGeom prst="rect">
            <a:avLst/>
          </a:prstGeom>
          <a:effectLst>
            <a:softEdge rad="12700"/>
          </a:effectLst>
        </p:spPr>
      </p:pic>
      <p:sp>
        <p:nvSpPr>
          <p:cNvPr id="3" name="Subtitle 2"/>
          <p:cNvSpPr>
            <a:spLocks noGrp="1"/>
          </p:cNvSpPr>
          <p:nvPr>
            <p:ph type="subTitle" idx="1"/>
          </p:nvPr>
        </p:nvSpPr>
        <p:spPr>
          <a:xfrm>
            <a:off x="1066800" y="4451939"/>
            <a:ext cx="10058400" cy="1701971"/>
          </a:xfrm>
        </p:spPr>
        <p:txBody>
          <a:bodyPr>
            <a:normAutofit/>
          </a:bodyPr>
          <a:lstStyle/>
          <a:p>
            <a:pPr algn="ctr">
              <a:spcBef>
                <a:spcPts val="600"/>
              </a:spcBef>
            </a:pPr>
            <a:r>
              <a:rPr lang="en-US" sz="2000" dirty="0"/>
              <a:t>Welcome by</a:t>
            </a:r>
          </a:p>
          <a:p>
            <a:pPr algn="ctr">
              <a:spcBef>
                <a:spcPts val="600"/>
              </a:spcBef>
            </a:pPr>
            <a:r>
              <a:rPr lang="en-US" sz="2000" dirty="0"/>
              <a:t>Roy Herbst, MD, Lung-MAP Chair</a:t>
            </a:r>
          </a:p>
          <a:p>
            <a:pPr algn="ctr">
              <a:spcBef>
                <a:spcPts val="600"/>
              </a:spcBef>
            </a:pPr>
            <a:r>
              <a:rPr lang="en-US" sz="2000" dirty="0"/>
              <a:t>on Behalf of The Lung-MAP Team</a:t>
            </a:r>
          </a:p>
          <a:p>
            <a:pPr algn="ctr">
              <a:spcBef>
                <a:spcPts val="0"/>
              </a:spcBef>
            </a:pPr>
            <a:endPar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lgn="ctr">
              <a:spcBef>
                <a:spcPts val="0"/>
              </a:spcBef>
            </a:pP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October 26, 2020</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2612" y="158457"/>
            <a:ext cx="1024128" cy="1024128"/>
          </a:xfrm>
          <a:prstGeom prst="rect">
            <a:avLst/>
          </a:prstGeom>
        </p:spPr>
      </p:pic>
      <p:sp>
        <p:nvSpPr>
          <p:cNvPr id="8" name="Rectangle 7">
            <a:extLst>
              <a:ext uri="{FF2B5EF4-FFF2-40B4-BE49-F238E27FC236}">
                <a16:creationId xmlns:a16="http://schemas.microsoft.com/office/drawing/2014/main" id="{9136A2EA-F23C-4ECF-A3B4-5BAF06B23BA4}"/>
              </a:ext>
            </a:extLst>
          </p:cNvPr>
          <p:cNvSpPr/>
          <p:nvPr/>
        </p:nvSpPr>
        <p:spPr>
          <a:xfrm>
            <a:off x="1269149" y="1369138"/>
            <a:ext cx="9653702" cy="2154436"/>
          </a:xfrm>
          <a:prstGeom prst="rect">
            <a:avLst/>
          </a:prstGeom>
        </p:spPr>
        <p:txBody>
          <a:bodyPr wrap="square">
            <a:spAutoFit/>
          </a:bodyPr>
          <a:lstStyle/>
          <a:p>
            <a:pPr algn="ctr"/>
            <a:r>
              <a:rPr lang="en-US" sz="6700" b="1" dirty="0">
                <a:ln w="0"/>
                <a:solidFill>
                  <a:prstClr val="black"/>
                </a:solidFill>
                <a:effectLst>
                  <a:outerShdw blurRad="38100" dist="19050" dir="2700000" algn="tl" rotWithShape="0">
                    <a:prstClr val="black">
                      <a:alpha val="40000"/>
                    </a:prstClr>
                  </a:outerShdw>
                </a:effectLst>
                <a:latin typeface="Calibri Light"/>
                <a:ea typeface="+mj-ea"/>
                <a:cs typeface="+mj-cs"/>
              </a:rPr>
              <a:t>Lung-MAP Update</a:t>
            </a:r>
          </a:p>
          <a:p>
            <a:pPr algn="ctr"/>
            <a:r>
              <a:rPr lang="en-US" sz="6700" b="1" dirty="0">
                <a:ln w="0"/>
                <a:solidFill>
                  <a:prstClr val="black"/>
                </a:solidFill>
                <a:effectLst>
                  <a:outerShdw blurRad="38100" dist="19050" dir="2700000" algn="tl" rotWithShape="0">
                    <a:prstClr val="black">
                      <a:alpha val="40000"/>
                    </a:prstClr>
                  </a:outerShdw>
                </a:effectLst>
                <a:latin typeface="Calibri Light"/>
                <a:ea typeface="+mj-ea"/>
                <a:cs typeface="+mj-cs"/>
              </a:rPr>
              <a:t>&amp; S1900E Training Webinar</a:t>
            </a:r>
          </a:p>
        </p:txBody>
      </p:sp>
      <p:sp>
        <p:nvSpPr>
          <p:cNvPr id="17" name="object 25">
            <a:extLst>
              <a:ext uri="{FF2B5EF4-FFF2-40B4-BE49-F238E27FC236}">
                <a16:creationId xmlns:a16="http://schemas.microsoft.com/office/drawing/2014/main" id="{2DFC2AFB-D674-42B7-ABEE-69E5340AB33E}"/>
              </a:ext>
            </a:extLst>
          </p:cNvPr>
          <p:cNvSpPr/>
          <p:nvPr/>
        </p:nvSpPr>
        <p:spPr>
          <a:xfrm>
            <a:off x="6583461" y="177438"/>
            <a:ext cx="1066317" cy="862979"/>
          </a:xfrm>
          <a:prstGeom prst="rect">
            <a:avLst/>
          </a:prstGeom>
          <a:blipFill>
            <a:blip r:embed="rId6" cstate="print"/>
            <a:stretch>
              <a:fillRect/>
            </a:stretch>
          </a:blip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5F4FDF1D-9EF8-4C78-844D-F01E7D4D59E5}"/>
              </a:ext>
            </a:extLst>
          </p:cNvPr>
          <p:cNvSpPr>
            <a:spLocks noGrp="1"/>
          </p:cNvSpPr>
          <p:nvPr>
            <p:ph type="sldNum" sz="quarter" idx="12"/>
          </p:nvPr>
        </p:nvSpPr>
        <p:spPr/>
        <p:txBody>
          <a:bodyPr/>
          <a:lstStyle/>
          <a:p>
            <a:r>
              <a:rPr lang="en-US"/>
              <a:t>Slide </a:t>
            </a:r>
            <a:fld id="{4FAB73BC-B049-4115-A692-8D63A059BFB8}" type="slidenum">
              <a:rPr lang="en-US" smtClean="0"/>
              <a:pPr/>
              <a:t>1</a:t>
            </a:fld>
            <a:endParaRPr lang="en-US" dirty="0"/>
          </a:p>
        </p:txBody>
      </p:sp>
      <p:pic>
        <p:nvPicPr>
          <p:cNvPr id="4099" name="Picture 3">
            <a:extLst>
              <a:ext uri="{FF2B5EF4-FFF2-40B4-BE49-F238E27FC236}">
                <a16:creationId xmlns:a16="http://schemas.microsoft.com/office/drawing/2014/main" id="{4E3A102D-D24F-4C66-8443-494D99F6A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156" y="368626"/>
            <a:ext cx="2460310" cy="4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6D991E9-4907-4B1A-981C-CF89CFB928FA}"/>
              </a:ext>
            </a:extLst>
          </p:cNvPr>
          <p:cNvPicPr>
            <a:picLocks noChangeAspect="1"/>
          </p:cNvPicPr>
          <p:nvPr/>
        </p:nvPicPr>
        <p:blipFill>
          <a:blip r:embed="rId8"/>
          <a:stretch>
            <a:fillRect/>
          </a:stretch>
        </p:blipFill>
        <p:spPr>
          <a:xfrm>
            <a:off x="3452790" y="194202"/>
            <a:ext cx="2155750" cy="952637"/>
          </a:xfrm>
          <a:prstGeom prst="rect">
            <a:avLst/>
          </a:prstGeom>
        </p:spPr>
      </p:pic>
      <p:pic>
        <p:nvPicPr>
          <p:cNvPr id="14" name="Picture 13" descr="C:\Users\cmiwa\AppData\Local\Microsoft\Windows\Temporary Internet Files\Content.Outlook\06Q5Y6FG\Friends LOGO 2013.jpg">
            <a:extLst>
              <a:ext uri="{FF2B5EF4-FFF2-40B4-BE49-F238E27FC236}">
                <a16:creationId xmlns:a16="http://schemas.microsoft.com/office/drawing/2014/main" id="{8A59538A-DAC1-4E19-87F6-D921E9073E11}"/>
              </a:ext>
            </a:extLst>
          </p:cNvPr>
          <p:cNvPicPr>
            <a:picLocks noChangeAspect="1" noChangeArrowheads="1"/>
          </p:cNvPicPr>
          <p:nvPr/>
        </p:nvPicPr>
        <p:blipFill>
          <a:blip r:embed="rId9" cstate="print"/>
          <a:srcRect/>
          <a:stretch>
            <a:fillRect/>
          </a:stretch>
        </p:blipFill>
        <p:spPr bwMode="auto">
          <a:xfrm>
            <a:off x="10167522" y="177763"/>
            <a:ext cx="1362878" cy="952230"/>
          </a:xfrm>
          <a:prstGeom prst="rect">
            <a:avLst/>
          </a:prstGeom>
          <a:noFill/>
        </p:spPr>
      </p:pic>
    </p:spTree>
    <p:extLst>
      <p:ext uri="{BB962C8B-B14F-4D97-AF65-F5344CB8AC3E}">
        <p14:creationId xmlns:p14="http://schemas.microsoft.com/office/powerpoint/2010/main" val="170279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FE30-56EF-4661-B2AC-5C6390E180FD}"/>
              </a:ext>
            </a:extLst>
          </p:cNvPr>
          <p:cNvSpPr>
            <a:spLocks noGrp="1"/>
          </p:cNvSpPr>
          <p:nvPr>
            <p:ph type="title"/>
          </p:nvPr>
        </p:nvSpPr>
        <p:spPr>
          <a:xfrm>
            <a:off x="165499" y="36083"/>
            <a:ext cx="11790711" cy="1450757"/>
          </a:xfrm>
        </p:spPr>
        <p:txBody>
          <a:bodyPr>
            <a:normAutofit/>
          </a:bodyPr>
          <a:lstStyle/>
          <a:p>
            <a:r>
              <a:rPr lang="en-US" sz="4000" dirty="0"/>
              <a:t>AMG 510 (</a:t>
            </a:r>
            <a:r>
              <a:rPr lang="en-US" sz="4000" dirty="0" err="1"/>
              <a:t>Sotorasib</a:t>
            </a:r>
            <a:r>
              <a:rPr lang="en-US" sz="4000" dirty="0"/>
              <a:t>) is a First in Class KRAS G12C Inhibitor</a:t>
            </a:r>
          </a:p>
        </p:txBody>
      </p:sp>
      <p:sp>
        <p:nvSpPr>
          <p:cNvPr id="5" name="Content Placeholder 4">
            <a:extLst>
              <a:ext uri="{FF2B5EF4-FFF2-40B4-BE49-F238E27FC236}">
                <a16:creationId xmlns:a16="http://schemas.microsoft.com/office/drawing/2014/main" id="{00121DEF-9318-4890-A690-238D53930E84}"/>
              </a:ext>
            </a:extLst>
          </p:cNvPr>
          <p:cNvSpPr>
            <a:spLocks noGrp="1"/>
          </p:cNvSpPr>
          <p:nvPr>
            <p:ph sz="half" idx="1"/>
          </p:nvPr>
        </p:nvSpPr>
        <p:spPr/>
        <p:txBody>
          <a:bodyPr/>
          <a:lstStyle/>
          <a:p>
            <a:r>
              <a:rPr lang="en-US" sz="2400" i="1" dirty="0"/>
              <a:t>KRAS</a:t>
            </a:r>
            <a:r>
              <a:rPr lang="en-US" sz="2400" dirty="0"/>
              <a:t> G12C mutation found in ~13% of lung cancer; 3% of colorectal cancer and appendix cancer; 1-3% of other solid tumors</a:t>
            </a:r>
            <a:endParaRPr lang="en-US" sz="2400" i="1" dirty="0"/>
          </a:p>
          <a:p>
            <a:endParaRPr lang="en-US" sz="2400" dirty="0"/>
          </a:p>
          <a:p>
            <a:r>
              <a:rPr lang="en-US" sz="2400" dirty="0"/>
              <a:t>AMG 510 is a novel, first in class, small molecule that specifically and irreversibly inhibits</a:t>
            </a:r>
            <a:r>
              <a:rPr lang="en-US" sz="2400" i="1" dirty="0"/>
              <a:t> </a:t>
            </a:r>
            <a:r>
              <a:rPr lang="en-US" sz="2400" dirty="0"/>
              <a:t>KRAS G12C by locking it in an inactive GDP-bound state</a:t>
            </a:r>
          </a:p>
          <a:p>
            <a:endParaRPr lang="en-US" dirty="0"/>
          </a:p>
        </p:txBody>
      </p:sp>
      <p:sp>
        <p:nvSpPr>
          <p:cNvPr id="4" name="Slide Number Placeholder 3">
            <a:extLst>
              <a:ext uri="{FF2B5EF4-FFF2-40B4-BE49-F238E27FC236}">
                <a16:creationId xmlns:a16="http://schemas.microsoft.com/office/drawing/2014/main" id="{0D6C650C-35D4-48B7-9AC7-538AB350B801}"/>
              </a:ext>
            </a:extLst>
          </p:cNvPr>
          <p:cNvSpPr>
            <a:spLocks noGrp="1"/>
          </p:cNvSpPr>
          <p:nvPr>
            <p:ph type="sldNum" sz="quarter" idx="12"/>
          </p:nvPr>
        </p:nvSpPr>
        <p:spPr/>
        <p:txBody>
          <a:bodyPr/>
          <a:lstStyle/>
          <a:p>
            <a:r>
              <a:rPr lang="en-US" dirty="0"/>
              <a:t>Slide </a:t>
            </a:r>
            <a:fld id="{629637A9-119A-49DA-BD12-AAC58B377D80}" type="slidenum">
              <a:rPr lang="en-US" smtClean="0"/>
              <a:pPr/>
              <a:t>10</a:t>
            </a:fld>
            <a:endParaRPr lang="en-US" dirty="0"/>
          </a:p>
        </p:txBody>
      </p:sp>
      <p:pic>
        <p:nvPicPr>
          <p:cNvPr id="7" name="Picture 2">
            <a:extLst>
              <a:ext uri="{FF2B5EF4-FFF2-40B4-BE49-F238E27FC236}">
                <a16:creationId xmlns:a16="http://schemas.microsoft.com/office/drawing/2014/main" id="{8E6CF3A6-3F71-4E57-BCC4-35A5A5EB2666}"/>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51646" t="18161" r="6923" b="7843"/>
          <a:stretch/>
        </p:blipFill>
        <p:spPr bwMode="auto">
          <a:xfrm>
            <a:off x="6844355" y="1634879"/>
            <a:ext cx="4214710" cy="423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a:extLst>
              <a:ext uri="{FF2B5EF4-FFF2-40B4-BE49-F238E27FC236}">
                <a16:creationId xmlns:a16="http://schemas.microsoft.com/office/drawing/2014/main" id="{8F3D2144-615C-4353-852D-64ABCCCBFA8D}"/>
              </a:ext>
            </a:extLst>
          </p:cNvPr>
          <p:cNvSpPr txBox="1">
            <a:spLocks/>
          </p:cNvSpPr>
          <p:nvPr/>
        </p:nvSpPr>
        <p:spPr bwMode="auto">
          <a:xfrm>
            <a:off x="292975" y="5808772"/>
            <a:ext cx="1203505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l"/>
            <a:r>
              <a:rPr lang="en-US" sz="1100" dirty="0">
                <a:solidFill>
                  <a:schemeClr val="tx1">
                    <a:lumMod val="75000"/>
                    <a:lumOff val="25000"/>
                  </a:schemeClr>
                </a:solidFill>
                <a:latin typeface="+mn-lt"/>
                <a:ea typeface="+mn-ea"/>
                <a:cs typeface="+mn-cs"/>
              </a:rPr>
              <a:t>Fakih M et al. ASCO Annual Meeting 2019.  </a:t>
            </a:r>
            <a:r>
              <a:rPr lang="en-US" sz="1100" dirty="0" err="1">
                <a:solidFill>
                  <a:schemeClr val="tx1">
                    <a:lumMod val="75000"/>
                    <a:lumOff val="25000"/>
                  </a:schemeClr>
                </a:solidFill>
                <a:latin typeface="+mn-lt"/>
                <a:ea typeface="+mn-ea"/>
                <a:cs typeface="+mn-cs"/>
              </a:rPr>
              <a:t>Biernacka</a:t>
            </a:r>
            <a:r>
              <a:rPr lang="en-US" sz="1100" dirty="0">
                <a:solidFill>
                  <a:schemeClr val="tx1">
                    <a:lumMod val="75000"/>
                    <a:lumOff val="25000"/>
                  </a:schemeClr>
                </a:solidFill>
                <a:latin typeface="+mn-lt"/>
                <a:ea typeface="+mn-ea"/>
                <a:cs typeface="+mn-cs"/>
              </a:rPr>
              <a:t> A et al. Cancer Genetic. 2016;209:195-198. Neumann J et al. </a:t>
            </a:r>
            <a:r>
              <a:rPr lang="en-US" sz="1100" dirty="0" err="1">
                <a:solidFill>
                  <a:schemeClr val="tx1">
                    <a:lumMod val="75000"/>
                    <a:lumOff val="25000"/>
                  </a:schemeClr>
                </a:solidFill>
                <a:latin typeface="+mn-lt"/>
                <a:ea typeface="+mn-ea"/>
                <a:cs typeface="+mn-cs"/>
              </a:rPr>
              <a:t>Pathol</a:t>
            </a:r>
            <a:r>
              <a:rPr lang="en-US" sz="1100" dirty="0">
                <a:solidFill>
                  <a:schemeClr val="tx1">
                    <a:lumMod val="75000"/>
                    <a:lumOff val="25000"/>
                  </a:schemeClr>
                </a:solidFill>
                <a:latin typeface="+mn-lt"/>
                <a:ea typeface="+mn-ea"/>
                <a:cs typeface="+mn-cs"/>
              </a:rPr>
              <a:t> Res </a:t>
            </a:r>
            <a:r>
              <a:rPr lang="en-US" sz="1100" dirty="0" err="1">
                <a:solidFill>
                  <a:schemeClr val="tx1">
                    <a:lumMod val="75000"/>
                    <a:lumOff val="25000"/>
                  </a:schemeClr>
                </a:solidFill>
                <a:latin typeface="+mn-lt"/>
                <a:ea typeface="+mn-ea"/>
                <a:cs typeface="+mn-cs"/>
              </a:rPr>
              <a:t>Pract</a:t>
            </a:r>
            <a:r>
              <a:rPr lang="en-US" sz="1100" dirty="0">
                <a:solidFill>
                  <a:schemeClr val="tx1">
                    <a:lumMod val="75000"/>
                    <a:lumOff val="25000"/>
                  </a:schemeClr>
                </a:solidFill>
                <a:latin typeface="+mn-lt"/>
                <a:ea typeface="+mn-ea"/>
                <a:cs typeface="+mn-cs"/>
              </a:rPr>
              <a:t>. 2009, 205:858-862. Zhou L et al. Med </a:t>
            </a:r>
            <a:r>
              <a:rPr lang="en-US" sz="1100" dirty="0" err="1">
                <a:solidFill>
                  <a:schemeClr val="tx1">
                    <a:lumMod val="75000"/>
                    <a:lumOff val="25000"/>
                  </a:schemeClr>
                </a:solidFill>
                <a:latin typeface="+mn-lt"/>
                <a:ea typeface="+mn-ea"/>
                <a:cs typeface="+mn-cs"/>
              </a:rPr>
              <a:t>Oncol</a:t>
            </a:r>
            <a:r>
              <a:rPr lang="en-US" sz="1100" dirty="0">
                <a:solidFill>
                  <a:schemeClr val="tx1">
                    <a:lumMod val="75000"/>
                    <a:lumOff val="25000"/>
                  </a:schemeClr>
                </a:solidFill>
                <a:latin typeface="+mn-lt"/>
                <a:ea typeface="+mn-ea"/>
                <a:cs typeface="+mn-cs"/>
              </a:rPr>
              <a:t> 2016;33:32.</a:t>
            </a:r>
          </a:p>
        </p:txBody>
      </p:sp>
    </p:spTree>
    <p:extLst>
      <p:ext uri="{BB962C8B-B14F-4D97-AF65-F5344CB8AC3E}">
        <p14:creationId xmlns:p14="http://schemas.microsoft.com/office/powerpoint/2010/main" val="685931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3E2D-F8C9-4F13-9F33-2D3E0E4F0BE3}"/>
              </a:ext>
            </a:extLst>
          </p:cNvPr>
          <p:cNvSpPr>
            <a:spLocks noGrp="1"/>
          </p:cNvSpPr>
          <p:nvPr>
            <p:ph type="title"/>
          </p:nvPr>
        </p:nvSpPr>
        <p:spPr/>
        <p:txBody>
          <a:bodyPr/>
          <a:lstStyle/>
          <a:p>
            <a:r>
              <a:rPr lang="en-US" dirty="0"/>
              <a:t>AMG 510 (</a:t>
            </a:r>
            <a:r>
              <a:rPr lang="en-US" dirty="0" err="1"/>
              <a:t>Sotorasib</a:t>
            </a:r>
            <a:r>
              <a:rPr lang="en-US" dirty="0"/>
              <a:t>) in KRAS G12C NSCLC</a:t>
            </a:r>
          </a:p>
        </p:txBody>
      </p:sp>
      <p:sp>
        <p:nvSpPr>
          <p:cNvPr id="4" name="Slide Number Placeholder 3">
            <a:extLst>
              <a:ext uri="{FF2B5EF4-FFF2-40B4-BE49-F238E27FC236}">
                <a16:creationId xmlns:a16="http://schemas.microsoft.com/office/drawing/2014/main" id="{50BB6CB7-90C0-410C-B2BD-A01835ECED42}"/>
              </a:ext>
            </a:extLst>
          </p:cNvPr>
          <p:cNvSpPr>
            <a:spLocks noGrp="1"/>
          </p:cNvSpPr>
          <p:nvPr>
            <p:ph type="sldNum" sz="quarter" idx="12"/>
          </p:nvPr>
        </p:nvSpPr>
        <p:spPr/>
        <p:txBody>
          <a:bodyPr/>
          <a:lstStyle/>
          <a:p>
            <a:r>
              <a:rPr lang="en-US" dirty="0"/>
              <a:t>Slide </a:t>
            </a:r>
            <a:fld id="{629637A9-119A-49DA-BD12-AAC58B377D80}" type="slidenum">
              <a:rPr lang="en-US" smtClean="0"/>
              <a:pPr/>
              <a:t>11</a:t>
            </a:fld>
            <a:endParaRPr lang="en-US" dirty="0"/>
          </a:p>
        </p:txBody>
      </p:sp>
      <p:pic>
        <p:nvPicPr>
          <p:cNvPr id="5" name="Content Placeholder 4">
            <a:extLst>
              <a:ext uri="{FF2B5EF4-FFF2-40B4-BE49-F238E27FC236}">
                <a16:creationId xmlns:a16="http://schemas.microsoft.com/office/drawing/2014/main" id="{B59FB3EF-B0D1-4C18-86DC-52C8366BCADE}"/>
              </a:ext>
            </a:extLst>
          </p:cNvPr>
          <p:cNvPicPr>
            <a:picLocks noGrp="1" noChangeAspect="1"/>
          </p:cNvPicPr>
          <p:nvPr>
            <p:ph idx="1"/>
          </p:nvPr>
        </p:nvPicPr>
        <p:blipFill>
          <a:blip r:embed="rId3"/>
          <a:stretch>
            <a:fillRect/>
          </a:stretch>
        </p:blipFill>
        <p:spPr>
          <a:xfrm>
            <a:off x="609600" y="1666060"/>
            <a:ext cx="10545763" cy="3209938"/>
          </a:xfrm>
          <a:prstGeom prst="rect">
            <a:avLst/>
          </a:prstGeom>
        </p:spPr>
      </p:pic>
      <p:sp>
        <p:nvSpPr>
          <p:cNvPr id="6" name="Rectangle 5">
            <a:extLst>
              <a:ext uri="{FF2B5EF4-FFF2-40B4-BE49-F238E27FC236}">
                <a16:creationId xmlns:a16="http://schemas.microsoft.com/office/drawing/2014/main" id="{9AE3B509-A48B-4CE1-95B1-F699B1146618}"/>
              </a:ext>
            </a:extLst>
          </p:cNvPr>
          <p:cNvSpPr/>
          <p:nvPr/>
        </p:nvSpPr>
        <p:spPr>
          <a:xfrm>
            <a:off x="533945" y="4896425"/>
            <a:ext cx="6096000" cy="1200329"/>
          </a:xfrm>
          <a:prstGeom prst="rect">
            <a:avLst/>
          </a:prstGeom>
        </p:spPr>
        <p:txBody>
          <a:bodyPr>
            <a:spAutoFit/>
          </a:bodyPr>
          <a:lstStyle/>
          <a:p>
            <a:pPr marL="285750" indent="-285750">
              <a:buFont typeface="Arial" panose="020B0604020202020204" pitchFamily="34" charset="0"/>
              <a:buChar char="•"/>
            </a:pPr>
            <a:r>
              <a:rPr lang="en-US" b="1" dirty="0">
                <a:solidFill>
                  <a:schemeClr val="tx1">
                    <a:lumMod val="75000"/>
                    <a:lumOff val="25000"/>
                  </a:schemeClr>
                </a:solidFill>
              </a:rPr>
              <a:t>N=59 NSCLC</a:t>
            </a:r>
            <a:r>
              <a:rPr lang="en-US" dirty="0">
                <a:solidFill>
                  <a:schemeClr val="tx1">
                    <a:lumMod val="75000"/>
                    <a:lumOff val="25000"/>
                  </a:schemeClr>
                </a:solidFill>
              </a:rPr>
              <a:t>, median follow-up time 11.7 months</a:t>
            </a:r>
          </a:p>
          <a:p>
            <a:pPr marL="742950" lvl="1" indent="-285750">
              <a:buFont typeface="Arial" panose="020B0604020202020204" pitchFamily="34" charset="0"/>
              <a:buChar char="•"/>
            </a:pPr>
            <a:r>
              <a:rPr lang="en-US" b="1" dirty="0">
                <a:solidFill>
                  <a:schemeClr val="tx1">
                    <a:lumMod val="75000"/>
                    <a:lumOff val="25000"/>
                  </a:schemeClr>
                </a:solidFill>
              </a:rPr>
              <a:t>ORR 32.2% </a:t>
            </a:r>
            <a:r>
              <a:rPr lang="en-US" dirty="0">
                <a:solidFill>
                  <a:schemeClr val="tx1">
                    <a:lumMod val="75000"/>
                    <a:lumOff val="25000"/>
                  </a:schemeClr>
                </a:solidFill>
              </a:rPr>
              <a:t>(95% CI 20.6-45.6; n=19 PR) </a:t>
            </a:r>
          </a:p>
          <a:p>
            <a:pPr marL="742950" lvl="1" indent="-285750">
              <a:buFont typeface="Arial" panose="020B0604020202020204" pitchFamily="34" charset="0"/>
              <a:buChar char="•"/>
            </a:pPr>
            <a:r>
              <a:rPr lang="en-US" b="1" dirty="0">
                <a:solidFill>
                  <a:schemeClr val="tx1">
                    <a:lumMod val="75000"/>
                    <a:lumOff val="25000"/>
                  </a:schemeClr>
                </a:solidFill>
              </a:rPr>
              <a:t>DCR 88.1% </a:t>
            </a:r>
            <a:r>
              <a:rPr lang="en-US" dirty="0">
                <a:solidFill>
                  <a:schemeClr val="tx1">
                    <a:lumMod val="75000"/>
                    <a:lumOff val="25000"/>
                  </a:schemeClr>
                </a:solidFill>
              </a:rPr>
              <a:t>(95% CI, 77.1-95.1; n=19 PR/33 SD)</a:t>
            </a:r>
          </a:p>
          <a:p>
            <a:pPr marL="742950" lvl="1" indent="-285750">
              <a:buFont typeface="Arial" panose="020B0604020202020204" pitchFamily="34" charset="0"/>
              <a:buChar char="•"/>
            </a:pPr>
            <a:r>
              <a:rPr lang="en-US" b="1" dirty="0" err="1">
                <a:solidFill>
                  <a:schemeClr val="tx1">
                    <a:lumMod val="75000"/>
                    <a:lumOff val="25000"/>
                  </a:schemeClr>
                </a:solidFill>
              </a:rPr>
              <a:t>mDOR</a:t>
            </a:r>
            <a:r>
              <a:rPr lang="en-US" b="1" dirty="0">
                <a:solidFill>
                  <a:schemeClr val="tx1">
                    <a:lumMod val="75000"/>
                    <a:lumOff val="25000"/>
                  </a:schemeClr>
                </a:solidFill>
              </a:rPr>
              <a:t>: 10.9 months </a:t>
            </a:r>
            <a:r>
              <a:rPr lang="en-US" dirty="0">
                <a:solidFill>
                  <a:schemeClr val="tx1">
                    <a:lumMod val="75000"/>
                    <a:lumOff val="25000"/>
                  </a:schemeClr>
                </a:solidFill>
              </a:rPr>
              <a:t>(1.1+-13.6); 10/19 ongoing</a:t>
            </a:r>
          </a:p>
        </p:txBody>
      </p:sp>
      <p:sp>
        <p:nvSpPr>
          <p:cNvPr id="7" name="Rectangle 6">
            <a:extLst>
              <a:ext uri="{FF2B5EF4-FFF2-40B4-BE49-F238E27FC236}">
                <a16:creationId xmlns:a16="http://schemas.microsoft.com/office/drawing/2014/main" id="{5C9666A6-A90F-4B27-8020-D31FB465591C}"/>
              </a:ext>
            </a:extLst>
          </p:cNvPr>
          <p:cNvSpPr/>
          <p:nvPr/>
        </p:nvSpPr>
        <p:spPr>
          <a:xfrm>
            <a:off x="7194164" y="4921204"/>
            <a:ext cx="4303769" cy="923330"/>
          </a:xfrm>
          <a:prstGeom prst="rect">
            <a:avLst/>
          </a:prstGeom>
        </p:spPr>
        <p:txBody>
          <a:bodyPr wrap="square">
            <a:spAutoFit/>
          </a:bodyPr>
          <a:lstStyle/>
          <a:p>
            <a:pPr marL="285750" indent="-285750">
              <a:buFont typeface="Arial" panose="020B0604020202020204" pitchFamily="34" charset="0"/>
              <a:buChar char="•"/>
            </a:pPr>
            <a:r>
              <a:rPr lang="en-US" b="1" dirty="0">
                <a:solidFill>
                  <a:schemeClr val="tx1">
                    <a:lumMod val="75000"/>
                    <a:lumOff val="25000"/>
                  </a:schemeClr>
                </a:solidFill>
              </a:rPr>
              <a:t>N=34 NSCLC at 960 mg dose</a:t>
            </a:r>
          </a:p>
          <a:p>
            <a:pPr marL="742950" lvl="1" indent="-285750">
              <a:buFont typeface="Arial" panose="020B0604020202020204" pitchFamily="34" charset="0"/>
              <a:buChar char="•"/>
            </a:pPr>
            <a:r>
              <a:rPr lang="en-US" b="1" dirty="0">
                <a:solidFill>
                  <a:schemeClr val="tx1">
                    <a:lumMod val="75000"/>
                    <a:lumOff val="25000"/>
                  </a:schemeClr>
                </a:solidFill>
              </a:rPr>
              <a:t>ORR 35.3% </a:t>
            </a:r>
            <a:r>
              <a:rPr lang="en-US" dirty="0">
                <a:solidFill>
                  <a:schemeClr val="tx1">
                    <a:lumMod val="75000"/>
                    <a:lumOff val="25000"/>
                  </a:schemeClr>
                </a:solidFill>
              </a:rPr>
              <a:t>(n=12 PR) </a:t>
            </a:r>
          </a:p>
          <a:p>
            <a:pPr marL="742950" lvl="1" indent="-285750">
              <a:buFont typeface="Arial" panose="020B0604020202020204" pitchFamily="34" charset="0"/>
              <a:buChar char="•"/>
            </a:pPr>
            <a:r>
              <a:rPr lang="en-US" b="1" dirty="0">
                <a:solidFill>
                  <a:schemeClr val="tx1">
                    <a:lumMod val="75000"/>
                    <a:lumOff val="25000"/>
                  </a:schemeClr>
                </a:solidFill>
              </a:rPr>
              <a:t>DCR 91.2% </a:t>
            </a:r>
            <a:r>
              <a:rPr lang="en-US" dirty="0">
                <a:solidFill>
                  <a:schemeClr val="tx1">
                    <a:lumMod val="75000"/>
                    <a:lumOff val="25000"/>
                  </a:schemeClr>
                </a:solidFill>
              </a:rPr>
              <a:t>(n=31 PR/SD)</a:t>
            </a:r>
          </a:p>
        </p:txBody>
      </p:sp>
      <p:sp>
        <p:nvSpPr>
          <p:cNvPr id="8" name="TextBox 7">
            <a:extLst>
              <a:ext uri="{FF2B5EF4-FFF2-40B4-BE49-F238E27FC236}">
                <a16:creationId xmlns:a16="http://schemas.microsoft.com/office/drawing/2014/main" id="{4B7308EE-C166-4EC0-9883-71CF88B11890}"/>
              </a:ext>
            </a:extLst>
          </p:cNvPr>
          <p:cNvSpPr txBox="1"/>
          <p:nvPr/>
        </p:nvSpPr>
        <p:spPr>
          <a:xfrm>
            <a:off x="8766062" y="5965949"/>
            <a:ext cx="3425938" cy="261610"/>
          </a:xfrm>
          <a:prstGeom prst="rect">
            <a:avLst/>
          </a:prstGeom>
          <a:noFill/>
        </p:spPr>
        <p:txBody>
          <a:bodyPr wrap="none" rtlCol="0">
            <a:spAutoFit/>
          </a:bodyPr>
          <a:lstStyle/>
          <a:p>
            <a:r>
              <a:rPr lang="en-US" sz="1100" dirty="0">
                <a:solidFill>
                  <a:schemeClr val="tx1">
                    <a:lumMod val="75000"/>
                    <a:lumOff val="25000"/>
                  </a:schemeClr>
                </a:solidFill>
              </a:rPr>
              <a:t>Hong DS. N </a:t>
            </a:r>
            <a:r>
              <a:rPr lang="en-US" sz="1100" dirty="0" err="1">
                <a:solidFill>
                  <a:schemeClr val="tx1">
                    <a:lumMod val="75000"/>
                    <a:lumOff val="25000"/>
                  </a:schemeClr>
                </a:solidFill>
              </a:rPr>
              <a:t>Engl</a:t>
            </a:r>
            <a:r>
              <a:rPr lang="en-US" sz="1100" dirty="0">
                <a:solidFill>
                  <a:schemeClr val="tx1">
                    <a:lumMod val="75000"/>
                    <a:lumOff val="25000"/>
                  </a:schemeClr>
                </a:solidFill>
              </a:rPr>
              <a:t> J Med. 2020 Sep 24;383(13):1207-1217.</a:t>
            </a:r>
          </a:p>
        </p:txBody>
      </p:sp>
    </p:spTree>
    <p:extLst>
      <p:ext uri="{BB962C8B-B14F-4D97-AF65-F5344CB8AC3E}">
        <p14:creationId xmlns:p14="http://schemas.microsoft.com/office/powerpoint/2010/main" val="2743121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0515-1C4A-4FED-B8DD-501ED33DE997}"/>
              </a:ext>
            </a:extLst>
          </p:cNvPr>
          <p:cNvSpPr>
            <a:spLocks noGrp="1"/>
          </p:cNvSpPr>
          <p:nvPr>
            <p:ph type="title"/>
          </p:nvPr>
        </p:nvSpPr>
        <p:spPr/>
        <p:txBody>
          <a:bodyPr/>
          <a:lstStyle/>
          <a:p>
            <a:r>
              <a:rPr lang="en-US" dirty="0"/>
              <a:t>AMG 510 (</a:t>
            </a:r>
            <a:r>
              <a:rPr lang="en-US" dirty="0" err="1"/>
              <a:t>Sotorasib</a:t>
            </a:r>
            <a:r>
              <a:rPr lang="en-US" dirty="0"/>
              <a:t>) in KRAS G12C NSCLC</a:t>
            </a:r>
          </a:p>
        </p:txBody>
      </p:sp>
      <p:sp>
        <p:nvSpPr>
          <p:cNvPr id="4" name="Slide Number Placeholder 3">
            <a:extLst>
              <a:ext uri="{FF2B5EF4-FFF2-40B4-BE49-F238E27FC236}">
                <a16:creationId xmlns:a16="http://schemas.microsoft.com/office/drawing/2014/main" id="{CD45820A-9918-4EF6-84DA-AACEAF88BCE7}"/>
              </a:ext>
            </a:extLst>
          </p:cNvPr>
          <p:cNvSpPr>
            <a:spLocks noGrp="1"/>
          </p:cNvSpPr>
          <p:nvPr>
            <p:ph type="sldNum" sz="quarter" idx="12"/>
          </p:nvPr>
        </p:nvSpPr>
        <p:spPr/>
        <p:txBody>
          <a:bodyPr/>
          <a:lstStyle/>
          <a:p>
            <a:r>
              <a:rPr lang="en-US" dirty="0"/>
              <a:t>Slide </a:t>
            </a:r>
            <a:fld id="{629637A9-119A-49DA-BD12-AAC58B377D80}" type="slidenum">
              <a:rPr lang="en-US" smtClean="0"/>
              <a:pPr/>
              <a:t>12</a:t>
            </a:fld>
            <a:endParaRPr lang="en-US" dirty="0"/>
          </a:p>
        </p:txBody>
      </p:sp>
      <p:pic>
        <p:nvPicPr>
          <p:cNvPr id="5" name="Content Placeholder 4">
            <a:extLst>
              <a:ext uri="{FF2B5EF4-FFF2-40B4-BE49-F238E27FC236}">
                <a16:creationId xmlns:a16="http://schemas.microsoft.com/office/drawing/2014/main" id="{C95B5B76-4C65-4AFC-BC82-F6F3B02C7855}"/>
              </a:ext>
            </a:extLst>
          </p:cNvPr>
          <p:cNvPicPr>
            <a:picLocks noGrp="1" noChangeAspect="1"/>
          </p:cNvPicPr>
          <p:nvPr>
            <p:ph idx="1"/>
          </p:nvPr>
        </p:nvPicPr>
        <p:blipFill>
          <a:blip r:embed="rId3"/>
          <a:stretch>
            <a:fillRect/>
          </a:stretch>
        </p:blipFill>
        <p:spPr>
          <a:xfrm>
            <a:off x="533945" y="1656482"/>
            <a:ext cx="10572100" cy="4282209"/>
          </a:xfrm>
          <a:prstGeom prst="rect">
            <a:avLst/>
          </a:prstGeom>
        </p:spPr>
      </p:pic>
      <p:sp>
        <p:nvSpPr>
          <p:cNvPr id="6" name="TextBox 5">
            <a:extLst>
              <a:ext uri="{FF2B5EF4-FFF2-40B4-BE49-F238E27FC236}">
                <a16:creationId xmlns:a16="http://schemas.microsoft.com/office/drawing/2014/main" id="{87E49915-F513-4B0E-9F86-F1FC35DCEDC5}"/>
              </a:ext>
            </a:extLst>
          </p:cNvPr>
          <p:cNvSpPr txBox="1"/>
          <p:nvPr/>
        </p:nvSpPr>
        <p:spPr>
          <a:xfrm>
            <a:off x="8766062" y="5938691"/>
            <a:ext cx="3425938" cy="261610"/>
          </a:xfrm>
          <a:prstGeom prst="rect">
            <a:avLst/>
          </a:prstGeom>
          <a:noFill/>
        </p:spPr>
        <p:txBody>
          <a:bodyPr wrap="none" rtlCol="0">
            <a:spAutoFit/>
          </a:bodyPr>
          <a:lstStyle/>
          <a:p>
            <a:r>
              <a:rPr lang="en-US" sz="1100" dirty="0">
                <a:solidFill>
                  <a:schemeClr val="tx1">
                    <a:lumMod val="75000"/>
                    <a:lumOff val="25000"/>
                  </a:schemeClr>
                </a:solidFill>
              </a:rPr>
              <a:t>Hong DS. N </a:t>
            </a:r>
            <a:r>
              <a:rPr lang="en-US" sz="1100" dirty="0" err="1">
                <a:solidFill>
                  <a:schemeClr val="tx1">
                    <a:lumMod val="75000"/>
                    <a:lumOff val="25000"/>
                  </a:schemeClr>
                </a:solidFill>
              </a:rPr>
              <a:t>Engl</a:t>
            </a:r>
            <a:r>
              <a:rPr lang="en-US" sz="1100" dirty="0">
                <a:solidFill>
                  <a:schemeClr val="tx1">
                    <a:lumMod val="75000"/>
                    <a:lumOff val="25000"/>
                  </a:schemeClr>
                </a:solidFill>
              </a:rPr>
              <a:t> J Med. 2020 Sep 24;383(13):1207-1217.</a:t>
            </a:r>
          </a:p>
        </p:txBody>
      </p:sp>
    </p:spTree>
    <p:extLst>
      <p:ext uri="{BB962C8B-B14F-4D97-AF65-F5344CB8AC3E}">
        <p14:creationId xmlns:p14="http://schemas.microsoft.com/office/powerpoint/2010/main" val="369481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4C49-3DFA-4229-8DC0-BB9303F58877}"/>
              </a:ext>
            </a:extLst>
          </p:cNvPr>
          <p:cNvSpPr>
            <a:spLocks noGrp="1"/>
          </p:cNvSpPr>
          <p:nvPr>
            <p:ph type="title"/>
          </p:nvPr>
        </p:nvSpPr>
        <p:spPr/>
        <p:txBody>
          <a:bodyPr/>
          <a:lstStyle/>
          <a:p>
            <a:r>
              <a:rPr lang="en-US" dirty="0" err="1"/>
              <a:t>Sotorasib</a:t>
            </a:r>
            <a:r>
              <a:rPr lang="en-US" dirty="0"/>
              <a:t> Toxicity </a:t>
            </a:r>
          </a:p>
        </p:txBody>
      </p:sp>
      <p:sp>
        <p:nvSpPr>
          <p:cNvPr id="5" name="Content Placeholder 4">
            <a:extLst>
              <a:ext uri="{FF2B5EF4-FFF2-40B4-BE49-F238E27FC236}">
                <a16:creationId xmlns:a16="http://schemas.microsoft.com/office/drawing/2014/main" id="{4670926A-E8A2-4824-B1AC-2401EDF4F4BE}"/>
              </a:ext>
            </a:extLst>
          </p:cNvPr>
          <p:cNvSpPr>
            <a:spLocks noGrp="1"/>
          </p:cNvSpPr>
          <p:nvPr>
            <p:ph sz="half" idx="1"/>
          </p:nvPr>
        </p:nvSpPr>
        <p:spPr>
          <a:xfrm>
            <a:off x="599090" y="1486840"/>
            <a:ext cx="3955657" cy="4758685"/>
          </a:xfrm>
        </p:spPr>
        <p:txBody>
          <a:bodyPr/>
          <a:lstStyle/>
          <a:p>
            <a:r>
              <a:rPr lang="en-US" sz="2400" dirty="0"/>
              <a:t>No dose-limiting toxicities.</a:t>
            </a:r>
          </a:p>
          <a:p>
            <a:r>
              <a:rPr lang="en-US" sz="2400" dirty="0"/>
              <a:t>No treatment-related adverse events resulted in death.</a:t>
            </a:r>
          </a:p>
          <a:p>
            <a:r>
              <a:rPr lang="en-US" sz="2400" dirty="0"/>
              <a:t>LFT abnormalities observed</a:t>
            </a:r>
          </a:p>
          <a:p>
            <a:pPr marL="742950" lvl="1" indent="-285750">
              <a:buFont typeface="Arial" panose="020B0604020202020204" pitchFamily="34" charset="0"/>
              <a:buChar char="•"/>
            </a:pPr>
            <a:r>
              <a:rPr lang="en-US" sz="2200" dirty="0"/>
              <a:t>AST increase: 13.2% any grade;  2.3% &gt;= grade 3</a:t>
            </a:r>
          </a:p>
          <a:p>
            <a:pPr marL="742950" lvl="1" indent="-285750">
              <a:buFont typeface="Arial" panose="020B0604020202020204" pitchFamily="34" charset="0"/>
              <a:buChar char="•"/>
            </a:pPr>
            <a:r>
              <a:rPr lang="en-US" sz="2200" dirty="0"/>
              <a:t>ALT increase: 11.6% any grade; 4.7% &gt;=grade 3</a:t>
            </a:r>
          </a:p>
          <a:p>
            <a:endParaRPr lang="en-US" dirty="0"/>
          </a:p>
        </p:txBody>
      </p:sp>
      <p:sp>
        <p:nvSpPr>
          <p:cNvPr id="4" name="Slide Number Placeholder 3">
            <a:extLst>
              <a:ext uri="{FF2B5EF4-FFF2-40B4-BE49-F238E27FC236}">
                <a16:creationId xmlns:a16="http://schemas.microsoft.com/office/drawing/2014/main" id="{67E5FEB0-6B69-416A-BC9D-91BC657D48C6}"/>
              </a:ext>
            </a:extLst>
          </p:cNvPr>
          <p:cNvSpPr>
            <a:spLocks noGrp="1"/>
          </p:cNvSpPr>
          <p:nvPr>
            <p:ph type="sldNum" sz="quarter" idx="12"/>
          </p:nvPr>
        </p:nvSpPr>
        <p:spPr/>
        <p:txBody>
          <a:bodyPr/>
          <a:lstStyle/>
          <a:p>
            <a:r>
              <a:rPr lang="en-US" dirty="0"/>
              <a:t>Slide </a:t>
            </a:r>
            <a:fld id="{629637A9-119A-49DA-BD12-AAC58B377D80}" type="slidenum">
              <a:rPr lang="en-US" smtClean="0"/>
              <a:pPr/>
              <a:t>13</a:t>
            </a:fld>
            <a:endParaRPr lang="en-US" dirty="0"/>
          </a:p>
        </p:txBody>
      </p:sp>
      <p:pic>
        <p:nvPicPr>
          <p:cNvPr id="7" name="Content Placeholder 6">
            <a:extLst>
              <a:ext uri="{FF2B5EF4-FFF2-40B4-BE49-F238E27FC236}">
                <a16:creationId xmlns:a16="http://schemas.microsoft.com/office/drawing/2014/main" id="{D9C4D0E8-A12E-4B50-8014-4374151B15FB}"/>
              </a:ext>
            </a:extLst>
          </p:cNvPr>
          <p:cNvPicPr>
            <a:picLocks noGrp="1" noChangeAspect="1"/>
          </p:cNvPicPr>
          <p:nvPr>
            <p:ph sz="half" idx="2"/>
          </p:nvPr>
        </p:nvPicPr>
        <p:blipFill rotWithShape="1">
          <a:blip r:embed="rId3"/>
          <a:srcRect b="45100"/>
          <a:stretch/>
        </p:blipFill>
        <p:spPr>
          <a:xfrm>
            <a:off x="4405539" y="1559279"/>
            <a:ext cx="7654700" cy="4341189"/>
          </a:xfrm>
          <a:prstGeom prst="rect">
            <a:avLst/>
          </a:prstGeom>
        </p:spPr>
      </p:pic>
      <p:sp>
        <p:nvSpPr>
          <p:cNvPr id="8" name="Rectangle 7">
            <a:extLst>
              <a:ext uri="{FF2B5EF4-FFF2-40B4-BE49-F238E27FC236}">
                <a16:creationId xmlns:a16="http://schemas.microsoft.com/office/drawing/2014/main" id="{60F592B5-B654-495E-B989-04B35D9420B0}"/>
              </a:ext>
            </a:extLst>
          </p:cNvPr>
          <p:cNvSpPr/>
          <p:nvPr/>
        </p:nvSpPr>
        <p:spPr>
          <a:xfrm>
            <a:off x="4319641" y="5864056"/>
            <a:ext cx="6836039" cy="369332"/>
          </a:xfrm>
          <a:prstGeom prst="rect">
            <a:avLst/>
          </a:prstGeom>
        </p:spPr>
        <p:txBody>
          <a:bodyPr wrap="none">
            <a:spAutoFit/>
          </a:bodyPr>
          <a:lstStyle/>
          <a:p>
            <a:r>
              <a:rPr lang="en-US" i="1" dirty="0">
                <a:solidFill>
                  <a:schemeClr val="tx1">
                    <a:lumMod val="75000"/>
                    <a:lumOff val="25000"/>
                  </a:schemeClr>
                </a:solidFill>
              </a:rPr>
              <a:t>*across dose levels and tumor types; only those &gt;=15% any grade listed</a:t>
            </a:r>
            <a:endParaRPr lang="en-US" dirty="0">
              <a:solidFill>
                <a:schemeClr val="tx1">
                  <a:lumMod val="75000"/>
                  <a:lumOff val="25000"/>
                </a:schemeClr>
              </a:solidFill>
            </a:endParaRPr>
          </a:p>
        </p:txBody>
      </p:sp>
      <p:sp>
        <p:nvSpPr>
          <p:cNvPr id="9" name="TextBox 8">
            <a:extLst>
              <a:ext uri="{FF2B5EF4-FFF2-40B4-BE49-F238E27FC236}">
                <a16:creationId xmlns:a16="http://schemas.microsoft.com/office/drawing/2014/main" id="{B2EAE1B0-5FE5-4CCB-8E93-5A3C24F486D4}"/>
              </a:ext>
            </a:extLst>
          </p:cNvPr>
          <p:cNvSpPr txBox="1"/>
          <p:nvPr/>
        </p:nvSpPr>
        <p:spPr>
          <a:xfrm>
            <a:off x="8766062" y="6114720"/>
            <a:ext cx="3425938" cy="261610"/>
          </a:xfrm>
          <a:prstGeom prst="rect">
            <a:avLst/>
          </a:prstGeom>
          <a:noFill/>
        </p:spPr>
        <p:txBody>
          <a:bodyPr wrap="none" rtlCol="0">
            <a:spAutoFit/>
          </a:bodyPr>
          <a:lstStyle/>
          <a:p>
            <a:r>
              <a:rPr lang="en-US" sz="1100" dirty="0">
                <a:solidFill>
                  <a:schemeClr val="tx1">
                    <a:lumMod val="75000"/>
                    <a:lumOff val="25000"/>
                  </a:schemeClr>
                </a:solidFill>
              </a:rPr>
              <a:t>Hong DS. N </a:t>
            </a:r>
            <a:r>
              <a:rPr lang="en-US" sz="1100" dirty="0" err="1">
                <a:solidFill>
                  <a:schemeClr val="tx1">
                    <a:lumMod val="75000"/>
                    <a:lumOff val="25000"/>
                  </a:schemeClr>
                </a:solidFill>
              </a:rPr>
              <a:t>Engl</a:t>
            </a:r>
            <a:r>
              <a:rPr lang="en-US" sz="1100" dirty="0">
                <a:solidFill>
                  <a:schemeClr val="tx1">
                    <a:lumMod val="75000"/>
                    <a:lumOff val="25000"/>
                  </a:schemeClr>
                </a:solidFill>
              </a:rPr>
              <a:t> J Med. 2020 Sep 24;383(13):1207-1217.</a:t>
            </a:r>
          </a:p>
        </p:txBody>
      </p:sp>
    </p:spTree>
    <p:extLst>
      <p:ext uri="{BB962C8B-B14F-4D97-AF65-F5344CB8AC3E}">
        <p14:creationId xmlns:p14="http://schemas.microsoft.com/office/powerpoint/2010/main" val="1543584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E512-2819-4FAE-8B04-70078B66AD41}"/>
              </a:ext>
            </a:extLst>
          </p:cNvPr>
          <p:cNvSpPr>
            <a:spLocks noGrp="1"/>
          </p:cNvSpPr>
          <p:nvPr>
            <p:ph type="title"/>
          </p:nvPr>
        </p:nvSpPr>
        <p:spPr/>
        <p:txBody>
          <a:bodyPr/>
          <a:lstStyle/>
          <a:p>
            <a:r>
              <a:rPr lang="en-US" dirty="0"/>
              <a:t>Co-mutations are arising as potentially predictive markers in </a:t>
            </a:r>
            <a:r>
              <a:rPr lang="en-US" i="1" dirty="0"/>
              <a:t>KRAS</a:t>
            </a:r>
            <a:r>
              <a:rPr lang="en-US" dirty="0"/>
              <a:t> mutated NSCLC</a:t>
            </a:r>
          </a:p>
        </p:txBody>
      </p:sp>
      <p:sp>
        <p:nvSpPr>
          <p:cNvPr id="5" name="Content Placeholder 4">
            <a:extLst>
              <a:ext uri="{FF2B5EF4-FFF2-40B4-BE49-F238E27FC236}">
                <a16:creationId xmlns:a16="http://schemas.microsoft.com/office/drawing/2014/main" id="{BA33E16F-37EF-4171-A7EA-927E778FA267}"/>
              </a:ext>
            </a:extLst>
          </p:cNvPr>
          <p:cNvSpPr>
            <a:spLocks noGrp="1"/>
          </p:cNvSpPr>
          <p:nvPr>
            <p:ph sz="half" idx="1"/>
          </p:nvPr>
        </p:nvSpPr>
        <p:spPr>
          <a:xfrm>
            <a:off x="599090" y="1720356"/>
            <a:ext cx="4783793" cy="3837776"/>
          </a:xfrm>
          <a:ln>
            <a:solidFill>
              <a:srgbClr val="FFC000"/>
            </a:solidFill>
          </a:ln>
        </p:spPr>
        <p:txBody>
          <a:bodyPr/>
          <a:lstStyle/>
          <a:p>
            <a:r>
              <a:rPr lang="en-US" sz="2400" dirty="0"/>
              <a:t>Most common </a:t>
            </a:r>
            <a:r>
              <a:rPr lang="en-US" sz="2400" i="1" dirty="0"/>
              <a:t>TP53</a:t>
            </a:r>
            <a:r>
              <a:rPr lang="en-US" sz="2400" dirty="0"/>
              <a:t>, </a:t>
            </a:r>
            <a:r>
              <a:rPr lang="en-US" sz="2400" i="1" dirty="0"/>
              <a:t>STK11, KEAP1</a:t>
            </a:r>
            <a:endParaRPr lang="en-IN" sz="2400" dirty="0"/>
          </a:p>
          <a:p>
            <a:r>
              <a:rPr lang="en-US" sz="2400" dirty="0"/>
              <a:t>Preclinical– differences in signaling, immune features, metabolic programming</a:t>
            </a:r>
          </a:p>
          <a:p>
            <a:r>
              <a:rPr lang="en-US" sz="2400" dirty="0"/>
              <a:t>Prognostic</a:t>
            </a:r>
          </a:p>
          <a:p>
            <a:r>
              <a:rPr lang="en-US" sz="2400" dirty="0"/>
              <a:t>Potentially predictive with treatment (e.g. immunotherapy)</a:t>
            </a:r>
          </a:p>
          <a:p>
            <a:endParaRPr lang="en-US" dirty="0"/>
          </a:p>
        </p:txBody>
      </p:sp>
      <p:sp>
        <p:nvSpPr>
          <p:cNvPr id="4" name="Slide Number Placeholder 3">
            <a:extLst>
              <a:ext uri="{FF2B5EF4-FFF2-40B4-BE49-F238E27FC236}">
                <a16:creationId xmlns:a16="http://schemas.microsoft.com/office/drawing/2014/main" id="{512AAABD-15A9-4094-913C-3BB3A81B7998}"/>
              </a:ext>
            </a:extLst>
          </p:cNvPr>
          <p:cNvSpPr>
            <a:spLocks noGrp="1"/>
          </p:cNvSpPr>
          <p:nvPr>
            <p:ph type="sldNum" sz="quarter" idx="12"/>
          </p:nvPr>
        </p:nvSpPr>
        <p:spPr/>
        <p:txBody>
          <a:bodyPr/>
          <a:lstStyle/>
          <a:p>
            <a:r>
              <a:rPr lang="en-US" dirty="0"/>
              <a:t>Slide </a:t>
            </a:r>
            <a:fld id="{629637A9-119A-49DA-BD12-AAC58B377D80}" type="slidenum">
              <a:rPr lang="en-US" smtClean="0"/>
              <a:pPr/>
              <a:t>14</a:t>
            </a:fld>
            <a:endParaRPr lang="en-US" dirty="0"/>
          </a:p>
        </p:txBody>
      </p:sp>
      <p:sp>
        <p:nvSpPr>
          <p:cNvPr id="8" name="Rectangle 7">
            <a:extLst>
              <a:ext uri="{FF2B5EF4-FFF2-40B4-BE49-F238E27FC236}">
                <a16:creationId xmlns:a16="http://schemas.microsoft.com/office/drawing/2014/main" id="{3BF97EA3-E573-43C9-908D-4C8C5787EB18}"/>
              </a:ext>
            </a:extLst>
          </p:cNvPr>
          <p:cNvSpPr/>
          <p:nvPr/>
        </p:nvSpPr>
        <p:spPr>
          <a:xfrm>
            <a:off x="448573" y="5627826"/>
            <a:ext cx="11964473" cy="600164"/>
          </a:xfrm>
          <a:prstGeom prst="rect">
            <a:avLst/>
          </a:prstGeom>
        </p:spPr>
        <p:txBody>
          <a:bodyPr wrap="square">
            <a:spAutoFit/>
          </a:bodyPr>
          <a:lstStyle/>
          <a:p>
            <a:r>
              <a:rPr lang="en-US" sz="1100" dirty="0" err="1">
                <a:solidFill>
                  <a:schemeClr val="tx1">
                    <a:lumMod val="75000"/>
                    <a:lumOff val="25000"/>
                  </a:schemeClr>
                </a:solidFill>
              </a:rPr>
              <a:t>Arbour</a:t>
            </a:r>
            <a:r>
              <a:rPr lang="en-US" sz="1100" dirty="0">
                <a:solidFill>
                  <a:schemeClr val="tx1">
                    <a:lumMod val="75000"/>
                    <a:lumOff val="25000"/>
                  </a:schemeClr>
                </a:solidFill>
              </a:rPr>
              <a:t> KC et al. </a:t>
            </a:r>
            <a:r>
              <a:rPr lang="en-US" sz="1100" dirty="0" err="1">
                <a:solidFill>
                  <a:schemeClr val="tx1">
                    <a:lumMod val="75000"/>
                    <a:lumOff val="25000"/>
                  </a:schemeClr>
                </a:solidFill>
              </a:rPr>
              <a:t>Clin</a:t>
            </a:r>
            <a:r>
              <a:rPr lang="en-US" sz="1100" dirty="0">
                <a:solidFill>
                  <a:schemeClr val="tx1">
                    <a:lumMod val="75000"/>
                    <a:lumOff val="25000"/>
                  </a:schemeClr>
                </a:solidFill>
              </a:rPr>
              <a:t> Cancer Res, 2018. 24(2): p. 334-340. </a:t>
            </a:r>
            <a:r>
              <a:rPr lang="en-US" sz="1100" dirty="0" err="1">
                <a:solidFill>
                  <a:schemeClr val="tx1">
                    <a:lumMod val="75000"/>
                    <a:lumOff val="25000"/>
                  </a:schemeClr>
                </a:solidFill>
              </a:rPr>
              <a:t>Scheffler</a:t>
            </a:r>
            <a:r>
              <a:rPr lang="en-US" sz="1100" dirty="0">
                <a:solidFill>
                  <a:schemeClr val="tx1">
                    <a:lumMod val="75000"/>
                    <a:lumOff val="25000"/>
                  </a:schemeClr>
                </a:solidFill>
              </a:rPr>
              <a:t> M et al. J </a:t>
            </a:r>
            <a:r>
              <a:rPr lang="en-US" sz="1100" dirty="0" err="1">
                <a:solidFill>
                  <a:schemeClr val="tx1">
                    <a:lumMod val="75000"/>
                    <a:lumOff val="25000"/>
                  </a:schemeClr>
                </a:solidFill>
              </a:rPr>
              <a:t>Thorac</a:t>
            </a:r>
            <a:r>
              <a:rPr lang="en-US" sz="1100" dirty="0">
                <a:solidFill>
                  <a:schemeClr val="tx1">
                    <a:lumMod val="75000"/>
                    <a:lumOff val="25000"/>
                  </a:schemeClr>
                </a:solidFill>
              </a:rPr>
              <a:t> </a:t>
            </a:r>
            <a:r>
              <a:rPr lang="en-US" sz="1100" dirty="0" err="1">
                <a:solidFill>
                  <a:schemeClr val="tx1">
                    <a:lumMod val="75000"/>
                    <a:lumOff val="25000"/>
                  </a:schemeClr>
                </a:solidFill>
              </a:rPr>
              <a:t>Oncol</a:t>
            </a:r>
            <a:r>
              <a:rPr lang="en-US" sz="1100" dirty="0">
                <a:solidFill>
                  <a:schemeClr val="tx1">
                    <a:lumMod val="75000"/>
                    <a:lumOff val="25000"/>
                  </a:schemeClr>
                </a:solidFill>
              </a:rPr>
              <a:t>, 2019. 14(4): p. 606-616. </a:t>
            </a:r>
            <a:r>
              <a:rPr lang="en-US" sz="1100" dirty="0" err="1">
                <a:solidFill>
                  <a:schemeClr val="tx1">
                    <a:lumMod val="75000"/>
                    <a:lumOff val="25000"/>
                  </a:schemeClr>
                </a:solidFill>
              </a:rPr>
              <a:t>Aredo</a:t>
            </a:r>
            <a:r>
              <a:rPr lang="en-US" sz="1100" dirty="0">
                <a:solidFill>
                  <a:schemeClr val="tx1">
                    <a:lumMod val="75000"/>
                    <a:lumOff val="25000"/>
                  </a:schemeClr>
                </a:solidFill>
              </a:rPr>
              <a:t> JV et al Lung Cancer, 2019. 133: p. 144-150. Chen Z et al.</a:t>
            </a:r>
            <a:r>
              <a:rPr lang="en-US" altLang="en-US" sz="1100" dirty="0">
                <a:solidFill>
                  <a:schemeClr val="tx1">
                    <a:lumMod val="75000"/>
                    <a:lumOff val="25000"/>
                  </a:schemeClr>
                </a:solidFill>
              </a:rPr>
              <a:t> Nature. 2012 Mar 18;483(7391):613-7. </a:t>
            </a:r>
            <a:r>
              <a:rPr lang="en-US" sz="1100" dirty="0" err="1">
                <a:solidFill>
                  <a:schemeClr val="tx1">
                    <a:lumMod val="75000"/>
                    <a:lumOff val="25000"/>
                  </a:schemeClr>
                </a:solidFill>
              </a:rPr>
              <a:t>Skoulidis</a:t>
            </a:r>
            <a:r>
              <a:rPr lang="en-US" sz="1100" dirty="0">
                <a:solidFill>
                  <a:schemeClr val="tx1">
                    <a:lumMod val="75000"/>
                    <a:lumOff val="25000"/>
                  </a:schemeClr>
                </a:solidFill>
              </a:rPr>
              <a:t> F et al.</a:t>
            </a:r>
            <a:r>
              <a:rPr lang="en-IN" sz="1100" dirty="0">
                <a:solidFill>
                  <a:schemeClr val="tx1">
                    <a:lumMod val="75000"/>
                    <a:lumOff val="25000"/>
                  </a:schemeClr>
                </a:solidFill>
              </a:rPr>
              <a:t> Cancer Discovery. 2015 Aug 1;5(8):860-77. Galan-</a:t>
            </a:r>
            <a:r>
              <a:rPr lang="en-IN" sz="1100" dirty="0" err="1">
                <a:solidFill>
                  <a:schemeClr val="tx1">
                    <a:lumMod val="75000"/>
                    <a:lumOff val="25000"/>
                  </a:schemeClr>
                </a:solidFill>
              </a:rPr>
              <a:t>Cobo</a:t>
            </a:r>
            <a:r>
              <a:rPr lang="en-IN" sz="1100" dirty="0">
                <a:solidFill>
                  <a:schemeClr val="tx1">
                    <a:lumMod val="75000"/>
                    <a:lumOff val="25000"/>
                  </a:schemeClr>
                </a:solidFill>
              </a:rPr>
              <a:t> et al. </a:t>
            </a:r>
            <a:r>
              <a:rPr lang="en-US" altLang="en-US" sz="1100" dirty="0">
                <a:solidFill>
                  <a:schemeClr val="tx1">
                    <a:lumMod val="75000"/>
                    <a:lumOff val="25000"/>
                  </a:schemeClr>
                </a:solidFill>
              </a:rPr>
              <a:t>Cancer Res. 2019 Jul 1;79(13):3251-3267. </a:t>
            </a:r>
            <a:r>
              <a:rPr lang="en-US" altLang="en-US" sz="1100" dirty="0" err="1">
                <a:solidFill>
                  <a:schemeClr val="tx1">
                    <a:lumMod val="75000"/>
                    <a:lumOff val="25000"/>
                  </a:schemeClr>
                </a:solidFill>
              </a:rPr>
              <a:t>Skoulidis</a:t>
            </a:r>
            <a:r>
              <a:rPr lang="en-US" altLang="en-US" sz="1100" dirty="0">
                <a:solidFill>
                  <a:schemeClr val="tx1">
                    <a:lumMod val="75000"/>
                    <a:lumOff val="25000"/>
                  </a:schemeClr>
                </a:solidFill>
              </a:rPr>
              <a:t> F et al. Cancer </a:t>
            </a:r>
            <a:r>
              <a:rPr lang="en-US" altLang="en-US" sz="1100" dirty="0" err="1">
                <a:solidFill>
                  <a:schemeClr val="tx1">
                    <a:lumMod val="75000"/>
                    <a:lumOff val="25000"/>
                  </a:schemeClr>
                </a:solidFill>
              </a:rPr>
              <a:t>Discov</a:t>
            </a:r>
            <a:r>
              <a:rPr lang="en-US" altLang="en-US" sz="1100" dirty="0">
                <a:solidFill>
                  <a:schemeClr val="tx1">
                    <a:lumMod val="75000"/>
                    <a:lumOff val="25000"/>
                  </a:schemeClr>
                </a:solidFill>
              </a:rPr>
              <a:t> 2018.</a:t>
            </a:r>
          </a:p>
          <a:p>
            <a:endParaRPr lang="en-US" sz="1100" dirty="0"/>
          </a:p>
        </p:txBody>
      </p:sp>
      <p:graphicFrame>
        <p:nvGraphicFramePr>
          <p:cNvPr id="13" name="Table 12">
            <a:extLst>
              <a:ext uri="{FF2B5EF4-FFF2-40B4-BE49-F238E27FC236}">
                <a16:creationId xmlns:a16="http://schemas.microsoft.com/office/drawing/2014/main" id="{7E8BC9FC-4E28-4794-A188-7D265ECD54E8}"/>
              </a:ext>
            </a:extLst>
          </p:cNvPr>
          <p:cNvGraphicFramePr>
            <a:graphicFrameLocks noGrp="1"/>
          </p:cNvGraphicFramePr>
          <p:nvPr>
            <p:extLst>
              <p:ext uri="{D42A27DB-BD31-4B8C-83A1-F6EECF244321}">
                <p14:modId xmlns:p14="http://schemas.microsoft.com/office/powerpoint/2010/main" val="4286586597"/>
              </p:ext>
            </p:extLst>
          </p:nvPr>
        </p:nvGraphicFramePr>
        <p:xfrm>
          <a:off x="5554785" y="1720356"/>
          <a:ext cx="6409688" cy="3837776"/>
        </p:xfrm>
        <a:graphic>
          <a:graphicData uri="http://schemas.openxmlformats.org/drawingml/2006/table">
            <a:tbl>
              <a:tblPr firstRow="1" bandRow="1">
                <a:tableStyleId>{5C22544A-7EE6-4342-B048-85BDC9FD1C3A}</a:tableStyleId>
              </a:tblPr>
              <a:tblGrid>
                <a:gridCol w="1602422">
                  <a:extLst>
                    <a:ext uri="{9D8B030D-6E8A-4147-A177-3AD203B41FA5}">
                      <a16:colId xmlns:a16="http://schemas.microsoft.com/office/drawing/2014/main" val="97229372"/>
                    </a:ext>
                  </a:extLst>
                </a:gridCol>
                <a:gridCol w="1602422">
                  <a:extLst>
                    <a:ext uri="{9D8B030D-6E8A-4147-A177-3AD203B41FA5}">
                      <a16:colId xmlns:a16="http://schemas.microsoft.com/office/drawing/2014/main" val="1838072761"/>
                    </a:ext>
                  </a:extLst>
                </a:gridCol>
                <a:gridCol w="1602422">
                  <a:extLst>
                    <a:ext uri="{9D8B030D-6E8A-4147-A177-3AD203B41FA5}">
                      <a16:colId xmlns:a16="http://schemas.microsoft.com/office/drawing/2014/main" val="2840582073"/>
                    </a:ext>
                  </a:extLst>
                </a:gridCol>
                <a:gridCol w="1602422">
                  <a:extLst>
                    <a:ext uri="{9D8B030D-6E8A-4147-A177-3AD203B41FA5}">
                      <a16:colId xmlns:a16="http://schemas.microsoft.com/office/drawing/2014/main" val="3706224706"/>
                    </a:ext>
                  </a:extLst>
                </a:gridCol>
              </a:tblGrid>
              <a:tr h="456764">
                <a:tc>
                  <a:txBody>
                    <a:bodyPr/>
                    <a:lstStyle/>
                    <a:p>
                      <a:r>
                        <a:rPr lang="en-US" sz="2000" dirty="0"/>
                        <a:t>Author</a:t>
                      </a:r>
                    </a:p>
                  </a:txBody>
                  <a:tcPr>
                    <a:solidFill>
                      <a:srgbClr val="4F81BD"/>
                    </a:solidFill>
                  </a:tcPr>
                </a:tc>
                <a:tc>
                  <a:txBody>
                    <a:bodyPr/>
                    <a:lstStyle/>
                    <a:p>
                      <a:r>
                        <a:rPr lang="en-US" sz="2000" i="1" dirty="0"/>
                        <a:t>TP53</a:t>
                      </a:r>
                    </a:p>
                  </a:txBody>
                  <a:tcPr>
                    <a:solidFill>
                      <a:srgbClr val="4F81BD"/>
                    </a:solidFill>
                  </a:tcPr>
                </a:tc>
                <a:tc>
                  <a:txBody>
                    <a:bodyPr/>
                    <a:lstStyle/>
                    <a:p>
                      <a:r>
                        <a:rPr lang="en-US" sz="2000" i="1" dirty="0"/>
                        <a:t>STK11</a:t>
                      </a:r>
                    </a:p>
                  </a:txBody>
                  <a:tcPr>
                    <a:solidFill>
                      <a:srgbClr val="4F81BD"/>
                    </a:solidFill>
                  </a:tcPr>
                </a:tc>
                <a:tc>
                  <a:txBody>
                    <a:bodyPr/>
                    <a:lstStyle/>
                    <a:p>
                      <a:r>
                        <a:rPr lang="en-US" sz="2000" i="1" dirty="0"/>
                        <a:t>KEAP1</a:t>
                      </a:r>
                    </a:p>
                  </a:txBody>
                  <a:tcPr>
                    <a:solidFill>
                      <a:srgbClr val="4F81BD"/>
                    </a:solidFill>
                  </a:tcPr>
                </a:tc>
                <a:extLst>
                  <a:ext uri="{0D108BD9-81ED-4DB2-BD59-A6C34878D82A}">
                    <a16:rowId xmlns:a16="http://schemas.microsoft.com/office/drawing/2014/main" val="1023850487"/>
                  </a:ext>
                </a:extLst>
              </a:tr>
              <a:tr h="822175">
                <a:tc>
                  <a:txBody>
                    <a:bodyPr/>
                    <a:lstStyle/>
                    <a:p>
                      <a:r>
                        <a:rPr lang="en-US" sz="2000" dirty="0" err="1">
                          <a:solidFill>
                            <a:schemeClr val="tx1">
                              <a:lumMod val="75000"/>
                              <a:lumOff val="25000"/>
                            </a:schemeClr>
                          </a:solidFill>
                        </a:rPr>
                        <a:t>Arbour</a:t>
                      </a:r>
                      <a:r>
                        <a:rPr lang="en-US" sz="2000" dirty="0">
                          <a:solidFill>
                            <a:schemeClr val="tx1">
                              <a:lumMod val="75000"/>
                              <a:lumOff val="25000"/>
                            </a:schemeClr>
                          </a:solidFill>
                        </a:rPr>
                        <a:t> et al </a:t>
                      </a:r>
                    </a:p>
                    <a:p>
                      <a:r>
                        <a:rPr lang="en-US" sz="2000" dirty="0">
                          <a:solidFill>
                            <a:schemeClr val="tx1">
                              <a:lumMod val="75000"/>
                              <a:lumOff val="25000"/>
                            </a:schemeClr>
                          </a:solidFill>
                        </a:rPr>
                        <a:t>N=330</a:t>
                      </a:r>
                    </a:p>
                  </a:txBody>
                  <a:tcPr/>
                </a:tc>
                <a:tc>
                  <a:txBody>
                    <a:bodyPr/>
                    <a:lstStyle/>
                    <a:p>
                      <a:r>
                        <a:rPr lang="en-US" sz="2000" dirty="0">
                          <a:solidFill>
                            <a:schemeClr val="tx1">
                              <a:lumMod val="75000"/>
                              <a:lumOff val="25000"/>
                            </a:schemeClr>
                          </a:solidFill>
                        </a:rPr>
                        <a:t>42%</a:t>
                      </a:r>
                    </a:p>
                  </a:txBody>
                  <a:tcPr/>
                </a:tc>
                <a:tc>
                  <a:txBody>
                    <a:bodyPr/>
                    <a:lstStyle/>
                    <a:p>
                      <a:r>
                        <a:rPr lang="en-US" sz="2000" dirty="0">
                          <a:solidFill>
                            <a:schemeClr val="tx1">
                              <a:lumMod val="75000"/>
                              <a:lumOff val="25000"/>
                            </a:schemeClr>
                          </a:solidFill>
                        </a:rPr>
                        <a:t>29%</a:t>
                      </a:r>
                    </a:p>
                  </a:txBody>
                  <a:tcPr/>
                </a:tc>
                <a:tc>
                  <a:txBody>
                    <a:bodyPr/>
                    <a:lstStyle/>
                    <a:p>
                      <a:r>
                        <a:rPr lang="en-US" sz="2000" dirty="0">
                          <a:solidFill>
                            <a:schemeClr val="tx1">
                              <a:lumMod val="75000"/>
                              <a:lumOff val="25000"/>
                            </a:schemeClr>
                          </a:solidFill>
                        </a:rPr>
                        <a:t>24%</a:t>
                      </a:r>
                    </a:p>
                  </a:txBody>
                  <a:tcPr/>
                </a:tc>
                <a:extLst>
                  <a:ext uri="{0D108BD9-81ED-4DB2-BD59-A6C34878D82A}">
                    <a16:rowId xmlns:a16="http://schemas.microsoft.com/office/drawing/2014/main" val="2261199097"/>
                  </a:ext>
                </a:extLst>
              </a:tr>
              <a:tr h="985576">
                <a:tc>
                  <a:txBody>
                    <a:bodyPr/>
                    <a:lstStyle/>
                    <a:p>
                      <a:r>
                        <a:rPr lang="en-US" sz="2000" dirty="0" err="1">
                          <a:solidFill>
                            <a:schemeClr val="tx1">
                              <a:lumMod val="75000"/>
                              <a:lumOff val="25000"/>
                            </a:schemeClr>
                          </a:solidFill>
                        </a:rPr>
                        <a:t>Scheffler</a:t>
                      </a:r>
                      <a:r>
                        <a:rPr lang="en-US" sz="2000" dirty="0">
                          <a:solidFill>
                            <a:schemeClr val="tx1">
                              <a:lumMod val="75000"/>
                              <a:lumOff val="25000"/>
                            </a:schemeClr>
                          </a:solidFill>
                        </a:rPr>
                        <a:t> et al (n=1078)</a:t>
                      </a:r>
                    </a:p>
                  </a:txBody>
                  <a:tcPr/>
                </a:tc>
                <a:tc>
                  <a:txBody>
                    <a:bodyPr/>
                    <a:lstStyle/>
                    <a:p>
                      <a:r>
                        <a:rPr lang="en-US" sz="2000" dirty="0">
                          <a:solidFill>
                            <a:schemeClr val="tx1">
                              <a:lumMod val="75000"/>
                              <a:lumOff val="25000"/>
                            </a:schemeClr>
                          </a:solidFill>
                        </a:rPr>
                        <a:t>39%</a:t>
                      </a:r>
                    </a:p>
                  </a:txBody>
                  <a:tcPr/>
                </a:tc>
                <a:tc>
                  <a:txBody>
                    <a:bodyPr/>
                    <a:lstStyle/>
                    <a:p>
                      <a:r>
                        <a:rPr lang="en-US" sz="2000" dirty="0">
                          <a:solidFill>
                            <a:schemeClr val="tx1">
                              <a:lumMod val="75000"/>
                              <a:lumOff val="25000"/>
                            </a:schemeClr>
                          </a:solidFill>
                        </a:rPr>
                        <a:t>20% </a:t>
                      </a:r>
                    </a:p>
                    <a:p>
                      <a:r>
                        <a:rPr lang="en-US" sz="2000" dirty="0">
                          <a:solidFill>
                            <a:schemeClr val="tx1">
                              <a:lumMod val="75000"/>
                              <a:lumOff val="25000"/>
                            </a:schemeClr>
                          </a:solidFill>
                        </a:rPr>
                        <a:t>(n=101 subset)</a:t>
                      </a:r>
                    </a:p>
                  </a:txBody>
                  <a:tcPr/>
                </a:tc>
                <a:tc>
                  <a:txBody>
                    <a:bodyPr/>
                    <a:lstStyle/>
                    <a:p>
                      <a:r>
                        <a:rPr lang="en-US" sz="2000" dirty="0">
                          <a:solidFill>
                            <a:schemeClr val="tx1">
                              <a:lumMod val="75000"/>
                              <a:lumOff val="25000"/>
                            </a:schemeClr>
                          </a:solidFill>
                        </a:rPr>
                        <a:t>13% </a:t>
                      </a:r>
                    </a:p>
                    <a:p>
                      <a:r>
                        <a:rPr lang="en-US" sz="2000" dirty="0">
                          <a:solidFill>
                            <a:schemeClr val="tx1">
                              <a:lumMod val="75000"/>
                              <a:lumOff val="25000"/>
                            </a:schemeClr>
                          </a:solidFill>
                        </a:rPr>
                        <a:t>(n=101 subset)</a:t>
                      </a:r>
                    </a:p>
                  </a:txBody>
                  <a:tcPr/>
                </a:tc>
                <a:extLst>
                  <a:ext uri="{0D108BD9-81ED-4DB2-BD59-A6C34878D82A}">
                    <a16:rowId xmlns:a16="http://schemas.microsoft.com/office/drawing/2014/main" val="2382676124"/>
                  </a:ext>
                </a:extLst>
              </a:tr>
              <a:tr h="1552997">
                <a:tc>
                  <a:txBody>
                    <a:bodyPr/>
                    <a:lstStyle/>
                    <a:p>
                      <a:r>
                        <a:rPr lang="en-US" sz="2000" dirty="0" err="1">
                          <a:solidFill>
                            <a:schemeClr val="tx1">
                              <a:lumMod val="75000"/>
                              <a:lumOff val="25000"/>
                            </a:schemeClr>
                          </a:solidFill>
                        </a:rPr>
                        <a:t>Aredo</a:t>
                      </a:r>
                      <a:r>
                        <a:rPr lang="en-US" sz="2000" dirty="0">
                          <a:solidFill>
                            <a:schemeClr val="tx1">
                              <a:lumMod val="75000"/>
                              <a:lumOff val="25000"/>
                            </a:schemeClr>
                          </a:solidFill>
                        </a:rPr>
                        <a:t> et al (Stanford)</a:t>
                      </a:r>
                    </a:p>
                    <a:p>
                      <a:r>
                        <a:rPr lang="en-US" sz="2000" i="1" dirty="0">
                          <a:solidFill>
                            <a:schemeClr val="tx1">
                              <a:lumMod val="75000"/>
                              <a:lumOff val="25000"/>
                            </a:schemeClr>
                          </a:solidFill>
                        </a:rPr>
                        <a:t>KRAS</a:t>
                      </a:r>
                      <a:r>
                        <a:rPr lang="en-US" sz="2000" i="1" baseline="0" dirty="0">
                          <a:solidFill>
                            <a:schemeClr val="tx1">
                              <a:lumMod val="75000"/>
                              <a:lumOff val="25000"/>
                            </a:schemeClr>
                          </a:solidFill>
                        </a:rPr>
                        <a:t> </a:t>
                      </a:r>
                      <a:r>
                        <a:rPr lang="en-US" sz="2000" i="0" baseline="0" dirty="0">
                          <a:solidFill>
                            <a:schemeClr val="tx1">
                              <a:lumMod val="75000"/>
                              <a:lumOff val="25000"/>
                            </a:schemeClr>
                          </a:solidFill>
                        </a:rPr>
                        <a:t>G12C</a:t>
                      </a:r>
                      <a:r>
                        <a:rPr lang="en-US" sz="2000" i="1" baseline="0" dirty="0">
                          <a:solidFill>
                            <a:schemeClr val="tx1">
                              <a:lumMod val="75000"/>
                              <a:lumOff val="25000"/>
                            </a:schemeClr>
                          </a:solidFill>
                        </a:rPr>
                        <a:t> </a:t>
                      </a:r>
                      <a:r>
                        <a:rPr lang="en-US" sz="2000" i="0" baseline="0" dirty="0">
                          <a:solidFill>
                            <a:schemeClr val="tx1">
                              <a:lumMod val="75000"/>
                              <a:lumOff val="25000"/>
                            </a:schemeClr>
                          </a:solidFill>
                        </a:rPr>
                        <a:t>subtype</a:t>
                      </a:r>
                      <a:endParaRPr lang="en-US" sz="2000" i="1" dirty="0">
                        <a:solidFill>
                          <a:schemeClr val="tx1">
                            <a:lumMod val="75000"/>
                            <a:lumOff val="25000"/>
                          </a:schemeClr>
                        </a:solidFill>
                      </a:endParaRPr>
                    </a:p>
                  </a:txBody>
                  <a:tcPr/>
                </a:tc>
                <a:tc>
                  <a:txBody>
                    <a:bodyPr/>
                    <a:lstStyle/>
                    <a:p>
                      <a:r>
                        <a:rPr lang="en-US" sz="2000" dirty="0">
                          <a:solidFill>
                            <a:schemeClr val="tx1">
                              <a:lumMod val="75000"/>
                              <a:lumOff val="25000"/>
                            </a:schemeClr>
                          </a:solidFill>
                        </a:rPr>
                        <a:t>31%</a:t>
                      </a:r>
                    </a:p>
                  </a:txBody>
                  <a:tcPr/>
                </a:tc>
                <a:tc>
                  <a:txBody>
                    <a:bodyPr/>
                    <a:lstStyle/>
                    <a:p>
                      <a:r>
                        <a:rPr lang="en-US" sz="2000" dirty="0">
                          <a:solidFill>
                            <a:schemeClr val="tx1">
                              <a:lumMod val="75000"/>
                              <a:lumOff val="25000"/>
                            </a:schemeClr>
                          </a:solidFill>
                        </a:rPr>
                        <a:t>27%</a:t>
                      </a:r>
                    </a:p>
                  </a:txBody>
                  <a:tcPr/>
                </a:tc>
                <a:tc>
                  <a:txBody>
                    <a:bodyPr/>
                    <a:lstStyle/>
                    <a:p>
                      <a:r>
                        <a:rPr lang="en-US" sz="2000" dirty="0">
                          <a:solidFill>
                            <a:schemeClr val="tx1">
                              <a:lumMod val="75000"/>
                              <a:lumOff val="25000"/>
                            </a:schemeClr>
                          </a:solidFill>
                        </a:rPr>
                        <a:t>N/A</a:t>
                      </a:r>
                    </a:p>
                  </a:txBody>
                  <a:tcPr/>
                </a:tc>
                <a:extLst>
                  <a:ext uri="{0D108BD9-81ED-4DB2-BD59-A6C34878D82A}">
                    <a16:rowId xmlns:a16="http://schemas.microsoft.com/office/drawing/2014/main" val="2685422078"/>
                  </a:ext>
                </a:extLst>
              </a:tr>
            </a:tbl>
          </a:graphicData>
        </a:graphic>
      </p:graphicFrame>
    </p:spTree>
    <p:extLst>
      <p:ext uri="{BB962C8B-B14F-4D97-AF65-F5344CB8AC3E}">
        <p14:creationId xmlns:p14="http://schemas.microsoft.com/office/powerpoint/2010/main" val="246714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F5B4-1D4D-470A-9122-626342FA3F20}"/>
              </a:ext>
            </a:extLst>
          </p:cNvPr>
          <p:cNvSpPr>
            <a:spLocks noGrp="1"/>
          </p:cNvSpPr>
          <p:nvPr>
            <p:ph type="title"/>
          </p:nvPr>
        </p:nvSpPr>
        <p:spPr>
          <a:xfrm>
            <a:off x="548641" y="-567766"/>
            <a:ext cx="10546080" cy="1456386"/>
          </a:xfrm>
        </p:spPr>
        <p:txBody>
          <a:bodyPr/>
          <a:lstStyle/>
          <a:p>
            <a:r>
              <a:rPr lang="en-US" dirty="0"/>
              <a:t>S1900E Schema</a:t>
            </a:r>
          </a:p>
        </p:txBody>
      </p:sp>
      <p:sp>
        <p:nvSpPr>
          <p:cNvPr id="4" name="Slide Number Placeholder 3">
            <a:extLst>
              <a:ext uri="{FF2B5EF4-FFF2-40B4-BE49-F238E27FC236}">
                <a16:creationId xmlns:a16="http://schemas.microsoft.com/office/drawing/2014/main" id="{A0EB91AA-6FBF-48A9-96F7-08108197D166}"/>
              </a:ext>
            </a:extLst>
          </p:cNvPr>
          <p:cNvSpPr>
            <a:spLocks noGrp="1"/>
          </p:cNvSpPr>
          <p:nvPr>
            <p:ph type="sldNum" sz="quarter" idx="12"/>
          </p:nvPr>
        </p:nvSpPr>
        <p:spPr>
          <a:xfrm>
            <a:off x="0" y="6492875"/>
            <a:ext cx="945972" cy="365125"/>
          </a:xfrm>
        </p:spPr>
        <p:txBody>
          <a:bodyPr/>
          <a:lstStyle/>
          <a:p>
            <a:r>
              <a:rPr lang="en-US" dirty="0"/>
              <a:t>Slide </a:t>
            </a:r>
            <a:fld id="{629637A9-119A-49DA-BD12-AAC58B377D80}" type="slidenum">
              <a:rPr lang="en-US" smtClean="0"/>
              <a:pPr/>
              <a:t>15</a:t>
            </a:fld>
            <a:endParaRPr lang="en-US" dirty="0"/>
          </a:p>
        </p:txBody>
      </p:sp>
      <p:sp>
        <p:nvSpPr>
          <p:cNvPr id="32" name="Rectangle 31">
            <a:extLst>
              <a:ext uri="{FF2B5EF4-FFF2-40B4-BE49-F238E27FC236}">
                <a16:creationId xmlns:a16="http://schemas.microsoft.com/office/drawing/2014/main" id="{554C2003-0EDD-41FF-9D11-ACBDD8121A9A}"/>
              </a:ext>
            </a:extLst>
          </p:cNvPr>
          <p:cNvSpPr/>
          <p:nvPr/>
        </p:nvSpPr>
        <p:spPr>
          <a:xfrm>
            <a:off x="384811" y="1179232"/>
            <a:ext cx="2811231" cy="209765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S1900E Sub-study</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Recurrent or metastatic </a:t>
            </a: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mutated non-squamous NSCLC</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Received at least one prior systemic therapy</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No uncontrolled brain metastasis</a:t>
            </a:r>
          </a:p>
        </p:txBody>
      </p:sp>
      <p:cxnSp>
        <p:nvCxnSpPr>
          <p:cNvPr id="33" name="Straight Connector 32">
            <a:extLst>
              <a:ext uri="{FF2B5EF4-FFF2-40B4-BE49-F238E27FC236}">
                <a16:creationId xmlns:a16="http://schemas.microsoft.com/office/drawing/2014/main" id="{82F0792F-23A1-4D43-9AF8-E5956B2ABD8C}"/>
              </a:ext>
            </a:extLst>
          </p:cNvPr>
          <p:cNvCxnSpPr>
            <a:cxnSpLocks/>
          </p:cNvCxnSpPr>
          <p:nvPr/>
        </p:nvCxnSpPr>
        <p:spPr>
          <a:xfrm flipV="1">
            <a:off x="3937882" y="2228058"/>
            <a:ext cx="423138" cy="1"/>
          </a:xfrm>
          <a:prstGeom prst="line">
            <a:avLst/>
          </a:prstGeom>
          <a:noFill/>
          <a:ln w="6350" cap="flat" cmpd="sng" algn="ctr">
            <a:solidFill>
              <a:sysClr val="windowText" lastClr="000000"/>
            </a:solidFill>
            <a:prstDash val="solid"/>
            <a:miter lim="800000"/>
          </a:ln>
          <a:effectLst/>
        </p:spPr>
      </p:cxnSp>
      <p:cxnSp>
        <p:nvCxnSpPr>
          <p:cNvPr id="34" name="Straight Connector 33">
            <a:extLst>
              <a:ext uri="{FF2B5EF4-FFF2-40B4-BE49-F238E27FC236}">
                <a16:creationId xmlns:a16="http://schemas.microsoft.com/office/drawing/2014/main" id="{E8C8679C-38A0-4C9D-9C16-95B9C25641FE}"/>
              </a:ext>
            </a:extLst>
          </p:cNvPr>
          <p:cNvCxnSpPr>
            <a:cxnSpLocks/>
          </p:cNvCxnSpPr>
          <p:nvPr/>
        </p:nvCxnSpPr>
        <p:spPr>
          <a:xfrm flipH="1" flipV="1">
            <a:off x="4389439" y="1090451"/>
            <a:ext cx="5324" cy="1312362"/>
          </a:xfrm>
          <a:prstGeom prst="line">
            <a:avLst/>
          </a:prstGeom>
          <a:noFill/>
          <a:ln w="6350" cap="flat" cmpd="sng" algn="ctr">
            <a:solidFill>
              <a:sysClr val="windowText" lastClr="000000"/>
            </a:solidFill>
            <a:prstDash val="solid"/>
            <a:miter lim="800000"/>
          </a:ln>
          <a:effectLst/>
        </p:spPr>
      </p:cxnSp>
      <p:cxnSp>
        <p:nvCxnSpPr>
          <p:cNvPr id="35" name="Straight Connector 34">
            <a:extLst>
              <a:ext uri="{FF2B5EF4-FFF2-40B4-BE49-F238E27FC236}">
                <a16:creationId xmlns:a16="http://schemas.microsoft.com/office/drawing/2014/main" id="{7807E03A-41C8-4C86-BF3B-0EAE0FCA8400}"/>
              </a:ext>
            </a:extLst>
          </p:cNvPr>
          <p:cNvCxnSpPr>
            <a:cxnSpLocks/>
          </p:cNvCxnSpPr>
          <p:nvPr/>
        </p:nvCxnSpPr>
        <p:spPr>
          <a:xfrm flipH="1" flipV="1">
            <a:off x="4394233" y="2401155"/>
            <a:ext cx="530" cy="934878"/>
          </a:xfrm>
          <a:prstGeom prst="line">
            <a:avLst/>
          </a:prstGeom>
          <a:noFill/>
          <a:ln w="6350" cap="flat" cmpd="sng" algn="ctr">
            <a:solidFill>
              <a:sysClr val="windowText" lastClr="000000"/>
            </a:solidFill>
            <a:prstDash val="solid"/>
            <a:miter lim="800000"/>
          </a:ln>
          <a:effectLst/>
        </p:spPr>
      </p:cxnSp>
      <p:sp>
        <p:nvSpPr>
          <p:cNvPr id="36" name="Rectangle 35">
            <a:extLst>
              <a:ext uri="{FF2B5EF4-FFF2-40B4-BE49-F238E27FC236}">
                <a16:creationId xmlns:a16="http://schemas.microsoft.com/office/drawing/2014/main" id="{8A79EA97-DFCB-42E4-ABB6-EA868F3866AA}"/>
              </a:ext>
            </a:extLst>
          </p:cNvPr>
          <p:cNvSpPr/>
          <p:nvPr/>
        </p:nvSpPr>
        <p:spPr>
          <a:xfrm>
            <a:off x="4828156" y="685354"/>
            <a:ext cx="2203704" cy="877824"/>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TP53</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MUT</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Target N=40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D21DF4D-E0E9-4F15-A947-205911882799}"/>
              </a:ext>
            </a:extLst>
          </p:cNvPr>
          <p:cNvSpPr/>
          <p:nvPr/>
        </p:nvSpPr>
        <p:spPr>
          <a:xfrm>
            <a:off x="4825869" y="1790609"/>
            <a:ext cx="2205991" cy="879081"/>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STK11</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MUT</a:t>
            </a:r>
            <a:endPar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Target N=25</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525816D-3B96-40D1-8BA2-618754681A72}"/>
              </a:ext>
            </a:extLst>
          </p:cNvPr>
          <p:cNvSpPr/>
          <p:nvPr/>
        </p:nvSpPr>
        <p:spPr>
          <a:xfrm>
            <a:off x="4824001" y="2897121"/>
            <a:ext cx="2203704" cy="877824"/>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/Other </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a</a:t>
            </a:r>
            <a:endPar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Target N=40</a:t>
            </a:r>
          </a:p>
        </p:txBody>
      </p:sp>
      <p:sp>
        <p:nvSpPr>
          <p:cNvPr id="39" name="Rectangle 38">
            <a:extLst>
              <a:ext uri="{FF2B5EF4-FFF2-40B4-BE49-F238E27FC236}">
                <a16:creationId xmlns:a16="http://schemas.microsoft.com/office/drawing/2014/main" id="{CBCCD81A-66A3-4E57-A8ED-ACEA3F5C856C}"/>
              </a:ext>
            </a:extLst>
          </p:cNvPr>
          <p:cNvSpPr/>
          <p:nvPr/>
        </p:nvSpPr>
        <p:spPr>
          <a:xfrm>
            <a:off x="7451682" y="691123"/>
            <a:ext cx="2203704" cy="877824"/>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AMG 510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960 mg QD</a:t>
            </a:r>
          </a:p>
        </p:txBody>
      </p:sp>
      <p:sp>
        <p:nvSpPr>
          <p:cNvPr id="40" name="Rectangle 39">
            <a:extLst>
              <a:ext uri="{FF2B5EF4-FFF2-40B4-BE49-F238E27FC236}">
                <a16:creationId xmlns:a16="http://schemas.microsoft.com/office/drawing/2014/main" id="{2E77748D-47FF-4F9F-B10B-152C02CF907E}"/>
              </a:ext>
            </a:extLst>
          </p:cNvPr>
          <p:cNvSpPr/>
          <p:nvPr/>
        </p:nvSpPr>
        <p:spPr>
          <a:xfrm>
            <a:off x="7468878" y="1819260"/>
            <a:ext cx="2203704" cy="877824"/>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AMG 510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960 mg QD</a:t>
            </a:r>
          </a:p>
        </p:txBody>
      </p:sp>
      <p:sp>
        <p:nvSpPr>
          <p:cNvPr id="41" name="Rectangle 40">
            <a:extLst>
              <a:ext uri="{FF2B5EF4-FFF2-40B4-BE49-F238E27FC236}">
                <a16:creationId xmlns:a16="http://schemas.microsoft.com/office/drawing/2014/main" id="{F17B427A-54ED-4FF2-AF02-878AF3C680D1}"/>
              </a:ext>
            </a:extLst>
          </p:cNvPr>
          <p:cNvSpPr/>
          <p:nvPr/>
        </p:nvSpPr>
        <p:spPr>
          <a:xfrm>
            <a:off x="7460806" y="2945928"/>
            <a:ext cx="2203704" cy="877824"/>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AMG 510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960 mg QD</a:t>
            </a:r>
          </a:p>
        </p:txBody>
      </p:sp>
      <p:sp>
        <p:nvSpPr>
          <p:cNvPr id="42" name="Rectangle 41">
            <a:extLst>
              <a:ext uri="{FF2B5EF4-FFF2-40B4-BE49-F238E27FC236}">
                <a16:creationId xmlns:a16="http://schemas.microsoft.com/office/drawing/2014/main" id="{6DE021F3-E2D6-48BE-B926-5714CA1454D7}"/>
              </a:ext>
            </a:extLst>
          </p:cNvPr>
          <p:cNvSpPr/>
          <p:nvPr/>
        </p:nvSpPr>
        <p:spPr>
          <a:xfrm rot="16200000">
            <a:off x="2630740" y="2090553"/>
            <a:ext cx="2343476" cy="34327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scene3d>
              <a:camera prst="orthographicFront">
                <a:rot lat="0" lon="0" rev="0"/>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Enrollment</a:t>
            </a:r>
          </a:p>
        </p:txBody>
      </p:sp>
      <p:cxnSp>
        <p:nvCxnSpPr>
          <p:cNvPr id="43" name="Straight Arrow Connector 42">
            <a:extLst>
              <a:ext uri="{FF2B5EF4-FFF2-40B4-BE49-F238E27FC236}">
                <a16:creationId xmlns:a16="http://schemas.microsoft.com/office/drawing/2014/main" id="{EE87BCCD-4848-4297-8495-0C86939E468B}"/>
              </a:ext>
            </a:extLst>
          </p:cNvPr>
          <p:cNvCxnSpPr>
            <a:cxnSpLocks/>
          </p:cNvCxnSpPr>
          <p:nvPr/>
        </p:nvCxnSpPr>
        <p:spPr>
          <a:xfrm>
            <a:off x="7514745" y="4104978"/>
            <a:ext cx="2023655" cy="0"/>
          </a:xfrm>
          <a:prstGeom prst="straightConnector1">
            <a:avLst/>
          </a:prstGeom>
          <a:noFill/>
          <a:ln w="19050" cap="flat" cmpd="sng" algn="ctr">
            <a:solidFill>
              <a:srgbClr val="00B050"/>
            </a:solidFill>
            <a:prstDash val="solid"/>
            <a:miter lim="800000"/>
            <a:tailEnd type="triangle"/>
          </a:ln>
          <a:effectLst/>
        </p:spPr>
      </p:cxnSp>
      <p:sp>
        <p:nvSpPr>
          <p:cNvPr id="44" name="TextBox 43">
            <a:extLst>
              <a:ext uri="{FF2B5EF4-FFF2-40B4-BE49-F238E27FC236}">
                <a16:creationId xmlns:a16="http://schemas.microsoft.com/office/drawing/2014/main" id="{4AE248AA-7949-4CE2-AD23-4ADC89FCCF39}"/>
              </a:ext>
            </a:extLst>
          </p:cNvPr>
          <p:cNvSpPr txBox="1"/>
          <p:nvPr/>
        </p:nvSpPr>
        <p:spPr>
          <a:xfrm>
            <a:off x="7253397" y="4143372"/>
            <a:ext cx="2514889" cy="14157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472C4">
                    <a:lumMod val="75000"/>
                  </a:srgbClr>
                </a:solidFill>
                <a:effectLst/>
                <a:uLnTx/>
                <a:uFillTx/>
              </a:rPr>
              <a:t>Treatment Period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4472C4">
                    <a:lumMod val="75000"/>
                  </a:srgbClr>
                </a:solidFill>
                <a:effectLst/>
                <a:uLnTx/>
                <a:uFillTx/>
              </a:rPr>
              <a:t>until disease progression, intolerance, or consent withdrawal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4472C4">
                    <a:lumMod val="75000"/>
                  </a:srgbClr>
                </a:solidFill>
                <a:effectLst/>
                <a:uLnTx/>
                <a:uFillTx/>
              </a:rPr>
              <a:t>Clinic visits/labs every 3 weeks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4472C4">
                    <a:lumMod val="75000"/>
                  </a:srgbClr>
                </a:solidFill>
                <a:effectLst/>
                <a:uLnTx/>
                <a:uFillTx/>
              </a:rPr>
              <a:t>Imaging every 6 weeks </a:t>
            </a:r>
            <a:endParaRPr kumimoji="0" lang="en-US" sz="1200" i="0" u="none" strike="noStrike" kern="0" cap="none" spc="0" normalizeH="0" baseline="0" noProof="0" dirty="0">
              <a:ln>
                <a:noFill/>
              </a:ln>
              <a:solidFill>
                <a:srgbClr val="4472C4">
                  <a:lumMod val="75000"/>
                </a:srgbClr>
              </a:solidFill>
              <a:effectLst/>
              <a:uLnTx/>
              <a:uFillTx/>
            </a:endParaRPr>
          </a:p>
        </p:txBody>
      </p:sp>
      <p:sp>
        <p:nvSpPr>
          <p:cNvPr id="45" name="TextBox 44">
            <a:extLst>
              <a:ext uri="{FF2B5EF4-FFF2-40B4-BE49-F238E27FC236}">
                <a16:creationId xmlns:a16="http://schemas.microsoft.com/office/drawing/2014/main" id="{59935A39-D6EB-440C-B99F-50E87E83C2E9}"/>
              </a:ext>
            </a:extLst>
          </p:cNvPr>
          <p:cNvSpPr txBox="1"/>
          <p:nvPr/>
        </p:nvSpPr>
        <p:spPr>
          <a:xfrm>
            <a:off x="10128169" y="4115083"/>
            <a:ext cx="1846823" cy="98488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472C4">
                    <a:lumMod val="75000"/>
                  </a:srgbClr>
                </a:solidFill>
                <a:effectLst/>
                <a:uLnTx/>
                <a:uFillTx/>
              </a:rPr>
              <a:t>If Progression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4472C4">
                    <a:lumMod val="75000"/>
                  </a:srgbClr>
                </a:solidFill>
                <a:effectLst/>
                <a:uLnTx/>
                <a:uFillTx/>
              </a:rPr>
              <a:t>Liquid biopsy to determine resistance mechanism </a:t>
            </a:r>
            <a:endParaRPr kumimoji="0" lang="en-US" sz="1200" i="0" u="none" strike="noStrike" kern="0" cap="none" spc="0" normalizeH="0" baseline="0" noProof="0" dirty="0">
              <a:ln>
                <a:noFill/>
              </a:ln>
              <a:solidFill>
                <a:srgbClr val="4472C4">
                  <a:lumMod val="75000"/>
                </a:srgbClr>
              </a:solidFill>
              <a:effectLst/>
              <a:uLnTx/>
              <a:uFillTx/>
            </a:endParaRPr>
          </a:p>
        </p:txBody>
      </p:sp>
      <p:cxnSp>
        <p:nvCxnSpPr>
          <p:cNvPr id="46" name="Straight Arrow Connector 45">
            <a:extLst>
              <a:ext uri="{FF2B5EF4-FFF2-40B4-BE49-F238E27FC236}">
                <a16:creationId xmlns:a16="http://schemas.microsoft.com/office/drawing/2014/main" id="{632A9B1A-7D65-4BF6-9105-DFE2369407E2}"/>
              </a:ext>
            </a:extLst>
          </p:cNvPr>
          <p:cNvCxnSpPr/>
          <p:nvPr/>
        </p:nvCxnSpPr>
        <p:spPr>
          <a:xfrm>
            <a:off x="7027705" y="3332896"/>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47" name="Straight Arrow Connector 46">
            <a:extLst>
              <a:ext uri="{FF2B5EF4-FFF2-40B4-BE49-F238E27FC236}">
                <a16:creationId xmlns:a16="http://schemas.microsoft.com/office/drawing/2014/main" id="{69ADDF1B-4F39-48F1-9D2E-545ACEF46A0D}"/>
              </a:ext>
            </a:extLst>
          </p:cNvPr>
          <p:cNvCxnSpPr/>
          <p:nvPr/>
        </p:nvCxnSpPr>
        <p:spPr>
          <a:xfrm>
            <a:off x="7039110" y="2183898"/>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48" name="Straight Arrow Connector 47">
            <a:extLst>
              <a:ext uri="{FF2B5EF4-FFF2-40B4-BE49-F238E27FC236}">
                <a16:creationId xmlns:a16="http://schemas.microsoft.com/office/drawing/2014/main" id="{99D75BAA-31F4-4C16-A79A-33C3597725F2}"/>
              </a:ext>
            </a:extLst>
          </p:cNvPr>
          <p:cNvCxnSpPr/>
          <p:nvPr/>
        </p:nvCxnSpPr>
        <p:spPr>
          <a:xfrm>
            <a:off x="7032171" y="1123654"/>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49" name="Straight Arrow Connector 48">
            <a:extLst>
              <a:ext uri="{FF2B5EF4-FFF2-40B4-BE49-F238E27FC236}">
                <a16:creationId xmlns:a16="http://schemas.microsoft.com/office/drawing/2014/main" id="{231F650C-568A-48B0-85DE-B772F8D42A3B}"/>
              </a:ext>
            </a:extLst>
          </p:cNvPr>
          <p:cNvCxnSpPr/>
          <p:nvPr/>
        </p:nvCxnSpPr>
        <p:spPr>
          <a:xfrm>
            <a:off x="4389439" y="1090451"/>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0" name="Straight Arrow Connector 49">
            <a:extLst>
              <a:ext uri="{FF2B5EF4-FFF2-40B4-BE49-F238E27FC236}">
                <a16:creationId xmlns:a16="http://schemas.microsoft.com/office/drawing/2014/main" id="{67A53F9E-4D2E-47A5-92A9-7B850DFE6FB9}"/>
              </a:ext>
            </a:extLst>
          </p:cNvPr>
          <p:cNvCxnSpPr/>
          <p:nvPr/>
        </p:nvCxnSpPr>
        <p:spPr>
          <a:xfrm>
            <a:off x="4407505" y="3336033"/>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1" name="Straight Arrow Connector 50">
            <a:extLst>
              <a:ext uri="{FF2B5EF4-FFF2-40B4-BE49-F238E27FC236}">
                <a16:creationId xmlns:a16="http://schemas.microsoft.com/office/drawing/2014/main" id="{C2F962F6-4D3A-48D3-8C8D-9AD2EBFCB912}"/>
              </a:ext>
            </a:extLst>
          </p:cNvPr>
          <p:cNvCxnSpPr/>
          <p:nvPr/>
        </p:nvCxnSpPr>
        <p:spPr>
          <a:xfrm>
            <a:off x="4394233" y="2216882"/>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32356619-D5DB-4769-8ACC-0D63C8EF880D}"/>
              </a:ext>
            </a:extLst>
          </p:cNvPr>
          <p:cNvCxnSpPr/>
          <p:nvPr/>
        </p:nvCxnSpPr>
        <p:spPr>
          <a:xfrm>
            <a:off x="3186335" y="2270478"/>
            <a:ext cx="429768" cy="0"/>
          </a:xfrm>
          <a:prstGeom prst="straightConnector1">
            <a:avLst/>
          </a:prstGeom>
          <a:noFill/>
          <a:ln w="6350" cap="flat" cmpd="sng" algn="ctr">
            <a:solidFill>
              <a:sysClr val="windowText" lastClr="000000"/>
            </a:solidFill>
            <a:prstDash val="solid"/>
            <a:miter lim="800000"/>
            <a:tailEnd type="triangle"/>
          </a:ln>
          <a:effectLst/>
        </p:spPr>
      </p:cxnSp>
      <p:sp>
        <p:nvSpPr>
          <p:cNvPr id="53" name="Rectangle 52">
            <a:extLst>
              <a:ext uri="{FF2B5EF4-FFF2-40B4-BE49-F238E27FC236}">
                <a16:creationId xmlns:a16="http://schemas.microsoft.com/office/drawing/2014/main" id="{4C30F51D-636F-4ABC-A195-EDD6F5F1A605}"/>
              </a:ext>
            </a:extLst>
          </p:cNvPr>
          <p:cNvSpPr/>
          <p:nvPr/>
        </p:nvSpPr>
        <p:spPr>
          <a:xfrm rot="16200000">
            <a:off x="9530385" y="1865346"/>
            <a:ext cx="3216021" cy="89339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scene3d>
              <a:camera prst="orthographicFront">
                <a:rot lat="0" lon="0" rev="0"/>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End of Treatment</a:t>
            </a:r>
          </a:p>
        </p:txBody>
      </p:sp>
      <p:sp>
        <p:nvSpPr>
          <p:cNvPr id="54" name="TextBox 53">
            <a:extLst>
              <a:ext uri="{FF2B5EF4-FFF2-40B4-BE49-F238E27FC236}">
                <a16:creationId xmlns:a16="http://schemas.microsoft.com/office/drawing/2014/main" id="{ED15A3BE-8E96-4ED1-847D-ADDAB8EDA8DE}"/>
              </a:ext>
            </a:extLst>
          </p:cNvPr>
          <p:cNvSpPr txBox="1"/>
          <p:nvPr/>
        </p:nvSpPr>
        <p:spPr>
          <a:xfrm>
            <a:off x="517753" y="5864655"/>
            <a:ext cx="11642229"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i="1" u="none" strike="noStrike" kern="0" cap="none" spc="0" normalizeH="0" baseline="30000" noProof="0" dirty="0" err="1">
                <a:ln>
                  <a:noFill/>
                </a:ln>
                <a:solidFill>
                  <a:srgbClr val="4472C4">
                    <a:lumMod val="75000"/>
                  </a:srgbClr>
                </a:solidFill>
                <a:effectLst/>
                <a:uLnTx/>
                <a:uFillTx/>
              </a:rPr>
              <a:t>a</a:t>
            </a:r>
            <a:r>
              <a:rPr kumimoji="0" lang="en-US" sz="1500" i="0" u="none" strike="noStrike" kern="0" cap="none" spc="0" normalizeH="0" baseline="0" noProof="0" dirty="0" err="1">
                <a:ln>
                  <a:noFill/>
                </a:ln>
                <a:solidFill>
                  <a:srgbClr val="4472C4">
                    <a:lumMod val="75000"/>
                  </a:srgbClr>
                </a:solidFill>
                <a:effectLst/>
                <a:uLnTx/>
                <a:uFillTx/>
              </a:rPr>
              <a:t>other</a:t>
            </a:r>
            <a:r>
              <a:rPr kumimoji="0" lang="en-US" sz="1500" i="0" u="none" strike="noStrike" kern="0" cap="none" spc="0" normalizeH="0" baseline="0" noProof="0" dirty="0">
                <a:ln>
                  <a:noFill/>
                </a:ln>
                <a:solidFill>
                  <a:srgbClr val="4472C4">
                    <a:lumMod val="75000"/>
                  </a:srgbClr>
                </a:solidFill>
                <a:effectLst/>
                <a:uLnTx/>
                <a:uFillTx/>
              </a:rPr>
              <a:t> co-mutations (e.g., </a:t>
            </a:r>
            <a:r>
              <a:rPr kumimoji="0" lang="en-US" sz="1500" i="1" u="none" strike="noStrike" kern="0" cap="none" spc="0" normalizeH="0" baseline="0" noProof="0" dirty="0">
                <a:ln>
                  <a:noFill/>
                </a:ln>
                <a:solidFill>
                  <a:srgbClr val="4472C4">
                    <a:lumMod val="75000"/>
                  </a:srgbClr>
                </a:solidFill>
                <a:effectLst/>
                <a:uLnTx/>
                <a:uFillTx/>
              </a:rPr>
              <a:t>KEAP1, NFE2L2, CUL3</a:t>
            </a:r>
            <a:r>
              <a:rPr kumimoji="0" lang="en-US" sz="1500" i="0" u="none" strike="noStrike" kern="0" cap="none" spc="0" normalizeH="0" baseline="0" noProof="0" dirty="0">
                <a:ln>
                  <a:noFill/>
                </a:ln>
                <a:solidFill>
                  <a:srgbClr val="4472C4">
                    <a:lumMod val="75000"/>
                  </a:srgbClr>
                </a:solidFill>
                <a:effectLst/>
                <a:uLnTx/>
                <a:uFillTx/>
              </a:rPr>
              <a:t>), double or triple co-mutations (e.g., </a:t>
            </a:r>
            <a:r>
              <a:rPr kumimoji="0" lang="en-US" sz="1500" i="1" u="none" strike="noStrike" kern="0" cap="none" spc="0" normalizeH="0" baseline="0" noProof="0" dirty="0">
                <a:ln>
                  <a:noFill/>
                </a:ln>
                <a:solidFill>
                  <a:srgbClr val="4472C4">
                    <a:lumMod val="75000"/>
                  </a:srgbClr>
                </a:solidFill>
                <a:effectLst/>
                <a:uLnTx/>
                <a:uFillTx/>
              </a:rPr>
              <a:t>STK11/TP53, STK11/TP53/KEAP1</a:t>
            </a:r>
            <a:r>
              <a:rPr kumimoji="0" lang="en-US" sz="1500" i="0" u="none" strike="noStrike" kern="0" cap="none" spc="0" normalizeH="0" baseline="0" noProof="0" dirty="0">
                <a:ln>
                  <a:noFill/>
                </a:ln>
                <a:solidFill>
                  <a:srgbClr val="4472C4">
                    <a:lumMod val="75000"/>
                  </a:srgbClr>
                </a:solidFill>
                <a:effectLst/>
                <a:uLnTx/>
                <a:uFillTx/>
              </a:rPr>
              <a:t>), or no co-mutations</a:t>
            </a:r>
          </a:p>
        </p:txBody>
      </p:sp>
      <p:cxnSp>
        <p:nvCxnSpPr>
          <p:cNvPr id="55" name="Straight Arrow Connector 54">
            <a:extLst>
              <a:ext uri="{FF2B5EF4-FFF2-40B4-BE49-F238E27FC236}">
                <a16:creationId xmlns:a16="http://schemas.microsoft.com/office/drawing/2014/main" id="{C40E8D56-0874-45EF-88BF-13F96A5221C9}"/>
              </a:ext>
            </a:extLst>
          </p:cNvPr>
          <p:cNvCxnSpPr>
            <a:cxnSpLocks/>
          </p:cNvCxnSpPr>
          <p:nvPr/>
        </p:nvCxnSpPr>
        <p:spPr>
          <a:xfrm>
            <a:off x="10248346" y="4100888"/>
            <a:ext cx="1606470" cy="0"/>
          </a:xfrm>
          <a:prstGeom prst="straightConnector1">
            <a:avLst/>
          </a:prstGeom>
          <a:noFill/>
          <a:ln w="19050" cap="flat" cmpd="sng" algn="ctr">
            <a:solidFill>
              <a:srgbClr val="00B050"/>
            </a:solidFill>
            <a:prstDash val="solid"/>
            <a:miter lim="800000"/>
            <a:tailEnd type="triangle"/>
          </a:ln>
          <a:effectLst/>
        </p:spPr>
      </p:cxnSp>
      <p:sp>
        <p:nvSpPr>
          <p:cNvPr id="57" name="TextBox 56">
            <a:extLst>
              <a:ext uri="{FF2B5EF4-FFF2-40B4-BE49-F238E27FC236}">
                <a16:creationId xmlns:a16="http://schemas.microsoft.com/office/drawing/2014/main" id="{7DB86C2B-F6F9-4ADD-887B-433D49E630F8}"/>
              </a:ext>
            </a:extLst>
          </p:cNvPr>
          <p:cNvSpPr txBox="1"/>
          <p:nvPr/>
        </p:nvSpPr>
        <p:spPr>
          <a:xfrm>
            <a:off x="322637" y="3384840"/>
            <a:ext cx="2948322"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4472C4">
                    <a:lumMod val="75000"/>
                  </a:srgbClr>
                </a:solidFill>
                <a:effectLst/>
                <a:uLnTx/>
                <a:uFillTx/>
              </a:rPr>
              <a:t>Primary Endpoint</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800" b="1" i="0" u="none" strike="noStrike" kern="0" cap="none" spc="0" normalizeH="0" baseline="0" noProof="0" dirty="0">
                <a:ln>
                  <a:noFill/>
                </a:ln>
                <a:solidFill>
                  <a:srgbClr val="4472C4">
                    <a:lumMod val="75000"/>
                  </a:srgbClr>
                </a:solidFill>
                <a:effectLst/>
                <a:uLnTx/>
                <a:uFillTx/>
              </a:rPr>
              <a:t>Objective response rate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rgbClr val="4472C4">
                    <a:lumMod val="75000"/>
                  </a:srgbClr>
                </a:solidFill>
                <a:effectLst/>
                <a:uLnTx/>
                <a:uFillTx/>
              </a:rPr>
              <a:t>Secondary Endpoints</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rPr>
              <a:t>Duration of response</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rPr>
              <a:t>Progression free survival</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rPr>
              <a:t>Overall survival</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rPr>
              <a:t>Safety</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endParaRPr kumimoji="0" lang="en-US" sz="1800" b="1" i="0" u="none" strike="noStrike" kern="0" cap="none" spc="0" normalizeH="0" baseline="0" noProof="0" dirty="0">
              <a:ln>
                <a:noFill/>
              </a:ln>
              <a:solidFill>
                <a:srgbClr val="4472C4">
                  <a:lumMod val="75000"/>
                </a:srgbClr>
              </a:solidFill>
              <a:effectLst/>
              <a:uLnTx/>
              <a:uFillTx/>
            </a:endParaRPr>
          </a:p>
        </p:txBody>
      </p:sp>
      <p:cxnSp>
        <p:nvCxnSpPr>
          <p:cNvPr id="58" name="Straight Arrow Connector 57">
            <a:extLst>
              <a:ext uri="{FF2B5EF4-FFF2-40B4-BE49-F238E27FC236}">
                <a16:creationId xmlns:a16="http://schemas.microsoft.com/office/drawing/2014/main" id="{91219DAF-AF0D-4271-88ED-40018930F676}"/>
              </a:ext>
            </a:extLst>
          </p:cNvPr>
          <p:cNvCxnSpPr>
            <a:cxnSpLocks/>
          </p:cNvCxnSpPr>
          <p:nvPr/>
        </p:nvCxnSpPr>
        <p:spPr>
          <a:xfrm>
            <a:off x="9768286" y="2212708"/>
            <a:ext cx="854543" cy="0"/>
          </a:xfrm>
          <a:prstGeom prst="straightConnector1">
            <a:avLst/>
          </a:prstGeom>
          <a:noFill/>
          <a:ln w="19050" cap="flat" cmpd="sng" algn="ctr">
            <a:solidFill>
              <a:srgbClr val="00B050"/>
            </a:solidFill>
            <a:prstDash val="solid"/>
            <a:miter lim="800000"/>
            <a:tailEnd type="triangle"/>
          </a:ln>
          <a:effectLst/>
        </p:spPr>
      </p:cxnSp>
    </p:spTree>
    <p:extLst>
      <p:ext uri="{BB962C8B-B14F-4D97-AF65-F5344CB8AC3E}">
        <p14:creationId xmlns:p14="http://schemas.microsoft.com/office/powerpoint/2010/main" val="4294697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C9DD-B506-44BE-95EB-5993771495F4}"/>
              </a:ext>
            </a:extLst>
          </p:cNvPr>
          <p:cNvSpPr>
            <a:spLocks noGrp="1"/>
          </p:cNvSpPr>
          <p:nvPr>
            <p:ph type="title"/>
          </p:nvPr>
        </p:nvSpPr>
        <p:spPr/>
        <p:txBody>
          <a:bodyPr/>
          <a:lstStyle/>
          <a:p>
            <a:r>
              <a:rPr lang="en-US" dirty="0"/>
              <a:t>Primary Objective</a:t>
            </a:r>
          </a:p>
        </p:txBody>
      </p:sp>
      <p:sp>
        <p:nvSpPr>
          <p:cNvPr id="3" name="Content Placeholder 2">
            <a:extLst>
              <a:ext uri="{FF2B5EF4-FFF2-40B4-BE49-F238E27FC236}">
                <a16:creationId xmlns:a16="http://schemas.microsoft.com/office/drawing/2014/main" id="{5DA7ED21-BF95-4B63-84B7-4A4521E23C21}"/>
              </a:ext>
            </a:extLst>
          </p:cNvPr>
          <p:cNvSpPr>
            <a:spLocks noGrp="1"/>
          </p:cNvSpPr>
          <p:nvPr>
            <p:ph idx="1"/>
          </p:nvPr>
        </p:nvSpPr>
        <p:spPr>
          <a:xfrm>
            <a:off x="609600" y="1639019"/>
            <a:ext cx="10546080" cy="4623758"/>
          </a:xfrm>
        </p:spPr>
        <p:txBody>
          <a:bodyPr>
            <a:normAutofit/>
          </a:bodyPr>
          <a:lstStyle/>
          <a:p>
            <a:pPr lvl="0"/>
            <a:r>
              <a:rPr lang="en-US" sz="2200" dirty="0"/>
              <a:t>To evaluate the </a:t>
            </a:r>
            <a:r>
              <a:rPr lang="en-US" sz="2200" b="1" dirty="0"/>
              <a:t>response rate (confirmed, complete or partial) </a:t>
            </a:r>
            <a:r>
              <a:rPr lang="en-US" sz="2200" dirty="0"/>
              <a:t>of AMG 510 in participants with </a:t>
            </a:r>
            <a:r>
              <a:rPr lang="en-US" sz="2200" i="1" dirty="0"/>
              <a:t>KRAS</a:t>
            </a:r>
            <a:r>
              <a:rPr lang="en-US" sz="2200" i="1" baseline="30000" dirty="0"/>
              <a:t>G12C</a:t>
            </a:r>
            <a:r>
              <a:rPr lang="en-US" sz="2200" dirty="0"/>
              <a:t> mutated Stage IV or recurrent non-squamous non-small cell lung cancer (NSCLC). </a:t>
            </a:r>
          </a:p>
          <a:p>
            <a:pPr lvl="1"/>
            <a:r>
              <a:rPr lang="en-US" sz="2200" dirty="0"/>
              <a:t>The response rates will be evaluated separately with cohorts defined as:   </a:t>
            </a:r>
            <a:endParaRPr lang="en-US" sz="2800" dirty="0"/>
          </a:p>
          <a:p>
            <a:pPr lvl="1"/>
            <a:r>
              <a:rPr lang="en-US" sz="2200" b="1" u="sng" dirty="0"/>
              <a:t>Cohort 1 (co-mutation with </a:t>
            </a:r>
            <a:r>
              <a:rPr lang="en-US" sz="2200" b="1" i="1" u="sng" dirty="0"/>
              <a:t>TP53</a:t>
            </a:r>
            <a:r>
              <a:rPr lang="en-US" sz="2200" b="1" u="sng" dirty="0"/>
              <a:t>)</a:t>
            </a:r>
            <a:r>
              <a:rPr lang="en-US" sz="2200" b="1" dirty="0"/>
              <a:t>: </a:t>
            </a:r>
            <a:r>
              <a:rPr lang="en-US" sz="2200" dirty="0"/>
              <a:t>Presence of </a:t>
            </a:r>
            <a:r>
              <a:rPr lang="en-US" sz="2200" i="1" dirty="0"/>
              <a:t>TP53</a:t>
            </a:r>
            <a:r>
              <a:rPr lang="en-US" sz="2200" dirty="0"/>
              <a:t> mutations </a:t>
            </a:r>
            <a:r>
              <a:rPr lang="en-US" sz="2200" u="sng" dirty="0"/>
              <a:t>AND</a:t>
            </a:r>
            <a:r>
              <a:rPr lang="en-US" sz="2200" dirty="0"/>
              <a:t> Wild Type </a:t>
            </a:r>
            <a:r>
              <a:rPr lang="en-US" sz="2200" i="1" dirty="0"/>
              <a:t>STK11</a:t>
            </a:r>
            <a:r>
              <a:rPr lang="en-US" sz="2200" dirty="0"/>
              <a:t>, </a:t>
            </a:r>
            <a:r>
              <a:rPr lang="en-US" sz="2200" i="1" dirty="0"/>
              <a:t>KEAP1, NFE2L2, </a:t>
            </a:r>
            <a:r>
              <a:rPr lang="en-US" sz="2200" u="sng" dirty="0"/>
              <a:t>AND</a:t>
            </a:r>
            <a:r>
              <a:rPr lang="en-US" sz="2200" dirty="0"/>
              <a:t> </a:t>
            </a:r>
            <a:r>
              <a:rPr lang="en-US" sz="2200" i="1" dirty="0"/>
              <a:t>CUL3.</a:t>
            </a:r>
          </a:p>
          <a:p>
            <a:pPr marL="201168" lvl="1" indent="0">
              <a:buNone/>
            </a:pPr>
            <a:endParaRPr lang="en-US" sz="2200" dirty="0"/>
          </a:p>
          <a:p>
            <a:pPr lvl="1"/>
            <a:r>
              <a:rPr lang="en-US" sz="2200" b="1" u="sng" dirty="0"/>
              <a:t>Cohort 2 (co-mutation with </a:t>
            </a:r>
            <a:r>
              <a:rPr lang="en-US" sz="2200" b="1" i="1" u="sng" dirty="0"/>
              <a:t>STK11</a:t>
            </a:r>
            <a:r>
              <a:rPr lang="en-US" sz="2200" b="1" u="sng" dirty="0"/>
              <a:t>)</a:t>
            </a:r>
            <a:r>
              <a:rPr lang="en-US" sz="2200" b="1" dirty="0"/>
              <a:t>: </a:t>
            </a:r>
            <a:r>
              <a:rPr lang="en-US" sz="2200" dirty="0"/>
              <a:t>Presence of </a:t>
            </a:r>
            <a:r>
              <a:rPr lang="en-US" sz="2200" i="1" dirty="0"/>
              <a:t>STK11</a:t>
            </a:r>
            <a:r>
              <a:rPr lang="en-US" sz="2200" dirty="0"/>
              <a:t> co-mutations </a:t>
            </a:r>
            <a:r>
              <a:rPr lang="en-US" sz="2200" u="sng" dirty="0"/>
              <a:t>AND</a:t>
            </a:r>
            <a:r>
              <a:rPr lang="en-US" sz="2200" dirty="0"/>
              <a:t> Wild Type </a:t>
            </a:r>
            <a:r>
              <a:rPr lang="en-US" sz="2200" i="1" dirty="0"/>
              <a:t>TP53</a:t>
            </a:r>
            <a:r>
              <a:rPr lang="en-US" sz="2200" dirty="0"/>
              <a:t>, </a:t>
            </a:r>
            <a:r>
              <a:rPr lang="en-US" sz="2200" i="1" dirty="0"/>
              <a:t>KEAP1, NFE2L2, </a:t>
            </a:r>
            <a:r>
              <a:rPr lang="en-US" sz="2200" u="sng" dirty="0"/>
              <a:t>AND</a:t>
            </a:r>
            <a:r>
              <a:rPr lang="en-US" sz="2200" dirty="0"/>
              <a:t> </a:t>
            </a:r>
            <a:r>
              <a:rPr lang="en-US" sz="2200" i="1" dirty="0"/>
              <a:t>CUL3.</a:t>
            </a:r>
          </a:p>
          <a:p>
            <a:pPr marL="201168" lvl="1" indent="0">
              <a:buNone/>
            </a:pPr>
            <a:endParaRPr lang="en-US" sz="2200" dirty="0"/>
          </a:p>
          <a:p>
            <a:pPr lvl="1"/>
            <a:r>
              <a:rPr lang="en-US" sz="2200" b="1" u="sng" dirty="0"/>
              <a:t>Cohort 3 (all others)</a:t>
            </a:r>
            <a:r>
              <a:rPr lang="en-US" sz="2200" b="1" dirty="0"/>
              <a:t>: </a:t>
            </a:r>
            <a:r>
              <a:rPr lang="en-US" sz="2200" dirty="0"/>
              <a:t>All participants not eligible for Cohorts 1 and 2 will be included in Cohort 3. Note that this includes participants with dual co-mutations in </a:t>
            </a:r>
            <a:r>
              <a:rPr lang="en-US" sz="2200" i="1" dirty="0"/>
              <a:t>STK11</a:t>
            </a:r>
            <a:r>
              <a:rPr lang="en-US" sz="2200" dirty="0"/>
              <a:t> and </a:t>
            </a:r>
            <a:r>
              <a:rPr lang="en-US" sz="2200" i="1" dirty="0"/>
              <a:t>TP53</a:t>
            </a:r>
            <a:r>
              <a:rPr lang="en-US" sz="2200" dirty="0"/>
              <a:t>; co-mutations in </a:t>
            </a:r>
            <a:r>
              <a:rPr lang="en-US" sz="2200" i="1" dirty="0"/>
              <a:t>KEAP1, NFE2L2, CUL3,</a:t>
            </a:r>
            <a:r>
              <a:rPr lang="en-US" sz="2200" dirty="0"/>
              <a:t> or others; or lack of any co-mutations.</a:t>
            </a:r>
          </a:p>
          <a:p>
            <a:endParaRPr lang="en-US" dirty="0"/>
          </a:p>
        </p:txBody>
      </p:sp>
      <p:sp>
        <p:nvSpPr>
          <p:cNvPr id="4" name="Slide Number Placeholder 3">
            <a:extLst>
              <a:ext uri="{FF2B5EF4-FFF2-40B4-BE49-F238E27FC236}">
                <a16:creationId xmlns:a16="http://schemas.microsoft.com/office/drawing/2014/main" id="{631259C2-F654-4926-9AB1-EE643ED8E052}"/>
              </a:ext>
            </a:extLst>
          </p:cNvPr>
          <p:cNvSpPr>
            <a:spLocks noGrp="1"/>
          </p:cNvSpPr>
          <p:nvPr>
            <p:ph type="sldNum" sz="quarter" idx="12"/>
          </p:nvPr>
        </p:nvSpPr>
        <p:spPr/>
        <p:txBody>
          <a:bodyPr/>
          <a:lstStyle/>
          <a:p>
            <a:r>
              <a:rPr lang="en-US" dirty="0"/>
              <a:t>Slide </a:t>
            </a:r>
            <a:fld id="{629637A9-119A-49DA-BD12-AAC58B377D80}" type="slidenum">
              <a:rPr lang="en-US" smtClean="0"/>
              <a:pPr/>
              <a:t>16</a:t>
            </a:fld>
            <a:endParaRPr lang="en-US" dirty="0"/>
          </a:p>
        </p:txBody>
      </p:sp>
    </p:spTree>
    <p:extLst>
      <p:ext uri="{BB962C8B-B14F-4D97-AF65-F5344CB8AC3E}">
        <p14:creationId xmlns:p14="http://schemas.microsoft.com/office/powerpoint/2010/main" val="2763764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5F134-F082-4464-8017-B27CDBB2907F}"/>
              </a:ext>
            </a:extLst>
          </p:cNvPr>
          <p:cNvSpPr>
            <a:spLocks noGrp="1"/>
          </p:cNvSpPr>
          <p:nvPr>
            <p:ph type="title"/>
          </p:nvPr>
        </p:nvSpPr>
        <p:spPr/>
        <p:txBody>
          <a:bodyPr/>
          <a:lstStyle/>
          <a:p>
            <a:r>
              <a:rPr lang="en-US" dirty="0"/>
              <a:t>Secondary Objectives</a:t>
            </a:r>
          </a:p>
        </p:txBody>
      </p:sp>
      <p:sp>
        <p:nvSpPr>
          <p:cNvPr id="3" name="Content Placeholder 2">
            <a:extLst>
              <a:ext uri="{FF2B5EF4-FFF2-40B4-BE49-F238E27FC236}">
                <a16:creationId xmlns:a16="http://schemas.microsoft.com/office/drawing/2014/main" id="{268F9C33-2FC3-43C1-BC33-DC9CC92DD949}"/>
              </a:ext>
            </a:extLst>
          </p:cNvPr>
          <p:cNvSpPr>
            <a:spLocks noGrp="1"/>
          </p:cNvSpPr>
          <p:nvPr>
            <p:ph idx="1"/>
          </p:nvPr>
        </p:nvSpPr>
        <p:spPr/>
        <p:txBody>
          <a:bodyPr>
            <a:normAutofit lnSpcReduction="10000"/>
          </a:bodyPr>
          <a:lstStyle/>
          <a:p>
            <a:pPr lvl="0"/>
            <a:r>
              <a:rPr lang="en-US" sz="2400" dirty="0"/>
              <a:t>To evaluate </a:t>
            </a:r>
            <a:r>
              <a:rPr lang="en-US" sz="2400" b="1" dirty="0"/>
              <a:t>investigator assessed progression-free survival (IA-PFS) </a:t>
            </a:r>
            <a:r>
              <a:rPr lang="en-US" sz="2400" dirty="0"/>
              <a:t>within each cohort.</a:t>
            </a:r>
          </a:p>
          <a:p>
            <a:endParaRPr lang="en-US" sz="2400" dirty="0"/>
          </a:p>
          <a:p>
            <a:pPr lvl="0"/>
            <a:r>
              <a:rPr lang="en-US" sz="2400" dirty="0"/>
              <a:t>To evaluate </a:t>
            </a:r>
            <a:r>
              <a:rPr lang="en-US" sz="2400" b="1" dirty="0"/>
              <a:t>overall survival (OS)</a:t>
            </a:r>
            <a:r>
              <a:rPr lang="en-US" sz="2400" dirty="0"/>
              <a:t> within each cohort.</a:t>
            </a:r>
          </a:p>
          <a:p>
            <a:pPr marL="0" indent="0">
              <a:buNone/>
            </a:pPr>
            <a:endParaRPr lang="en-US" sz="2400" dirty="0"/>
          </a:p>
          <a:p>
            <a:pPr lvl="0"/>
            <a:r>
              <a:rPr lang="en-US" sz="2400" dirty="0"/>
              <a:t>To evaluate </a:t>
            </a:r>
            <a:r>
              <a:rPr lang="en-US" sz="2400" b="1" dirty="0"/>
              <a:t>duration of response (DOR) </a:t>
            </a:r>
            <a:r>
              <a:rPr lang="en-US" sz="2400" dirty="0"/>
              <a:t>among responders within each cohort.</a:t>
            </a:r>
          </a:p>
          <a:p>
            <a:endParaRPr lang="en-US" sz="2400" dirty="0"/>
          </a:p>
          <a:p>
            <a:pPr lvl="0"/>
            <a:r>
              <a:rPr lang="en-US" sz="2400" dirty="0"/>
              <a:t>To evaluate </a:t>
            </a:r>
            <a:r>
              <a:rPr lang="en-US" sz="2400" b="1" dirty="0"/>
              <a:t>the frequency and severity of toxicities</a:t>
            </a:r>
            <a:r>
              <a:rPr lang="en-US" sz="2400" dirty="0"/>
              <a:t> within the full study population (all cohorts combined).</a:t>
            </a:r>
          </a:p>
          <a:p>
            <a:pPr marL="0" indent="0">
              <a:buNone/>
            </a:pPr>
            <a:endParaRPr lang="en-US" dirty="0"/>
          </a:p>
        </p:txBody>
      </p:sp>
      <p:sp>
        <p:nvSpPr>
          <p:cNvPr id="4" name="Slide Number Placeholder 3">
            <a:extLst>
              <a:ext uri="{FF2B5EF4-FFF2-40B4-BE49-F238E27FC236}">
                <a16:creationId xmlns:a16="http://schemas.microsoft.com/office/drawing/2014/main" id="{07B949B0-6C98-4AA2-A9FE-4FE547A59EFA}"/>
              </a:ext>
            </a:extLst>
          </p:cNvPr>
          <p:cNvSpPr>
            <a:spLocks noGrp="1"/>
          </p:cNvSpPr>
          <p:nvPr>
            <p:ph type="sldNum" sz="quarter" idx="12"/>
          </p:nvPr>
        </p:nvSpPr>
        <p:spPr/>
        <p:txBody>
          <a:bodyPr/>
          <a:lstStyle/>
          <a:p>
            <a:r>
              <a:rPr lang="en-US" dirty="0"/>
              <a:t>Slide </a:t>
            </a:r>
            <a:fld id="{629637A9-119A-49DA-BD12-AAC58B377D80}" type="slidenum">
              <a:rPr lang="en-US" smtClean="0"/>
              <a:pPr/>
              <a:t>17</a:t>
            </a:fld>
            <a:endParaRPr lang="en-US" dirty="0"/>
          </a:p>
        </p:txBody>
      </p:sp>
    </p:spTree>
    <p:extLst>
      <p:ext uri="{BB962C8B-B14F-4D97-AF65-F5344CB8AC3E}">
        <p14:creationId xmlns:p14="http://schemas.microsoft.com/office/powerpoint/2010/main" val="3417207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24C6-78D9-4E3E-B98B-FF35799CB5D1}"/>
              </a:ext>
            </a:extLst>
          </p:cNvPr>
          <p:cNvSpPr>
            <a:spLocks noGrp="1"/>
          </p:cNvSpPr>
          <p:nvPr>
            <p:ph type="title"/>
          </p:nvPr>
        </p:nvSpPr>
        <p:spPr/>
        <p:txBody>
          <a:bodyPr/>
          <a:lstStyle/>
          <a:p>
            <a:r>
              <a:rPr lang="en-US" dirty="0"/>
              <a:t>Eligibility – Disease-related</a:t>
            </a:r>
          </a:p>
        </p:txBody>
      </p:sp>
      <p:sp>
        <p:nvSpPr>
          <p:cNvPr id="3" name="Content Placeholder 2">
            <a:extLst>
              <a:ext uri="{FF2B5EF4-FFF2-40B4-BE49-F238E27FC236}">
                <a16:creationId xmlns:a16="http://schemas.microsoft.com/office/drawing/2014/main" id="{76A197E1-C9FC-439A-AC4E-5ED5838A86B3}"/>
              </a:ext>
            </a:extLst>
          </p:cNvPr>
          <p:cNvSpPr>
            <a:spLocks noGrp="1"/>
          </p:cNvSpPr>
          <p:nvPr>
            <p:ph idx="1"/>
          </p:nvPr>
        </p:nvSpPr>
        <p:spPr/>
        <p:txBody>
          <a:bodyPr>
            <a:normAutofit lnSpcReduction="10000"/>
          </a:bodyPr>
          <a:lstStyle/>
          <a:p>
            <a:r>
              <a:rPr lang="en-US" sz="2400" dirty="0"/>
              <a:t>Biomarker eligibility for </a:t>
            </a:r>
            <a:r>
              <a:rPr lang="en-US" sz="2400" u="sng" dirty="0"/>
              <a:t>S1900E</a:t>
            </a:r>
            <a:r>
              <a:rPr lang="en-US" sz="2400" dirty="0"/>
              <a:t> is based on the identification of a </a:t>
            </a:r>
            <a:r>
              <a:rPr lang="en-US" sz="2400" i="1" dirty="0"/>
              <a:t>KRAS</a:t>
            </a:r>
            <a:r>
              <a:rPr lang="en-US" sz="2400" i="1" baseline="30000" dirty="0"/>
              <a:t>G12C</a:t>
            </a:r>
            <a:r>
              <a:rPr lang="en-US" sz="2400" i="1" dirty="0"/>
              <a:t> </a:t>
            </a:r>
            <a:r>
              <a:rPr lang="en-US" sz="2400" dirty="0"/>
              <a:t>mutation (LUNGMAP </a:t>
            </a:r>
            <a:r>
              <a:rPr lang="en-US" sz="2400" dirty="0" err="1"/>
              <a:t>FoundationOne</a:t>
            </a:r>
            <a:r>
              <a:rPr lang="en-US" sz="2400" dirty="0"/>
              <a:t> Assay).</a:t>
            </a:r>
          </a:p>
          <a:p>
            <a:pPr marL="0" indent="0">
              <a:buNone/>
            </a:pPr>
            <a:endParaRPr lang="en-US" sz="2400" dirty="0"/>
          </a:p>
          <a:p>
            <a:pPr lvl="0"/>
            <a:r>
              <a:rPr lang="en-US" sz="2400" dirty="0"/>
              <a:t>Confirmed Stage IV or recurrent non-squamous non-small cell lung cancer (NSCLC).</a:t>
            </a:r>
          </a:p>
          <a:p>
            <a:pPr lvl="1"/>
            <a:r>
              <a:rPr lang="en-US" sz="2200" i="1" dirty="0"/>
              <a:t>Mixed histology NSCLC with less than 50% squamous component is allowed</a:t>
            </a:r>
            <a:r>
              <a:rPr lang="en-US" sz="2200" dirty="0"/>
              <a:t>.</a:t>
            </a:r>
          </a:p>
          <a:p>
            <a:pPr lvl="1"/>
            <a:endParaRPr lang="en-US" sz="2400" dirty="0"/>
          </a:p>
          <a:p>
            <a:r>
              <a:rPr lang="en-US" sz="2400" dirty="0" err="1"/>
              <a:t>Zubrod</a:t>
            </a:r>
            <a:r>
              <a:rPr lang="en-US" sz="2400" dirty="0"/>
              <a:t> performance status 0-1.</a:t>
            </a:r>
          </a:p>
          <a:p>
            <a:pPr marL="0" lvl="0" indent="0">
              <a:buNone/>
            </a:pPr>
            <a:endParaRPr lang="en-US" sz="2400" dirty="0"/>
          </a:p>
          <a:p>
            <a:pPr lvl="0"/>
            <a:r>
              <a:rPr lang="en-US" sz="2400" dirty="0"/>
              <a:t>Measurable disease by RECIST 1.1 documented by CT or MRI within 28 days.</a:t>
            </a:r>
          </a:p>
          <a:p>
            <a:pPr marL="0" indent="0">
              <a:buNone/>
            </a:pPr>
            <a:endParaRPr lang="en-US" dirty="0"/>
          </a:p>
        </p:txBody>
      </p:sp>
      <p:sp>
        <p:nvSpPr>
          <p:cNvPr id="4" name="Slide Number Placeholder 3">
            <a:extLst>
              <a:ext uri="{FF2B5EF4-FFF2-40B4-BE49-F238E27FC236}">
                <a16:creationId xmlns:a16="http://schemas.microsoft.com/office/drawing/2014/main" id="{0D8ABDBB-FAED-48C6-8132-08E8E6165E33}"/>
              </a:ext>
            </a:extLst>
          </p:cNvPr>
          <p:cNvSpPr>
            <a:spLocks noGrp="1"/>
          </p:cNvSpPr>
          <p:nvPr>
            <p:ph type="sldNum" sz="quarter" idx="12"/>
          </p:nvPr>
        </p:nvSpPr>
        <p:spPr/>
        <p:txBody>
          <a:bodyPr/>
          <a:lstStyle/>
          <a:p>
            <a:r>
              <a:rPr lang="en-US" dirty="0"/>
              <a:t>Slide </a:t>
            </a:r>
            <a:fld id="{629637A9-119A-49DA-BD12-AAC58B377D80}" type="slidenum">
              <a:rPr lang="en-US" smtClean="0"/>
              <a:pPr/>
              <a:t>18</a:t>
            </a:fld>
            <a:endParaRPr lang="en-US" dirty="0"/>
          </a:p>
        </p:txBody>
      </p:sp>
    </p:spTree>
    <p:extLst>
      <p:ext uri="{BB962C8B-B14F-4D97-AF65-F5344CB8AC3E}">
        <p14:creationId xmlns:p14="http://schemas.microsoft.com/office/powerpoint/2010/main" val="4067432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164FC-C0C5-478F-921E-8ADD642505AF}"/>
              </a:ext>
            </a:extLst>
          </p:cNvPr>
          <p:cNvSpPr>
            <a:spLocks noGrp="1"/>
          </p:cNvSpPr>
          <p:nvPr>
            <p:ph type="title"/>
          </p:nvPr>
        </p:nvSpPr>
        <p:spPr/>
        <p:txBody>
          <a:bodyPr/>
          <a:lstStyle/>
          <a:p>
            <a:r>
              <a:rPr lang="en-US" dirty="0"/>
              <a:t>Eligibility – Prior/Concurrent Therapy</a:t>
            </a:r>
          </a:p>
        </p:txBody>
      </p:sp>
      <p:sp>
        <p:nvSpPr>
          <p:cNvPr id="5" name="Content Placeholder 4">
            <a:extLst>
              <a:ext uri="{FF2B5EF4-FFF2-40B4-BE49-F238E27FC236}">
                <a16:creationId xmlns:a16="http://schemas.microsoft.com/office/drawing/2014/main" id="{9AD4FC02-FE5D-4A3D-808A-47EE8A0B9151}"/>
              </a:ext>
            </a:extLst>
          </p:cNvPr>
          <p:cNvSpPr>
            <a:spLocks noGrp="1"/>
          </p:cNvSpPr>
          <p:nvPr>
            <p:ph sz="half" idx="1"/>
          </p:nvPr>
        </p:nvSpPr>
        <p:spPr>
          <a:xfrm>
            <a:off x="599090" y="1845735"/>
            <a:ext cx="5183700" cy="4279020"/>
          </a:xfrm>
          <a:ln>
            <a:solidFill>
              <a:srgbClr val="0070C0"/>
            </a:solidFill>
          </a:ln>
        </p:spPr>
        <p:txBody>
          <a:bodyPr>
            <a:normAutofit fontScale="77500" lnSpcReduction="20000"/>
          </a:bodyPr>
          <a:lstStyle/>
          <a:p>
            <a:pPr lvl="0"/>
            <a:r>
              <a:rPr lang="en-US" sz="3100" dirty="0"/>
              <a:t>Received at least one line of systemic treatment for Stage IV or recurrent NSCLC (including approved targeted therapy for </a:t>
            </a:r>
            <a:r>
              <a:rPr lang="en-US" sz="3100" i="1" dirty="0"/>
              <a:t>EGFR, ALK, ROS1, BRAFV600E</a:t>
            </a:r>
            <a:r>
              <a:rPr lang="en-US" sz="3100" dirty="0"/>
              <a:t> as applicable).</a:t>
            </a:r>
          </a:p>
          <a:p>
            <a:pPr lvl="0"/>
            <a:r>
              <a:rPr lang="en-US" sz="3100" dirty="0"/>
              <a:t>Progression following the most recent line of systemic therapy for NSCLC.</a:t>
            </a:r>
          </a:p>
          <a:p>
            <a:pPr lvl="0"/>
            <a:r>
              <a:rPr lang="en-US" sz="3100" dirty="0"/>
              <a:t>Recovered (≤ Grade 1) from side effects of prior therapy.</a:t>
            </a:r>
          </a:p>
          <a:p>
            <a:pPr lvl="1"/>
            <a:r>
              <a:rPr lang="en-US" sz="2800" dirty="0"/>
              <a:t>Exception: if a side effect is known to be permanent without expected further recovery or resolution (i.e., endocrinopathy from immunotherapy or cisplatin neurotoxicity).</a:t>
            </a:r>
          </a:p>
          <a:p>
            <a:endParaRPr lang="en-US" dirty="0"/>
          </a:p>
        </p:txBody>
      </p:sp>
      <p:graphicFrame>
        <p:nvGraphicFramePr>
          <p:cNvPr id="7" name="Table 7">
            <a:extLst>
              <a:ext uri="{FF2B5EF4-FFF2-40B4-BE49-F238E27FC236}">
                <a16:creationId xmlns:a16="http://schemas.microsoft.com/office/drawing/2014/main" id="{4590A9DD-FFCA-416C-9835-A29FA5A9FC02}"/>
              </a:ext>
            </a:extLst>
          </p:cNvPr>
          <p:cNvGraphicFramePr>
            <a:graphicFrameLocks noGrp="1"/>
          </p:cNvGraphicFramePr>
          <p:nvPr>
            <p:ph sz="half" idx="2"/>
            <p:extLst>
              <p:ext uri="{D42A27DB-BD31-4B8C-83A1-F6EECF244321}">
                <p14:modId xmlns:p14="http://schemas.microsoft.com/office/powerpoint/2010/main" val="1542126682"/>
              </p:ext>
            </p:extLst>
          </p:nvPr>
        </p:nvGraphicFramePr>
        <p:xfrm>
          <a:off x="5877385" y="2679383"/>
          <a:ext cx="5268912" cy="2346960"/>
        </p:xfrm>
        <a:graphic>
          <a:graphicData uri="http://schemas.openxmlformats.org/drawingml/2006/table">
            <a:tbl>
              <a:tblPr firstRow="1" bandRow="1">
                <a:tableStyleId>{5C22544A-7EE6-4342-B048-85BDC9FD1C3A}</a:tableStyleId>
              </a:tblPr>
              <a:tblGrid>
                <a:gridCol w="2634456">
                  <a:extLst>
                    <a:ext uri="{9D8B030D-6E8A-4147-A177-3AD203B41FA5}">
                      <a16:colId xmlns:a16="http://schemas.microsoft.com/office/drawing/2014/main" val="360912832"/>
                    </a:ext>
                  </a:extLst>
                </a:gridCol>
                <a:gridCol w="2634456">
                  <a:extLst>
                    <a:ext uri="{9D8B030D-6E8A-4147-A177-3AD203B41FA5}">
                      <a16:colId xmlns:a16="http://schemas.microsoft.com/office/drawing/2014/main" val="246368102"/>
                    </a:ext>
                  </a:extLst>
                </a:gridCol>
              </a:tblGrid>
              <a:tr h="370840">
                <a:tc>
                  <a:txBody>
                    <a:bodyPr/>
                    <a:lstStyle/>
                    <a:p>
                      <a:r>
                        <a:rPr lang="en-US" dirty="0"/>
                        <a:t>Therapy</a:t>
                      </a:r>
                    </a:p>
                  </a:txBody>
                  <a:tcP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Must not have received within </a:t>
                      </a:r>
                      <a:r>
                        <a:rPr lang="en-US" sz="1800" baseline="0" dirty="0"/>
                        <a:t>[ ] days of sub-study registration</a:t>
                      </a:r>
                      <a:endParaRPr lang="en-US" sz="1800" dirty="0"/>
                    </a:p>
                  </a:txBody>
                  <a:tcPr>
                    <a:solidFill>
                      <a:srgbClr val="4F81BD"/>
                    </a:solidFill>
                  </a:tcPr>
                </a:tc>
                <a:extLst>
                  <a:ext uri="{0D108BD9-81ED-4DB2-BD59-A6C34878D82A}">
                    <a16:rowId xmlns:a16="http://schemas.microsoft.com/office/drawing/2014/main" val="1284738345"/>
                  </a:ext>
                </a:extLst>
              </a:tr>
              <a:tr h="370840">
                <a:tc>
                  <a:txBody>
                    <a:bodyPr/>
                    <a:lstStyle/>
                    <a:p>
                      <a:r>
                        <a:rPr lang="en-US" dirty="0"/>
                        <a:t>Systemic Therapy (chemo, IO)</a:t>
                      </a:r>
                    </a:p>
                  </a:txBody>
                  <a:tcPr/>
                </a:tc>
                <a:tc>
                  <a:txBody>
                    <a:bodyPr/>
                    <a:lstStyle/>
                    <a:p>
                      <a:r>
                        <a:rPr lang="en-US" sz="2000" dirty="0"/>
                        <a:t>21 days</a:t>
                      </a:r>
                    </a:p>
                  </a:txBody>
                  <a:tcPr/>
                </a:tc>
                <a:extLst>
                  <a:ext uri="{0D108BD9-81ED-4DB2-BD59-A6C34878D82A}">
                    <a16:rowId xmlns:a16="http://schemas.microsoft.com/office/drawing/2014/main" val="816335066"/>
                  </a:ext>
                </a:extLst>
              </a:tr>
              <a:tr h="370840">
                <a:tc>
                  <a:txBody>
                    <a:bodyPr/>
                    <a:lstStyle/>
                    <a:p>
                      <a:r>
                        <a:rPr lang="en-US" dirty="0"/>
                        <a:t>Radiation Therapy</a:t>
                      </a:r>
                    </a:p>
                  </a:txBody>
                  <a:tcPr/>
                </a:tc>
                <a:tc>
                  <a:txBody>
                    <a:bodyPr/>
                    <a:lstStyle/>
                    <a:p>
                      <a:r>
                        <a:rPr lang="en-US" sz="2000" dirty="0"/>
                        <a:t>14</a:t>
                      </a:r>
                      <a:r>
                        <a:rPr lang="en-US" sz="2000" baseline="0" dirty="0"/>
                        <a:t> </a:t>
                      </a:r>
                      <a:r>
                        <a:rPr lang="en-US" sz="2000" dirty="0"/>
                        <a:t> days</a:t>
                      </a:r>
                    </a:p>
                  </a:txBody>
                  <a:tcPr/>
                </a:tc>
                <a:extLst>
                  <a:ext uri="{0D108BD9-81ED-4DB2-BD59-A6C34878D82A}">
                    <a16:rowId xmlns:a16="http://schemas.microsoft.com/office/drawing/2014/main" val="1970742620"/>
                  </a:ext>
                </a:extLst>
              </a:tr>
              <a:tr h="370840">
                <a:tc>
                  <a:txBody>
                    <a:bodyPr/>
                    <a:lstStyle/>
                    <a:p>
                      <a:r>
                        <a:rPr lang="en-US" dirty="0"/>
                        <a:t>Major surgery</a:t>
                      </a:r>
                    </a:p>
                  </a:txBody>
                  <a:tcPr/>
                </a:tc>
                <a:tc>
                  <a:txBody>
                    <a:bodyPr/>
                    <a:lstStyle/>
                    <a:p>
                      <a:r>
                        <a:rPr lang="en-US" sz="2000" dirty="0"/>
                        <a:t>14 days</a:t>
                      </a:r>
                    </a:p>
                  </a:txBody>
                  <a:tcPr/>
                </a:tc>
                <a:extLst>
                  <a:ext uri="{0D108BD9-81ED-4DB2-BD59-A6C34878D82A}">
                    <a16:rowId xmlns:a16="http://schemas.microsoft.com/office/drawing/2014/main" val="967531614"/>
                  </a:ext>
                </a:extLst>
              </a:tr>
            </a:tbl>
          </a:graphicData>
        </a:graphic>
      </p:graphicFrame>
      <p:sp>
        <p:nvSpPr>
          <p:cNvPr id="4" name="Slide Number Placeholder 3">
            <a:extLst>
              <a:ext uri="{FF2B5EF4-FFF2-40B4-BE49-F238E27FC236}">
                <a16:creationId xmlns:a16="http://schemas.microsoft.com/office/drawing/2014/main" id="{7E20CDD0-E4A3-4E61-9747-9D5F68C3E2A2}"/>
              </a:ext>
            </a:extLst>
          </p:cNvPr>
          <p:cNvSpPr>
            <a:spLocks noGrp="1"/>
          </p:cNvSpPr>
          <p:nvPr>
            <p:ph type="sldNum" sz="quarter" idx="12"/>
          </p:nvPr>
        </p:nvSpPr>
        <p:spPr/>
        <p:txBody>
          <a:bodyPr/>
          <a:lstStyle/>
          <a:p>
            <a:r>
              <a:rPr lang="en-US" dirty="0"/>
              <a:t>Slide </a:t>
            </a:r>
            <a:fld id="{629637A9-119A-49DA-BD12-AAC58B377D80}" type="slidenum">
              <a:rPr lang="en-US" smtClean="0"/>
              <a:pPr/>
              <a:t>19</a:t>
            </a:fld>
            <a:endParaRPr lang="en-US" dirty="0"/>
          </a:p>
        </p:txBody>
      </p:sp>
    </p:spTree>
    <p:extLst>
      <p:ext uri="{BB962C8B-B14F-4D97-AF65-F5344CB8AC3E}">
        <p14:creationId xmlns:p14="http://schemas.microsoft.com/office/powerpoint/2010/main" val="1215673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A66E4-90E8-4BA7-B22B-4E6FCF926487}"/>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0687BD34-E0DD-40CF-A87F-E939ED225920}"/>
              </a:ext>
            </a:extLst>
          </p:cNvPr>
          <p:cNvSpPr>
            <a:spLocks noGrp="1"/>
          </p:cNvSpPr>
          <p:nvPr>
            <p:ph idx="1"/>
          </p:nvPr>
        </p:nvSpPr>
        <p:spPr>
          <a:xfrm>
            <a:off x="609600" y="1570181"/>
            <a:ext cx="10546080" cy="4889604"/>
          </a:xfrm>
        </p:spPr>
        <p:txBody>
          <a:bodyPr>
            <a:normAutofit fontScale="70000" lnSpcReduction="20000"/>
          </a:bodyPr>
          <a:lstStyle/>
          <a:p>
            <a:r>
              <a:rPr lang="en-US" sz="2400" dirty="0"/>
              <a:t>Study Updates</a:t>
            </a:r>
          </a:p>
          <a:p>
            <a:pPr lvl="1"/>
            <a:r>
              <a:rPr lang="en-US" sz="2200" dirty="0"/>
              <a:t>Saiama Waqar, MD, LUNGMAP Co-Chair</a:t>
            </a:r>
          </a:p>
          <a:p>
            <a:r>
              <a:rPr lang="en-US" sz="2400" dirty="0"/>
              <a:t>S1900E Training</a:t>
            </a:r>
          </a:p>
          <a:p>
            <a:pPr lvl="1"/>
            <a:r>
              <a:rPr lang="en-US" sz="2200" dirty="0"/>
              <a:t>Sukhmani Padda, MD, S1900E Chair</a:t>
            </a:r>
          </a:p>
          <a:p>
            <a:pPr lvl="1"/>
            <a:r>
              <a:rPr lang="en-US" sz="2200" dirty="0"/>
              <a:t>David Gerber, MD, S1900E Co-Chair</a:t>
            </a:r>
          </a:p>
          <a:p>
            <a:r>
              <a:rPr lang="en-US" sz="2400" dirty="0"/>
              <a:t>S1900E Q &amp; A – All attendees</a:t>
            </a:r>
          </a:p>
          <a:p>
            <a:r>
              <a:rPr lang="en-US" sz="2400" dirty="0"/>
              <a:t>Lung-MAP Logistics Refresher</a:t>
            </a:r>
          </a:p>
          <a:p>
            <a:pPr lvl="1"/>
            <a:r>
              <a:rPr lang="en-US" sz="2200" dirty="0"/>
              <a:t>Louise Highleyman, Lung-MAP Data Coordinator</a:t>
            </a:r>
          </a:p>
          <a:p>
            <a:pPr lvl="1"/>
            <a:r>
              <a:rPr lang="en-US" sz="2200" dirty="0"/>
              <a:t>Leah Everhart, Lung-MAP Data Coordinator</a:t>
            </a:r>
          </a:p>
          <a:p>
            <a:r>
              <a:rPr lang="en-US" sz="2400" dirty="0"/>
              <a:t>Site Coordinators Committee Tips </a:t>
            </a:r>
          </a:p>
          <a:p>
            <a:pPr lvl="1"/>
            <a:r>
              <a:rPr lang="en-US" sz="2200" dirty="0"/>
              <a:t>Jessica O’Donovan, Lung-MAP Site Coordinators Committee Chair</a:t>
            </a:r>
          </a:p>
          <a:p>
            <a:r>
              <a:rPr lang="en-US" sz="2400" dirty="0"/>
              <a:t>Overview of Publications</a:t>
            </a:r>
          </a:p>
          <a:p>
            <a:pPr lvl="1"/>
            <a:r>
              <a:rPr lang="en-US" sz="2200" dirty="0"/>
              <a:t>Mary Redman, PhD, Lead Biostatistician </a:t>
            </a:r>
            <a:endParaRPr lang="en-US" sz="2400" dirty="0"/>
          </a:p>
          <a:p>
            <a:r>
              <a:rPr lang="en-US" sz="2400" dirty="0"/>
              <a:t>Translational Medicine Overview</a:t>
            </a:r>
          </a:p>
          <a:p>
            <a:pPr lvl="1"/>
            <a:r>
              <a:rPr lang="en-US" sz="2200" dirty="0"/>
              <a:t>David Kozono, MD, PhD, Lung-MAP Translational Medicine Chair</a:t>
            </a:r>
          </a:p>
          <a:p>
            <a:r>
              <a:rPr lang="en-US" sz="2400" dirty="0"/>
              <a:t>General Q &amp; A – All attendees</a:t>
            </a:r>
          </a:p>
          <a:p>
            <a:endParaRPr lang="en-US" sz="2200" dirty="0"/>
          </a:p>
        </p:txBody>
      </p:sp>
      <p:sp>
        <p:nvSpPr>
          <p:cNvPr id="4" name="Slide Number Placeholder 3">
            <a:extLst>
              <a:ext uri="{FF2B5EF4-FFF2-40B4-BE49-F238E27FC236}">
                <a16:creationId xmlns:a16="http://schemas.microsoft.com/office/drawing/2014/main" id="{E41C1DA4-539F-4B27-BE88-3898759AC857}"/>
              </a:ext>
            </a:extLst>
          </p:cNvPr>
          <p:cNvSpPr>
            <a:spLocks noGrp="1"/>
          </p:cNvSpPr>
          <p:nvPr>
            <p:ph type="sldNum" sz="quarter" idx="12"/>
          </p:nvPr>
        </p:nvSpPr>
        <p:spPr/>
        <p:txBody>
          <a:bodyPr/>
          <a:lstStyle/>
          <a:p>
            <a:r>
              <a:rPr lang="en-US"/>
              <a:t>Slide </a:t>
            </a:r>
            <a:fld id="{4FAB73BC-B049-4115-A692-8D63A059BFB8}" type="slidenum">
              <a:rPr lang="en-US" smtClean="0"/>
              <a:pPr/>
              <a:t>2</a:t>
            </a:fld>
            <a:endParaRPr lang="en-US" dirty="0"/>
          </a:p>
        </p:txBody>
      </p:sp>
      <p:sp>
        <p:nvSpPr>
          <p:cNvPr id="7" name="Speech Bubble: Oval 6">
            <a:extLst>
              <a:ext uri="{FF2B5EF4-FFF2-40B4-BE49-F238E27FC236}">
                <a16:creationId xmlns:a16="http://schemas.microsoft.com/office/drawing/2014/main" id="{75BF3991-3985-42DC-8B48-0F64E1EABA5D}"/>
              </a:ext>
            </a:extLst>
          </p:cNvPr>
          <p:cNvSpPr/>
          <p:nvPr/>
        </p:nvSpPr>
        <p:spPr>
          <a:xfrm>
            <a:off x="7474755" y="1845734"/>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There will be a Q &amp; A session at the end of the S1900E training and at the end of the webinar.</a:t>
            </a:r>
          </a:p>
        </p:txBody>
      </p:sp>
    </p:spTree>
    <p:extLst>
      <p:ext uri="{BB962C8B-B14F-4D97-AF65-F5344CB8AC3E}">
        <p14:creationId xmlns:p14="http://schemas.microsoft.com/office/powerpoint/2010/main" val="182163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DB22-697C-4DE1-9C49-9F190511EFAC}"/>
              </a:ext>
            </a:extLst>
          </p:cNvPr>
          <p:cNvSpPr>
            <a:spLocks noGrp="1"/>
          </p:cNvSpPr>
          <p:nvPr>
            <p:ph type="title"/>
          </p:nvPr>
        </p:nvSpPr>
        <p:spPr/>
        <p:txBody>
          <a:bodyPr/>
          <a:lstStyle/>
          <a:p>
            <a:r>
              <a:rPr lang="en-US" dirty="0"/>
              <a:t>Eligibility – Disease-related (CNS focused)</a:t>
            </a:r>
          </a:p>
        </p:txBody>
      </p:sp>
      <p:sp>
        <p:nvSpPr>
          <p:cNvPr id="3" name="Content Placeholder 2">
            <a:extLst>
              <a:ext uri="{FF2B5EF4-FFF2-40B4-BE49-F238E27FC236}">
                <a16:creationId xmlns:a16="http://schemas.microsoft.com/office/drawing/2014/main" id="{577FC2C7-F952-43D8-9C81-E29F932A6155}"/>
              </a:ext>
            </a:extLst>
          </p:cNvPr>
          <p:cNvSpPr>
            <a:spLocks noGrp="1"/>
          </p:cNvSpPr>
          <p:nvPr>
            <p:ph idx="1"/>
          </p:nvPr>
        </p:nvSpPr>
        <p:spPr/>
        <p:txBody>
          <a:bodyPr>
            <a:normAutofit fontScale="85000" lnSpcReduction="20000"/>
          </a:bodyPr>
          <a:lstStyle/>
          <a:p>
            <a:pPr lvl="0"/>
            <a:r>
              <a:rPr lang="en-US" sz="2800" dirty="0"/>
              <a:t>Brain imaging CT or brain MRI within 42 days.</a:t>
            </a:r>
          </a:p>
          <a:p>
            <a:pPr lvl="0"/>
            <a:endParaRPr lang="en-US" sz="3200" dirty="0"/>
          </a:p>
          <a:p>
            <a:pPr lvl="0"/>
            <a:r>
              <a:rPr lang="en-US" sz="2800" dirty="0"/>
              <a:t>Spinal cord compression or brain metastases must have received local treatment and remained clinically controlled and asymptomatic (washout: 7 days stereotactic/ 14 day whole brain radiation).</a:t>
            </a:r>
          </a:p>
          <a:p>
            <a:pPr lvl="1"/>
            <a:r>
              <a:rPr lang="en-US" sz="2600" dirty="0"/>
              <a:t>No residual neurological dysfunction, unless no further recovery is expected, and on stable or weaning doses of corticosteroids. </a:t>
            </a:r>
          </a:p>
          <a:p>
            <a:pPr lvl="1"/>
            <a:endParaRPr lang="en-US" sz="3200" dirty="0"/>
          </a:p>
          <a:p>
            <a:pPr lvl="0"/>
            <a:r>
              <a:rPr lang="en-US" sz="2800" dirty="0"/>
              <a:t>No leptomeningeal disease unless: (1) asymptomatic and (2) only detected on radiographic imaging (i.e., not present in cytology from cerebral spinal fluid [CSF] if CSF sampled).</a:t>
            </a:r>
          </a:p>
          <a:p>
            <a:endParaRPr lang="en-US" dirty="0"/>
          </a:p>
        </p:txBody>
      </p:sp>
      <p:sp>
        <p:nvSpPr>
          <p:cNvPr id="4" name="Slide Number Placeholder 3">
            <a:extLst>
              <a:ext uri="{FF2B5EF4-FFF2-40B4-BE49-F238E27FC236}">
                <a16:creationId xmlns:a16="http://schemas.microsoft.com/office/drawing/2014/main" id="{0695D5FB-5309-4227-9E3D-2C459B8F7A18}"/>
              </a:ext>
            </a:extLst>
          </p:cNvPr>
          <p:cNvSpPr>
            <a:spLocks noGrp="1"/>
          </p:cNvSpPr>
          <p:nvPr>
            <p:ph type="sldNum" sz="quarter" idx="12"/>
          </p:nvPr>
        </p:nvSpPr>
        <p:spPr/>
        <p:txBody>
          <a:bodyPr/>
          <a:lstStyle/>
          <a:p>
            <a:r>
              <a:rPr lang="en-US" dirty="0"/>
              <a:t>Slide </a:t>
            </a:r>
            <a:fld id="{629637A9-119A-49DA-BD12-AAC58B377D80}" type="slidenum">
              <a:rPr lang="en-US" smtClean="0"/>
              <a:pPr/>
              <a:t>20</a:t>
            </a:fld>
            <a:endParaRPr lang="en-US" dirty="0"/>
          </a:p>
        </p:txBody>
      </p:sp>
    </p:spTree>
    <p:extLst>
      <p:ext uri="{BB962C8B-B14F-4D97-AF65-F5344CB8AC3E}">
        <p14:creationId xmlns:p14="http://schemas.microsoft.com/office/powerpoint/2010/main" val="3311600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4BB6-83C6-4343-9AA7-FD0467314026}"/>
              </a:ext>
            </a:extLst>
          </p:cNvPr>
          <p:cNvSpPr>
            <a:spLocks noGrp="1"/>
          </p:cNvSpPr>
          <p:nvPr>
            <p:ph type="title"/>
          </p:nvPr>
        </p:nvSpPr>
        <p:spPr/>
        <p:txBody>
          <a:bodyPr/>
          <a:lstStyle/>
          <a:p>
            <a:r>
              <a:rPr lang="en-US" dirty="0"/>
              <a:t>Eligibility – Clinical/Laboratory</a:t>
            </a:r>
          </a:p>
        </p:txBody>
      </p:sp>
      <p:sp>
        <p:nvSpPr>
          <p:cNvPr id="3" name="Content Placeholder 2">
            <a:extLst>
              <a:ext uri="{FF2B5EF4-FFF2-40B4-BE49-F238E27FC236}">
                <a16:creationId xmlns:a16="http://schemas.microsoft.com/office/drawing/2014/main" id="{4D06B9A1-1E8B-4C3D-B39B-8E314D4AAA93}"/>
              </a:ext>
            </a:extLst>
          </p:cNvPr>
          <p:cNvSpPr>
            <a:spLocks noGrp="1"/>
          </p:cNvSpPr>
          <p:nvPr>
            <p:ph idx="1"/>
          </p:nvPr>
        </p:nvSpPr>
        <p:spPr/>
        <p:txBody>
          <a:bodyPr/>
          <a:lstStyle/>
          <a:p>
            <a:r>
              <a:rPr lang="en-US" sz="2400" dirty="0"/>
              <a:t>No prior or concurrent malignancy whose natural history or treatment has the potential to interfere with the safety or efficacy assessment of the investigational regimen. </a:t>
            </a:r>
          </a:p>
          <a:p>
            <a:r>
              <a:rPr lang="en-US" sz="2400" dirty="0"/>
              <a:t>If known HIV, must be receiving anti-retroviral therapy and have an undetectable viral load within 6 months.</a:t>
            </a:r>
          </a:p>
          <a:p>
            <a:r>
              <a:rPr lang="en-US" sz="2400" dirty="0"/>
              <a:t>No significant GI disorders, cardiac disease.</a:t>
            </a:r>
          </a:p>
          <a:p>
            <a:r>
              <a:rPr lang="en-US" sz="2400" dirty="0"/>
              <a:t>Not pregnant/nursing.</a:t>
            </a:r>
          </a:p>
          <a:p>
            <a:r>
              <a:rPr lang="en-US" sz="2400" dirty="0"/>
              <a:t>Adequate blood counts, renal function, liver function.</a:t>
            </a:r>
          </a:p>
          <a:p>
            <a:endParaRPr lang="en-US" dirty="0"/>
          </a:p>
        </p:txBody>
      </p:sp>
      <p:sp>
        <p:nvSpPr>
          <p:cNvPr id="4" name="Slide Number Placeholder 3">
            <a:extLst>
              <a:ext uri="{FF2B5EF4-FFF2-40B4-BE49-F238E27FC236}">
                <a16:creationId xmlns:a16="http://schemas.microsoft.com/office/drawing/2014/main" id="{D5DD6F3E-95E7-4A30-9751-A4CC8F596120}"/>
              </a:ext>
            </a:extLst>
          </p:cNvPr>
          <p:cNvSpPr>
            <a:spLocks noGrp="1"/>
          </p:cNvSpPr>
          <p:nvPr>
            <p:ph type="sldNum" sz="quarter" idx="12"/>
          </p:nvPr>
        </p:nvSpPr>
        <p:spPr/>
        <p:txBody>
          <a:bodyPr/>
          <a:lstStyle/>
          <a:p>
            <a:r>
              <a:rPr lang="en-US" dirty="0"/>
              <a:t>Slide </a:t>
            </a:r>
            <a:fld id="{629637A9-119A-49DA-BD12-AAC58B377D80}" type="slidenum">
              <a:rPr lang="en-US" smtClean="0"/>
              <a:pPr/>
              <a:t>21</a:t>
            </a:fld>
            <a:endParaRPr lang="en-US" dirty="0"/>
          </a:p>
        </p:txBody>
      </p:sp>
    </p:spTree>
    <p:extLst>
      <p:ext uri="{BB962C8B-B14F-4D97-AF65-F5344CB8AC3E}">
        <p14:creationId xmlns:p14="http://schemas.microsoft.com/office/powerpoint/2010/main" val="21999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7A3D-80A2-4F3D-A1F1-1520EFA855D3}"/>
              </a:ext>
            </a:extLst>
          </p:cNvPr>
          <p:cNvSpPr>
            <a:spLocks noGrp="1"/>
          </p:cNvSpPr>
          <p:nvPr>
            <p:ph type="title"/>
          </p:nvPr>
        </p:nvSpPr>
        <p:spPr/>
        <p:txBody>
          <a:bodyPr/>
          <a:lstStyle/>
          <a:p>
            <a:r>
              <a:rPr lang="en-US" dirty="0"/>
              <a:t>Treatment Regimen</a:t>
            </a:r>
          </a:p>
        </p:txBody>
      </p:sp>
      <p:sp>
        <p:nvSpPr>
          <p:cNvPr id="3" name="Content Placeholder 2">
            <a:extLst>
              <a:ext uri="{FF2B5EF4-FFF2-40B4-BE49-F238E27FC236}">
                <a16:creationId xmlns:a16="http://schemas.microsoft.com/office/drawing/2014/main" id="{B8A7F428-F2A4-468F-9616-5C29DB1DCB92}"/>
              </a:ext>
            </a:extLst>
          </p:cNvPr>
          <p:cNvSpPr>
            <a:spLocks noGrp="1"/>
          </p:cNvSpPr>
          <p:nvPr>
            <p:ph idx="1"/>
          </p:nvPr>
        </p:nvSpPr>
        <p:spPr/>
        <p:txBody>
          <a:bodyPr>
            <a:normAutofit/>
          </a:bodyPr>
          <a:lstStyle/>
          <a:p>
            <a:r>
              <a:rPr lang="en-US" sz="2400" b="1" dirty="0"/>
              <a:t>AMG 510 960 mg oral daily dosing </a:t>
            </a:r>
            <a:r>
              <a:rPr lang="en-US" sz="2400" dirty="0"/>
              <a:t>(120 mg tablets; 8 tablets/daily dose)</a:t>
            </a:r>
          </a:p>
          <a:p>
            <a:pPr lvl="1"/>
            <a:r>
              <a:rPr lang="en-US" sz="2200" dirty="0"/>
              <a:t>AMG 510 should be taken once a day, as close to the same time each day as possible, within a 2-hour window of the scheduled time. </a:t>
            </a:r>
          </a:p>
          <a:p>
            <a:pPr lvl="1"/>
            <a:r>
              <a:rPr lang="en-US" sz="2200" dirty="0"/>
              <a:t>AMG 510 dose should not be taken more than 2 hours earlier than the scheduled time.</a:t>
            </a:r>
          </a:p>
          <a:p>
            <a:pPr lvl="1"/>
            <a:r>
              <a:rPr lang="en-US" sz="2200" dirty="0"/>
              <a:t>Skip the AMG 510 dose if 6 hours have passed from the scheduled time.</a:t>
            </a:r>
          </a:p>
          <a:p>
            <a:pPr lvl="1"/>
            <a:r>
              <a:rPr lang="en-US" sz="2200" dirty="0"/>
              <a:t>May be taken with or without food</a:t>
            </a:r>
          </a:p>
          <a:p>
            <a:pPr lvl="2"/>
            <a:r>
              <a:rPr lang="en-US" sz="2000" dirty="0"/>
              <a:t>Exception: If it is medically necessary for a participant to take a proton pump inhibitor, AMG 510 must be taken with food.</a:t>
            </a:r>
          </a:p>
          <a:p>
            <a:r>
              <a:rPr lang="en-US" sz="2400" b="1" dirty="0"/>
              <a:t>One cycle =21 days </a:t>
            </a:r>
            <a:r>
              <a:rPr lang="en-US" sz="2400" dirty="0"/>
              <a:t>*regardless of dose delays</a:t>
            </a:r>
            <a:endParaRPr lang="en-US" sz="2400" b="1" dirty="0"/>
          </a:p>
          <a:p>
            <a:r>
              <a:rPr lang="en-US" sz="2400" b="1" dirty="0"/>
              <a:t>Participant Diary </a:t>
            </a:r>
            <a:r>
              <a:rPr lang="en-US" sz="2400" dirty="0"/>
              <a:t>(date/dose taken/time/comments)</a:t>
            </a:r>
            <a:endParaRPr lang="en-US" sz="2400" b="1" dirty="0"/>
          </a:p>
          <a:p>
            <a:endParaRPr lang="en-US" dirty="0"/>
          </a:p>
        </p:txBody>
      </p:sp>
      <p:sp>
        <p:nvSpPr>
          <p:cNvPr id="4" name="Slide Number Placeholder 3">
            <a:extLst>
              <a:ext uri="{FF2B5EF4-FFF2-40B4-BE49-F238E27FC236}">
                <a16:creationId xmlns:a16="http://schemas.microsoft.com/office/drawing/2014/main" id="{FCEE86F0-FFF9-4CA2-93CE-79F88967D6EE}"/>
              </a:ext>
            </a:extLst>
          </p:cNvPr>
          <p:cNvSpPr>
            <a:spLocks noGrp="1"/>
          </p:cNvSpPr>
          <p:nvPr>
            <p:ph type="sldNum" sz="quarter" idx="12"/>
          </p:nvPr>
        </p:nvSpPr>
        <p:spPr/>
        <p:txBody>
          <a:bodyPr/>
          <a:lstStyle/>
          <a:p>
            <a:r>
              <a:rPr lang="en-US" dirty="0"/>
              <a:t>Slide </a:t>
            </a:r>
            <a:fld id="{629637A9-119A-49DA-BD12-AAC58B377D80}" type="slidenum">
              <a:rPr lang="en-US" smtClean="0"/>
              <a:pPr/>
              <a:t>22</a:t>
            </a:fld>
            <a:endParaRPr lang="en-US" dirty="0"/>
          </a:p>
        </p:txBody>
      </p:sp>
    </p:spTree>
    <p:extLst>
      <p:ext uri="{BB962C8B-B14F-4D97-AF65-F5344CB8AC3E}">
        <p14:creationId xmlns:p14="http://schemas.microsoft.com/office/powerpoint/2010/main" val="3161778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5AD6E-39A6-4FA9-97AA-9DBC0DAE0E8F}"/>
              </a:ext>
            </a:extLst>
          </p:cNvPr>
          <p:cNvSpPr>
            <a:spLocks noGrp="1"/>
          </p:cNvSpPr>
          <p:nvPr>
            <p:ph type="title"/>
          </p:nvPr>
        </p:nvSpPr>
        <p:spPr/>
        <p:txBody>
          <a:bodyPr/>
          <a:lstStyle/>
          <a:p>
            <a:r>
              <a:rPr lang="en-US" dirty="0"/>
              <a:t>Treatment Regimen – Precautions</a:t>
            </a:r>
          </a:p>
        </p:txBody>
      </p:sp>
      <p:sp>
        <p:nvSpPr>
          <p:cNvPr id="3" name="Content Placeholder 2">
            <a:extLst>
              <a:ext uri="{FF2B5EF4-FFF2-40B4-BE49-F238E27FC236}">
                <a16:creationId xmlns:a16="http://schemas.microsoft.com/office/drawing/2014/main" id="{AF9421B6-2CCE-451E-952A-6E74E93FF883}"/>
              </a:ext>
            </a:extLst>
          </p:cNvPr>
          <p:cNvSpPr>
            <a:spLocks noGrp="1"/>
          </p:cNvSpPr>
          <p:nvPr>
            <p:ph idx="1"/>
          </p:nvPr>
        </p:nvSpPr>
        <p:spPr/>
        <p:txBody>
          <a:bodyPr/>
          <a:lstStyle/>
          <a:p>
            <a:r>
              <a:rPr lang="en-US" sz="2400" dirty="0"/>
              <a:t>Avoid proton pump inhibitors (PPIs).</a:t>
            </a:r>
          </a:p>
          <a:p>
            <a:pPr lvl="1"/>
            <a:r>
              <a:rPr lang="en-US" sz="2200" i="1" dirty="0"/>
              <a:t>PPIs decrease AMG 510 concentration.</a:t>
            </a:r>
          </a:p>
          <a:p>
            <a:r>
              <a:rPr lang="en-US" dirty="0"/>
              <a:t>H2 receptor antagonists (histamine blockers), if necessary, permitted.</a:t>
            </a:r>
          </a:p>
          <a:p>
            <a:pPr lvl="1"/>
            <a:r>
              <a:rPr lang="en-US" sz="2200" i="1" dirty="0"/>
              <a:t>Take at least 10 hours before and/or 2 hours after AMG 510.  </a:t>
            </a:r>
          </a:p>
          <a:p>
            <a:r>
              <a:rPr lang="en-US" sz="2400" dirty="0"/>
              <a:t>Avoid narrow therapeutic index medications that are sensitive CYP3A4 substrates and/or transport proteins p-glycoprotein (P-</a:t>
            </a:r>
            <a:r>
              <a:rPr lang="en-US" sz="2400" dirty="0" err="1"/>
              <a:t>gp</a:t>
            </a:r>
            <a:r>
              <a:rPr lang="en-US" sz="2400" dirty="0"/>
              <a:t>) substrates.</a:t>
            </a:r>
          </a:p>
          <a:p>
            <a:pPr lvl="1"/>
            <a:r>
              <a:rPr lang="en-US" sz="2200" i="1" dirty="0"/>
              <a:t>AMG 510 causes in vitro inhibition of CYP3A and induction of CYP3A4. </a:t>
            </a:r>
          </a:p>
          <a:p>
            <a:r>
              <a:rPr lang="en-US" sz="2400" dirty="0"/>
              <a:t>Avoid strong CYP3A4 inducers.</a:t>
            </a:r>
          </a:p>
          <a:p>
            <a:r>
              <a:rPr lang="en-US" sz="2400" dirty="0"/>
              <a:t>Avoid  grapefruit, grapefruit juice, or Seville oranges.</a:t>
            </a:r>
          </a:p>
        </p:txBody>
      </p:sp>
      <p:sp>
        <p:nvSpPr>
          <p:cNvPr id="4" name="Slide Number Placeholder 3">
            <a:extLst>
              <a:ext uri="{FF2B5EF4-FFF2-40B4-BE49-F238E27FC236}">
                <a16:creationId xmlns:a16="http://schemas.microsoft.com/office/drawing/2014/main" id="{DBE607AC-3AEC-455B-9618-648EC25450F0}"/>
              </a:ext>
            </a:extLst>
          </p:cNvPr>
          <p:cNvSpPr>
            <a:spLocks noGrp="1"/>
          </p:cNvSpPr>
          <p:nvPr>
            <p:ph type="sldNum" sz="quarter" idx="12"/>
          </p:nvPr>
        </p:nvSpPr>
        <p:spPr/>
        <p:txBody>
          <a:bodyPr/>
          <a:lstStyle/>
          <a:p>
            <a:r>
              <a:rPr lang="en-US" dirty="0"/>
              <a:t>Slide </a:t>
            </a:r>
            <a:fld id="{629637A9-119A-49DA-BD12-AAC58B377D80}" type="slidenum">
              <a:rPr lang="en-US" smtClean="0"/>
              <a:pPr/>
              <a:t>23</a:t>
            </a:fld>
            <a:endParaRPr lang="en-US" dirty="0"/>
          </a:p>
        </p:txBody>
      </p:sp>
    </p:spTree>
    <p:extLst>
      <p:ext uri="{BB962C8B-B14F-4D97-AF65-F5344CB8AC3E}">
        <p14:creationId xmlns:p14="http://schemas.microsoft.com/office/powerpoint/2010/main" val="834836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63C70-9691-4F97-8E4A-1700D2A81AC4}"/>
              </a:ext>
            </a:extLst>
          </p:cNvPr>
          <p:cNvSpPr>
            <a:spLocks noGrp="1"/>
          </p:cNvSpPr>
          <p:nvPr>
            <p:ph type="title"/>
          </p:nvPr>
        </p:nvSpPr>
        <p:spPr/>
        <p:txBody>
          <a:bodyPr/>
          <a:lstStyle/>
          <a:p>
            <a:r>
              <a:rPr lang="en-US" dirty="0"/>
              <a:t>Treatment Regimen – Supportive Care</a:t>
            </a:r>
          </a:p>
        </p:txBody>
      </p:sp>
      <p:sp>
        <p:nvSpPr>
          <p:cNvPr id="3" name="Content Placeholder 2">
            <a:extLst>
              <a:ext uri="{FF2B5EF4-FFF2-40B4-BE49-F238E27FC236}">
                <a16:creationId xmlns:a16="http://schemas.microsoft.com/office/drawing/2014/main" id="{A4D0A542-188C-4243-967E-E6EA58FC82C4}"/>
              </a:ext>
            </a:extLst>
          </p:cNvPr>
          <p:cNvSpPr>
            <a:spLocks noGrp="1"/>
          </p:cNvSpPr>
          <p:nvPr>
            <p:ph idx="1"/>
          </p:nvPr>
        </p:nvSpPr>
        <p:spPr/>
        <p:txBody>
          <a:bodyPr/>
          <a:lstStyle/>
          <a:p>
            <a:r>
              <a:rPr lang="en-US" sz="2400" dirty="0"/>
              <a:t>Supportive care (including anti-emetics, anti-diarrheas, antibiotics, diuretics or other medications) may be given as indicated.</a:t>
            </a:r>
          </a:p>
          <a:p>
            <a:endParaRPr lang="en-US" sz="2400" dirty="0"/>
          </a:p>
          <a:p>
            <a:r>
              <a:rPr lang="en-US" sz="2400" b="1" dirty="0"/>
              <a:t>Palliative radiotherapy for painful metastases </a:t>
            </a:r>
            <a:r>
              <a:rPr lang="en-US" sz="2400" dirty="0"/>
              <a:t>(e.g., bone, subcutaneous) </a:t>
            </a:r>
            <a:r>
              <a:rPr lang="en-US" sz="2400" b="1" dirty="0"/>
              <a:t>is permitted</a:t>
            </a:r>
            <a:r>
              <a:rPr lang="en-US" sz="2400" dirty="0"/>
              <a:t>, provided that no target lesions are encompassed, and the participant does not have progression.</a:t>
            </a:r>
          </a:p>
          <a:p>
            <a:endParaRPr lang="en-US" dirty="0"/>
          </a:p>
        </p:txBody>
      </p:sp>
      <p:sp>
        <p:nvSpPr>
          <p:cNvPr id="4" name="Slide Number Placeholder 3">
            <a:extLst>
              <a:ext uri="{FF2B5EF4-FFF2-40B4-BE49-F238E27FC236}">
                <a16:creationId xmlns:a16="http://schemas.microsoft.com/office/drawing/2014/main" id="{CED75124-6A68-438B-882D-3377505778D2}"/>
              </a:ext>
            </a:extLst>
          </p:cNvPr>
          <p:cNvSpPr>
            <a:spLocks noGrp="1"/>
          </p:cNvSpPr>
          <p:nvPr>
            <p:ph type="sldNum" sz="quarter" idx="12"/>
          </p:nvPr>
        </p:nvSpPr>
        <p:spPr/>
        <p:txBody>
          <a:bodyPr/>
          <a:lstStyle/>
          <a:p>
            <a:r>
              <a:rPr lang="en-US" dirty="0"/>
              <a:t>Slide </a:t>
            </a:r>
            <a:fld id="{629637A9-119A-49DA-BD12-AAC58B377D80}" type="slidenum">
              <a:rPr lang="en-US" smtClean="0"/>
              <a:pPr/>
              <a:t>24</a:t>
            </a:fld>
            <a:endParaRPr lang="en-US" dirty="0"/>
          </a:p>
        </p:txBody>
      </p:sp>
    </p:spTree>
    <p:extLst>
      <p:ext uri="{BB962C8B-B14F-4D97-AF65-F5344CB8AC3E}">
        <p14:creationId xmlns:p14="http://schemas.microsoft.com/office/powerpoint/2010/main" val="2419666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85C8-B52E-45F9-AF0C-0D4B588D58D7}"/>
              </a:ext>
            </a:extLst>
          </p:cNvPr>
          <p:cNvSpPr>
            <a:spLocks noGrp="1"/>
          </p:cNvSpPr>
          <p:nvPr>
            <p:ph type="title"/>
          </p:nvPr>
        </p:nvSpPr>
        <p:spPr/>
        <p:txBody>
          <a:bodyPr/>
          <a:lstStyle/>
          <a:p>
            <a:r>
              <a:rPr lang="en-US" dirty="0"/>
              <a:t>Dose Modifications</a:t>
            </a:r>
          </a:p>
        </p:txBody>
      </p:sp>
      <p:pic>
        <p:nvPicPr>
          <p:cNvPr id="5" name="Content Placeholder 4">
            <a:extLst>
              <a:ext uri="{FF2B5EF4-FFF2-40B4-BE49-F238E27FC236}">
                <a16:creationId xmlns:a16="http://schemas.microsoft.com/office/drawing/2014/main" id="{BEA11FE8-96F0-4F76-BD73-996150642606}"/>
              </a:ext>
            </a:extLst>
          </p:cNvPr>
          <p:cNvPicPr>
            <a:picLocks noGrp="1" noChangeAspect="1"/>
          </p:cNvPicPr>
          <p:nvPr>
            <p:ph idx="1"/>
          </p:nvPr>
        </p:nvPicPr>
        <p:blipFill>
          <a:blip r:embed="rId2"/>
          <a:stretch>
            <a:fillRect/>
          </a:stretch>
        </p:blipFill>
        <p:spPr>
          <a:xfrm>
            <a:off x="1682132" y="1677735"/>
            <a:ext cx="8401016" cy="2298391"/>
          </a:xfrm>
          <a:prstGeom prst="rect">
            <a:avLst/>
          </a:prstGeom>
        </p:spPr>
      </p:pic>
      <p:sp>
        <p:nvSpPr>
          <p:cNvPr id="4" name="Slide Number Placeholder 3">
            <a:extLst>
              <a:ext uri="{FF2B5EF4-FFF2-40B4-BE49-F238E27FC236}">
                <a16:creationId xmlns:a16="http://schemas.microsoft.com/office/drawing/2014/main" id="{25F19A70-1A51-4525-9167-91769DD7C1B5}"/>
              </a:ext>
            </a:extLst>
          </p:cNvPr>
          <p:cNvSpPr>
            <a:spLocks noGrp="1"/>
          </p:cNvSpPr>
          <p:nvPr>
            <p:ph type="sldNum" sz="quarter" idx="12"/>
          </p:nvPr>
        </p:nvSpPr>
        <p:spPr/>
        <p:txBody>
          <a:bodyPr/>
          <a:lstStyle/>
          <a:p>
            <a:r>
              <a:rPr lang="en-US" dirty="0"/>
              <a:t>Slide </a:t>
            </a:r>
            <a:fld id="{629637A9-119A-49DA-BD12-AAC58B377D80}" type="slidenum">
              <a:rPr lang="en-US" smtClean="0"/>
              <a:pPr/>
              <a:t>25</a:t>
            </a:fld>
            <a:endParaRPr lang="en-US" dirty="0"/>
          </a:p>
        </p:txBody>
      </p:sp>
      <p:sp>
        <p:nvSpPr>
          <p:cNvPr id="6" name="Rectangle 5">
            <a:extLst>
              <a:ext uri="{FF2B5EF4-FFF2-40B4-BE49-F238E27FC236}">
                <a16:creationId xmlns:a16="http://schemas.microsoft.com/office/drawing/2014/main" id="{CDDF36CB-6522-4F8F-9F19-BA66AC6291B7}"/>
              </a:ext>
            </a:extLst>
          </p:cNvPr>
          <p:cNvSpPr/>
          <p:nvPr/>
        </p:nvSpPr>
        <p:spPr>
          <a:xfrm>
            <a:off x="1746868" y="4161392"/>
            <a:ext cx="8336280" cy="1938992"/>
          </a:xfrm>
          <a:prstGeom prst="rect">
            <a:avLst/>
          </a:prstGeom>
        </p:spPr>
        <p:txBody>
          <a:bodyPr wrap="square">
            <a:spAutoFit/>
          </a:bodyPr>
          <a:lstStyle/>
          <a:p>
            <a:pPr marL="342900" marR="0" lvl="0" indent="-342900" algn="just">
              <a:spcBef>
                <a:spcPts val="0"/>
              </a:spcBef>
              <a:spcAft>
                <a:spcPts val="0"/>
              </a:spcAft>
              <a:buFont typeface="Arial" panose="020B0604020202020204" pitchFamily="34" charset="0"/>
              <a:buChar char="•"/>
              <a:tabLst>
                <a:tab pos="3657600" algn="l"/>
                <a:tab pos="4057650" algn="l"/>
                <a:tab pos="4972050" algn="l"/>
              </a:tabLst>
            </a:pPr>
            <a:r>
              <a:rPr lang="en-US" sz="2400" dirty="0">
                <a:solidFill>
                  <a:schemeClr val="tx1">
                    <a:lumMod val="75000"/>
                    <a:lumOff val="25000"/>
                  </a:schemeClr>
                </a:solidFill>
              </a:rPr>
              <a:t>NCI CTCAE version 5 used for S1900E sub-study.</a:t>
            </a:r>
          </a:p>
          <a:p>
            <a:pPr marL="342900" marR="0" lvl="0" indent="-342900" algn="just">
              <a:spcBef>
                <a:spcPts val="0"/>
              </a:spcBef>
              <a:spcAft>
                <a:spcPts val="0"/>
              </a:spcAft>
              <a:buFont typeface="Arial" panose="020B0604020202020204" pitchFamily="34" charset="0"/>
              <a:buChar char="•"/>
              <a:tabLst>
                <a:tab pos="3657600" algn="l"/>
                <a:tab pos="4057650" algn="l"/>
                <a:tab pos="4972050" algn="l"/>
              </a:tabLst>
            </a:pPr>
            <a:r>
              <a:rPr lang="en-US" sz="2400" dirty="0">
                <a:solidFill>
                  <a:schemeClr val="tx1">
                    <a:lumMod val="75000"/>
                    <a:lumOff val="25000"/>
                  </a:schemeClr>
                </a:solidFill>
              </a:rPr>
              <a:t>A maximum of two dose reductions are allowed.</a:t>
            </a:r>
          </a:p>
          <a:p>
            <a:pPr marL="342900" marR="0" lvl="0" indent="-342900" algn="just">
              <a:spcBef>
                <a:spcPts val="0"/>
              </a:spcBef>
              <a:spcAft>
                <a:spcPts val="0"/>
              </a:spcAft>
              <a:buFont typeface="Arial" panose="020B0604020202020204" pitchFamily="34" charset="0"/>
              <a:buChar char="•"/>
              <a:tabLst>
                <a:tab pos="3657600" algn="l"/>
                <a:tab pos="4057650" algn="l"/>
                <a:tab pos="4972050" algn="l"/>
              </a:tabLst>
            </a:pPr>
            <a:r>
              <a:rPr lang="en-US" sz="2400" dirty="0">
                <a:solidFill>
                  <a:schemeClr val="tx1">
                    <a:lumMod val="75000"/>
                    <a:lumOff val="25000"/>
                  </a:schemeClr>
                </a:solidFill>
              </a:rPr>
              <a:t>If multiple treatment-related toxicities are experienced, dose modifications will be based on the toxicity requiring the most significant dose modification. </a:t>
            </a:r>
          </a:p>
        </p:txBody>
      </p:sp>
    </p:spTree>
    <p:extLst>
      <p:ext uri="{BB962C8B-B14F-4D97-AF65-F5344CB8AC3E}">
        <p14:creationId xmlns:p14="http://schemas.microsoft.com/office/powerpoint/2010/main" val="3569413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FF32-964A-4041-BE7E-86FC3E465AF8}"/>
              </a:ext>
            </a:extLst>
          </p:cNvPr>
          <p:cNvSpPr>
            <a:spLocks noGrp="1"/>
          </p:cNvSpPr>
          <p:nvPr>
            <p:ph type="title"/>
          </p:nvPr>
        </p:nvSpPr>
        <p:spPr/>
        <p:txBody>
          <a:bodyPr/>
          <a:lstStyle/>
          <a:p>
            <a:r>
              <a:rPr lang="en-US" dirty="0"/>
              <a:t>Criteria for Discontinuing Protocol Treatment</a:t>
            </a:r>
          </a:p>
        </p:txBody>
      </p:sp>
      <p:sp>
        <p:nvSpPr>
          <p:cNvPr id="3" name="Content Placeholder 2">
            <a:extLst>
              <a:ext uri="{FF2B5EF4-FFF2-40B4-BE49-F238E27FC236}">
                <a16:creationId xmlns:a16="http://schemas.microsoft.com/office/drawing/2014/main" id="{23EB2946-E099-4CAD-8737-E4451DC8D472}"/>
              </a:ext>
            </a:extLst>
          </p:cNvPr>
          <p:cNvSpPr>
            <a:spLocks noGrp="1"/>
          </p:cNvSpPr>
          <p:nvPr>
            <p:ph idx="1"/>
          </p:nvPr>
        </p:nvSpPr>
        <p:spPr/>
        <p:txBody>
          <a:bodyPr/>
          <a:lstStyle/>
          <a:p>
            <a:pPr lvl="0"/>
            <a:r>
              <a:rPr lang="en-US" sz="2400" dirty="0"/>
              <a:t>Progression of disease (PD) or symptomatic deterioration </a:t>
            </a:r>
          </a:p>
          <a:p>
            <a:pPr lvl="0"/>
            <a:r>
              <a:rPr lang="en-US" sz="2400" dirty="0"/>
              <a:t>EXCEPTION: Clinical benefit per treating investigator and the participant is not exposed to unreasonable risk, including:</a:t>
            </a:r>
          </a:p>
          <a:p>
            <a:pPr lvl="1"/>
            <a:r>
              <a:rPr lang="en-US" sz="2200" dirty="0"/>
              <a:t>Absence of symptoms and signs indicating clinically significant progressive disease</a:t>
            </a:r>
          </a:p>
          <a:p>
            <a:pPr lvl="1"/>
            <a:r>
              <a:rPr lang="en-US" sz="2200" dirty="0"/>
              <a:t>No decline in </a:t>
            </a:r>
            <a:r>
              <a:rPr lang="en-US" sz="2200" dirty="0" err="1"/>
              <a:t>Zubrod</a:t>
            </a:r>
            <a:r>
              <a:rPr lang="en-US" sz="2200" dirty="0"/>
              <a:t> performance status</a:t>
            </a:r>
          </a:p>
          <a:p>
            <a:pPr lvl="1"/>
            <a:r>
              <a:rPr lang="en-US" sz="2200" dirty="0"/>
              <a:t>Absence of rapid disease progression or threat to vital organs or critical anatomical sites</a:t>
            </a:r>
          </a:p>
          <a:p>
            <a:r>
              <a:rPr lang="en-US" sz="2400" dirty="0"/>
              <a:t>Patient signs consent addendum if post-PD treatment. If second event of progression– discuss with study chairs.</a:t>
            </a:r>
          </a:p>
          <a:p>
            <a:endParaRPr lang="en-US" dirty="0"/>
          </a:p>
        </p:txBody>
      </p:sp>
      <p:sp>
        <p:nvSpPr>
          <p:cNvPr id="4" name="Slide Number Placeholder 3">
            <a:extLst>
              <a:ext uri="{FF2B5EF4-FFF2-40B4-BE49-F238E27FC236}">
                <a16:creationId xmlns:a16="http://schemas.microsoft.com/office/drawing/2014/main" id="{904379C1-A2D6-4655-BDCA-E13BE61225ED}"/>
              </a:ext>
            </a:extLst>
          </p:cNvPr>
          <p:cNvSpPr>
            <a:spLocks noGrp="1"/>
          </p:cNvSpPr>
          <p:nvPr>
            <p:ph type="sldNum" sz="quarter" idx="12"/>
          </p:nvPr>
        </p:nvSpPr>
        <p:spPr/>
        <p:txBody>
          <a:bodyPr/>
          <a:lstStyle/>
          <a:p>
            <a:r>
              <a:rPr lang="en-US" dirty="0"/>
              <a:t>Slide </a:t>
            </a:r>
            <a:fld id="{629637A9-119A-49DA-BD12-AAC58B377D80}" type="slidenum">
              <a:rPr lang="en-US" smtClean="0"/>
              <a:pPr/>
              <a:t>26</a:t>
            </a:fld>
            <a:endParaRPr lang="en-US" dirty="0"/>
          </a:p>
        </p:txBody>
      </p:sp>
    </p:spTree>
    <p:extLst>
      <p:ext uri="{BB962C8B-B14F-4D97-AF65-F5344CB8AC3E}">
        <p14:creationId xmlns:p14="http://schemas.microsoft.com/office/powerpoint/2010/main" val="3057840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CEA48-A678-4F80-B5CE-FE8004A4A82E}"/>
              </a:ext>
            </a:extLst>
          </p:cNvPr>
          <p:cNvSpPr>
            <a:spLocks noGrp="1"/>
          </p:cNvSpPr>
          <p:nvPr>
            <p:ph type="title"/>
          </p:nvPr>
        </p:nvSpPr>
        <p:spPr/>
        <p:txBody>
          <a:bodyPr/>
          <a:lstStyle/>
          <a:p>
            <a:r>
              <a:rPr lang="en-US" dirty="0"/>
              <a:t>Criteria for Discontinuing Protocol Treatment</a:t>
            </a:r>
          </a:p>
        </p:txBody>
      </p:sp>
      <p:sp>
        <p:nvSpPr>
          <p:cNvPr id="3" name="Content Placeholder 2">
            <a:extLst>
              <a:ext uri="{FF2B5EF4-FFF2-40B4-BE49-F238E27FC236}">
                <a16:creationId xmlns:a16="http://schemas.microsoft.com/office/drawing/2014/main" id="{E625983A-7929-49CB-AA8C-BF697F899928}"/>
              </a:ext>
            </a:extLst>
          </p:cNvPr>
          <p:cNvSpPr>
            <a:spLocks noGrp="1"/>
          </p:cNvSpPr>
          <p:nvPr>
            <p:ph idx="1"/>
          </p:nvPr>
        </p:nvSpPr>
        <p:spPr/>
        <p:txBody>
          <a:bodyPr>
            <a:normAutofit/>
          </a:bodyPr>
          <a:lstStyle/>
          <a:p>
            <a:pPr lvl="0"/>
            <a:r>
              <a:rPr lang="en-US" sz="2400" dirty="0"/>
              <a:t>Unacceptable toxicity. </a:t>
            </a:r>
          </a:p>
          <a:p>
            <a:pPr lvl="0"/>
            <a:endParaRPr lang="en-US" sz="2400" dirty="0"/>
          </a:p>
          <a:p>
            <a:pPr lvl="0"/>
            <a:r>
              <a:rPr lang="en-US" sz="2400" dirty="0"/>
              <a:t>Treatment delay for treatment-related toxicity &gt; 28 days.</a:t>
            </a:r>
          </a:p>
          <a:p>
            <a:pPr lvl="0"/>
            <a:endParaRPr lang="en-US" sz="2400" dirty="0"/>
          </a:p>
          <a:p>
            <a:pPr lvl="0"/>
            <a:r>
              <a:rPr lang="en-US" sz="2400" dirty="0"/>
              <a:t>Treatment delay for unforeseen circumstance unrelated to treatment toxicity (i.e., other medical comorbidity, hospitalization unrelated to treatment) &gt; 42 days.</a:t>
            </a:r>
          </a:p>
          <a:p>
            <a:pPr lvl="0"/>
            <a:endParaRPr lang="en-US" sz="2400" dirty="0"/>
          </a:p>
          <a:p>
            <a:pPr lvl="0"/>
            <a:r>
              <a:rPr lang="en-US" sz="2400" dirty="0"/>
              <a:t>Participants may withdraw from the protocol treatment at any time for any reason.</a:t>
            </a:r>
          </a:p>
          <a:p>
            <a:endParaRPr lang="en-US" dirty="0"/>
          </a:p>
        </p:txBody>
      </p:sp>
      <p:sp>
        <p:nvSpPr>
          <p:cNvPr id="4" name="Slide Number Placeholder 3">
            <a:extLst>
              <a:ext uri="{FF2B5EF4-FFF2-40B4-BE49-F238E27FC236}">
                <a16:creationId xmlns:a16="http://schemas.microsoft.com/office/drawing/2014/main" id="{43F94D8D-C6A2-4E99-A967-85FF64E06810}"/>
              </a:ext>
            </a:extLst>
          </p:cNvPr>
          <p:cNvSpPr>
            <a:spLocks noGrp="1"/>
          </p:cNvSpPr>
          <p:nvPr>
            <p:ph type="sldNum" sz="quarter" idx="12"/>
          </p:nvPr>
        </p:nvSpPr>
        <p:spPr/>
        <p:txBody>
          <a:bodyPr/>
          <a:lstStyle/>
          <a:p>
            <a:r>
              <a:rPr lang="en-US" dirty="0"/>
              <a:t>Slide </a:t>
            </a:r>
            <a:fld id="{629637A9-119A-49DA-BD12-AAC58B377D80}" type="slidenum">
              <a:rPr lang="en-US" smtClean="0"/>
              <a:pPr/>
              <a:t>27</a:t>
            </a:fld>
            <a:endParaRPr lang="en-US" dirty="0"/>
          </a:p>
        </p:txBody>
      </p:sp>
    </p:spTree>
    <p:extLst>
      <p:ext uri="{BB962C8B-B14F-4D97-AF65-F5344CB8AC3E}">
        <p14:creationId xmlns:p14="http://schemas.microsoft.com/office/powerpoint/2010/main" val="3341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80D76-0D5E-40C1-A7B6-1E6DD5F53CCB}"/>
              </a:ext>
            </a:extLst>
          </p:cNvPr>
          <p:cNvSpPr>
            <a:spLocks noGrp="1"/>
          </p:cNvSpPr>
          <p:nvPr>
            <p:ph type="title"/>
          </p:nvPr>
        </p:nvSpPr>
        <p:spPr>
          <a:xfrm>
            <a:off x="614106" y="-87797"/>
            <a:ext cx="10546080" cy="723042"/>
          </a:xfrm>
        </p:spPr>
        <p:txBody>
          <a:bodyPr>
            <a:normAutofit/>
          </a:bodyPr>
          <a:lstStyle/>
          <a:p>
            <a:r>
              <a:rPr lang="en-US" sz="4000" dirty="0"/>
              <a:t>Study Calendar Overview</a:t>
            </a:r>
          </a:p>
        </p:txBody>
      </p:sp>
      <p:sp>
        <p:nvSpPr>
          <p:cNvPr id="4" name="Slide Number Placeholder 3">
            <a:extLst>
              <a:ext uri="{FF2B5EF4-FFF2-40B4-BE49-F238E27FC236}">
                <a16:creationId xmlns:a16="http://schemas.microsoft.com/office/drawing/2014/main" id="{E29CB836-959B-43A4-883E-FB7B5872F990}"/>
              </a:ext>
            </a:extLst>
          </p:cNvPr>
          <p:cNvSpPr>
            <a:spLocks noGrp="1"/>
          </p:cNvSpPr>
          <p:nvPr>
            <p:ph type="sldNum" sz="quarter" idx="12"/>
          </p:nvPr>
        </p:nvSpPr>
        <p:spPr/>
        <p:txBody>
          <a:bodyPr/>
          <a:lstStyle/>
          <a:p>
            <a:r>
              <a:rPr lang="en-US" dirty="0"/>
              <a:t>Slide </a:t>
            </a:r>
            <a:fld id="{629637A9-119A-49DA-BD12-AAC58B377D80}" type="slidenum">
              <a:rPr lang="en-US" smtClean="0"/>
              <a:pPr/>
              <a:t>28</a:t>
            </a:fld>
            <a:endParaRPr lang="en-US" dirty="0"/>
          </a:p>
        </p:txBody>
      </p:sp>
      <p:graphicFrame>
        <p:nvGraphicFramePr>
          <p:cNvPr id="5" name="Table 4">
            <a:extLst>
              <a:ext uri="{FF2B5EF4-FFF2-40B4-BE49-F238E27FC236}">
                <a16:creationId xmlns:a16="http://schemas.microsoft.com/office/drawing/2014/main" id="{6CA3C33B-07F1-4BFB-827C-7C6614573C45}"/>
              </a:ext>
            </a:extLst>
          </p:cNvPr>
          <p:cNvGraphicFramePr>
            <a:graphicFrameLocks noGrp="1"/>
          </p:cNvGraphicFramePr>
          <p:nvPr>
            <p:extLst>
              <p:ext uri="{D42A27DB-BD31-4B8C-83A1-F6EECF244321}">
                <p14:modId xmlns:p14="http://schemas.microsoft.com/office/powerpoint/2010/main" val="235002997"/>
              </p:ext>
            </p:extLst>
          </p:nvPr>
        </p:nvGraphicFramePr>
        <p:xfrm>
          <a:off x="571773" y="519743"/>
          <a:ext cx="11048454" cy="5266992"/>
        </p:xfrm>
        <a:graphic>
          <a:graphicData uri="http://schemas.openxmlformats.org/drawingml/2006/table">
            <a:tbl>
              <a:tblPr firstRow="1" firstCol="1" bandRow="1"/>
              <a:tblGrid>
                <a:gridCol w="2164751">
                  <a:extLst>
                    <a:ext uri="{9D8B030D-6E8A-4147-A177-3AD203B41FA5}">
                      <a16:colId xmlns:a16="http://schemas.microsoft.com/office/drawing/2014/main" val="3203031543"/>
                    </a:ext>
                  </a:extLst>
                </a:gridCol>
                <a:gridCol w="1072625">
                  <a:extLst>
                    <a:ext uri="{9D8B030D-6E8A-4147-A177-3AD203B41FA5}">
                      <a16:colId xmlns:a16="http://schemas.microsoft.com/office/drawing/2014/main" val="3029093315"/>
                    </a:ext>
                  </a:extLst>
                </a:gridCol>
                <a:gridCol w="917454">
                  <a:extLst>
                    <a:ext uri="{9D8B030D-6E8A-4147-A177-3AD203B41FA5}">
                      <a16:colId xmlns:a16="http://schemas.microsoft.com/office/drawing/2014/main" val="2996346823"/>
                    </a:ext>
                  </a:extLst>
                </a:gridCol>
                <a:gridCol w="907279">
                  <a:extLst>
                    <a:ext uri="{9D8B030D-6E8A-4147-A177-3AD203B41FA5}">
                      <a16:colId xmlns:a16="http://schemas.microsoft.com/office/drawing/2014/main" val="2091796568"/>
                    </a:ext>
                  </a:extLst>
                </a:gridCol>
                <a:gridCol w="907279">
                  <a:extLst>
                    <a:ext uri="{9D8B030D-6E8A-4147-A177-3AD203B41FA5}">
                      <a16:colId xmlns:a16="http://schemas.microsoft.com/office/drawing/2014/main" val="2266514894"/>
                    </a:ext>
                  </a:extLst>
                </a:gridCol>
                <a:gridCol w="707168">
                  <a:extLst>
                    <a:ext uri="{9D8B030D-6E8A-4147-A177-3AD203B41FA5}">
                      <a16:colId xmlns:a16="http://schemas.microsoft.com/office/drawing/2014/main" val="1857517145"/>
                    </a:ext>
                  </a:extLst>
                </a:gridCol>
                <a:gridCol w="908129">
                  <a:extLst>
                    <a:ext uri="{9D8B030D-6E8A-4147-A177-3AD203B41FA5}">
                      <a16:colId xmlns:a16="http://schemas.microsoft.com/office/drawing/2014/main" val="3018215131"/>
                    </a:ext>
                  </a:extLst>
                </a:gridCol>
                <a:gridCol w="637638">
                  <a:extLst>
                    <a:ext uri="{9D8B030D-6E8A-4147-A177-3AD203B41FA5}">
                      <a16:colId xmlns:a16="http://schemas.microsoft.com/office/drawing/2014/main" val="1010484008"/>
                    </a:ext>
                  </a:extLst>
                </a:gridCol>
                <a:gridCol w="1392291">
                  <a:extLst>
                    <a:ext uri="{9D8B030D-6E8A-4147-A177-3AD203B41FA5}">
                      <a16:colId xmlns:a16="http://schemas.microsoft.com/office/drawing/2014/main" val="3413972277"/>
                    </a:ext>
                  </a:extLst>
                </a:gridCol>
                <a:gridCol w="1433840">
                  <a:extLst>
                    <a:ext uri="{9D8B030D-6E8A-4147-A177-3AD203B41FA5}">
                      <a16:colId xmlns:a16="http://schemas.microsoft.com/office/drawing/2014/main" val="3907176645"/>
                    </a:ext>
                  </a:extLst>
                </a:gridCol>
              </a:tblGrid>
              <a:tr h="3028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dirty="0">
                          <a:effectLst/>
                        </a:rPr>
                        <a:t> </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dirty="0">
                          <a:effectLst/>
                        </a:rPr>
                        <a:t>Pre-</a:t>
                      </a:r>
                      <a:r>
                        <a:rPr lang="en-US" sz="1050" b="1" dirty="0" err="1">
                          <a:effectLst/>
                        </a:rPr>
                        <a:t>Reg</a:t>
                      </a:r>
                      <a:br>
                        <a:rPr lang="en-US" sz="1050" b="1" dirty="0">
                          <a:effectLst/>
                        </a:rPr>
                      </a:br>
                      <a:r>
                        <a:rPr lang="en-US" sz="1000" b="1" dirty="0">
                          <a:effectLst/>
                        </a:rPr>
                        <a:t>(w/in 28 days prior to registration, unless otherwise noted)</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dirty="0">
                          <a:effectLst/>
                        </a:rPr>
                        <a:t>Cycle Length = 21 days</a:t>
                      </a:r>
                      <a:br>
                        <a:rPr lang="en-US" sz="1050" b="1" dirty="0">
                          <a:effectLst/>
                        </a:rPr>
                      </a:br>
                      <a:r>
                        <a:rPr lang="en-US" sz="1050" b="1" dirty="0">
                          <a:effectLst/>
                        </a:rPr>
                        <a:t>(+/- 3 days)</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a:effectLst/>
                        </a:rPr>
                        <a:t>At Off Tx</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dirty="0">
                          <a:effectLst/>
                        </a:rPr>
                        <a:t>Off </a:t>
                      </a:r>
                      <a:r>
                        <a:rPr lang="en-US" sz="1050" b="1" dirty="0" err="1">
                          <a:effectLst/>
                        </a:rPr>
                        <a:t>Tx</a:t>
                      </a:r>
                      <a:r>
                        <a:rPr lang="en-US" sz="1050" b="1" dirty="0">
                          <a:effectLst/>
                        </a:rPr>
                        <a:t> FU Prior to </a:t>
                      </a:r>
                      <a:r>
                        <a:rPr lang="en-US" sz="1050" b="1" dirty="0" err="1">
                          <a:effectLst/>
                        </a:rPr>
                        <a:t>Prog</a:t>
                      </a:r>
                      <a:r>
                        <a:rPr lang="en-US" sz="1050" b="1" dirty="0">
                          <a:effectLst/>
                        </a:rPr>
                        <a:t>  </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dirty="0">
                          <a:effectLst/>
                        </a:rPr>
                        <a:t>Off </a:t>
                      </a:r>
                      <a:r>
                        <a:rPr lang="en-US" sz="1050" b="1" dirty="0" err="1">
                          <a:effectLst/>
                        </a:rPr>
                        <a:t>Tx</a:t>
                      </a:r>
                      <a:r>
                        <a:rPr lang="en-US" sz="1050" b="1" dirty="0">
                          <a:effectLst/>
                        </a:rPr>
                        <a:t> FU After </a:t>
                      </a:r>
                      <a:r>
                        <a:rPr lang="en-US" sz="1050" b="1" dirty="0" err="1">
                          <a:effectLst/>
                        </a:rPr>
                        <a:t>Prog</a:t>
                      </a:r>
                      <a:r>
                        <a:rPr lang="en-US" sz="1050" b="1" baseline="30000" dirty="0">
                          <a:effectLst/>
                        </a:rPr>
                        <a:t> B </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2709857517"/>
                  </a:ext>
                </a:extLst>
              </a:tr>
              <a:tr h="5696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dirty="0">
                          <a:effectLst/>
                        </a:rPr>
                        <a:t>REQUIRED STUDIES</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tc v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a:effectLst/>
                        </a:rPr>
                        <a:t>Cycle 1</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a:effectLst/>
                        </a:rPr>
                        <a:t>Cycle 2</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a:effectLst/>
                        </a:rPr>
                        <a:t>Cycle 3</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a:effectLst/>
                        </a:rPr>
                        <a:t>Cycle 4</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00" b="1" dirty="0">
                          <a:effectLst/>
                        </a:rPr>
                        <a:t>Subsequent Cycles </a:t>
                      </a:r>
                      <a:r>
                        <a:rPr lang="en-US" sz="1000" b="1" baseline="30000" dirty="0">
                          <a:effectLst/>
                        </a:rPr>
                        <a:t>A</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70AD47">
                        <a:lumMod val="60000"/>
                        <a:lumOff val="40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38428203"/>
                  </a:ext>
                </a:extLst>
              </a:tr>
              <a:tr h="1514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dirty="0">
                          <a:effectLst/>
                        </a:rPr>
                        <a:t>PHYSICAL</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gridSpan="9">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34786675"/>
                  </a:ext>
                </a:extLst>
              </a:tr>
              <a:tr h="16387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dirty="0">
                          <a:effectLst/>
                        </a:rPr>
                        <a:t>History &amp; Physical Exam</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X </a:t>
                      </a:r>
                      <a:r>
                        <a:rPr lang="en-US" sz="1050" baseline="30000" dirty="0">
                          <a:effectLst/>
                        </a:rPr>
                        <a:t>C</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865870395"/>
                  </a:ext>
                </a:extLst>
              </a:tr>
              <a:tr h="1671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a:effectLst/>
                        </a:rPr>
                        <a:t>Weight &amp; Performance Status</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X</a:t>
                      </a:r>
                      <a:r>
                        <a:rPr lang="en-US" sz="1050" baseline="30000" dirty="0">
                          <a:effectLst/>
                        </a:rPr>
                        <a:t> C</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382769831"/>
                  </a:ext>
                </a:extLst>
              </a:tr>
              <a:tr h="15862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a:effectLst/>
                        </a:rPr>
                        <a:t>Participant Diary </a:t>
                      </a:r>
                      <a:r>
                        <a:rPr lang="en-US" sz="1050" b="1" baseline="30000">
                          <a:effectLst/>
                        </a:rPr>
                        <a:t>D</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100" baseline="3000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X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a:effectLst/>
                        <a:latin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dirty="0">
                        <a:effectLst/>
                        <a:latin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015274018"/>
                  </a:ext>
                </a:extLst>
              </a:tr>
              <a:tr h="1514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a:effectLst/>
                        </a:rPr>
                        <a:t>Toxicity Notation</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X </a:t>
                      </a:r>
                      <a:r>
                        <a:rPr lang="en-US" sz="1050" baseline="30000" dirty="0">
                          <a:effectLst/>
                        </a:rPr>
                        <a:t>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X </a:t>
                      </a:r>
                      <a:r>
                        <a:rPr lang="en-US" sz="1050" baseline="30000" dirty="0">
                          <a:effectLst/>
                        </a:rPr>
                        <a:t>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78155195"/>
                  </a:ext>
                </a:extLst>
              </a:tr>
              <a:tr h="15862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dirty="0">
                          <a:effectLst/>
                        </a:rPr>
                        <a:t>Smoking Status Assessment</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dirty="0">
                        <a:effectLst/>
                        <a:latin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194716808"/>
                  </a:ext>
                </a:extLst>
              </a:tr>
              <a:tr h="1514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dirty="0">
                          <a:effectLst/>
                        </a:rPr>
                        <a:t>LABORATORY</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extLst>
                  <a:ext uri="{0D108BD9-81ED-4DB2-BD59-A6C34878D82A}">
                    <a16:rowId xmlns:a16="http://schemas.microsoft.com/office/drawing/2014/main" val="3424803183"/>
                  </a:ext>
                </a:extLst>
              </a:tr>
              <a:tr h="4326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dirty="0">
                          <a:effectLst/>
                        </a:rPr>
                        <a:t> </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00">
                          <a:effectLst/>
                        </a:rPr>
                        <a:t>If labs obtained w/in 14 days prior to tx, tests need not be repeated on C1D1.</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a:p>
                  </a:txBody>
                  <a:tcPr/>
                </a:tc>
                <a:tc grid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00">
                          <a:effectLst/>
                        </a:rPr>
                        <a:t>Results up to 48 hours prior to Day 1 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121388333"/>
                  </a:ext>
                </a:extLst>
              </a:tr>
              <a:tr h="1514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dirty="0">
                          <a:effectLst/>
                        </a:rPr>
                        <a:t>CBC / Diff / Platelets / </a:t>
                      </a:r>
                      <a:r>
                        <a:rPr lang="en-US" sz="1050" b="1" dirty="0" err="1">
                          <a:effectLst/>
                        </a:rPr>
                        <a:t>Hgb</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X</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X </a:t>
                      </a:r>
                      <a:r>
                        <a:rPr lang="en-US" sz="1050" baseline="30000" dirty="0">
                          <a:effectLst/>
                        </a:rPr>
                        <a:t>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 </a:t>
                      </a:r>
                      <a:r>
                        <a:rPr lang="en-US" sz="1050" baseline="30000">
                          <a:effectLst/>
                        </a:rPr>
                        <a:t>E</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35753665"/>
                  </a:ext>
                </a:extLst>
              </a:tr>
              <a:tr h="1514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a:effectLst/>
                        </a:rPr>
                        <a:t>Chemistry Panel </a:t>
                      </a:r>
                      <a:r>
                        <a:rPr lang="en-US" sz="1000" b="1">
                          <a:effectLst/>
                        </a:rPr>
                        <a:t>(non-fasting) </a:t>
                      </a:r>
                      <a:r>
                        <a:rPr lang="en-US" sz="1050" b="1" baseline="30000">
                          <a:effectLst/>
                        </a:rPr>
                        <a:t>K</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X</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X </a:t>
                      </a:r>
                      <a:r>
                        <a:rPr lang="en-US" sz="1050" baseline="30000" dirty="0">
                          <a:effectLst/>
                        </a:rPr>
                        <a:t>E</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 </a:t>
                      </a:r>
                      <a:r>
                        <a:rPr lang="en-US" sz="1050" baseline="30000">
                          <a:effectLst/>
                        </a:rPr>
                        <a:t>E</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726560285"/>
                  </a:ext>
                </a:extLst>
              </a:tr>
              <a:tr h="1514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a:effectLst/>
                        </a:rPr>
                        <a:t>Serum Pregnancy Test</a:t>
                      </a:r>
                      <a:r>
                        <a:rPr lang="en-US" sz="1050" b="1" baseline="30000">
                          <a:effectLst/>
                        </a:rPr>
                        <a:t> F</a:t>
                      </a:r>
                      <a:endParaRPr lang="en-US" sz="1100" b="1">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65172134"/>
                  </a:ext>
                </a:extLst>
              </a:tr>
              <a:tr h="151415">
                <a:tc gridSpan="10">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dirty="0">
                          <a:effectLst/>
                        </a:rPr>
                        <a:t>X-RAYS &amp; SCANS</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4499829"/>
                  </a:ext>
                </a:extLst>
              </a:tr>
              <a:tr h="3054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dirty="0">
                          <a:effectLst/>
                        </a:rPr>
                        <a:t>CT or MRI for Disease Assessment</a:t>
                      </a:r>
                      <a:r>
                        <a:rPr lang="en-US" sz="1050" b="1" baseline="30000" dirty="0">
                          <a:effectLst/>
                        </a:rPr>
                        <a:t> G</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endParaRPr>
                    </a:p>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a:effectLst/>
                        <a:latin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X</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767471110"/>
                  </a:ext>
                </a:extLst>
              </a:tr>
              <a:tr h="3028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dirty="0">
                          <a:effectLst/>
                        </a:rPr>
                        <a:t>Brain CT or MRI </a:t>
                      </a:r>
                      <a:r>
                        <a:rPr lang="en-US" sz="1050" b="1" baseline="30000" dirty="0">
                          <a:effectLst/>
                        </a:rPr>
                        <a:t>H</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endParaRPr>
                    </a:p>
                    <a:p>
                      <a:pPr marL="0" marR="0" algn="ctr">
                        <a:spcBef>
                          <a:spcPts val="0"/>
                        </a:spcBef>
                        <a:spcAft>
                          <a:spcPts val="0"/>
                        </a:spcAft>
                      </a:pPr>
                      <a:r>
                        <a:rPr lang="en-US" sz="1050">
                          <a:effectLst/>
                        </a:rPr>
                        <a:t>w/in 42 days</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endParaRPr>
                    </a:p>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endParaRPr>
                    </a:p>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a:effectLst/>
                        <a:latin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X</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94008118"/>
                  </a:ext>
                </a:extLst>
              </a:tr>
              <a:tr h="181068">
                <a:tc gridSpan="10">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dirty="0">
                          <a:effectLst/>
                        </a:rPr>
                        <a:t>SPECIMEN SUBMISSION</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38726232"/>
                  </a:ext>
                </a:extLst>
              </a:tr>
              <a:tr h="4542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dirty="0" err="1">
                          <a:effectLst/>
                        </a:rPr>
                        <a:t>ctDNA</a:t>
                      </a:r>
                      <a:r>
                        <a:rPr lang="en-US" sz="1050" b="1" dirty="0">
                          <a:effectLst/>
                        </a:rPr>
                        <a:t> Whole Blood </a:t>
                      </a:r>
                      <a:r>
                        <a:rPr lang="en-US" sz="1050" b="1" baseline="30000" dirty="0">
                          <a:effectLst/>
                        </a:rPr>
                        <a:t>I</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dirty="0">
                        <a:effectLst/>
                        <a:latin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endParaRPr>
                    </a:p>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endParaRPr>
                    </a:p>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endParaRPr>
                    </a:p>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a:effectLst/>
                        <a:latin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a:effectLst/>
                        <a:latin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 </a:t>
                      </a:r>
                      <a:endParaRPr lang="en-US" sz="1100" dirty="0">
                        <a:effectLst/>
                      </a:endParaRPr>
                    </a:p>
                    <a:p>
                      <a:pPr marL="0" marR="0" algn="ctr">
                        <a:spcBef>
                          <a:spcPts val="0"/>
                        </a:spcBef>
                        <a:spcAft>
                          <a:spcPts val="0"/>
                        </a:spcAft>
                      </a:pPr>
                      <a:r>
                        <a:rPr lang="en-US" sz="1050" dirty="0">
                          <a:effectLst/>
                        </a:rPr>
                        <a:t>X</a:t>
                      </a:r>
                      <a:endParaRPr lang="en-US" sz="1100" dirty="0">
                        <a:effectLst/>
                      </a:endParaRPr>
                    </a:p>
                    <a:p>
                      <a:pPr marL="0" marR="0" algn="ctr">
                        <a:spcBef>
                          <a:spcPts val="0"/>
                        </a:spcBef>
                        <a:spcAft>
                          <a:spcPts val="0"/>
                        </a:spcAft>
                      </a:pPr>
                      <a:r>
                        <a:rPr lang="en-US" sz="1050" dirty="0">
                          <a:effectLst/>
                        </a:rPr>
                        <a:t>(first progression)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26883353"/>
                  </a:ext>
                </a:extLst>
              </a:tr>
              <a:tr h="3028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dirty="0">
                          <a:effectLst/>
                        </a:rPr>
                        <a:t>Buffy Coat / Plasma for Banking</a:t>
                      </a:r>
                      <a:r>
                        <a:rPr lang="en-US" sz="1050" b="1" baseline="30000" dirty="0">
                          <a:effectLst/>
                        </a:rPr>
                        <a:t> J</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100">
                        <a:effectLst/>
                        <a:latin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 </a:t>
                      </a:r>
                      <a:r>
                        <a:rPr lang="en-US" sz="1050" baseline="30000">
                          <a:effectLst/>
                        </a:rPr>
                        <a:t>J</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 </a:t>
                      </a:r>
                      <a:r>
                        <a:rPr lang="en-US" sz="1050" baseline="30000">
                          <a:effectLst/>
                        </a:rPr>
                        <a:t>J</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 </a:t>
                      </a:r>
                      <a:r>
                        <a:rPr lang="en-US" sz="1050" baseline="30000">
                          <a:effectLst/>
                        </a:rPr>
                        <a:t>J</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 </a:t>
                      </a:r>
                      <a:r>
                        <a:rPr lang="en-US" sz="1050" baseline="30000">
                          <a:effectLst/>
                        </a:rPr>
                        <a:t>J</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X </a:t>
                      </a:r>
                      <a:r>
                        <a:rPr lang="en-US" sz="1050" baseline="30000" dirty="0">
                          <a:effectLst/>
                        </a:rPr>
                        <a:t>J</a:t>
                      </a:r>
                      <a:endParaRPr lang="en-US" sz="1100" dirty="0">
                        <a:effectLst/>
                      </a:endParaRPr>
                    </a:p>
                    <a:p>
                      <a:pPr marL="0" marR="0" algn="ctr">
                        <a:spcBef>
                          <a:spcPts val="0"/>
                        </a:spcBef>
                        <a:spcAft>
                          <a:spcPts val="0"/>
                        </a:spcAft>
                      </a:pPr>
                      <a:r>
                        <a:rPr lang="en-US" sz="1050" dirty="0">
                          <a:effectLst/>
                        </a:rPr>
                        <a:t>(first progression)</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8459873"/>
                  </a:ext>
                </a:extLst>
              </a:tr>
              <a:tr h="3028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b="1" dirty="0">
                          <a:effectLst/>
                        </a:rPr>
                        <a:t>TREATMENT          </a:t>
                      </a:r>
                      <a:endParaRPr lang="en-US" sz="1100" b="1" dirty="0">
                        <a:effectLst/>
                      </a:endParaRPr>
                    </a:p>
                    <a:p>
                      <a:pPr marL="0" marR="0" algn="ctr">
                        <a:spcBef>
                          <a:spcPts val="0"/>
                        </a:spcBef>
                        <a:spcAft>
                          <a:spcPts val="0"/>
                        </a:spcAft>
                      </a:pPr>
                      <a:r>
                        <a:rPr lang="en-US" sz="1050" b="1" dirty="0">
                          <a:effectLst/>
                        </a:rPr>
                        <a:t>(21-day cycle)</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gridSpan="9">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40000"/>
                        <a:lumOff val="6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6120383"/>
                  </a:ext>
                </a:extLst>
              </a:tr>
              <a:tr h="1514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1050" b="1" dirty="0">
                          <a:effectLst/>
                        </a:rPr>
                        <a:t>AMG 510</a:t>
                      </a:r>
                      <a:endParaRPr lang="en-US" sz="11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X</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a:effectLst/>
                        </a:rPr>
                        <a:t> </a:t>
                      </a:r>
                      <a:endParaRPr lang="en-US"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1050" dirty="0">
                          <a:effectLst/>
                        </a:rPr>
                        <a:t> </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6109" marR="46109"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97103834"/>
                  </a:ext>
                </a:extLst>
              </a:tr>
            </a:tbl>
          </a:graphicData>
        </a:graphic>
      </p:graphicFrame>
      <p:sp>
        <p:nvSpPr>
          <p:cNvPr id="6" name="TextBox 5">
            <a:extLst>
              <a:ext uri="{FF2B5EF4-FFF2-40B4-BE49-F238E27FC236}">
                <a16:creationId xmlns:a16="http://schemas.microsoft.com/office/drawing/2014/main" id="{E2E92D91-4093-452E-8B15-C20AB432B34C}"/>
              </a:ext>
            </a:extLst>
          </p:cNvPr>
          <p:cNvSpPr txBox="1"/>
          <p:nvPr/>
        </p:nvSpPr>
        <p:spPr>
          <a:xfrm>
            <a:off x="496696" y="5765024"/>
            <a:ext cx="647869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Body disease assessment every 6 weeks for first year and then every 12 weeks thereafter (+/- 7 days)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History of brain metastases: brain imaging every 12 weeks (+/- 7 days)</a:t>
            </a:r>
          </a:p>
        </p:txBody>
      </p:sp>
      <p:sp>
        <p:nvSpPr>
          <p:cNvPr id="7" name="Rectangle 6">
            <a:extLst>
              <a:ext uri="{FF2B5EF4-FFF2-40B4-BE49-F238E27FC236}">
                <a16:creationId xmlns:a16="http://schemas.microsoft.com/office/drawing/2014/main" id="{7540BF61-7981-46AF-B388-7930690C5DAE}"/>
              </a:ext>
            </a:extLst>
          </p:cNvPr>
          <p:cNvSpPr/>
          <p:nvPr/>
        </p:nvSpPr>
        <p:spPr>
          <a:xfrm>
            <a:off x="515320" y="3700802"/>
            <a:ext cx="11161359" cy="1624268"/>
          </a:xfrm>
          <a:prstGeom prst="rect">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4874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AF372-9C02-4027-B0B1-DDD9B73FBDFC}"/>
              </a:ext>
            </a:extLst>
          </p:cNvPr>
          <p:cNvSpPr>
            <a:spLocks noGrp="1"/>
          </p:cNvSpPr>
          <p:nvPr>
            <p:ph type="title"/>
          </p:nvPr>
        </p:nvSpPr>
        <p:spPr/>
        <p:txBody>
          <a:bodyPr>
            <a:normAutofit/>
          </a:bodyPr>
          <a:lstStyle/>
          <a:p>
            <a:r>
              <a:rPr lang="en-US" dirty="0"/>
              <a:t>Statistics/Primary endpoint: </a:t>
            </a:r>
            <a:br>
              <a:rPr lang="en-US" dirty="0"/>
            </a:br>
            <a:r>
              <a:rPr lang="en-US" dirty="0"/>
              <a:t>Objective response rate</a:t>
            </a:r>
          </a:p>
        </p:txBody>
      </p:sp>
      <p:pic>
        <p:nvPicPr>
          <p:cNvPr id="5" name="Content Placeholder 4">
            <a:extLst>
              <a:ext uri="{FF2B5EF4-FFF2-40B4-BE49-F238E27FC236}">
                <a16:creationId xmlns:a16="http://schemas.microsoft.com/office/drawing/2014/main" id="{6C07D87C-CA83-4C07-BD8B-4E20B68EA3B9}"/>
              </a:ext>
            </a:extLst>
          </p:cNvPr>
          <p:cNvPicPr>
            <a:picLocks noGrp="1" noChangeAspect="1"/>
          </p:cNvPicPr>
          <p:nvPr>
            <p:ph idx="1"/>
          </p:nvPr>
        </p:nvPicPr>
        <p:blipFill>
          <a:blip r:embed="rId3"/>
          <a:stretch>
            <a:fillRect/>
          </a:stretch>
        </p:blipFill>
        <p:spPr>
          <a:xfrm>
            <a:off x="1266774" y="1492469"/>
            <a:ext cx="9231731" cy="3243712"/>
          </a:xfrm>
          <a:prstGeom prst="rect">
            <a:avLst/>
          </a:prstGeom>
        </p:spPr>
      </p:pic>
      <p:sp>
        <p:nvSpPr>
          <p:cNvPr id="4" name="Slide Number Placeholder 3">
            <a:extLst>
              <a:ext uri="{FF2B5EF4-FFF2-40B4-BE49-F238E27FC236}">
                <a16:creationId xmlns:a16="http://schemas.microsoft.com/office/drawing/2014/main" id="{A1889283-3CFD-4654-94EE-03559CE6F226}"/>
              </a:ext>
            </a:extLst>
          </p:cNvPr>
          <p:cNvSpPr>
            <a:spLocks noGrp="1"/>
          </p:cNvSpPr>
          <p:nvPr>
            <p:ph type="sldNum" sz="quarter" idx="12"/>
          </p:nvPr>
        </p:nvSpPr>
        <p:spPr/>
        <p:txBody>
          <a:bodyPr/>
          <a:lstStyle/>
          <a:p>
            <a:r>
              <a:rPr lang="en-US" dirty="0"/>
              <a:t>Slide </a:t>
            </a:r>
            <a:fld id="{629637A9-119A-49DA-BD12-AAC58B377D80}" type="slidenum">
              <a:rPr lang="en-US" smtClean="0"/>
              <a:pPr/>
              <a:t>29</a:t>
            </a:fld>
            <a:endParaRPr lang="en-US" dirty="0"/>
          </a:p>
        </p:txBody>
      </p:sp>
      <p:sp>
        <p:nvSpPr>
          <p:cNvPr id="6" name="TextBox 5">
            <a:extLst>
              <a:ext uri="{FF2B5EF4-FFF2-40B4-BE49-F238E27FC236}">
                <a16:creationId xmlns:a16="http://schemas.microsoft.com/office/drawing/2014/main" id="{8ECEA27B-5F1D-4191-AFA7-7A2E080986FB}"/>
              </a:ext>
            </a:extLst>
          </p:cNvPr>
          <p:cNvSpPr txBox="1"/>
          <p:nvPr/>
        </p:nvSpPr>
        <p:spPr>
          <a:xfrm>
            <a:off x="1266774" y="4626867"/>
            <a:ext cx="7165518" cy="1477328"/>
          </a:xfrm>
          <a:prstGeom prst="rect">
            <a:avLst/>
          </a:prstGeom>
          <a:noFill/>
          <a:ln>
            <a:solidFill>
              <a:srgbClr val="FFC000"/>
            </a:solidFill>
          </a:ln>
        </p:spPr>
        <p:txBody>
          <a:bodyPr wrap="square" rtlCol="0">
            <a:spAutoFit/>
          </a:bodyPr>
          <a:lstStyle/>
          <a:p>
            <a:pPr algn="just"/>
            <a:r>
              <a:rPr lang="en-US" dirty="0">
                <a:solidFill>
                  <a:schemeClr val="tx1">
                    <a:lumMod val="75000"/>
                    <a:lumOff val="25000"/>
                  </a:schemeClr>
                </a:solidFill>
              </a:rPr>
              <a:t>*Responses required to proceed to stage 2. </a:t>
            </a:r>
          </a:p>
          <a:p>
            <a:pPr algn="just"/>
            <a:r>
              <a:rPr lang="en-US" dirty="0">
                <a:solidFill>
                  <a:schemeClr val="tx1">
                    <a:lumMod val="75000"/>
                    <a:lumOff val="25000"/>
                  </a:schemeClr>
                </a:solidFill>
              </a:rPr>
              <a:t>**Cohort 1/3: 90% power to rule out 14% response rate at 5% 1 sided type 1 error if true response rate at least 34%</a:t>
            </a:r>
          </a:p>
          <a:p>
            <a:pPr algn="just"/>
            <a:r>
              <a:rPr lang="en-US" dirty="0">
                <a:solidFill>
                  <a:schemeClr val="tx1">
                    <a:lumMod val="75000"/>
                    <a:lumOff val="25000"/>
                  </a:schemeClr>
                </a:solidFill>
              </a:rPr>
              <a:t>**Cohort 2: 90% power to rule out 14% response rate at 5% 1-sided type 1 error if true response rate at least 40%.</a:t>
            </a:r>
          </a:p>
        </p:txBody>
      </p:sp>
      <p:sp>
        <p:nvSpPr>
          <p:cNvPr id="7" name="TextBox 6">
            <a:extLst>
              <a:ext uri="{FF2B5EF4-FFF2-40B4-BE49-F238E27FC236}">
                <a16:creationId xmlns:a16="http://schemas.microsoft.com/office/drawing/2014/main" id="{F23D9C42-479C-4C82-9587-6D2030497D02}"/>
              </a:ext>
            </a:extLst>
          </p:cNvPr>
          <p:cNvSpPr txBox="1"/>
          <p:nvPr/>
        </p:nvSpPr>
        <p:spPr>
          <a:xfrm>
            <a:off x="9506309" y="4874680"/>
            <a:ext cx="2563771" cy="1200329"/>
          </a:xfrm>
          <a:prstGeom prst="rect">
            <a:avLst/>
          </a:prstGeom>
          <a:noFill/>
        </p:spPr>
        <p:txBody>
          <a:bodyPr wrap="square" rtlCol="0">
            <a:spAutoFit/>
          </a:bodyPr>
          <a:lstStyle/>
          <a:p>
            <a:r>
              <a:rPr lang="en-US"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Biostatistics:</a:t>
            </a:r>
          </a:p>
          <a:p>
            <a:r>
              <a:rPr lang="en-US"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Mary Redman, Ph.D.</a:t>
            </a:r>
          </a:p>
          <a:p>
            <a:r>
              <a:rPr lang="en-US" dirty="0">
                <a:solidFill>
                  <a:schemeClr val="tx1">
                    <a:lumMod val="75000"/>
                    <a:lumOff val="25000"/>
                  </a:schemeClr>
                </a:solidFill>
                <a:latin typeface="Arial" panose="020B0604020202020204" pitchFamily="34" charset="0"/>
                <a:cs typeface="Arial" panose="020B0604020202020204" pitchFamily="34" charset="0"/>
              </a:rPr>
              <a:t>SWOG Statistic &amp; Data Management Center</a:t>
            </a:r>
          </a:p>
        </p:txBody>
      </p:sp>
    </p:spTree>
    <p:extLst>
      <p:ext uri="{BB962C8B-B14F-4D97-AF65-F5344CB8AC3E}">
        <p14:creationId xmlns:p14="http://schemas.microsoft.com/office/powerpoint/2010/main" val="3345637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6917-CAF0-4F62-82C9-269F5B370D64}"/>
              </a:ext>
            </a:extLst>
          </p:cNvPr>
          <p:cNvSpPr>
            <a:spLocks noGrp="1"/>
          </p:cNvSpPr>
          <p:nvPr>
            <p:ph type="ctrTitle"/>
          </p:nvPr>
        </p:nvSpPr>
        <p:spPr/>
        <p:txBody>
          <a:bodyPr/>
          <a:lstStyle/>
          <a:p>
            <a:r>
              <a:rPr lang="en-US" dirty="0"/>
              <a:t>Study </a:t>
            </a:r>
            <a:br>
              <a:rPr lang="en-US" dirty="0"/>
            </a:br>
            <a:r>
              <a:rPr lang="en-US" dirty="0"/>
              <a:t>Updates</a:t>
            </a:r>
          </a:p>
        </p:txBody>
      </p:sp>
      <p:sp>
        <p:nvSpPr>
          <p:cNvPr id="3" name="Text Placeholder 2">
            <a:extLst>
              <a:ext uri="{FF2B5EF4-FFF2-40B4-BE49-F238E27FC236}">
                <a16:creationId xmlns:a16="http://schemas.microsoft.com/office/drawing/2014/main" id="{7941D6D6-E42C-4CCE-A216-16E6CACE3823}"/>
              </a:ext>
            </a:extLst>
          </p:cNvPr>
          <p:cNvSpPr>
            <a:spLocks noGrp="1"/>
          </p:cNvSpPr>
          <p:nvPr>
            <p:ph type="subTitle" idx="1"/>
          </p:nvPr>
        </p:nvSpPr>
        <p:spPr>
          <a:xfrm>
            <a:off x="1100051" y="4455621"/>
            <a:ext cx="10058400" cy="1143000"/>
          </a:xfrm>
        </p:spPr>
        <p:txBody>
          <a:bodyPr>
            <a:normAutofit/>
          </a:bodyPr>
          <a:lstStyle/>
          <a:p>
            <a:r>
              <a:rPr lang="en-US" dirty="0" err="1"/>
              <a:t>SaiamA</a:t>
            </a:r>
            <a:r>
              <a:rPr lang="en-US" dirty="0"/>
              <a:t> Waqar, MD</a:t>
            </a:r>
          </a:p>
          <a:p>
            <a:r>
              <a:rPr lang="en-US" dirty="0"/>
              <a:t>LungMAP Co-Chair</a:t>
            </a:r>
          </a:p>
        </p:txBody>
      </p:sp>
      <p:sp>
        <p:nvSpPr>
          <p:cNvPr id="4" name="Slide Number Placeholder 3">
            <a:extLst>
              <a:ext uri="{FF2B5EF4-FFF2-40B4-BE49-F238E27FC236}">
                <a16:creationId xmlns:a16="http://schemas.microsoft.com/office/drawing/2014/main" id="{85DCE74D-8635-4B20-983A-46156CFD4BC0}"/>
              </a:ext>
            </a:extLst>
          </p:cNvPr>
          <p:cNvSpPr>
            <a:spLocks noGrp="1"/>
          </p:cNvSpPr>
          <p:nvPr>
            <p:ph type="sldNum" sz="quarter" idx="12"/>
          </p:nvPr>
        </p:nvSpPr>
        <p:spPr/>
        <p:txBody>
          <a:bodyPr/>
          <a:lstStyle/>
          <a:p>
            <a:r>
              <a:rPr lang="en-US"/>
              <a:t>Slide </a:t>
            </a:r>
            <a:fld id="{4FAB73BC-B049-4115-A692-8D63A059BFB8}" type="slidenum">
              <a:rPr lang="en-US" smtClean="0"/>
              <a:pPr/>
              <a:t>3</a:t>
            </a:fld>
            <a:endParaRPr lang="en-US" dirty="0"/>
          </a:p>
        </p:txBody>
      </p:sp>
      <p:pic>
        <p:nvPicPr>
          <p:cNvPr id="14" name="Picture 13">
            <a:extLst>
              <a:ext uri="{FF2B5EF4-FFF2-40B4-BE49-F238E27FC236}">
                <a16:creationId xmlns:a16="http://schemas.microsoft.com/office/drawing/2014/main" id="{16D62825-A613-4372-8921-B79AF62442B3}"/>
              </a:ext>
            </a:extLst>
          </p:cNvPr>
          <p:cNvPicPr>
            <a:picLocks noChangeAspect="1"/>
          </p:cNvPicPr>
          <p:nvPr/>
        </p:nvPicPr>
        <p:blipFill rotWithShape="1">
          <a:blip r:embed="rId3">
            <a:clrChange>
              <a:clrFrom>
                <a:srgbClr val="FEFEFE"/>
              </a:clrFrom>
              <a:clrTo>
                <a:srgbClr val="FEFEFE">
                  <a:alpha val="0"/>
                </a:srgbClr>
              </a:clrTo>
            </a:clrChange>
          </a:blip>
          <a:srcRect t="34113" b="21447"/>
          <a:stretch/>
        </p:blipFill>
        <p:spPr>
          <a:xfrm>
            <a:off x="3524692" y="6346153"/>
            <a:ext cx="5142617" cy="525291"/>
          </a:xfrm>
          <a:prstGeom prst="rect">
            <a:avLst/>
          </a:prstGeom>
        </p:spPr>
      </p:pic>
      <p:grpSp>
        <p:nvGrpSpPr>
          <p:cNvPr id="15" name="Group 14">
            <a:extLst>
              <a:ext uri="{FF2B5EF4-FFF2-40B4-BE49-F238E27FC236}">
                <a16:creationId xmlns:a16="http://schemas.microsoft.com/office/drawing/2014/main" id="{B010C269-38E7-45C0-8980-E6F2D3C1698C}"/>
              </a:ext>
            </a:extLst>
          </p:cNvPr>
          <p:cNvGrpSpPr/>
          <p:nvPr/>
        </p:nvGrpSpPr>
        <p:grpSpPr>
          <a:xfrm>
            <a:off x="5741691" y="554365"/>
            <a:ext cx="6450309" cy="5544683"/>
            <a:chOff x="4186476" y="106679"/>
            <a:chExt cx="8128000" cy="6632323"/>
          </a:xfrm>
        </p:grpSpPr>
        <p:graphicFrame>
          <p:nvGraphicFramePr>
            <p:cNvPr id="16" name="Diagram 15">
              <a:extLst>
                <a:ext uri="{FF2B5EF4-FFF2-40B4-BE49-F238E27FC236}">
                  <a16:creationId xmlns:a16="http://schemas.microsoft.com/office/drawing/2014/main" id="{420166A3-EDEA-43E4-B3CF-02AA6DB4C038}"/>
                </a:ext>
              </a:extLst>
            </p:cNvPr>
            <p:cNvGraphicFramePr/>
            <p:nvPr/>
          </p:nvGraphicFramePr>
          <p:xfrm>
            <a:off x="4186476" y="713506"/>
            <a:ext cx="8128000" cy="5418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Donut 5">
              <a:extLst>
                <a:ext uri="{FF2B5EF4-FFF2-40B4-BE49-F238E27FC236}">
                  <a16:creationId xmlns:a16="http://schemas.microsoft.com/office/drawing/2014/main" id="{3EB60C2E-B37C-4F88-A4E6-03F69CDE7095}"/>
                </a:ext>
              </a:extLst>
            </p:cNvPr>
            <p:cNvSpPr/>
            <p:nvPr/>
          </p:nvSpPr>
          <p:spPr>
            <a:xfrm>
              <a:off x="4682646" y="106679"/>
              <a:ext cx="6991611" cy="6632323"/>
            </a:xfrm>
            <a:prstGeom prst="donut">
              <a:avLst>
                <a:gd name="adj" fmla="val 2736"/>
              </a:avLst>
            </a:prstGeom>
            <a:solidFill>
              <a:srgbClr val="92D050"/>
            </a:solidFill>
            <a:ln/>
          </p:spPr>
          <p:style>
            <a:lnRef idx="3">
              <a:schemeClr val="lt1"/>
            </a:lnRef>
            <a:fillRef idx="1">
              <a:schemeClr val="accent2"/>
            </a:fillRef>
            <a:effectRef idx="1">
              <a:schemeClr val="accent2"/>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18" name="Picture 17" descr="C:\Users\dgandara\Desktop\Logos\fdalogodhhs.jpg">
              <a:extLst>
                <a:ext uri="{FF2B5EF4-FFF2-40B4-BE49-F238E27FC236}">
                  <a16:creationId xmlns:a16="http://schemas.microsoft.com/office/drawing/2014/main" id="{B37DB12F-29B1-4423-9C5D-AEEFDB5349FE}"/>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6477" y="4511510"/>
              <a:ext cx="1620445" cy="776222"/>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B8B8B234-2272-47B7-BEDE-C7C937911B41}"/>
                </a:ext>
              </a:extLst>
            </p:cNvPr>
            <p:cNvSpPr/>
            <p:nvPr/>
          </p:nvSpPr>
          <p:spPr>
            <a:xfrm>
              <a:off x="7090656" y="2596931"/>
              <a:ext cx="2319641" cy="1651819"/>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a:t>Lung-MAP Master Protocol</a:t>
              </a:r>
            </a:p>
          </p:txBody>
        </p:sp>
        <p:pic>
          <p:nvPicPr>
            <p:cNvPr id="20" name="Picture 2" descr="NCTN Horizontal Badge">
              <a:extLst>
                <a:ext uri="{FF2B5EF4-FFF2-40B4-BE49-F238E27FC236}">
                  <a16:creationId xmlns:a16="http://schemas.microsoft.com/office/drawing/2014/main" id="{E37E99BF-E6C8-44FC-8473-26EB7578A9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4936" y="909996"/>
              <a:ext cx="1919117" cy="654759"/>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3">
            <a:extLst>
              <a:ext uri="{FF2B5EF4-FFF2-40B4-BE49-F238E27FC236}">
                <a16:creationId xmlns:a16="http://schemas.microsoft.com/office/drawing/2014/main" id="{2ADE6665-3D6F-4E1E-ACA9-5B08F70B4B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64294" y="672355"/>
            <a:ext cx="1620418" cy="28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52A1CBAE-2F40-4006-A703-030CE28F6284}"/>
              </a:ext>
            </a:extLst>
          </p:cNvPr>
          <p:cNvPicPr>
            <a:picLocks noChangeAspect="1"/>
          </p:cNvPicPr>
          <p:nvPr/>
        </p:nvPicPr>
        <p:blipFill>
          <a:blip r:embed="rId12"/>
          <a:stretch>
            <a:fillRect/>
          </a:stretch>
        </p:blipFill>
        <p:spPr>
          <a:xfrm>
            <a:off x="10304981" y="1225945"/>
            <a:ext cx="1238694" cy="547385"/>
          </a:xfrm>
          <a:prstGeom prst="rect">
            <a:avLst/>
          </a:prstGeom>
        </p:spPr>
      </p:pic>
      <p:pic>
        <p:nvPicPr>
          <p:cNvPr id="23" name="Picture 22" descr="C:\Users\cmiwa\AppData\Local\Microsoft\Windows\Temporary Internet Files\Content.Outlook\06Q5Y6FG\Friends LOGO 2013.jpg">
            <a:extLst>
              <a:ext uri="{FF2B5EF4-FFF2-40B4-BE49-F238E27FC236}">
                <a16:creationId xmlns:a16="http://schemas.microsoft.com/office/drawing/2014/main" id="{8D438F1D-7C69-4586-AF1C-D36272934CEF}"/>
              </a:ext>
            </a:extLst>
          </p:cNvPr>
          <p:cNvPicPr>
            <a:picLocks noChangeAspect="1" noChangeArrowheads="1"/>
          </p:cNvPicPr>
          <p:nvPr/>
        </p:nvPicPr>
        <p:blipFill>
          <a:blip r:embed="rId13" cstate="print"/>
          <a:srcRect/>
          <a:stretch>
            <a:fillRect/>
          </a:stretch>
        </p:blipFill>
        <p:spPr bwMode="auto">
          <a:xfrm>
            <a:off x="10734997" y="4262417"/>
            <a:ext cx="948932" cy="663010"/>
          </a:xfrm>
          <a:prstGeom prst="rect">
            <a:avLst/>
          </a:prstGeom>
          <a:noFill/>
        </p:spPr>
      </p:pic>
    </p:spTree>
    <p:extLst>
      <p:ext uri="{BB962C8B-B14F-4D97-AF65-F5344CB8AC3E}">
        <p14:creationId xmlns:p14="http://schemas.microsoft.com/office/powerpoint/2010/main" val="939285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94875-0813-4C1B-A563-D2B269CCCE07}"/>
              </a:ext>
            </a:extLst>
          </p:cNvPr>
          <p:cNvSpPr>
            <a:spLocks noGrp="1"/>
          </p:cNvSpPr>
          <p:nvPr>
            <p:ph type="title"/>
          </p:nvPr>
        </p:nvSpPr>
        <p:spPr/>
        <p:txBody>
          <a:bodyPr/>
          <a:lstStyle/>
          <a:p>
            <a:r>
              <a:rPr lang="en-US" dirty="0"/>
              <a:t>S1900E Lung-MAP Team</a:t>
            </a:r>
          </a:p>
        </p:txBody>
      </p:sp>
      <p:sp>
        <p:nvSpPr>
          <p:cNvPr id="3" name="Content Placeholder 2">
            <a:extLst>
              <a:ext uri="{FF2B5EF4-FFF2-40B4-BE49-F238E27FC236}">
                <a16:creationId xmlns:a16="http://schemas.microsoft.com/office/drawing/2014/main" id="{A6177F87-9404-48DD-AD86-AA7F819CF184}"/>
              </a:ext>
            </a:extLst>
          </p:cNvPr>
          <p:cNvSpPr>
            <a:spLocks noGrp="1"/>
          </p:cNvSpPr>
          <p:nvPr>
            <p:ph sz="half" idx="1"/>
          </p:nvPr>
        </p:nvSpPr>
        <p:spPr/>
        <p:txBody>
          <a:bodyPr>
            <a:normAutofit fontScale="92500" lnSpcReduction="10000"/>
          </a:bodyPr>
          <a:lstStyle/>
          <a:p>
            <a:r>
              <a:rPr lang="en-US" sz="2200" dirty="0"/>
              <a:t>Suresh Ramalingam, ECOG-ACRIN Lung Committee Chair</a:t>
            </a:r>
          </a:p>
          <a:p>
            <a:r>
              <a:rPr lang="en-US" sz="2200" dirty="0"/>
              <a:t>LUNGMAP Leadership Chairs</a:t>
            </a:r>
          </a:p>
          <a:p>
            <a:r>
              <a:rPr lang="en-US" sz="2200" dirty="0"/>
              <a:t>Mary Redman, Lead Biostatistician</a:t>
            </a:r>
          </a:p>
          <a:p>
            <a:r>
              <a:rPr lang="en-US" sz="2200" dirty="0"/>
              <a:t>Katie Minichiello, Biostatistician</a:t>
            </a:r>
          </a:p>
          <a:p>
            <a:r>
              <a:rPr lang="en-US" sz="2200" dirty="0"/>
              <a:t>Judy Johnson, Patient Advocate</a:t>
            </a:r>
          </a:p>
          <a:p>
            <a:r>
              <a:rPr lang="en-US" sz="2200" dirty="0"/>
              <a:t>Louise Highleyman, Data Coordinator</a:t>
            </a:r>
          </a:p>
          <a:p>
            <a:r>
              <a:rPr lang="en-US" sz="2200" dirty="0"/>
              <a:t>Leah Everhart, Data Coordinator</a:t>
            </a:r>
          </a:p>
          <a:p>
            <a:r>
              <a:rPr lang="en-US" sz="2200" dirty="0"/>
              <a:t>Arthur Lee, Clinical Research Project Manager (CRAB)</a:t>
            </a:r>
          </a:p>
          <a:p>
            <a:endParaRPr lang="en-US" dirty="0"/>
          </a:p>
        </p:txBody>
      </p:sp>
      <p:sp>
        <p:nvSpPr>
          <p:cNvPr id="5" name="Content Placeholder 4">
            <a:extLst>
              <a:ext uri="{FF2B5EF4-FFF2-40B4-BE49-F238E27FC236}">
                <a16:creationId xmlns:a16="http://schemas.microsoft.com/office/drawing/2014/main" id="{2D97BCAF-0198-495C-9C02-937A0208D915}"/>
              </a:ext>
            </a:extLst>
          </p:cNvPr>
          <p:cNvSpPr>
            <a:spLocks noGrp="1"/>
          </p:cNvSpPr>
          <p:nvPr>
            <p:ph sz="half" idx="2"/>
          </p:nvPr>
        </p:nvSpPr>
        <p:spPr>
          <a:xfrm>
            <a:off x="5885793" y="1845735"/>
            <a:ext cx="5462927" cy="4023360"/>
          </a:xfrm>
        </p:spPr>
        <p:txBody>
          <a:bodyPr>
            <a:normAutofit fontScale="92500" lnSpcReduction="10000"/>
          </a:bodyPr>
          <a:lstStyle/>
          <a:p>
            <a:r>
              <a:rPr lang="en-US" sz="2200" dirty="0"/>
              <a:t>Mariah Norman, Protocol Coordinator (SWOG)</a:t>
            </a:r>
          </a:p>
          <a:p>
            <a:r>
              <a:rPr lang="en-US" sz="2200" dirty="0"/>
              <a:t>Laura Gildner, Protocol Coordinator (SWOG)</a:t>
            </a:r>
          </a:p>
          <a:p>
            <a:r>
              <a:rPr lang="en-US" sz="2200" dirty="0"/>
              <a:t>Stacey Adam, Scientific Program Manager (FNIH)</a:t>
            </a:r>
          </a:p>
          <a:p>
            <a:r>
              <a:rPr lang="en-US" sz="2200" dirty="0"/>
              <a:t>Amrin Chowdhury, Project Manager (FNIH)</a:t>
            </a:r>
          </a:p>
          <a:p>
            <a:r>
              <a:rPr lang="en-US" sz="2200" dirty="0"/>
              <a:t>Chris Pustulka, Budget Analyst</a:t>
            </a:r>
          </a:p>
          <a:p>
            <a:r>
              <a:rPr lang="en-US" sz="2200" dirty="0"/>
              <a:t>Amgen Inc.</a:t>
            </a:r>
          </a:p>
          <a:p>
            <a:r>
              <a:rPr lang="en-US" sz="2200" dirty="0"/>
              <a:t>Foundation Medicine Inc.</a:t>
            </a:r>
          </a:p>
          <a:p>
            <a:endParaRPr lang="en-US" dirty="0"/>
          </a:p>
        </p:txBody>
      </p:sp>
      <p:sp>
        <p:nvSpPr>
          <p:cNvPr id="4" name="Slide Number Placeholder 3">
            <a:extLst>
              <a:ext uri="{FF2B5EF4-FFF2-40B4-BE49-F238E27FC236}">
                <a16:creationId xmlns:a16="http://schemas.microsoft.com/office/drawing/2014/main" id="{D2F44B39-6950-4AE4-A7C1-6DCDB52903C7}"/>
              </a:ext>
            </a:extLst>
          </p:cNvPr>
          <p:cNvSpPr>
            <a:spLocks noGrp="1"/>
          </p:cNvSpPr>
          <p:nvPr>
            <p:ph type="sldNum" sz="quarter" idx="12"/>
          </p:nvPr>
        </p:nvSpPr>
        <p:spPr/>
        <p:txBody>
          <a:bodyPr/>
          <a:lstStyle/>
          <a:p>
            <a:r>
              <a:rPr lang="en-US" dirty="0"/>
              <a:t>Slide </a:t>
            </a:r>
            <a:fld id="{629637A9-119A-49DA-BD12-AAC58B377D80}" type="slidenum">
              <a:rPr lang="en-US" smtClean="0"/>
              <a:pPr/>
              <a:t>30</a:t>
            </a:fld>
            <a:endParaRPr lang="en-US" dirty="0"/>
          </a:p>
        </p:txBody>
      </p:sp>
    </p:spTree>
    <p:extLst>
      <p:ext uri="{BB962C8B-B14F-4D97-AF65-F5344CB8AC3E}">
        <p14:creationId xmlns:p14="http://schemas.microsoft.com/office/powerpoint/2010/main" val="3425416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34B-A7C9-471C-8610-58D97CA74A3D}"/>
              </a:ext>
            </a:extLst>
          </p:cNvPr>
          <p:cNvSpPr>
            <a:spLocks noGrp="1"/>
          </p:cNvSpPr>
          <p:nvPr>
            <p:ph type="title"/>
          </p:nvPr>
        </p:nvSpPr>
        <p:spPr/>
        <p:txBody>
          <a:bodyPr/>
          <a:lstStyle/>
          <a:p>
            <a:pPr algn="ctr"/>
            <a:r>
              <a:rPr lang="en-US" dirty="0"/>
              <a:t>Thank you for your kind attention!</a:t>
            </a:r>
          </a:p>
        </p:txBody>
      </p:sp>
      <p:sp>
        <p:nvSpPr>
          <p:cNvPr id="3" name="Content Placeholder 2">
            <a:extLst>
              <a:ext uri="{FF2B5EF4-FFF2-40B4-BE49-F238E27FC236}">
                <a16:creationId xmlns:a16="http://schemas.microsoft.com/office/drawing/2014/main" id="{D0C3B360-D712-4915-AAC1-D9928253023E}"/>
              </a:ext>
            </a:extLst>
          </p:cNvPr>
          <p:cNvSpPr>
            <a:spLocks noGrp="1"/>
          </p:cNvSpPr>
          <p:nvPr>
            <p:ph sz="half" idx="1"/>
          </p:nvPr>
        </p:nvSpPr>
        <p:spPr/>
        <p:txBody>
          <a:bodyPr>
            <a:normAutofit/>
          </a:bodyPr>
          <a:lstStyle/>
          <a:p>
            <a:pPr marL="0" indent="0">
              <a:buNone/>
            </a:pPr>
            <a:r>
              <a:rPr lang="en-US" sz="2600" b="1" dirty="0">
                <a:solidFill>
                  <a:srgbClr val="0070C0"/>
                </a:solidFill>
              </a:rPr>
              <a:t>Study Chairs:</a:t>
            </a:r>
          </a:p>
          <a:p>
            <a:r>
              <a:rPr lang="en-US" sz="2400" dirty="0"/>
              <a:t>Dr. Sukhmani K. Padda (Chair)</a:t>
            </a:r>
          </a:p>
          <a:p>
            <a:pPr lvl="1">
              <a:lnSpc>
                <a:spcPct val="100000"/>
              </a:lnSpc>
              <a:buFont typeface="Calibri" panose="020F0502020204030204" pitchFamily="34" charset="0"/>
              <a:buChar char="−"/>
            </a:pPr>
            <a:r>
              <a:rPr lang="en-US" sz="2000" dirty="0"/>
              <a:t>Stanford University</a:t>
            </a:r>
          </a:p>
          <a:p>
            <a:pPr lvl="1">
              <a:lnSpc>
                <a:spcPct val="100000"/>
              </a:lnSpc>
              <a:buFont typeface="Calibri" panose="020F0502020204030204" pitchFamily="34" charset="0"/>
              <a:buChar char="−"/>
            </a:pPr>
            <a:endParaRPr lang="en-US" sz="2000" dirty="0"/>
          </a:p>
          <a:p>
            <a:r>
              <a:rPr lang="en-US" sz="2400" dirty="0"/>
              <a:t>Dr. David E. Gerber (Co-Chair)</a:t>
            </a:r>
          </a:p>
          <a:p>
            <a:pPr lvl="1">
              <a:lnSpc>
                <a:spcPct val="100000"/>
              </a:lnSpc>
              <a:buFont typeface="Calibri" panose="020F0502020204030204" pitchFamily="34" charset="0"/>
              <a:buChar char="−"/>
            </a:pPr>
            <a:r>
              <a:rPr lang="en-US" sz="2000" dirty="0"/>
              <a:t>UT Southwestern</a:t>
            </a:r>
          </a:p>
          <a:p>
            <a:endParaRPr lang="en-US" sz="2400" dirty="0"/>
          </a:p>
        </p:txBody>
      </p:sp>
      <p:sp>
        <p:nvSpPr>
          <p:cNvPr id="5" name="Content Placeholder 4">
            <a:extLst>
              <a:ext uri="{FF2B5EF4-FFF2-40B4-BE49-F238E27FC236}">
                <a16:creationId xmlns:a16="http://schemas.microsoft.com/office/drawing/2014/main" id="{4660EEB5-1BE1-4507-97F7-35A457C60A9B}"/>
              </a:ext>
            </a:extLst>
          </p:cNvPr>
          <p:cNvSpPr>
            <a:spLocks noGrp="1"/>
          </p:cNvSpPr>
          <p:nvPr>
            <p:ph sz="half" idx="2"/>
          </p:nvPr>
        </p:nvSpPr>
        <p:spPr>
          <a:xfrm>
            <a:off x="6841065" y="1845735"/>
            <a:ext cx="5013477" cy="4023360"/>
          </a:xfrm>
        </p:spPr>
        <p:txBody>
          <a:bodyPr>
            <a:normAutofit/>
          </a:bodyPr>
          <a:lstStyle/>
          <a:p>
            <a:pPr marL="0" indent="0">
              <a:buNone/>
            </a:pPr>
            <a:r>
              <a:rPr lang="en-US" sz="2600" b="1" dirty="0">
                <a:solidFill>
                  <a:srgbClr val="0070C0"/>
                </a:solidFill>
              </a:rPr>
              <a:t>Questions:</a:t>
            </a:r>
          </a:p>
          <a:p>
            <a:pPr marL="0" indent="0">
              <a:buNone/>
            </a:pPr>
            <a:r>
              <a:rPr lang="en-US" sz="2400" dirty="0"/>
              <a:t>Medical Questions for Study Chairs:</a:t>
            </a:r>
          </a:p>
          <a:p>
            <a:pPr marL="0" indent="0">
              <a:buNone/>
            </a:pPr>
            <a:r>
              <a:rPr lang="en-US" sz="2400" dirty="0">
                <a:solidFill>
                  <a:srgbClr val="0070C0"/>
                </a:solidFill>
                <a:hlinkClick r:id="rId2">
                  <a:extLst>
                    <a:ext uri="{A12FA001-AC4F-418D-AE19-62706E023703}">
                      <ahyp:hlinkClr xmlns:ahyp="http://schemas.microsoft.com/office/drawing/2018/hyperlinkcolor" val="tx"/>
                    </a:ext>
                  </a:extLst>
                </a:hlinkClick>
              </a:rPr>
              <a:t>S1900EMedicalQuery@swog.org</a:t>
            </a:r>
            <a:r>
              <a:rPr lang="en-US" sz="2400" dirty="0">
                <a:solidFill>
                  <a:srgbClr val="0070C0"/>
                </a:solidFill>
              </a:rPr>
              <a:t> </a:t>
            </a:r>
          </a:p>
          <a:p>
            <a:pPr marL="0" indent="0">
              <a:buNone/>
            </a:pPr>
            <a:r>
              <a:rPr lang="en-US" sz="2400" dirty="0"/>
              <a:t>Eligibility/Specimen/Data Submissions: </a:t>
            </a:r>
            <a:r>
              <a:rPr lang="en-US" sz="2400" dirty="0">
                <a:solidFill>
                  <a:srgbClr val="0070C0"/>
                </a:solidFill>
                <a:hlinkClick r:id="rId3">
                  <a:extLst>
                    <a:ext uri="{A12FA001-AC4F-418D-AE19-62706E023703}">
                      <ahyp:hlinkClr xmlns:ahyp="http://schemas.microsoft.com/office/drawing/2018/hyperlinkcolor" val="tx"/>
                    </a:ext>
                  </a:extLst>
                </a:hlinkClick>
              </a:rPr>
              <a:t>LUNGMAPquestion@crab.org</a:t>
            </a:r>
            <a:endParaRPr lang="en-US" sz="2400" dirty="0">
              <a:solidFill>
                <a:srgbClr val="0070C0"/>
              </a:solidFill>
            </a:endParaRPr>
          </a:p>
          <a:p>
            <a:pPr marL="0" indent="0">
              <a:buNone/>
            </a:pPr>
            <a:r>
              <a:rPr lang="en-US" sz="2400" dirty="0"/>
              <a:t>General Protocol/Regulatory:       </a:t>
            </a:r>
            <a:r>
              <a:rPr lang="en-US" sz="2400" dirty="0">
                <a:solidFill>
                  <a:srgbClr val="0070C0"/>
                </a:solidFill>
                <a:hlinkClick r:id="rId4">
                  <a:extLst>
                    <a:ext uri="{A12FA001-AC4F-418D-AE19-62706E023703}">
                      <ahyp:hlinkClr xmlns:ahyp="http://schemas.microsoft.com/office/drawing/2018/hyperlinkcolor" val="tx"/>
                    </a:ext>
                  </a:extLst>
                </a:hlinkClick>
              </a:rPr>
              <a:t>lgildner@swog.org</a:t>
            </a:r>
            <a:r>
              <a:rPr lang="en-US" sz="2400" dirty="0">
                <a:solidFill>
                  <a:srgbClr val="0070C0"/>
                </a:solidFill>
              </a:rPr>
              <a:t> </a:t>
            </a:r>
            <a:r>
              <a:rPr lang="en-US" sz="2400" dirty="0"/>
              <a:t>or </a:t>
            </a:r>
            <a:r>
              <a:rPr lang="en-US" sz="2400" dirty="0">
                <a:solidFill>
                  <a:srgbClr val="0070C0"/>
                </a:solidFill>
                <a:hlinkClick r:id="rId5">
                  <a:extLst>
                    <a:ext uri="{A12FA001-AC4F-418D-AE19-62706E023703}">
                      <ahyp:hlinkClr xmlns:ahyp="http://schemas.microsoft.com/office/drawing/2018/hyperlinkcolor" val="tx"/>
                    </a:ext>
                  </a:extLst>
                </a:hlinkClick>
              </a:rPr>
              <a:t>mnorman@swog.org</a:t>
            </a:r>
            <a:r>
              <a:rPr lang="en-US" sz="2400" dirty="0">
                <a:solidFill>
                  <a:srgbClr val="0070C0"/>
                </a:solidFill>
              </a:rPr>
              <a:t> </a:t>
            </a:r>
          </a:p>
          <a:p>
            <a:endParaRPr lang="en-US" dirty="0"/>
          </a:p>
        </p:txBody>
      </p:sp>
      <p:sp>
        <p:nvSpPr>
          <p:cNvPr id="4" name="Slide Number Placeholder 3">
            <a:extLst>
              <a:ext uri="{FF2B5EF4-FFF2-40B4-BE49-F238E27FC236}">
                <a16:creationId xmlns:a16="http://schemas.microsoft.com/office/drawing/2014/main" id="{22796201-A78D-4641-9F7A-487BA5F24FFE}"/>
              </a:ext>
            </a:extLst>
          </p:cNvPr>
          <p:cNvSpPr>
            <a:spLocks noGrp="1"/>
          </p:cNvSpPr>
          <p:nvPr>
            <p:ph type="sldNum" sz="quarter" idx="12"/>
          </p:nvPr>
        </p:nvSpPr>
        <p:spPr/>
        <p:txBody>
          <a:bodyPr/>
          <a:lstStyle/>
          <a:p>
            <a:r>
              <a:rPr lang="en-US" dirty="0"/>
              <a:t>Slide </a:t>
            </a:r>
            <a:fld id="{629637A9-119A-49DA-BD12-AAC58B377D80}" type="slidenum">
              <a:rPr lang="en-US" smtClean="0"/>
              <a:pPr/>
              <a:t>31</a:t>
            </a:fld>
            <a:endParaRPr lang="en-US" dirty="0"/>
          </a:p>
        </p:txBody>
      </p:sp>
      <p:pic>
        <p:nvPicPr>
          <p:cNvPr id="8" name="Picture 2" descr="ECOG-ACRIN Opens Clinical Trial Investigating Ibrutinib-Rituximab ...">
            <a:extLst>
              <a:ext uri="{FF2B5EF4-FFF2-40B4-BE49-F238E27FC236}">
                <a16:creationId xmlns:a16="http://schemas.microsoft.com/office/drawing/2014/main" id="{40AE7336-8077-4712-B38A-9C7F01C39E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10" y="5515285"/>
            <a:ext cx="2248254" cy="6415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CB13F75-DE62-4B9F-8AD4-E121E0DA70FC}"/>
              </a:ext>
            </a:extLst>
          </p:cNvPr>
          <p:cNvPicPr>
            <a:picLocks noChangeAspect="1"/>
          </p:cNvPicPr>
          <p:nvPr/>
        </p:nvPicPr>
        <p:blipFill>
          <a:blip r:embed="rId7"/>
          <a:stretch>
            <a:fillRect/>
          </a:stretch>
        </p:blipFill>
        <p:spPr>
          <a:xfrm>
            <a:off x="155547" y="75524"/>
            <a:ext cx="1307493" cy="1051224"/>
          </a:xfrm>
          <a:prstGeom prst="rect">
            <a:avLst/>
          </a:prstGeom>
        </p:spPr>
      </p:pic>
      <p:pic>
        <p:nvPicPr>
          <p:cNvPr id="10" name="Picture 9">
            <a:extLst>
              <a:ext uri="{FF2B5EF4-FFF2-40B4-BE49-F238E27FC236}">
                <a16:creationId xmlns:a16="http://schemas.microsoft.com/office/drawing/2014/main" id="{BDDB1A48-CA80-4BEA-991C-83282A7F76B5}"/>
              </a:ext>
            </a:extLst>
          </p:cNvPr>
          <p:cNvPicPr>
            <a:picLocks noChangeAspect="1"/>
          </p:cNvPicPr>
          <p:nvPr/>
        </p:nvPicPr>
        <p:blipFill>
          <a:blip r:embed="rId8"/>
          <a:stretch>
            <a:fillRect/>
          </a:stretch>
        </p:blipFill>
        <p:spPr>
          <a:xfrm>
            <a:off x="9743440" y="150898"/>
            <a:ext cx="2309796" cy="662646"/>
          </a:xfrm>
          <a:prstGeom prst="rect">
            <a:avLst/>
          </a:prstGeom>
        </p:spPr>
      </p:pic>
    </p:spTree>
    <p:extLst>
      <p:ext uri="{BB962C8B-B14F-4D97-AF65-F5344CB8AC3E}">
        <p14:creationId xmlns:p14="http://schemas.microsoft.com/office/powerpoint/2010/main" val="2302725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p:txBody>
          <a:bodyPr>
            <a:normAutofit/>
          </a:bodyPr>
          <a:lstStyle/>
          <a:p>
            <a:r>
              <a:rPr lang="en-US" sz="8000" dirty="0"/>
              <a:t>S1900E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p:txBody>
          <a:bodyPr>
            <a:normAutofit/>
          </a:bodyPr>
          <a:lstStyle/>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r>
              <a:rPr lang="en-US"/>
              <a:t>Slide </a:t>
            </a:r>
            <a:fld id="{4FAB73BC-B049-4115-A692-8D63A059BFB8}" type="slidenum">
              <a:rPr lang="en-US" smtClean="0"/>
              <a:pPr/>
              <a:t>32</a:t>
            </a:fld>
            <a:endParaRPr lang="en-US" dirty="0"/>
          </a:p>
        </p:txBody>
      </p:sp>
      <p:sp>
        <p:nvSpPr>
          <p:cNvPr id="7" name="Speech Bubble: Oval 6">
            <a:extLst>
              <a:ext uri="{FF2B5EF4-FFF2-40B4-BE49-F238E27FC236}">
                <a16:creationId xmlns:a16="http://schemas.microsoft.com/office/drawing/2014/main" id="{1B26729B-A6DD-4B66-ADB7-E9354AFA1086}"/>
              </a:ext>
            </a:extLst>
          </p:cNvPr>
          <p:cNvSpPr/>
          <p:nvPr/>
        </p:nvSpPr>
        <p:spPr>
          <a:xfrm>
            <a:off x="7850863" y="253626"/>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Please </a:t>
            </a:r>
          </a:p>
          <a:p>
            <a:pPr algn="ctr"/>
            <a:r>
              <a:rPr lang="en-US" sz="2400" dirty="0">
                <a:solidFill>
                  <a:schemeClr val="tx1"/>
                </a:solidFill>
              </a:rPr>
              <a:t>“raise your hand” in WebEx or place questions in the chat box. </a:t>
            </a:r>
          </a:p>
        </p:txBody>
      </p:sp>
      <p:pic>
        <p:nvPicPr>
          <p:cNvPr id="8" name="Picture 7">
            <a:extLst>
              <a:ext uri="{FF2B5EF4-FFF2-40B4-BE49-F238E27FC236}">
                <a16:creationId xmlns:a16="http://schemas.microsoft.com/office/drawing/2014/main" id="{F83281BC-BA52-46D6-AC10-0A4686BFB2A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467913" y="2936486"/>
            <a:ext cx="762000" cy="714375"/>
          </a:xfrm>
          <a:prstGeom prst="rect">
            <a:avLst/>
          </a:prstGeom>
          <a:noFill/>
          <a:ln>
            <a:noFill/>
          </a:ln>
        </p:spPr>
      </p:pic>
    </p:spTree>
    <p:extLst>
      <p:ext uri="{BB962C8B-B14F-4D97-AF65-F5344CB8AC3E}">
        <p14:creationId xmlns:p14="http://schemas.microsoft.com/office/powerpoint/2010/main" val="3535507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D188CE-5074-4BA8-AFBA-5176C123F524}"/>
              </a:ext>
            </a:extLst>
          </p:cNvPr>
          <p:cNvSpPr>
            <a:spLocks noGrp="1"/>
          </p:cNvSpPr>
          <p:nvPr>
            <p:ph type="ctrTitle"/>
          </p:nvPr>
        </p:nvSpPr>
        <p:spPr/>
        <p:txBody>
          <a:bodyPr/>
          <a:lstStyle/>
          <a:p>
            <a:r>
              <a:rPr lang="en-US" dirty="0"/>
              <a:t>Lung-MAP </a:t>
            </a:r>
            <a:br>
              <a:rPr lang="en-US" dirty="0"/>
            </a:br>
            <a:r>
              <a:rPr lang="en-US" dirty="0"/>
              <a:t>Logistics Refresher</a:t>
            </a:r>
          </a:p>
        </p:txBody>
      </p:sp>
      <p:sp>
        <p:nvSpPr>
          <p:cNvPr id="6" name="Subtitle 5">
            <a:extLst>
              <a:ext uri="{FF2B5EF4-FFF2-40B4-BE49-F238E27FC236}">
                <a16:creationId xmlns:a16="http://schemas.microsoft.com/office/drawing/2014/main" id="{AA8598C6-416A-44CF-881E-5C413279CDD4}"/>
              </a:ext>
            </a:extLst>
          </p:cNvPr>
          <p:cNvSpPr>
            <a:spLocks noGrp="1"/>
          </p:cNvSpPr>
          <p:nvPr>
            <p:ph type="subTitle" idx="1"/>
          </p:nvPr>
        </p:nvSpPr>
        <p:spPr>
          <a:xfrm>
            <a:off x="1100051" y="4455621"/>
            <a:ext cx="10058400" cy="1521846"/>
          </a:xfrm>
        </p:spPr>
        <p:txBody>
          <a:bodyPr>
            <a:normAutofit/>
          </a:bodyPr>
          <a:lstStyle/>
          <a:p>
            <a:r>
              <a:rPr lang="en-US" dirty="0"/>
              <a:t>Louise Highleyman</a:t>
            </a:r>
          </a:p>
          <a:p>
            <a:r>
              <a:rPr lang="en-US" dirty="0"/>
              <a:t>Leah Everhart</a:t>
            </a:r>
          </a:p>
          <a:p>
            <a:r>
              <a:rPr lang="en-US" dirty="0"/>
              <a:t>Lung-MAP Data Coordinators</a:t>
            </a:r>
          </a:p>
        </p:txBody>
      </p:sp>
      <p:sp>
        <p:nvSpPr>
          <p:cNvPr id="4" name="Slide Number Placeholder 3">
            <a:extLst>
              <a:ext uri="{FF2B5EF4-FFF2-40B4-BE49-F238E27FC236}">
                <a16:creationId xmlns:a16="http://schemas.microsoft.com/office/drawing/2014/main" id="{F96C4F5A-6A84-4E55-BD0E-392F3EAD8B73}"/>
              </a:ext>
            </a:extLst>
          </p:cNvPr>
          <p:cNvSpPr>
            <a:spLocks noGrp="1"/>
          </p:cNvSpPr>
          <p:nvPr>
            <p:ph type="sldNum" sz="quarter" idx="12"/>
          </p:nvPr>
        </p:nvSpPr>
        <p:spPr/>
        <p:txBody>
          <a:bodyPr/>
          <a:lstStyle/>
          <a:p>
            <a:r>
              <a:rPr lang="en-US" dirty="0"/>
              <a:t>Slide </a:t>
            </a:r>
            <a:fld id="{629637A9-119A-49DA-BD12-AAC58B377D80}" type="slidenum">
              <a:rPr lang="en-US" smtClean="0"/>
              <a:pPr/>
              <a:t>33</a:t>
            </a:fld>
            <a:endParaRPr lang="en-US" dirty="0"/>
          </a:p>
        </p:txBody>
      </p:sp>
    </p:spTree>
    <p:extLst>
      <p:ext uri="{BB962C8B-B14F-4D97-AF65-F5344CB8AC3E}">
        <p14:creationId xmlns:p14="http://schemas.microsoft.com/office/powerpoint/2010/main" val="1018919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AF9898-EA55-4B15-8043-77BF948D5A53}"/>
              </a:ext>
            </a:extLst>
          </p:cNvPr>
          <p:cNvSpPr>
            <a:spLocks noGrp="1"/>
          </p:cNvSpPr>
          <p:nvPr>
            <p:ph type="ctrTitle"/>
          </p:nvPr>
        </p:nvSpPr>
        <p:spPr/>
        <p:txBody>
          <a:bodyPr/>
          <a:lstStyle/>
          <a:p>
            <a:r>
              <a:rPr lang="en-US" dirty="0"/>
              <a:t>LUNGMAP Screening</a:t>
            </a:r>
            <a:br>
              <a:rPr lang="en-US" dirty="0"/>
            </a:br>
            <a:r>
              <a:rPr lang="en-US" dirty="0"/>
              <a:t>Step 0</a:t>
            </a:r>
          </a:p>
        </p:txBody>
      </p:sp>
      <p:sp>
        <p:nvSpPr>
          <p:cNvPr id="7" name="Subtitle 6">
            <a:extLst>
              <a:ext uri="{FF2B5EF4-FFF2-40B4-BE49-F238E27FC236}">
                <a16:creationId xmlns:a16="http://schemas.microsoft.com/office/drawing/2014/main" id="{F039FF69-FF91-4156-AC80-65D2B9E45C0B}"/>
              </a:ext>
            </a:extLst>
          </p:cNvPr>
          <p:cNvSpPr>
            <a:spLocks noGrp="1"/>
          </p:cNvSpPr>
          <p:nvPr>
            <p:ph type="subTitle" idx="1"/>
          </p:nvPr>
        </p:nvSpPr>
        <p:spPr/>
        <p:txBody>
          <a:bodyPr/>
          <a:lstStyle/>
          <a:p>
            <a:r>
              <a:rPr lang="en-US" dirty="0"/>
              <a:t>Logistics and </a:t>
            </a:r>
            <a:r>
              <a:rPr lang="en-US" dirty="0" err="1"/>
              <a:t>FAqs</a:t>
            </a:r>
            <a:endParaRPr lang="en-US" dirty="0"/>
          </a:p>
        </p:txBody>
      </p:sp>
      <p:sp>
        <p:nvSpPr>
          <p:cNvPr id="4" name="Slide Number Placeholder 3">
            <a:extLst>
              <a:ext uri="{FF2B5EF4-FFF2-40B4-BE49-F238E27FC236}">
                <a16:creationId xmlns:a16="http://schemas.microsoft.com/office/drawing/2014/main" id="{5C267CE3-4533-4A06-89AA-53B56105C664}"/>
              </a:ext>
            </a:extLst>
          </p:cNvPr>
          <p:cNvSpPr>
            <a:spLocks noGrp="1"/>
          </p:cNvSpPr>
          <p:nvPr>
            <p:ph type="sldNum" sz="quarter" idx="12"/>
          </p:nvPr>
        </p:nvSpPr>
        <p:spPr/>
        <p:txBody>
          <a:bodyPr/>
          <a:lstStyle/>
          <a:p>
            <a:r>
              <a:rPr lang="en-US" dirty="0"/>
              <a:t>Slide </a:t>
            </a:r>
            <a:fld id="{629637A9-119A-49DA-BD12-AAC58B377D80}" type="slidenum">
              <a:rPr lang="en-US" smtClean="0"/>
              <a:pPr/>
              <a:t>34</a:t>
            </a:fld>
            <a:endParaRPr lang="en-US" dirty="0"/>
          </a:p>
        </p:txBody>
      </p:sp>
    </p:spTree>
    <p:extLst>
      <p:ext uri="{BB962C8B-B14F-4D97-AF65-F5344CB8AC3E}">
        <p14:creationId xmlns:p14="http://schemas.microsoft.com/office/powerpoint/2010/main" val="1602095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5CB8-847E-4402-9BF9-8C7EDC083D83}"/>
              </a:ext>
            </a:extLst>
          </p:cNvPr>
          <p:cNvSpPr>
            <a:spLocks noGrp="1"/>
          </p:cNvSpPr>
          <p:nvPr>
            <p:ph type="title"/>
          </p:nvPr>
        </p:nvSpPr>
        <p:spPr/>
        <p:txBody>
          <a:bodyPr/>
          <a:lstStyle/>
          <a:p>
            <a:r>
              <a:rPr lang="en-US" dirty="0"/>
              <a:t>Tissue and </a:t>
            </a:r>
            <a:r>
              <a:rPr lang="en-US" dirty="0" err="1"/>
              <a:t>ctDNA</a:t>
            </a:r>
            <a:r>
              <a:rPr lang="en-US" dirty="0"/>
              <a:t> Collection Procedures </a:t>
            </a:r>
          </a:p>
        </p:txBody>
      </p:sp>
      <p:sp>
        <p:nvSpPr>
          <p:cNvPr id="4" name="Slide Number Placeholder 3">
            <a:extLst>
              <a:ext uri="{FF2B5EF4-FFF2-40B4-BE49-F238E27FC236}">
                <a16:creationId xmlns:a16="http://schemas.microsoft.com/office/drawing/2014/main" id="{0184967C-AE5E-492F-8797-21E0EF43384D}"/>
              </a:ext>
            </a:extLst>
          </p:cNvPr>
          <p:cNvSpPr>
            <a:spLocks noGrp="1"/>
          </p:cNvSpPr>
          <p:nvPr>
            <p:ph type="sldNum" sz="quarter" idx="12"/>
          </p:nvPr>
        </p:nvSpPr>
        <p:spPr/>
        <p:txBody>
          <a:bodyPr/>
          <a:lstStyle/>
          <a:p>
            <a:r>
              <a:rPr lang="en-US" dirty="0"/>
              <a:t>Slide </a:t>
            </a:r>
            <a:fld id="{629637A9-119A-49DA-BD12-AAC58B377D80}" type="slidenum">
              <a:rPr lang="en-US" smtClean="0"/>
              <a:pPr/>
              <a:t>35</a:t>
            </a:fld>
            <a:endParaRPr lang="en-US" dirty="0"/>
          </a:p>
        </p:txBody>
      </p:sp>
      <p:sp>
        <p:nvSpPr>
          <p:cNvPr id="7" name="Slide Number Placeholder 3">
            <a:extLst>
              <a:ext uri="{FF2B5EF4-FFF2-40B4-BE49-F238E27FC236}">
                <a16:creationId xmlns:a16="http://schemas.microsoft.com/office/drawing/2014/main" id="{9783E758-BA2E-4E97-8E9B-DC74139B4182}"/>
              </a:ext>
            </a:extLst>
          </p:cNvPr>
          <p:cNvSpPr txBox="1">
            <a:spLocks/>
          </p:cNvSpPr>
          <p:nvPr/>
        </p:nvSpPr>
        <p:spPr>
          <a:xfrm>
            <a:off x="60959" y="6459785"/>
            <a:ext cx="945972"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lumMod val="85000"/>
                    <a:lumOff val="1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solidFill>
                  <a:prstClr val="black"/>
                </a:solidFill>
                <a:latin typeface="Calibri"/>
              </a:rPr>
              <a:t>Slide </a:t>
            </a:r>
            <a:fld id="{629637A9-119A-49DA-BD12-AAC58B377D80}" type="slidenum">
              <a:rPr lang="en-US" smtClean="0">
                <a:solidFill>
                  <a:prstClr val="black"/>
                </a:solidFill>
                <a:latin typeface="Calibri"/>
              </a:rPr>
              <a:pPr>
                <a:defRPr/>
              </a:pPr>
              <a:t>35</a:t>
            </a:fld>
            <a:endParaRPr lang="en-US" dirty="0">
              <a:solidFill>
                <a:prstClr val="black"/>
              </a:solidFill>
              <a:latin typeface="Calibri"/>
            </a:endParaRPr>
          </a:p>
        </p:txBody>
      </p:sp>
      <p:sp>
        <p:nvSpPr>
          <p:cNvPr id="8" name="Text Box 2">
            <a:extLst>
              <a:ext uri="{FF2B5EF4-FFF2-40B4-BE49-F238E27FC236}">
                <a16:creationId xmlns:a16="http://schemas.microsoft.com/office/drawing/2014/main" id="{34D6496A-CFAF-4D65-A6E5-04527D687C47}"/>
              </a:ext>
            </a:extLst>
          </p:cNvPr>
          <p:cNvSpPr txBox="1">
            <a:spLocks noChangeArrowheads="1"/>
          </p:cNvSpPr>
          <p:nvPr/>
        </p:nvSpPr>
        <p:spPr bwMode="auto">
          <a:xfrm>
            <a:off x="1924086" y="1987673"/>
            <a:ext cx="2953674" cy="55713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Step 0: Pre-Registration to obtain a patient ID</a:t>
            </a:r>
          </a:p>
        </p:txBody>
      </p:sp>
      <p:sp>
        <p:nvSpPr>
          <p:cNvPr id="9" name="Text Box 2">
            <a:extLst>
              <a:ext uri="{FF2B5EF4-FFF2-40B4-BE49-F238E27FC236}">
                <a16:creationId xmlns:a16="http://schemas.microsoft.com/office/drawing/2014/main" id="{FFC6723F-69C6-4B0B-B471-33CF15F851D3}"/>
              </a:ext>
            </a:extLst>
          </p:cNvPr>
          <p:cNvSpPr txBox="1">
            <a:spLocks noChangeArrowheads="1"/>
          </p:cNvSpPr>
          <p:nvPr/>
        </p:nvSpPr>
        <p:spPr bwMode="auto">
          <a:xfrm>
            <a:off x="1994427" y="4645859"/>
            <a:ext cx="2248250" cy="33855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Step 1: Registration</a:t>
            </a:r>
          </a:p>
        </p:txBody>
      </p:sp>
      <p:sp>
        <p:nvSpPr>
          <p:cNvPr id="10" name="Text Box 2">
            <a:extLst>
              <a:ext uri="{FF2B5EF4-FFF2-40B4-BE49-F238E27FC236}">
                <a16:creationId xmlns:a16="http://schemas.microsoft.com/office/drawing/2014/main" id="{B370D649-D1E4-4F41-A2A5-132F566E360F}"/>
              </a:ext>
            </a:extLst>
          </p:cNvPr>
          <p:cNvSpPr txBox="1">
            <a:spLocks noChangeArrowheads="1"/>
          </p:cNvSpPr>
          <p:nvPr/>
        </p:nvSpPr>
        <p:spPr bwMode="auto">
          <a:xfrm>
            <a:off x="2341410" y="5598819"/>
            <a:ext cx="1559297" cy="492242"/>
          </a:xfrm>
          <a:prstGeom prst="rect">
            <a:avLst/>
          </a:prstGeom>
          <a:solidFill>
            <a:srgbClr val="FFFFFF"/>
          </a:solidFill>
          <a:ln w="38100">
            <a:solidFill>
              <a:srgbClr val="ED7D31"/>
            </a:solid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Submit tissue</a:t>
            </a:r>
          </a:p>
        </p:txBody>
      </p:sp>
      <p:cxnSp>
        <p:nvCxnSpPr>
          <p:cNvPr id="11" name="Straight Arrow Connector 10">
            <a:extLst>
              <a:ext uri="{FF2B5EF4-FFF2-40B4-BE49-F238E27FC236}">
                <a16:creationId xmlns:a16="http://schemas.microsoft.com/office/drawing/2014/main" id="{35C54AC9-A987-466D-B9D9-61905216AF6C}"/>
              </a:ext>
            </a:extLst>
          </p:cNvPr>
          <p:cNvCxnSpPr>
            <a:cxnSpLocks/>
            <a:stCxn id="9" idx="2"/>
            <a:endCxn id="10" idx="0"/>
          </p:cNvCxnSpPr>
          <p:nvPr/>
        </p:nvCxnSpPr>
        <p:spPr>
          <a:xfrm>
            <a:off x="3118552" y="4984413"/>
            <a:ext cx="2507" cy="614406"/>
          </a:xfrm>
          <a:prstGeom prst="straightConnector1">
            <a:avLst/>
          </a:prstGeom>
          <a:noFill/>
          <a:ln w="6350" cap="flat" cmpd="sng" algn="ctr">
            <a:solidFill>
              <a:srgbClr val="4472C4"/>
            </a:solidFill>
            <a:prstDash val="solid"/>
            <a:miter lim="800000"/>
            <a:tailEnd type="triangle"/>
          </a:ln>
          <a:effectLst/>
        </p:spPr>
      </p:cxnSp>
      <p:sp>
        <p:nvSpPr>
          <p:cNvPr id="12" name="Text Box 2">
            <a:extLst>
              <a:ext uri="{FF2B5EF4-FFF2-40B4-BE49-F238E27FC236}">
                <a16:creationId xmlns:a16="http://schemas.microsoft.com/office/drawing/2014/main" id="{3FD8D0E9-C70B-4863-9FD3-D13BD1D822B5}"/>
              </a:ext>
            </a:extLst>
          </p:cNvPr>
          <p:cNvSpPr txBox="1">
            <a:spLocks noChangeArrowheads="1"/>
          </p:cNvSpPr>
          <p:nvPr/>
        </p:nvSpPr>
        <p:spPr bwMode="auto">
          <a:xfrm>
            <a:off x="1599445" y="3405904"/>
            <a:ext cx="1186326" cy="41357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Biopsy</a:t>
            </a:r>
          </a:p>
        </p:txBody>
      </p:sp>
      <p:sp>
        <p:nvSpPr>
          <p:cNvPr id="13" name="Text Box 2">
            <a:extLst>
              <a:ext uri="{FF2B5EF4-FFF2-40B4-BE49-F238E27FC236}">
                <a16:creationId xmlns:a16="http://schemas.microsoft.com/office/drawing/2014/main" id="{23FF2BE5-D1DC-4D06-9B12-76A40C3DE1E1}"/>
              </a:ext>
            </a:extLst>
          </p:cNvPr>
          <p:cNvSpPr txBox="1">
            <a:spLocks noChangeArrowheads="1"/>
          </p:cNvSpPr>
          <p:nvPr/>
        </p:nvSpPr>
        <p:spPr bwMode="auto">
          <a:xfrm>
            <a:off x="3565419" y="3234700"/>
            <a:ext cx="2070405" cy="5847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ctDNA</a:t>
            </a: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specimen collected and shipped</a:t>
            </a:r>
          </a:p>
        </p:txBody>
      </p:sp>
      <p:cxnSp>
        <p:nvCxnSpPr>
          <p:cNvPr id="14" name="Straight Arrow Connector 13">
            <a:extLst>
              <a:ext uri="{FF2B5EF4-FFF2-40B4-BE49-F238E27FC236}">
                <a16:creationId xmlns:a16="http://schemas.microsoft.com/office/drawing/2014/main" id="{53369C5C-B8D8-4F00-AABF-40E9C40F60DB}"/>
              </a:ext>
            </a:extLst>
          </p:cNvPr>
          <p:cNvCxnSpPr>
            <a:cxnSpLocks/>
          </p:cNvCxnSpPr>
          <p:nvPr/>
        </p:nvCxnSpPr>
        <p:spPr>
          <a:xfrm>
            <a:off x="3118552" y="3990009"/>
            <a:ext cx="0" cy="566324"/>
          </a:xfrm>
          <a:prstGeom prst="straightConnector1">
            <a:avLst/>
          </a:prstGeom>
          <a:noFill/>
          <a:ln w="6350" cap="flat" cmpd="sng" algn="ctr">
            <a:solidFill>
              <a:srgbClr val="4472C4"/>
            </a:solidFill>
            <a:prstDash val="solid"/>
            <a:miter lim="800000"/>
            <a:tailEnd type="triangle"/>
          </a:ln>
          <a:effectLst/>
        </p:spPr>
      </p:cxnSp>
      <p:sp>
        <p:nvSpPr>
          <p:cNvPr id="15" name="TextBox 14">
            <a:extLst>
              <a:ext uri="{FF2B5EF4-FFF2-40B4-BE49-F238E27FC236}">
                <a16:creationId xmlns:a16="http://schemas.microsoft.com/office/drawing/2014/main" id="{947188B7-BD3E-47C5-8D53-60CE9D16FCB2}"/>
              </a:ext>
            </a:extLst>
          </p:cNvPr>
          <p:cNvSpPr txBox="1"/>
          <p:nvPr/>
        </p:nvSpPr>
        <p:spPr>
          <a:xfrm>
            <a:off x="851632" y="3848772"/>
            <a:ext cx="1657500" cy="7386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0000"/>
                </a:solidFill>
                <a:effectLst/>
                <a:uLnTx/>
                <a:uFillTx/>
                <a:latin typeface="Calibri"/>
                <a:ea typeface="+mn-ea"/>
                <a:cs typeface="+mn-cs"/>
              </a:rPr>
              <a:t>Tissue processed and assessed for adequacy</a:t>
            </a:r>
          </a:p>
        </p:txBody>
      </p:sp>
      <p:cxnSp>
        <p:nvCxnSpPr>
          <p:cNvPr id="16" name="Straight Arrow Connector 15">
            <a:extLst>
              <a:ext uri="{FF2B5EF4-FFF2-40B4-BE49-F238E27FC236}">
                <a16:creationId xmlns:a16="http://schemas.microsoft.com/office/drawing/2014/main" id="{BD444E60-04AB-42EF-A1BC-5AD67F2276BA}"/>
              </a:ext>
            </a:extLst>
          </p:cNvPr>
          <p:cNvCxnSpPr>
            <a:cxnSpLocks/>
          </p:cNvCxnSpPr>
          <p:nvPr/>
        </p:nvCxnSpPr>
        <p:spPr>
          <a:xfrm flipH="1">
            <a:off x="2324888" y="2648931"/>
            <a:ext cx="5078" cy="514083"/>
          </a:xfrm>
          <a:prstGeom prst="straightConnector1">
            <a:avLst/>
          </a:prstGeom>
          <a:noFill/>
          <a:ln w="6350" cap="flat" cmpd="sng" algn="ctr">
            <a:solidFill>
              <a:srgbClr val="4472C4"/>
            </a:solidFill>
            <a:prstDash val="solid"/>
            <a:miter lim="800000"/>
            <a:tailEnd type="triangle"/>
          </a:ln>
          <a:effectLst/>
        </p:spPr>
      </p:cxnSp>
      <p:cxnSp>
        <p:nvCxnSpPr>
          <p:cNvPr id="17" name="Straight Arrow Connector 16">
            <a:extLst>
              <a:ext uri="{FF2B5EF4-FFF2-40B4-BE49-F238E27FC236}">
                <a16:creationId xmlns:a16="http://schemas.microsoft.com/office/drawing/2014/main" id="{40F9517F-9961-46E9-AD8C-97CD11BBF0AF}"/>
              </a:ext>
            </a:extLst>
          </p:cNvPr>
          <p:cNvCxnSpPr>
            <a:cxnSpLocks/>
          </p:cNvCxnSpPr>
          <p:nvPr/>
        </p:nvCxnSpPr>
        <p:spPr>
          <a:xfrm>
            <a:off x="4242677" y="2665018"/>
            <a:ext cx="0" cy="414817"/>
          </a:xfrm>
          <a:prstGeom prst="straightConnector1">
            <a:avLst/>
          </a:prstGeom>
          <a:noFill/>
          <a:ln w="6350" cap="flat" cmpd="sng" algn="ctr">
            <a:solidFill>
              <a:srgbClr val="4472C4"/>
            </a:solidFill>
            <a:prstDash val="solid"/>
            <a:miter lim="800000"/>
            <a:tailEnd type="triangle"/>
          </a:ln>
          <a:effectLst/>
        </p:spPr>
      </p:cxnSp>
      <p:cxnSp>
        <p:nvCxnSpPr>
          <p:cNvPr id="18" name="Straight Arrow Connector 17">
            <a:extLst>
              <a:ext uri="{FF2B5EF4-FFF2-40B4-BE49-F238E27FC236}">
                <a16:creationId xmlns:a16="http://schemas.microsoft.com/office/drawing/2014/main" id="{54B1459D-F551-418C-9A0B-60AA8338CD3A}"/>
              </a:ext>
            </a:extLst>
          </p:cNvPr>
          <p:cNvCxnSpPr>
            <a:cxnSpLocks/>
          </p:cNvCxnSpPr>
          <p:nvPr/>
        </p:nvCxnSpPr>
        <p:spPr>
          <a:xfrm>
            <a:off x="8628072" y="1952833"/>
            <a:ext cx="0" cy="3615866"/>
          </a:xfrm>
          <a:prstGeom prst="straightConnector1">
            <a:avLst/>
          </a:prstGeom>
          <a:noFill/>
          <a:ln w="6350" cap="flat" cmpd="sng" algn="ctr">
            <a:solidFill>
              <a:srgbClr val="4472C4"/>
            </a:solidFill>
            <a:prstDash val="solid"/>
            <a:miter lim="800000"/>
            <a:tailEnd type="triangle"/>
          </a:ln>
          <a:effectLst/>
        </p:spPr>
      </p:cxnSp>
      <p:sp>
        <p:nvSpPr>
          <p:cNvPr id="19" name="TextBox 18">
            <a:extLst>
              <a:ext uri="{FF2B5EF4-FFF2-40B4-BE49-F238E27FC236}">
                <a16:creationId xmlns:a16="http://schemas.microsoft.com/office/drawing/2014/main" id="{019F690D-F88E-4C6E-AC0C-01439B83DA8E}"/>
              </a:ext>
            </a:extLst>
          </p:cNvPr>
          <p:cNvSpPr txBox="1"/>
          <p:nvPr/>
        </p:nvSpPr>
        <p:spPr>
          <a:xfrm>
            <a:off x="7067093" y="1570794"/>
            <a:ext cx="3121957" cy="338554"/>
          </a:xfrm>
          <a:prstGeom prst="rect">
            <a:avLst/>
          </a:prstGeom>
          <a:solidFill>
            <a:sysClr val="window" lastClr="FFFFFF"/>
          </a:solidFill>
          <a:ln>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Adequate archival tissue available</a:t>
            </a:r>
          </a:p>
        </p:txBody>
      </p:sp>
      <p:sp>
        <p:nvSpPr>
          <p:cNvPr id="20" name="TextBox 19">
            <a:extLst>
              <a:ext uri="{FF2B5EF4-FFF2-40B4-BE49-F238E27FC236}">
                <a16:creationId xmlns:a16="http://schemas.microsoft.com/office/drawing/2014/main" id="{0012F269-E83D-46E6-8B44-1DD0CAAE8C03}"/>
              </a:ext>
            </a:extLst>
          </p:cNvPr>
          <p:cNvSpPr txBox="1"/>
          <p:nvPr/>
        </p:nvSpPr>
        <p:spPr>
          <a:xfrm>
            <a:off x="2818580" y="2672242"/>
            <a:ext cx="7453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+/- 7 days</a:t>
            </a:r>
          </a:p>
        </p:txBody>
      </p:sp>
      <p:sp>
        <p:nvSpPr>
          <p:cNvPr id="21" name="Oval 20">
            <a:extLst>
              <a:ext uri="{FF2B5EF4-FFF2-40B4-BE49-F238E27FC236}">
                <a16:creationId xmlns:a16="http://schemas.microsoft.com/office/drawing/2014/main" id="{48F81E15-D73D-415C-88C6-41CD3B9A43DF}"/>
              </a:ext>
            </a:extLst>
          </p:cNvPr>
          <p:cNvSpPr/>
          <p:nvPr/>
        </p:nvSpPr>
        <p:spPr>
          <a:xfrm>
            <a:off x="2664485" y="2657529"/>
            <a:ext cx="908133" cy="563908"/>
          </a:xfrm>
          <a:prstGeom prst="ellipse">
            <a:avLst/>
          </a:prstGeom>
          <a:solidFill>
            <a:sysClr val="window" lastClr="FFFFFF">
              <a:alpha val="0"/>
            </a:sys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black">
                  <a:lumMod val="75000"/>
                  <a:lumOff val="25000"/>
                </a:prstClr>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BD318DB4-FC78-4299-8110-3D63DFB083B1}"/>
              </a:ext>
            </a:extLst>
          </p:cNvPr>
          <p:cNvSpPr txBox="1"/>
          <p:nvPr/>
        </p:nvSpPr>
        <p:spPr>
          <a:xfrm>
            <a:off x="1680382" y="1570794"/>
            <a:ext cx="3476820" cy="338554"/>
          </a:xfrm>
          <a:prstGeom prst="rect">
            <a:avLst/>
          </a:prstGeom>
          <a:solidFill>
            <a:sysClr val="window" lastClr="FFFFFF"/>
          </a:solidFill>
          <a:ln>
            <a:solidFill>
              <a:srgbClr val="4472C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Adequate archival tissue NOT available</a:t>
            </a:r>
          </a:p>
        </p:txBody>
      </p:sp>
      <p:sp>
        <p:nvSpPr>
          <p:cNvPr id="23" name="Text Box 2">
            <a:extLst>
              <a:ext uri="{FF2B5EF4-FFF2-40B4-BE49-F238E27FC236}">
                <a16:creationId xmlns:a16="http://schemas.microsoft.com/office/drawing/2014/main" id="{19CDA987-541F-46DF-8852-BB9291EF6475}"/>
              </a:ext>
            </a:extLst>
          </p:cNvPr>
          <p:cNvSpPr txBox="1">
            <a:spLocks noChangeArrowheads="1"/>
          </p:cNvSpPr>
          <p:nvPr/>
        </p:nvSpPr>
        <p:spPr bwMode="auto">
          <a:xfrm>
            <a:off x="7503947" y="4645859"/>
            <a:ext cx="2248250" cy="33855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Step 1: Registration</a:t>
            </a:r>
          </a:p>
        </p:txBody>
      </p:sp>
      <p:sp>
        <p:nvSpPr>
          <p:cNvPr id="24" name="Text Box 2">
            <a:extLst>
              <a:ext uri="{FF2B5EF4-FFF2-40B4-BE49-F238E27FC236}">
                <a16:creationId xmlns:a16="http://schemas.microsoft.com/office/drawing/2014/main" id="{0C90C940-7327-495B-BA0D-D6CB507EC6BE}"/>
              </a:ext>
            </a:extLst>
          </p:cNvPr>
          <p:cNvSpPr txBox="1">
            <a:spLocks noChangeArrowheads="1"/>
          </p:cNvSpPr>
          <p:nvPr/>
        </p:nvSpPr>
        <p:spPr bwMode="auto">
          <a:xfrm>
            <a:off x="7848422" y="5568699"/>
            <a:ext cx="1559297" cy="492242"/>
          </a:xfrm>
          <a:prstGeom prst="rect">
            <a:avLst/>
          </a:prstGeom>
          <a:solidFill>
            <a:srgbClr val="FFFFFF"/>
          </a:solidFill>
          <a:ln w="38100">
            <a:solidFill>
              <a:srgbClr val="ED7D31"/>
            </a:solid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Submit tissue</a:t>
            </a:r>
          </a:p>
        </p:txBody>
      </p:sp>
    </p:spTree>
    <p:extLst>
      <p:ext uri="{BB962C8B-B14F-4D97-AF65-F5344CB8AC3E}">
        <p14:creationId xmlns:p14="http://schemas.microsoft.com/office/powerpoint/2010/main" val="4215489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39A86-BC7E-4E1A-AB3E-5A67A2B003D8}"/>
              </a:ext>
            </a:extLst>
          </p:cNvPr>
          <p:cNvSpPr>
            <a:spLocks noGrp="1"/>
          </p:cNvSpPr>
          <p:nvPr>
            <p:ph type="title"/>
          </p:nvPr>
        </p:nvSpPr>
        <p:spPr/>
        <p:txBody>
          <a:bodyPr/>
          <a:lstStyle/>
          <a:p>
            <a:r>
              <a:rPr lang="en-US" dirty="0"/>
              <a:t>FAQs: LUNGMAP Step 0</a:t>
            </a:r>
          </a:p>
        </p:txBody>
      </p:sp>
      <p:sp>
        <p:nvSpPr>
          <p:cNvPr id="3" name="Content Placeholder 2">
            <a:extLst>
              <a:ext uri="{FF2B5EF4-FFF2-40B4-BE49-F238E27FC236}">
                <a16:creationId xmlns:a16="http://schemas.microsoft.com/office/drawing/2014/main" id="{A8B31762-90F7-4BC2-9CC2-625352A6CFFD}"/>
              </a:ext>
            </a:extLst>
          </p:cNvPr>
          <p:cNvSpPr>
            <a:spLocks noGrp="1"/>
          </p:cNvSpPr>
          <p:nvPr>
            <p:ph idx="1"/>
          </p:nvPr>
        </p:nvSpPr>
        <p:spPr>
          <a:xfrm>
            <a:off x="609600" y="1720787"/>
            <a:ext cx="10546080" cy="4738998"/>
          </a:xfrm>
        </p:spPr>
        <p:txBody>
          <a:bodyPr>
            <a:normAutofit/>
          </a:bodyPr>
          <a:lstStyle/>
          <a:p>
            <a:pPr marL="0" indent="0">
              <a:buNone/>
            </a:pPr>
            <a:r>
              <a:rPr lang="en-US" sz="2400" b="1" dirty="0"/>
              <a:t>Q: </a:t>
            </a:r>
            <a:r>
              <a:rPr lang="en-US" sz="2400" b="1" dirty="0">
                <a:solidFill>
                  <a:srgbClr val="0070C0"/>
                </a:solidFill>
              </a:rPr>
              <a:t>What is LUNGMAP Step 0? Why does it exist?</a:t>
            </a:r>
          </a:p>
          <a:p>
            <a:pPr marL="0" indent="0">
              <a:buNone/>
            </a:pPr>
            <a:r>
              <a:rPr lang="en-US" sz="2400" b="1" dirty="0"/>
              <a:t>A: </a:t>
            </a:r>
            <a:r>
              <a:rPr lang="en-US" sz="2400" dirty="0"/>
              <a:t>Step 0 is an administrative registration step in OPEN used to obtain a SWOG patient ID number in order to label, log and ship the whole blood specimen for </a:t>
            </a:r>
            <a:r>
              <a:rPr lang="en-US" sz="2400" dirty="0" err="1"/>
              <a:t>ctDNA</a:t>
            </a:r>
            <a:r>
              <a:rPr lang="en-US" sz="2400" dirty="0"/>
              <a:t> assay required for patients undergoing a new biopsy. This whole blood specimen will likely need to be submitted before the tissue specimen has been evaluated for adequacy. Therefore, a SWOG patient ID number is needed before the patient is eligible to be registered to LUNGMAP Step 1.</a:t>
            </a:r>
          </a:p>
          <a:p>
            <a:endParaRPr lang="en-US" dirty="0"/>
          </a:p>
        </p:txBody>
      </p:sp>
      <p:sp>
        <p:nvSpPr>
          <p:cNvPr id="4" name="Slide Number Placeholder 3">
            <a:extLst>
              <a:ext uri="{FF2B5EF4-FFF2-40B4-BE49-F238E27FC236}">
                <a16:creationId xmlns:a16="http://schemas.microsoft.com/office/drawing/2014/main" id="{BD6A08CB-6037-479E-899F-54F17CB3F818}"/>
              </a:ext>
            </a:extLst>
          </p:cNvPr>
          <p:cNvSpPr>
            <a:spLocks noGrp="1"/>
          </p:cNvSpPr>
          <p:nvPr>
            <p:ph type="sldNum" sz="quarter" idx="12"/>
          </p:nvPr>
        </p:nvSpPr>
        <p:spPr/>
        <p:txBody>
          <a:bodyPr/>
          <a:lstStyle/>
          <a:p>
            <a:r>
              <a:rPr lang="en-US" dirty="0"/>
              <a:t>Slide </a:t>
            </a:r>
            <a:fld id="{629637A9-119A-49DA-BD12-AAC58B377D80}" type="slidenum">
              <a:rPr lang="en-US" smtClean="0"/>
              <a:pPr/>
              <a:t>36</a:t>
            </a:fld>
            <a:endParaRPr lang="en-US" dirty="0"/>
          </a:p>
        </p:txBody>
      </p:sp>
    </p:spTree>
    <p:extLst>
      <p:ext uri="{BB962C8B-B14F-4D97-AF65-F5344CB8AC3E}">
        <p14:creationId xmlns:p14="http://schemas.microsoft.com/office/powerpoint/2010/main" val="1299561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AD3-740F-4254-85D9-9FF0A0749C09}"/>
              </a:ext>
            </a:extLst>
          </p:cNvPr>
          <p:cNvSpPr>
            <a:spLocks noGrp="1"/>
          </p:cNvSpPr>
          <p:nvPr>
            <p:ph type="title"/>
          </p:nvPr>
        </p:nvSpPr>
        <p:spPr/>
        <p:txBody>
          <a:bodyPr/>
          <a:lstStyle/>
          <a:p>
            <a:r>
              <a:rPr lang="en-US" dirty="0"/>
              <a:t>FAQs: LUNGMAP Step 0</a:t>
            </a:r>
          </a:p>
        </p:txBody>
      </p:sp>
      <p:sp>
        <p:nvSpPr>
          <p:cNvPr id="3" name="Content Placeholder 2">
            <a:extLst>
              <a:ext uri="{FF2B5EF4-FFF2-40B4-BE49-F238E27FC236}">
                <a16:creationId xmlns:a16="http://schemas.microsoft.com/office/drawing/2014/main" id="{D8151CDD-07FB-4969-B441-22724A80FAA1}"/>
              </a:ext>
            </a:extLst>
          </p:cNvPr>
          <p:cNvSpPr>
            <a:spLocks noGrp="1"/>
          </p:cNvSpPr>
          <p:nvPr>
            <p:ph idx="1"/>
          </p:nvPr>
        </p:nvSpPr>
        <p:spPr/>
        <p:txBody>
          <a:bodyPr/>
          <a:lstStyle/>
          <a:p>
            <a:pPr marL="0" indent="0">
              <a:buNone/>
            </a:pPr>
            <a:r>
              <a:rPr lang="en-US" sz="2400" b="1" dirty="0"/>
              <a:t>Q: </a:t>
            </a:r>
            <a:r>
              <a:rPr lang="en-US" sz="2400" b="1" dirty="0">
                <a:solidFill>
                  <a:srgbClr val="0070C0"/>
                </a:solidFill>
              </a:rPr>
              <a:t>When does a patient need to be registered to Step 0?</a:t>
            </a:r>
          </a:p>
          <a:p>
            <a:pPr marL="0" indent="0">
              <a:buNone/>
            </a:pPr>
            <a:r>
              <a:rPr lang="en-US" sz="2400" b="1" dirty="0"/>
              <a:t>A: </a:t>
            </a:r>
            <a:r>
              <a:rPr lang="en-US" sz="2400" dirty="0"/>
              <a:t>Any time a biopsy is being done to obtain tissue for the LUNGMAP study after the patient has consented to the study (and before they have been registered to Step 1). This is what we consider a “new” biopsy (in contrast to archival tissue).</a:t>
            </a:r>
          </a:p>
          <a:p>
            <a:pPr marL="0" indent="0">
              <a:buNone/>
            </a:pPr>
            <a:endParaRPr lang="en-US" sz="2400" dirty="0"/>
          </a:p>
          <a:p>
            <a:pPr marL="0" indent="0">
              <a:buNone/>
            </a:pPr>
            <a:r>
              <a:rPr lang="en-US" sz="2400" b="1" dirty="0"/>
              <a:t>Q: </a:t>
            </a:r>
            <a:r>
              <a:rPr lang="en-US" sz="2400" b="1" dirty="0">
                <a:solidFill>
                  <a:srgbClr val="0070C0"/>
                </a:solidFill>
              </a:rPr>
              <a:t>Is Step 0 required for all LUNGMAP patients?</a:t>
            </a:r>
          </a:p>
          <a:p>
            <a:pPr marL="0" indent="0">
              <a:buNone/>
            </a:pPr>
            <a:r>
              <a:rPr lang="en-US" sz="2400" b="1" dirty="0"/>
              <a:t>A: </a:t>
            </a:r>
            <a:r>
              <a:rPr lang="en-US" sz="2400" dirty="0"/>
              <a:t>No, patients with an adequate archival tissue specimen available should be registered directly to Step 1.</a:t>
            </a:r>
          </a:p>
          <a:p>
            <a:endParaRPr lang="en-US" dirty="0"/>
          </a:p>
        </p:txBody>
      </p:sp>
      <p:sp>
        <p:nvSpPr>
          <p:cNvPr id="4" name="Slide Number Placeholder 3">
            <a:extLst>
              <a:ext uri="{FF2B5EF4-FFF2-40B4-BE49-F238E27FC236}">
                <a16:creationId xmlns:a16="http://schemas.microsoft.com/office/drawing/2014/main" id="{71818860-11B9-4EC9-8A9A-404CD7E35115}"/>
              </a:ext>
            </a:extLst>
          </p:cNvPr>
          <p:cNvSpPr>
            <a:spLocks noGrp="1"/>
          </p:cNvSpPr>
          <p:nvPr>
            <p:ph type="sldNum" sz="quarter" idx="12"/>
          </p:nvPr>
        </p:nvSpPr>
        <p:spPr/>
        <p:txBody>
          <a:bodyPr/>
          <a:lstStyle/>
          <a:p>
            <a:r>
              <a:rPr lang="en-US" dirty="0"/>
              <a:t>Slide </a:t>
            </a:r>
            <a:fld id="{629637A9-119A-49DA-BD12-AAC58B377D80}" type="slidenum">
              <a:rPr lang="en-US" smtClean="0"/>
              <a:pPr/>
              <a:t>37</a:t>
            </a:fld>
            <a:endParaRPr lang="en-US" dirty="0"/>
          </a:p>
        </p:txBody>
      </p:sp>
    </p:spTree>
    <p:extLst>
      <p:ext uri="{BB962C8B-B14F-4D97-AF65-F5344CB8AC3E}">
        <p14:creationId xmlns:p14="http://schemas.microsoft.com/office/powerpoint/2010/main" val="623633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DE12-E4D8-43C8-B547-25BF24323D27}"/>
              </a:ext>
            </a:extLst>
          </p:cNvPr>
          <p:cNvSpPr>
            <a:spLocks noGrp="1"/>
          </p:cNvSpPr>
          <p:nvPr>
            <p:ph type="title"/>
          </p:nvPr>
        </p:nvSpPr>
        <p:spPr/>
        <p:txBody>
          <a:bodyPr/>
          <a:lstStyle/>
          <a:p>
            <a:r>
              <a:rPr lang="en-US" dirty="0"/>
              <a:t>FAQs: LUNGMAP Step 0</a:t>
            </a:r>
          </a:p>
        </p:txBody>
      </p:sp>
      <p:sp>
        <p:nvSpPr>
          <p:cNvPr id="3" name="Content Placeholder 2">
            <a:extLst>
              <a:ext uri="{FF2B5EF4-FFF2-40B4-BE49-F238E27FC236}">
                <a16:creationId xmlns:a16="http://schemas.microsoft.com/office/drawing/2014/main" id="{E2326C3D-7E81-40A1-8C09-5F69A398A169}"/>
              </a:ext>
            </a:extLst>
          </p:cNvPr>
          <p:cNvSpPr>
            <a:spLocks noGrp="1"/>
          </p:cNvSpPr>
          <p:nvPr>
            <p:ph idx="1"/>
          </p:nvPr>
        </p:nvSpPr>
        <p:spPr>
          <a:xfrm>
            <a:off x="609600" y="1625601"/>
            <a:ext cx="10546080" cy="4453466"/>
          </a:xfrm>
        </p:spPr>
        <p:txBody>
          <a:bodyPr>
            <a:normAutofit/>
          </a:bodyPr>
          <a:lstStyle/>
          <a:p>
            <a:pPr marL="0" indent="0">
              <a:buNone/>
            </a:pPr>
            <a:r>
              <a:rPr lang="en-US" sz="2400" b="1" dirty="0"/>
              <a:t>Q: </a:t>
            </a:r>
            <a:r>
              <a:rPr lang="en-US" sz="2400" b="1" dirty="0">
                <a:solidFill>
                  <a:srgbClr val="0070C0"/>
                </a:solidFill>
              </a:rPr>
              <a:t>Are there any eligibility requirements for LUNGMAP Step 0?</a:t>
            </a:r>
          </a:p>
          <a:p>
            <a:pPr marL="0" indent="0">
              <a:buNone/>
            </a:pPr>
            <a:r>
              <a:rPr lang="en-US" sz="2400" b="1" dirty="0"/>
              <a:t>A: </a:t>
            </a:r>
            <a:r>
              <a:rPr lang="en-US" sz="2400" dirty="0"/>
              <a:t>No, as Step 0 is an administrative step only. The eligibility criteria in LUNGMAP protocol section 5 must be met prior to registration to LUNGMAP Step 1.</a:t>
            </a:r>
          </a:p>
          <a:p>
            <a:pPr marL="0" indent="0">
              <a:buNone/>
            </a:pPr>
            <a:endParaRPr lang="en-US" sz="2400" dirty="0"/>
          </a:p>
          <a:p>
            <a:pPr marL="0" indent="0">
              <a:buNone/>
            </a:pPr>
            <a:r>
              <a:rPr lang="en-US" sz="2400" b="1" dirty="0"/>
              <a:t>Q: </a:t>
            </a:r>
            <a:r>
              <a:rPr lang="en-US" sz="2400" b="1" dirty="0">
                <a:solidFill>
                  <a:srgbClr val="0070C0"/>
                </a:solidFill>
              </a:rPr>
              <a:t>Can I submit a tissue specimen under the Step 0 registration?</a:t>
            </a:r>
          </a:p>
          <a:p>
            <a:pPr marL="0" indent="0">
              <a:buNone/>
            </a:pPr>
            <a:r>
              <a:rPr lang="en-US" sz="2400" b="1" dirty="0"/>
              <a:t>A: </a:t>
            </a:r>
            <a:r>
              <a:rPr lang="en-US" sz="2400" dirty="0"/>
              <a:t>No, the patient must be registered to Step 1 before the tissue specimen can be logged and shipped. If the patient has only been registered to Step 0, the only available specimen in SWOG Specimen Tracking System (STS) will be the whole blood specimen.</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E918022-2A64-4B0A-A497-C06D4D7E158B}"/>
              </a:ext>
            </a:extLst>
          </p:cNvPr>
          <p:cNvSpPr>
            <a:spLocks noGrp="1"/>
          </p:cNvSpPr>
          <p:nvPr>
            <p:ph type="sldNum" sz="quarter" idx="12"/>
          </p:nvPr>
        </p:nvSpPr>
        <p:spPr/>
        <p:txBody>
          <a:bodyPr/>
          <a:lstStyle/>
          <a:p>
            <a:r>
              <a:rPr lang="en-US" dirty="0"/>
              <a:t>Slide </a:t>
            </a:r>
            <a:fld id="{629637A9-119A-49DA-BD12-AAC58B377D80}" type="slidenum">
              <a:rPr lang="en-US" smtClean="0"/>
              <a:pPr/>
              <a:t>38</a:t>
            </a:fld>
            <a:endParaRPr lang="en-US" dirty="0"/>
          </a:p>
        </p:txBody>
      </p:sp>
    </p:spTree>
    <p:extLst>
      <p:ext uri="{BB962C8B-B14F-4D97-AF65-F5344CB8AC3E}">
        <p14:creationId xmlns:p14="http://schemas.microsoft.com/office/powerpoint/2010/main" val="598643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B144-BC5D-42CF-8643-7EF8343D6D91}"/>
              </a:ext>
            </a:extLst>
          </p:cNvPr>
          <p:cNvSpPr>
            <a:spLocks noGrp="1"/>
          </p:cNvSpPr>
          <p:nvPr>
            <p:ph type="title"/>
          </p:nvPr>
        </p:nvSpPr>
        <p:spPr/>
        <p:txBody>
          <a:bodyPr/>
          <a:lstStyle/>
          <a:p>
            <a:r>
              <a:rPr lang="en-US" dirty="0"/>
              <a:t>FAQs: LUNGMAP Step 0</a:t>
            </a:r>
          </a:p>
        </p:txBody>
      </p:sp>
      <p:sp>
        <p:nvSpPr>
          <p:cNvPr id="3" name="Content Placeholder 2">
            <a:extLst>
              <a:ext uri="{FF2B5EF4-FFF2-40B4-BE49-F238E27FC236}">
                <a16:creationId xmlns:a16="http://schemas.microsoft.com/office/drawing/2014/main" id="{3136B191-8F9C-4BCB-8DD8-03896CDBA7C8}"/>
              </a:ext>
            </a:extLst>
          </p:cNvPr>
          <p:cNvSpPr>
            <a:spLocks noGrp="1"/>
          </p:cNvSpPr>
          <p:nvPr>
            <p:ph idx="1"/>
          </p:nvPr>
        </p:nvSpPr>
        <p:spPr/>
        <p:txBody>
          <a:bodyPr/>
          <a:lstStyle/>
          <a:p>
            <a:pPr marL="0" indent="0">
              <a:buNone/>
            </a:pPr>
            <a:r>
              <a:rPr lang="en-US" sz="2400" b="1" dirty="0"/>
              <a:t>Q: </a:t>
            </a:r>
            <a:r>
              <a:rPr lang="en-US" sz="2400" b="1" dirty="0">
                <a:solidFill>
                  <a:srgbClr val="0070C0"/>
                </a:solidFill>
              </a:rPr>
              <a:t>If the patient will be registered to Step 1, is the same patient ID number used?</a:t>
            </a:r>
          </a:p>
          <a:p>
            <a:pPr marL="0" indent="0">
              <a:buNone/>
            </a:pPr>
            <a:r>
              <a:rPr lang="en-US" sz="2400" b="1" dirty="0"/>
              <a:t>A: </a:t>
            </a:r>
            <a:r>
              <a:rPr lang="en-US" sz="2400" dirty="0"/>
              <a:t>Yes, the SWOG patient ID number provided from the Step 0 registration will remain with the patient and must be used for the Step 1 registration and tissue submission.</a:t>
            </a:r>
          </a:p>
          <a:p>
            <a:pPr marL="0" indent="0">
              <a:buNone/>
            </a:pPr>
            <a:endParaRPr lang="en-US" sz="2400" dirty="0"/>
          </a:p>
          <a:p>
            <a:pPr marL="0" indent="0">
              <a:buNone/>
            </a:pPr>
            <a:r>
              <a:rPr lang="en-US" sz="2400" b="1" dirty="0"/>
              <a:t>Q: </a:t>
            </a:r>
            <a:r>
              <a:rPr lang="en-US" sz="2400" b="1" dirty="0">
                <a:solidFill>
                  <a:srgbClr val="0070C0"/>
                </a:solidFill>
              </a:rPr>
              <a:t>If a patient was registered directly to Step 1, but it is later determined a new biopsy is needed, does the Step 0 registration need to be done?</a:t>
            </a:r>
          </a:p>
          <a:p>
            <a:pPr marL="0" indent="0">
              <a:buNone/>
            </a:pPr>
            <a:r>
              <a:rPr lang="en-US" sz="2400" b="1" dirty="0"/>
              <a:t>A: </a:t>
            </a:r>
            <a:r>
              <a:rPr lang="en-US" sz="2400" dirty="0"/>
              <a:t>No, there is no need for Step 0 registration once the patient is registered to Step 1, as the patient will already have a SWOG patient ID number.</a:t>
            </a:r>
          </a:p>
          <a:p>
            <a:endParaRPr lang="en-US" dirty="0"/>
          </a:p>
        </p:txBody>
      </p:sp>
      <p:sp>
        <p:nvSpPr>
          <p:cNvPr id="4" name="Slide Number Placeholder 3">
            <a:extLst>
              <a:ext uri="{FF2B5EF4-FFF2-40B4-BE49-F238E27FC236}">
                <a16:creationId xmlns:a16="http://schemas.microsoft.com/office/drawing/2014/main" id="{27654F6A-88DD-4038-BC73-59ABF8E7DF80}"/>
              </a:ext>
            </a:extLst>
          </p:cNvPr>
          <p:cNvSpPr>
            <a:spLocks noGrp="1"/>
          </p:cNvSpPr>
          <p:nvPr>
            <p:ph type="sldNum" sz="quarter" idx="12"/>
          </p:nvPr>
        </p:nvSpPr>
        <p:spPr/>
        <p:txBody>
          <a:bodyPr/>
          <a:lstStyle/>
          <a:p>
            <a:r>
              <a:rPr lang="en-US" dirty="0"/>
              <a:t>Slide </a:t>
            </a:r>
            <a:fld id="{629637A9-119A-49DA-BD12-AAC58B377D80}" type="slidenum">
              <a:rPr lang="en-US" smtClean="0"/>
              <a:pPr/>
              <a:t>39</a:t>
            </a:fld>
            <a:endParaRPr lang="en-US" dirty="0"/>
          </a:p>
        </p:txBody>
      </p:sp>
    </p:spTree>
    <p:extLst>
      <p:ext uri="{BB962C8B-B14F-4D97-AF65-F5344CB8AC3E}">
        <p14:creationId xmlns:p14="http://schemas.microsoft.com/office/powerpoint/2010/main" val="2638981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E376A91-3A55-4667-B908-8B99F525B648}"/>
              </a:ext>
            </a:extLst>
          </p:cNvPr>
          <p:cNvGrpSpPr/>
          <p:nvPr/>
        </p:nvGrpSpPr>
        <p:grpSpPr>
          <a:xfrm>
            <a:off x="5096933" y="2213134"/>
            <a:ext cx="6912188" cy="3619127"/>
            <a:chOff x="0" y="1449610"/>
            <a:chExt cx="9018104" cy="3786788"/>
          </a:xfrm>
        </p:grpSpPr>
        <p:pic>
          <p:nvPicPr>
            <p:cNvPr id="9" name="Picture 8">
              <a:extLst>
                <a:ext uri="{FF2B5EF4-FFF2-40B4-BE49-F238E27FC236}">
                  <a16:creationId xmlns:a16="http://schemas.microsoft.com/office/drawing/2014/main" id="{0DABC6BA-0173-45DA-AE66-43808E172243}"/>
                </a:ext>
              </a:extLst>
            </p:cNvPr>
            <p:cNvPicPr>
              <a:picLocks noChangeAspect="1"/>
            </p:cNvPicPr>
            <p:nvPr/>
          </p:nvPicPr>
          <p:blipFill rotWithShape="1">
            <a:blip r:embed="rId3">
              <a:clrChange>
                <a:clrFrom>
                  <a:srgbClr val="A3CCFF"/>
                </a:clrFrom>
                <a:clrTo>
                  <a:srgbClr val="A3CCFF">
                    <a:alpha val="0"/>
                  </a:srgbClr>
                </a:clrTo>
              </a:clrChange>
            </a:blip>
            <a:srcRect l="13387" t="22164" r="22641" b="8232"/>
            <a:stretch/>
          </p:blipFill>
          <p:spPr>
            <a:xfrm>
              <a:off x="2670771" y="1463173"/>
              <a:ext cx="6347333" cy="3773225"/>
            </a:xfrm>
            <a:prstGeom prst="rect">
              <a:avLst/>
            </a:prstGeom>
          </p:spPr>
        </p:pic>
        <p:pic>
          <p:nvPicPr>
            <p:cNvPr id="10" name="Picture 9">
              <a:extLst>
                <a:ext uri="{FF2B5EF4-FFF2-40B4-BE49-F238E27FC236}">
                  <a16:creationId xmlns:a16="http://schemas.microsoft.com/office/drawing/2014/main" id="{70321666-F774-4FBF-8F55-AC016763A1D3}"/>
                </a:ext>
              </a:extLst>
            </p:cNvPr>
            <p:cNvPicPr>
              <a:picLocks noChangeAspect="1"/>
            </p:cNvPicPr>
            <p:nvPr/>
          </p:nvPicPr>
          <p:blipFill rotWithShape="1">
            <a:blip r:embed="rId4">
              <a:clrChange>
                <a:clrFrom>
                  <a:srgbClr val="A3CCFF"/>
                </a:clrFrom>
                <a:clrTo>
                  <a:srgbClr val="A3CCFF">
                    <a:alpha val="0"/>
                  </a:srgbClr>
                </a:clrTo>
              </a:clrChange>
            </a:blip>
            <a:srcRect l="18899" t="19144" r="64071" b="35714"/>
            <a:stretch/>
          </p:blipFill>
          <p:spPr>
            <a:xfrm>
              <a:off x="0" y="1449610"/>
              <a:ext cx="1524000" cy="2202366"/>
            </a:xfrm>
            <a:prstGeom prst="rect">
              <a:avLst/>
            </a:prstGeom>
          </p:spPr>
        </p:pic>
        <p:pic>
          <p:nvPicPr>
            <p:cNvPr id="11" name="Picture 10">
              <a:extLst>
                <a:ext uri="{FF2B5EF4-FFF2-40B4-BE49-F238E27FC236}">
                  <a16:creationId xmlns:a16="http://schemas.microsoft.com/office/drawing/2014/main" id="{41BDA518-E05E-4E46-AB66-356107C9C73B}"/>
                </a:ext>
              </a:extLst>
            </p:cNvPr>
            <p:cNvPicPr>
              <a:picLocks noChangeAspect="1"/>
            </p:cNvPicPr>
            <p:nvPr/>
          </p:nvPicPr>
          <p:blipFill rotWithShape="1">
            <a:blip r:embed="rId5">
              <a:clrChange>
                <a:clrFrom>
                  <a:srgbClr val="A3CCFF"/>
                </a:clrFrom>
                <a:clrTo>
                  <a:srgbClr val="A3CCFF">
                    <a:alpha val="0"/>
                  </a:srgbClr>
                </a:clrTo>
              </a:clrChange>
            </a:blip>
            <a:srcRect l="21146" t="61137" r="65000" b="21047"/>
            <a:stretch/>
          </p:blipFill>
          <p:spPr>
            <a:xfrm>
              <a:off x="1045455" y="3046873"/>
              <a:ext cx="1625316" cy="1143000"/>
            </a:xfrm>
            <a:prstGeom prst="rect">
              <a:avLst/>
            </a:prstGeom>
          </p:spPr>
        </p:pic>
      </p:grpSp>
      <p:sp>
        <p:nvSpPr>
          <p:cNvPr id="5" name="Title 4">
            <a:extLst>
              <a:ext uri="{FF2B5EF4-FFF2-40B4-BE49-F238E27FC236}">
                <a16:creationId xmlns:a16="http://schemas.microsoft.com/office/drawing/2014/main" id="{1E6FDF8F-BE3A-4E1B-824A-7E4440DCECB1}"/>
              </a:ext>
            </a:extLst>
          </p:cNvPr>
          <p:cNvSpPr>
            <a:spLocks noGrp="1"/>
          </p:cNvSpPr>
          <p:nvPr>
            <p:ph type="title"/>
          </p:nvPr>
        </p:nvSpPr>
        <p:spPr/>
        <p:txBody>
          <a:bodyPr/>
          <a:lstStyle/>
          <a:p>
            <a:r>
              <a:rPr lang="en-US" dirty="0"/>
              <a:t>Where are we now?</a:t>
            </a:r>
          </a:p>
        </p:txBody>
      </p:sp>
      <p:sp>
        <p:nvSpPr>
          <p:cNvPr id="6" name="Content Placeholder 5">
            <a:extLst>
              <a:ext uri="{FF2B5EF4-FFF2-40B4-BE49-F238E27FC236}">
                <a16:creationId xmlns:a16="http://schemas.microsoft.com/office/drawing/2014/main" id="{256B0CA5-359A-4500-AFCB-6F1862641530}"/>
              </a:ext>
            </a:extLst>
          </p:cNvPr>
          <p:cNvSpPr>
            <a:spLocks noGrp="1"/>
          </p:cNvSpPr>
          <p:nvPr>
            <p:ph idx="1"/>
          </p:nvPr>
        </p:nvSpPr>
        <p:spPr>
          <a:xfrm>
            <a:off x="609600" y="1585610"/>
            <a:ext cx="10546080" cy="4874176"/>
          </a:xfrm>
        </p:spPr>
        <p:txBody>
          <a:bodyPr>
            <a:normAutofit fontScale="85000" lnSpcReduction="20000"/>
          </a:bodyPr>
          <a:lstStyle/>
          <a:p>
            <a:pPr marL="0" lvl="1" indent="0">
              <a:spcBef>
                <a:spcPts val="1200"/>
              </a:spcBef>
              <a:spcAft>
                <a:spcPts val="200"/>
              </a:spcAft>
              <a:buSzPct val="100000"/>
              <a:buNone/>
            </a:pPr>
            <a:r>
              <a:rPr lang="en-US" sz="2400" b="1" u="sng" dirty="0">
                <a:solidFill>
                  <a:srgbClr val="0070C0"/>
                </a:solidFill>
              </a:rPr>
              <a:t>S1400</a:t>
            </a:r>
            <a:r>
              <a:rPr lang="en-US" sz="2400" b="1" dirty="0">
                <a:solidFill>
                  <a:srgbClr val="0070C0"/>
                </a:solidFill>
              </a:rPr>
              <a:t> Screening Protocol </a:t>
            </a:r>
            <a:r>
              <a:rPr lang="en-US" sz="2400" dirty="0"/>
              <a:t>-</a:t>
            </a:r>
            <a:r>
              <a:rPr lang="en-US" sz="2400" b="1" dirty="0">
                <a:solidFill>
                  <a:srgbClr val="0070C0"/>
                </a:solidFill>
              </a:rPr>
              <a:t> </a:t>
            </a:r>
            <a:r>
              <a:rPr lang="en-US" sz="2400" dirty="0"/>
              <a:t>Opened 6/16/14. Closed 1/28/19 to expand to all </a:t>
            </a:r>
            <a:r>
              <a:rPr lang="en-US" sz="2400" dirty="0" err="1"/>
              <a:t>histologies</a:t>
            </a:r>
            <a:r>
              <a:rPr lang="en-US" sz="2400" dirty="0"/>
              <a:t> of NSCLC with the new LUNGMAP protocol.</a:t>
            </a:r>
          </a:p>
          <a:p>
            <a:pPr marL="225425" lvl="1" indent="-225425">
              <a:spcBef>
                <a:spcPts val="1200"/>
              </a:spcBef>
              <a:spcAft>
                <a:spcPts val="200"/>
              </a:spcAft>
              <a:buSzPct val="100000"/>
              <a:buFont typeface="Arial" panose="020B0604020202020204" pitchFamily="34" charset="0"/>
              <a:buChar char="•"/>
            </a:pPr>
            <a:r>
              <a:rPr lang="en-US" sz="2400" dirty="0"/>
              <a:t>1864 patients registered</a:t>
            </a:r>
          </a:p>
          <a:p>
            <a:pPr marL="0" lvl="1" indent="0">
              <a:spcBef>
                <a:spcPts val="1200"/>
              </a:spcBef>
              <a:spcAft>
                <a:spcPts val="200"/>
              </a:spcAft>
              <a:buSzPct val="100000"/>
              <a:buNone/>
            </a:pPr>
            <a:r>
              <a:rPr lang="en-US" sz="2400" b="1" u="sng" dirty="0">
                <a:solidFill>
                  <a:srgbClr val="0070C0"/>
                </a:solidFill>
              </a:rPr>
              <a:t>LUNGMAP</a:t>
            </a:r>
            <a:r>
              <a:rPr lang="en-US" sz="2400" b="1" dirty="0">
                <a:solidFill>
                  <a:srgbClr val="0070C0"/>
                </a:solidFill>
              </a:rPr>
              <a:t> Screening Protocol </a:t>
            </a:r>
            <a:r>
              <a:rPr lang="en-US" sz="2400" dirty="0"/>
              <a:t>-</a:t>
            </a:r>
            <a:r>
              <a:rPr lang="en-US" sz="2400" b="1" dirty="0">
                <a:solidFill>
                  <a:srgbClr val="0070C0"/>
                </a:solidFill>
              </a:rPr>
              <a:t> </a:t>
            </a:r>
            <a:r>
              <a:rPr lang="en-US" sz="2400" dirty="0"/>
              <a:t>Opened 1/28/19</a:t>
            </a:r>
          </a:p>
          <a:p>
            <a:pPr marL="225425" lvl="1" indent="-225425">
              <a:spcBef>
                <a:spcPts val="1200"/>
              </a:spcBef>
              <a:spcAft>
                <a:spcPts val="200"/>
              </a:spcAft>
              <a:buSzPct val="100000"/>
              <a:buFont typeface="Arial" panose="020B0604020202020204" pitchFamily="34" charset="0"/>
              <a:buChar char="•"/>
            </a:pPr>
            <a:r>
              <a:rPr lang="en-US" sz="2400" dirty="0"/>
              <a:t>760 sites with LUNGMAP CIRB approval</a:t>
            </a:r>
          </a:p>
          <a:p>
            <a:pPr marL="225425" lvl="1" indent="-225425">
              <a:spcBef>
                <a:spcPts val="1200"/>
              </a:spcBef>
              <a:spcAft>
                <a:spcPts val="200"/>
              </a:spcAft>
              <a:buSzPct val="100000"/>
              <a:buFont typeface="Arial" panose="020B0604020202020204" pitchFamily="34" charset="0"/>
              <a:buChar char="•"/>
            </a:pPr>
            <a:r>
              <a:rPr lang="en-US" sz="2400" b="1" dirty="0"/>
              <a:t>1681</a:t>
            </a:r>
            <a:r>
              <a:rPr lang="en-US" sz="2400" dirty="0"/>
              <a:t> patients registered</a:t>
            </a:r>
          </a:p>
          <a:p>
            <a:pPr lvl="1">
              <a:lnSpc>
                <a:spcPct val="110000"/>
              </a:lnSpc>
              <a:buSzPct val="100000"/>
            </a:pPr>
            <a:r>
              <a:rPr lang="en-US" sz="2400" dirty="0"/>
              <a:t>962 pre-screening</a:t>
            </a:r>
          </a:p>
          <a:p>
            <a:pPr lvl="1">
              <a:lnSpc>
                <a:spcPct val="110000"/>
              </a:lnSpc>
              <a:buSzPct val="100000"/>
            </a:pPr>
            <a:r>
              <a:rPr lang="en-US" sz="2400" dirty="0"/>
              <a:t>719 screening</a:t>
            </a:r>
          </a:p>
          <a:p>
            <a:pPr lvl="1">
              <a:lnSpc>
                <a:spcPct val="110000"/>
              </a:lnSpc>
              <a:buSzPct val="100000"/>
            </a:pPr>
            <a:r>
              <a:rPr lang="en-US" sz="2400" dirty="0"/>
              <a:t>1144 non-squamous</a:t>
            </a:r>
          </a:p>
          <a:p>
            <a:pPr lvl="1">
              <a:lnSpc>
                <a:spcPct val="110000"/>
              </a:lnSpc>
              <a:buSzPct val="100000"/>
            </a:pPr>
            <a:r>
              <a:rPr lang="en-US" sz="2400" dirty="0"/>
              <a:t>495 squamous</a:t>
            </a:r>
          </a:p>
          <a:p>
            <a:pPr lvl="1">
              <a:lnSpc>
                <a:spcPct val="110000"/>
              </a:lnSpc>
              <a:buSzPct val="100000"/>
            </a:pPr>
            <a:r>
              <a:rPr lang="en-US" sz="2400" dirty="0"/>
              <a:t>42 mixed histology</a:t>
            </a:r>
          </a:p>
          <a:p>
            <a:pPr marL="225425" lvl="1" indent="-225425">
              <a:spcBef>
                <a:spcPts val="1200"/>
              </a:spcBef>
              <a:spcAft>
                <a:spcPts val="200"/>
              </a:spcAft>
              <a:buSzPct val="100000"/>
              <a:buFont typeface="Arial" panose="020B0604020202020204" pitchFamily="34" charset="0"/>
              <a:buChar char="•"/>
            </a:pPr>
            <a:r>
              <a:rPr lang="en-US" sz="2400" b="1" dirty="0"/>
              <a:t>869</a:t>
            </a:r>
            <a:r>
              <a:rPr lang="en-US" sz="2400" dirty="0"/>
              <a:t> patients assigned to a sub-study</a:t>
            </a:r>
          </a:p>
          <a:p>
            <a:pPr lvl="1">
              <a:lnSpc>
                <a:spcPct val="110000"/>
              </a:lnSpc>
              <a:buSzPct val="100000"/>
            </a:pPr>
            <a:r>
              <a:rPr lang="en-US" sz="2300" b="1" dirty="0"/>
              <a:t>247</a:t>
            </a:r>
            <a:r>
              <a:rPr lang="en-US" sz="2300" dirty="0"/>
              <a:t> patients have registered to sub-studies</a:t>
            </a:r>
          </a:p>
          <a:p>
            <a:pPr marL="201168" lvl="1" indent="0">
              <a:buNone/>
            </a:pPr>
            <a:endParaRPr lang="en-US" dirty="0"/>
          </a:p>
        </p:txBody>
      </p:sp>
      <p:sp>
        <p:nvSpPr>
          <p:cNvPr id="4" name="Slide Number Placeholder 3">
            <a:extLst>
              <a:ext uri="{FF2B5EF4-FFF2-40B4-BE49-F238E27FC236}">
                <a16:creationId xmlns:a16="http://schemas.microsoft.com/office/drawing/2014/main" id="{38300D69-961D-4826-B1D5-B921B3FB90E0}"/>
              </a:ext>
            </a:extLst>
          </p:cNvPr>
          <p:cNvSpPr>
            <a:spLocks noGrp="1"/>
          </p:cNvSpPr>
          <p:nvPr>
            <p:ph type="sldNum" sz="quarter" idx="12"/>
          </p:nvPr>
        </p:nvSpPr>
        <p:spPr/>
        <p:txBody>
          <a:bodyPr/>
          <a:lstStyle/>
          <a:p>
            <a:r>
              <a:rPr lang="en-US" dirty="0"/>
              <a:t>Slide </a:t>
            </a:r>
            <a:fld id="{4FAB73BC-B049-4115-A692-8D63A059BFB8}" type="slidenum">
              <a:rPr lang="en-US" smtClean="0"/>
              <a:pPr/>
              <a:t>4</a:t>
            </a:fld>
            <a:endParaRPr lang="en-US" dirty="0"/>
          </a:p>
        </p:txBody>
      </p:sp>
      <p:sp>
        <p:nvSpPr>
          <p:cNvPr id="12" name="TextBox 11">
            <a:extLst>
              <a:ext uri="{FF2B5EF4-FFF2-40B4-BE49-F238E27FC236}">
                <a16:creationId xmlns:a16="http://schemas.microsoft.com/office/drawing/2014/main" id="{0112F084-FC82-4EAA-9E6F-DBDEADFFD8F8}"/>
              </a:ext>
            </a:extLst>
          </p:cNvPr>
          <p:cNvSpPr txBox="1"/>
          <p:nvPr/>
        </p:nvSpPr>
        <p:spPr>
          <a:xfrm>
            <a:off x="9576262" y="660198"/>
            <a:ext cx="1579418" cy="646331"/>
          </a:xfrm>
          <a:prstGeom prst="rect">
            <a:avLst/>
          </a:prstGeom>
          <a:noFill/>
          <a:ln>
            <a:solidFill>
              <a:srgbClr val="4F81BD"/>
            </a:solidFill>
          </a:ln>
        </p:spPr>
        <p:txBody>
          <a:bodyPr wrap="square" rtlCol="0">
            <a:spAutoFit/>
          </a:bodyPr>
          <a:lstStyle/>
          <a:p>
            <a:pPr algn="ctr"/>
            <a:r>
              <a:rPr lang="en-US" dirty="0"/>
              <a:t>Accrual as of 10/23/20</a:t>
            </a:r>
          </a:p>
        </p:txBody>
      </p:sp>
    </p:spTree>
    <p:extLst>
      <p:ext uri="{BB962C8B-B14F-4D97-AF65-F5344CB8AC3E}">
        <p14:creationId xmlns:p14="http://schemas.microsoft.com/office/powerpoint/2010/main" val="1591432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77182F-C39D-4F13-9B98-C9DA0E0A1804}"/>
              </a:ext>
            </a:extLst>
          </p:cNvPr>
          <p:cNvSpPr>
            <a:spLocks noGrp="1"/>
          </p:cNvSpPr>
          <p:nvPr>
            <p:ph type="ctrTitle"/>
          </p:nvPr>
        </p:nvSpPr>
        <p:spPr/>
        <p:txBody>
          <a:bodyPr/>
          <a:lstStyle/>
          <a:p>
            <a:r>
              <a:rPr lang="en-US" dirty="0"/>
              <a:t>LUNGMAP </a:t>
            </a:r>
            <a:br>
              <a:rPr lang="en-US" dirty="0"/>
            </a:br>
            <a:r>
              <a:rPr lang="en-US" dirty="0"/>
              <a:t>Tissue Requirements</a:t>
            </a:r>
          </a:p>
        </p:txBody>
      </p:sp>
      <p:sp>
        <p:nvSpPr>
          <p:cNvPr id="6" name="Subtitle 5">
            <a:extLst>
              <a:ext uri="{FF2B5EF4-FFF2-40B4-BE49-F238E27FC236}">
                <a16:creationId xmlns:a16="http://schemas.microsoft.com/office/drawing/2014/main" id="{CB11C5A7-B670-45C7-A5A6-C9F500A12E3B}"/>
              </a:ext>
            </a:extLst>
          </p:cNvPr>
          <p:cNvSpPr>
            <a:spLocks noGrp="1"/>
          </p:cNvSpPr>
          <p:nvPr>
            <p:ph type="subTitle" idx="1"/>
          </p:nvPr>
        </p:nvSpPr>
        <p:spPr/>
        <p:txBody>
          <a:bodyPr/>
          <a:lstStyle/>
          <a:p>
            <a:r>
              <a:rPr lang="en-US" dirty="0"/>
              <a:t>A brief Refresher</a:t>
            </a:r>
          </a:p>
        </p:txBody>
      </p:sp>
      <p:sp>
        <p:nvSpPr>
          <p:cNvPr id="4" name="Slide Number Placeholder 3">
            <a:extLst>
              <a:ext uri="{FF2B5EF4-FFF2-40B4-BE49-F238E27FC236}">
                <a16:creationId xmlns:a16="http://schemas.microsoft.com/office/drawing/2014/main" id="{EA04E4EA-5F03-4CCF-B484-7864FEE5ABBE}"/>
              </a:ext>
            </a:extLst>
          </p:cNvPr>
          <p:cNvSpPr>
            <a:spLocks noGrp="1"/>
          </p:cNvSpPr>
          <p:nvPr>
            <p:ph type="sldNum" sz="quarter" idx="12"/>
          </p:nvPr>
        </p:nvSpPr>
        <p:spPr/>
        <p:txBody>
          <a:bodyPr/>
          <a:lstStyle/>
          <a:p>
            <a:r>
              <a:rPr lang="en-US" dirty="0"/>
              <a:t>Slide </a:t>
            </a:r>
            <a:fld id="{629637A9-119A-49DA-BD12-AAC58B377D80}" type="slidenum">
              <a:rPr lang="en-US" smtClean="0"/>
              <a:pPr/>
              <a:t>40</a:t>
            </a:fld>
            <a:endParaRPr lang="en-US" dirty="0"/>
          </a:p>
        </p:txBody>
      </p:sp>
    </p:spTree>
    <p:extLst>
      <p:ext uri="{BB962C8B-B14F-4D97-AF65-F5344CB8AC3E}">
        <p14:creationId xmlns:p14="http://schemas.microsoft.com/office/powerpoint/2010/main" val="4099710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A3FF-69A6-4982-A56B-C30AEAC1E89E}"/>
              </a:ext>
            </a:extLst>
          </p:cNvPr>
          <p:cNvSpPr>
            <a:spLocks noGrp="1"/>
          </p:cNvSpPr>
          <p:nvPr>
            <p:ph type="title"/>
          </p:nvPr>
        </p:nvSpPr>
        <p:spPr/>
        <p:txBody>
          <a:bodyPr/>
          <a:lstStyle/>
          <a:p>
            <a:r>
              <a:rPr lang="en-US" dirty="0"/>
              <a:t>Tissue Requirements</a:t>
            </a:r>
          </a:p>
        </p:txBody>
      </p:sp>
      <p:sp>
        <p:nvSpPr>
          <p:cNvPr id="3" name="Content Placeholder 2">
            <a:extLst>
              <a:ext uri="{FF2B5EF4-FFF2-40B4-BE49-F238E27FC236}">
                <a16:creationId xmlns:a16="http://schemas.microsoft.com/office/drawing/2014/main" id="{57DA775F-E12C-4F5E-AB6C-C27DB2E22640}"/>
              </a:ext>
            </a:extLst>
          </p:cNvPr>
          <p:cNvSpPr>
            <a:spLocks noGrp="1"/>
          </p:cNvSpPr>
          <p:nvPr>
            <p:ph idx="1"/>
          </p:nvPr>
        </p:nvSpPr>
        <p:spPr>
          <a:xfrm>
            <a:off x="609600" y="1676399"/>
            <a:ext cx="10546080" cy="4555067"/>
          </a:xfrm>
        </p:spPr>
        <p:txBody>
          <a:bodyPr>
            <a:normAutofit fontScale="92500" lnSpcReduction="20000"/>
          </a:bodyPr>
          <a:lstStyle/>
          <a:p>
            <a:pPr marL="114300" lvl="0" indent="-114300">
              <a:spcBef>
                <a:spcPts val="200"/>
              </a:spcBef>
              <a:spcAft>
                <a:spcPts val="0"/>
              </a:spcAft>
              <a:buClr>
                <a:srgbClr val="DB8631">
                  <a:lumMod val="50000"/>
                </a:srgbClr>
              </a:buClr>
              <a:buSzTx/>
              <a:buNone/>
            </a:pPr>
            <a:r>
              <a:rPr lang="en-US" sz="2600" b="1" dirty="0">
                <a:solidFill>
                  <a:srgbClr val="DB8631"/>
                </a:solidFill>
              </a:rPr>
              <a:t>Specimen Type</a:t>
            </a:r>
          </a:p>
          <a:p>
            <a:pPr marL="114300" lvl="0" indent="-114300">
              <a:spcBef>
                <a:spcPts val="200"/>
              </a:spcBef>
              <a:spcAft>
                <a:spcPts val="0"/>
              </a:spcAft>
              <a:buClr>
                <a:srgbClr val="DB8631">
                  <a:lumMod val="50000"/>
                </a:srgbClr>
              </a:buClr>
              <a:buSzTx/>
              <a:buNone/>
            </a:pPr>
            <a:endParaRPr lang="en-US" sz="2600" b="1" dirty="0">
              <a:solidFill>
                <a:srgbClr val="DB8631"/>
              </a:solidFill>
            </a:endParaRPr>
          </a:p>
          <a:p>
            <a:pPr marL="114300" lvl="0" indent="-114300">
              <a:spcBef>
                <a:spcPts val="200"/>
              </a:spcBef>
              <a:spcAft>
                <a:spcPts val="0"/>
              </a:spcAft>
              <a:buClr>
                <a:srgbClr val="DB8631">
                  <a:lumMod val="50000"/>
                </a:srgbClr>
              </a:buClr>
              <a:buSzTx/>
              <a:buNone/>
            </a:pPr>
            <a:r>
              <a:rPr lang="en-US" sz="2600" b="1" dirty="0"/>
              <a:t>FFPE BLOCK or 12-20 SLIDES (+H&amp;E SLIDE)</a:t>
            </a:r>
          </a:p>
          <a:p>
            <a:pPr marL="114300" lvl="0" indent="-114300">
              <a:spcBef>
                <a:spcPts val="200"/>
              </a:spcBef>
              <a:spcAft>
                <a:spcPts val="0"/>
              </a:spcAft>
              <a:buClr>
                <a:srgbClr val="DB8631">
                  <a:lumMod val="50000"/>
                </a:srgbClr>
              </a:buClr>
              <a:buSzTx/>
              <a:buNone/>
            </a:pPr>
            <a:r>
              <a:rPr lang="en-US" sz="2600" b="1" dirty="0">
                <a:solidFill>
                  <a:srgbClr val="0070C0"/>
                </a:solidFill>
              </a:rPr>
              <a:t>A tissue block is preferred.</a:t>
            </a:r>
          </a:p>
          <a:p>
            <a:pPr marL="225425" lvl="1" indent="-225425">
              <a:lnSpc>
                <a:spcPct val="80000"/>
              </a:lnSpc>
              <a:spcBef>
                <a:spcPts val="1200"/>
              </a:spcBef>
              <a:spcAft>
                <a:spcPts val="200"/>
              </a:spcAft>
              <a:buSzPct val="100000"/>
              <a:buFont typeface="Arial" panose="020B0604020202020204" pitchFamily="34" charset="0"/>
              <a:buChar char="•"/>
            </a:pPr>
            <a:r>
              <a:rPr lang="en-US" sz="2400" dirty="0"/>
              <a:t>Tissue must be formalin-fixed and paraffin embedded.  </a:t>
            </a:r>
          </a:p>
          <a:p>
            <a:pPr marL="225425" lvl="1" indent="-225425">
              <a:lnSpc>
                <a:spcPct val="80000"/>
              </a:lnSpc>
              <a:spcBef>
                <a:spcPts val="1200"/>
              </a:spcBef>
              <a:spcAft>
                <a:spcPts val="200"/>
              </a:spcAft>
              <a:buSzPct val="100000"/>
              <a:buFont typeface="Arial" panose="020B0604020202020204" pitchFamily="34" charset="0"/>
              <a:buChar char="•"/>
            </a:pPr>
            <a:r>
              <a:rPr lang="en-US" sz="2400" dirty="0"/>
              <a:t>Fine needle aspirates with good cellularity are acceptable as long as cell blocks are established.</a:t>
            </a:r>
          </a:p>
          <a:p>
            <a:pPr marL="225425" lvl="1" indent="-225425">
              <a:lnSpc>
                <a:spcPct val="80000"/>
              </a:lnSpc>
              <a:spcBef>
                <a:spcPts val="1200"/>
              </a:spcBef>
              <a:spcAft>
                <a:spcPts val="200"/>
              </a:spcAft>
              <a:buSzPct val="100000"/>
              <a:buFont typeface="Arial" panose="020B0604020202020204" pitchFamily="34" charset="0"/>
              <a:buChar char="•"/>
            </a:pPr>
            <a:r>
              <a:rPr lang="en-US" sz="2400" dirty="0"/>
              <a:t>Tissue can be from any site (primary or metastatic), except for bone.</a:t>
            </a:r>
          </a:p>
          <a:p>
            <a:pPr marL="0" lvl="1" indent="0">
              <a:lnSpc>
                <a:spcPct val="80000"/>
              </a:lnSpc>
              <a:spcBef>
                <a:spcPts val="1200"/>
              </a:spcBef>
              <a:spcAft>
                <a:spcPts val="200"/>
              </a:spcAft>
              <a:buSzPct val="100000"/>
              <a:buNone/>
            </a:pPr>
            <a:endParaRPr lang="en-US" sz="2400" dirty="0"/>
          </a:p>
          <a:p>
            <a:pPr marL="0" lvl="0" indent="0">
              <a:spcBef>
                <a:spcPts val="1000"/>
              </a:spcBef>
              <a:spcAft>
                <a:spcPts val="0"/>
              </a:spcAft>
              <a:buClr>
                <a:srgbClr val="DB8631">
                  <a:lumMod val="50000"/>
                </a:srgbClr>
              </a:buClr>
              <a:buSzTx/>
              <a:buNone/>
            </a:pPr>
            <a:r>
              <a:rPr lang="en-US" sz="2600" b="1" dirty="0"/>
              <a:t>If sending slides:</a:t>
            </a:r>
          </a:p>
          <a:p>
            <a:pPr marL="225425" lvl="1" indent="-225425">
              <a:lnSpc>
                <a:spcPct val="70000"/>
              </a:lnSpc>
              <a:spcBef>
                <a:spcPts val="1200"/>
              </a:spcBef>
              <a:spcAft>
                <a:spcPts val="200"/>
              </a:spcAft>
              <a:buSzPct val="100000"/>
              <a:buFont typeface="Arial" panose="020B0604020202020204" pitchFamily="34" charset="0"/>
              <a:buChar char="•"/>
            </a:pPr>
            <a:r>
              <a:rPr lang="en-US" sz="2400" dirty="0"/>
              <a:t>A minimum of 12 unstained, charged, and unbaked 4-5 micron slides are required.</a:t>
            </a:r>
          </a:p>
          <a:p>
            <a:pPr marL="225425" lvl="1" indent="-225425">
              <a:lnSpc>
                <a:spcPct val="70000"/>
              </a:lnSpc>
              <a:spcBef>
                <a:spcPts val="1200"/>
              </a:spcBef>
              <a:spcAft>
                <a:spcPts val="200"/>
              </a:spcAft>
              <a:buSzPct val="100000"/>
              <a:buFont typeface="Arial" panose="020B0604020202020204" pitchFamily="34" charset="0"/>
              <a:buChar char="•"/>
            </a:pPr>
            <a:r>
              <a:rPr lang="en-US" sz="2400" dirty="0"/>
              <a:t>20 slides are highly recommended.</a:t>
            </a:r>
          </a:p>
          <a:p>
            <a:pPr marL="225425" lvl="1" indent="-225425">
              <a:lnSpc>
                <a:spcPct val="70000"/>
              </a:lnSpc>
              <a:spcBef>
                <a:spcPts val="1200"/>
              </a:spcBef>
              <a:spcAft>
                <a:spcPts val="200"/>
              </a:spcAft>
              <a:buSzPct val="100000"/>
              <a:buFont typeface="Arial" panose="020B0604020202020204" pitchFamily="34" charset="0"/>
              <a:buChar char="•"/>
            </a:pPr>
            <a:r>
              <a:rPr lang="en-US" sz="2400" dirty="0"/>
              <a:t>Slides should include an additional H&amp;E stained slide (If unavailable, submit an extra unstained slide).</a:t>
            </a:r>
          </a:p>
          <a:p>
            <a:endParaRPr lang="en-US" dirty="0"/>
          </a:p>
        </p:txBody>
      </p:sp>
      <p:sp>
        <p:nvSpPr>
          <p:cNvPr id="4" name="Slide Number Placeholder 3">
            <a:extLst>
              <a:ext uri="{FF2B5EF4-FFF2-40B4-BE49-F238E27FC236}">
                <a16:creationId xmlns:a16="http://schemas.microsoft.com/office/drawing/2014/main" id="{2859D709-68DF-43DC-90A9-3D197FDB8E14}"/>
              </a:ext>
            </a:extLst>
          </p:cNvPr>
          <p:cNvSpPr>
            <a:spLocks noGrp="1"/>
          </p:cNvSpPr>
          <p:nvPr>
            <p:ph type="sldNum" sz="quarter" idx="12"/>
          </p:nvPr>
        </p:nvSpPr>
        <p:spPr/>
        <p:txBody>
          <a:bodyPr/>
          <a:lstStyle/>
          <a:p>
            <a:r>
              <a:rPr lang="en-US" dirty="0"/>
              <a:t>Slide </a:t>
            </a:r>
            <a:fld id="{629637A9-119A-49DA-BD12-AAC58B377D80}" type="slidenum">
              <a:rPr lang="en-US" smtClean="0"/>
              <a:pPr/>
              <a:t>41</a:t>
            </a:fld>
            <a:endParaRPr lang="en-US" dirty="0"/>
          </a:p>
        </p:txBody>
      </p:sp>
      <p:pic>
        <p:nvPicPr>
          <p:cNvPr id="5" name="Picture 4" descr="LUNG.Slide2">
            <a:extLst>
              <a:ext uri="{FF2B5EF4-FFF2-40B4-BE49-F238E27FC236}">
                <a16:creationId xmlns:a16="http://schemas.microsoft.com/office/drawing/2014/main" id="{C2E0662A-25B3-4B7F-8C8E-6A6A30C70034}"/>
              </a:ext>
            </a:extLst>
          </p:cNvPr>
          <p:cNvPicPr>
            <a:picLocks noGrp="1" noChangeAspect="1"/>
          </p:cNvPicPr>
          <p:nvPr isPhoto="1"/>
        </p:nvPicPr>
        <p:blipFill rotWithShape="1">
          <a:blip r:embed="rId2" cstate="print">
            <a:clrChange>
              <a:clrFrom>
                <a:srgbClr val="FFFFFF"/>
              </a:clrFrom>
              <a:clrTo>
                <a:srgbClr val="FFFFFF">
                  <a:alpha val="0"/>
                </a:srgbClr>
              </a:clrTo>
            </a:clrChange>
            <a:lum/>
            <a:extLst>
              <a:ext uri="{28A0092B-C50C-407E-A947-70E740481C1C}">
                <a14:useLocalDpi xmlns:a14="http://schemas.microsoft.com/office/drawing/2010/main" val="0"/>
              </a:ext>
            </a:extLst>
          </a:blip>
          <a:srcRect l="36389" t="15556" b="44074"/>
          <a:stretch/>
        </p:blipFill>
        <p:spPr>
          <a:xfrm rot="2484870">
            <a:off x="7424255" y="762492"/>
            <a:ext cx="5471867" cy="2604513"/>
          </a:xfrm>
          <a:prstGeom prst="rect">
            <a:avLst/>
          </a:prstGeom>
          <a:noFill/>
          <a:ln>
            <a:noFill/>
          </a:ln>
        </p:spPr>
      </p:pic>
    </p:spTree>
    <p:extLst>
      <p:ext uri="{BB962C8B-B14F-4D97-AF65-F5344CB8AC3E}">
        <p14:creationId xmlns:p14="http://schemas.microsoft.com/office/powerpoint/2010/main" val="3187675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5A4CA-FCDC-4769-BE97-A4CE88A26E9A}"/>
              </a:ext>
            </a:extLst>
          </p:cNvPr>
          <p:cNvSpPr>
            <a:spLocks noGrp="1"/>
          </p:cNvSpPr>
          <p:nvPr>
            <p:ph type="title"/>
          </p:nvPr>
        </p:nvSpPr>
        <p:spPr/>
        <p:txBody>
          <a:bodyPr/>
          <a:lstStyle/>
          <a:p>
            <a:r>
              <a:rPr lang="en-US" dirty="0"/>
              <a:t>Tissue Requirements</a:t>
            </a:r>
          </a:p>
        </p:txBody>
      </p:sp>
      <p:sp>
        <p:nvSpPr>
          <p:cNvPr id="3" name="Content Placeholder 2">
            <a:extLst>
              <a:ext uri="{FF2B5EF4-FFF2-40B4-BE49-F238E27FC236}">
                <a16:creationId xmlns:a16="http://schemas.microsoft.com/office/drawing/2014/main" id="{2CA97017-1077-49F2-9428-96E79FBAF601}"/>
              </a:ext>
            </a:extLst>
          </p:cNvPr>
          <p:cNvSpPr>
            <a:spLocks noGrp="1"/>
          </p:cNvSpPr>
          <p:nvPr>
            <p:ph idx="1"/>
          </p:nvPr>
        </p:nvSpPr>
        <p:spPr/>
        <p:txBody>
          <a:bodyPr>
            <a:normAutofit/>
          </a:bodyPr>
          <a:lstStyle/>
          <a:p>
            <a:pPr marL="0" indent="0">
              <a:buNone/>
            </a:pPr>
            <a:r>
              <a:rPr lang="en-US" sz="2400" b="1" dirty="0">
                <a:solidFill>
                  <a:srgbClr val="DB8631"/>
                </a:solidFill>
              </a:rPr>
              <a:t>Adequate Specimen</a:t>
            </a:r>
            <a:endParaRPr lang="en-US" sz="2400" dirty="0"/>
          </a:p>
        </p:txBody>
      </p:sp>
      <p:sp>
        <p:nvSpPr>
          <p:cNvPr id="4" name="Slide Number Placeholder 3">
            <a:extLst>
              <a:ext uri="{FF2B5EF4-FFF2-40B4-BE49-F238E27FC236}">
                <a16:creationId xmlns:a16="http://schemas.microsoft.com/office/drawing/2014/main" id="{D95987A8-6F5A-4CCD-BF82-BECF214CDD7C}"/>
              </a:ext>
            </a:extLst>
          </p:cNvPr>
          <p:cNvSpPr>
            <a:spLocks noGrp="1"/>
          </p:cNvSpPr>
          <p:nvPr>
            <p:ph type="sldNum" sz="quarter" idx="12"/>
          </p:nvPr>
        </p:nvSpPr>
        <p:spPr/>
        <p:txBody>
          <a:bodyPr/>
          <a:lstStyle/>
          <a:p>
            <a:r>
              <a:rPr lang="en-US" dirty="0"/>
              <a:t>Slide </a:t>
            </a:r>
            <a:fld id="{629637A9-119A-49DA-BD12-AAC58B377D80}" type="slidenum">
              <a:rPr lang="en-US" smtClean="0"/>
              <a:pPr/>
              <a:t>42</a:t>
            </a:fld>
            <a:endParaRPr lang="en-US" dirty="0"/>
          </a:p>
        </p:txBody>
      </p:sp>
      <p:sp>
        <p:nvSpPr>
          <p:cNvPr id="8" name="Rectangle 7">
            <a:extLst>
              <a:ext uri="{FF2B5EF4-FFF2-40B4-BE49-F238E27FC236}">
                <a16:creationId xmlns:a16="http://schemas.microsoft.com/office/drawing/2014/main" id="{D957C58C-C077-4985-B833-2B9ECA8A8413}"/>
              </a:ext>
            </a:extLst>
          </p:cNvPr>
          <p:cNvSpPr/>
          <p:nvPr/>
        </p:nvSpPr>
        <p:spPr>
          <a:xfrm>
            <a:off x="609600" y="2419297"/>
            <a:ext cx="6531591" cy="186139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36BA9ED2-2720-4079-83F7-8C4C1DBEACA1}"/>
              </a:ext>
            </a:extLst>
          </p:cNvPr>
          <p:cNvSpPr txBox="1">
            <a:spLocks/>
          </p:cNvSpPr>
          <p:nvPr/>
        </p:nvSpPr>
        <p:spPr>
          <a:xfrm>
            <a:off x="1025410" y="2666232"/>
            <a:ext cx="6864946" cy="1861396"/>
          </a:xfrm>
          <a:prstGeom prst="rect">
            <a:avLst/>
          </a:prstGeom>
        </p:spPr>
        <p:txBody>
          <a:bodyPr vert="horz" lIns="0" tIns="45720" rIns="0" bIns="45720" numCol="1"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14300" marR="0" lvl="0" indent="-11430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r>
              <a:rPr kumimoji="0" lang="en-US" sz="4300" b="1" i="0" u="none" strike="noStrike" kern="1200" cap="none" spc="0" normalizeH="0" baseline="0" noProof="0" dirty="0">
                <a:ln>
                  <a:noFill/>
                </a:ln>
                <a:solidFill>
                  <a:prstClr val="white"/>
                </a:solidFill>
                <a:effectLst/>
                <a:uLnTx/>
                <a:uFillTx/>
                <a:latin typeface="Calibri" panose="020F0502020204030204"/>
                <a:ea typeface="+mn-ea"/>
                <a:cs typeface="+mn-cs"/>
              </a:rPr>
              <a:t>Tumor content </a:t>
            </a:r>
            <a:r>
              <a:rPr kumimoji="0" lang="en-US" sz="43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&gt;</a:t>
            </a:r>
            <a:r>
              <a:rPr kumimoji="0" lang="en-US" sz="4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20% </a:t>
            </a:r>
          </a:p>
          <a:p>
            <a:pPr marL="114300" marR="0" lvl="0" indent="-11430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r>
              <a:rPr kumimoji="0" lang="en-US" sz="4300" b="1" i="0" u="none" strike="noStrike" kern="1200" cap="none" spc="0" normalizeH="0" baseline="0" noProof="0" dirty="0">
                <a:ln>
                  <a:noFill/>
                </a:ln>
                <a:solidFill>
                  <a:prstClr val="white"/>
                </a:solidFill>
                <a:effectLst/>
                <a:uLnTx/>
                <a:uFillTx/>
                <a:latin typeface="Calibri" panose="020F0502020204030204"/>
                <a:ea typeface="+mn-ea"/>
                <a:cs typeface="+mn-cs"/>
              </a:rPr>
              <a:t>Tumor volume </a:t>
            </a:r>
            <a:r>
              <a:rPr kumimoji="0" lang="en-US" sz="43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&gt;</a:t>
            </a:r>
            <a:r>
              <a:rPr kumimoji="0" lang="en-US" sz="4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0.2 mm</a:t>
            </a:r>
            <a:r>
              <a:rPr kumimoji="0" lang="en-US" sz="43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a:t>
            </a:r>
          </a:p>
          <a:p>
            <a:pPr marL="114300" marR="0" lvl="0" indent="-11430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endParaRPr kumimoji="0" lang="en-US" sz="1200" b="1" i="0" u="none" strike="noStrike" kern="1200" cap="none" spc="0" normalizeH="0" baseline="0" noProof="0" dirty="0">
              <a:ln>
                <a:noFill/>
              </a:ln>
              <a:solidFill>
                <a:srgbClr val="DB8631"/>
              </a:solidFill>
              <a:effectLst/>
              <a:uLnTx/>
              <a:uFillTx/>
              <a:latin typeface="Calibri" panose="020F0502020204030204"/>
              <a:ea typeface="+mn-ea"/>
              <a:cs typeface="+mn-cs"/>
            </a:endParaRPr>
          </a:p>
        </p:txBody>
      </p:sp>
      <p:sp>
        <p:nvSpPr>
          <p:cNvPr id="10" name="Content Placeholder 8">
            <a:extLst>
              <a:ext uri="{FF2B5EF4-FFF2-40B4-BE49-F238E27FC236}">
                <a16:creationId xmlns:a16="http://schemas.microsoft.com/office/drawing/2014/main" id="{F82D9E1A-6297-4B76-82A1-10A4E207451D}"/>
              </a:ext>
            </a:extLst>
          </p:cNvPr>
          <p:cNvSpPr txBox="1">
            <a:spLocks/>
          </p:cNvSpPr>
          <p:nvPr/>
        </p:nvSpPr>
        <p:spPr>
          <a:xfrm>
            <a:off x="609600" y="4553194"/>
            <a:ext cx="5823815" cy="1490664"/>
          </a:xfrm>
          <a:prstGeom prst="rect">
            <a:avLst/>
          </a:prstGeom>
          <a:noFill/>
        </p:spPr>
        <p:txBody>
          <a:bodyPr vert="horz" wrap="square" lIns="0" tIns="45720" rIns="0" bIns="45720" rtlCol="0">
            <a:sp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pPr>
            <a:r>
              <a:rPr lang="en-US" sz="2200" b="1" u="sng" dirty="0"/>
              <a:t>NOTE for LIVER SPECIMENS:</a:t>
            </a:r>
          </a:p>
          <a:p>
            <a:pPr marL="0" indent="0">
              <a:buFont typeface="Arial" panose="020B0604020202020204" pitchFamily="34" charset="0"/>
              <a:buNone/>
            </a:pPr>
            <a:r>
              <a:rPr lang="en-US" sz="2200" dirty="0"/>
              <a:t>It is recommended that at least 40% of the specimen contain malignant cells to ensure sufficient tumor DNA.</a:t>
            </a:r>
          </a:p>
        </p:txBody>
      </p:sp>
      <p:pic>
        <p:nvPicPr>
          <p:cNvPr id="11" name="Picture 10" descr="LUNG.Slide1">
            <a:extLst>
              <a:ext uri="{FF2B5EF4-FFF2-40B4-BE49-F238E27FC236}">
                <a16:creationId xmlns:a16="http://schemas.microsoft.com/office/drawing/2014/main" id="{70E663F9-DD2C-42E2-9589-C92DE233AAC2}"/>
              </a:ext>
            </a:extLst>
          </p:cNvPr>
          <p:cNvPicPr>
            <a:picLocks noGrp="1" noChangeAspect="1"/>
          </p:cNvPicPr>
          <p:nvPr isPhoto="1"/>
        </p:nvPicPr>
        <p:blipFill rotWithShape="1">
          <a:blip r:embed="rId2" cstate="print">
            <a:clrChange>
              <a:clrFrom>
                <a:srgbClr val="FFFFFF"/>
              </a:clrFrom>
              <a:clrTo>
                <a:srgbClr val="FFFFFF">
                  <a:alpha val="0"/>
                </a:srgbClr>
              </a:clrTo>
            </a:clrChange>
            <a:lum/>
            <a:extLst>
              <a:ext uri="{28A0092B-C50C-407E-A947-70E740481C1C}">
                <a14:useLocalDpi xmlns:a14="http://schemas.microsoft.com/office/drawing/2010/main" val="0"/>
              </a:ext>
            </a:extLst>
          </a:blip>
          <a:srcRect l="59558" t="16543" r="21852" b="51370"/>
          <a:stretch/>
        </p:blipFill>
        <p:spPr>
          <a:xfrm rot="10800000">
            <a:off x="7688621" y="-277331"/>
            <a:ext cx="4503379" cy="5829892"/>
          </a:xfrm>
          <a:prstGeom prst="rect">
            <a:avLst/>
          </a:prstGeom>
          <a:noFill/>
          <a:ln>
            <a:noFill/>
          </a:ln>
          <a:effectLst>
            <a:outerShdw blurRad="508000" dist="50800" dir="5400000" algn="ctr" rotWithShape="0">
              <a:schemeClr val="bg2">
                <a:alpha val="0"/>
              </a:schemeClr>
            </a:outerShdw>
            <a:softEdge rad="0"/>
          </a:effectLst>
        </p:spPr>
      </p:pic>
    </p:spTree>
    <p:extLst>
      <p:ext uri="{BB962C8B-B14F-4D97-AF65-F5344CB8AC3E}">
        <p14:creationId xmlns:p14="http://schemas.microsoft.com/office/powerpoint/2010/main" val="2046229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D2C7-3D6A-4734-8B57-04B9D72C3EE8}"/>
              </a:ext>
            </a:extLst>
          </p:cNvPr>
          <p:cNvSpPr>
            <a:spLocks noGrp="1"/>
          </p:cNvSpPr>
          <p:nvPr>
            <p:ph type="title"/>
          </p:nvPr>
        </p:nvSpPr>
        <p:spPr/>
        <p:txBody>
          <a:bodyPr/>
          <a:lstStyle/>
          <a:p>
            <a:r>
              <a:rPr lang="en-US" dirty="0"/>
              <a:t>Tissue Specifications </a:t>
            </a:r>
            <a:br>
              <a:rPr lang="en-US" dirty="0"/>
            </a:br>
            <a:r>
              <a:rPr lang="en-US" dirty="0"/>
              <a:t>Sheet</a:t>
            </a:r>
          </a:p>
        </p:txBody>
      </p:sp>
      <p:sp>
        <p:nvSpPr>
          <p:cNvPr id="5" name="Content Placeholder 4">
            <a:extLst>
              <a:ext uri="{FF2B5EF4-FFF2-40B4-BE49-F238E27FC236}">
                <a16:creationId xmlns:a16="http://schemas.microsoft.com/office/drawing/2014/main" id="{3B3F318F-C4C2-4B92-A99A-4C72979D5BBE}"/>
              </a:ext>
            </a:extLst>
          </p:cNvPr>
          <p:cNvSpPr>
            <a:spLocks noGrp="1"/>
          </p:cNvSpPr>
          <p:nvPr>
            <p:ph sz="half" idx="1"/>
          </p:nvPr>
        </p:nvSpPr>
        <p:spPr/>
        <p:txBody>
          <a:bodyPr>
            <a:normAutofit lnSpcReduction="10000"/>
          </a:bodyPr>
          <a:lstStyle/>
          <a:p>
            <a:r>
              <a:rPr lang="en-US" sz="2400" b="1" dirty="0">
                <a:solidFill>
                  <a:srgbClr val="0070C0"/>
                </a:solidFill>
                <a:effectLst>
                  <a:outerShdw blurRad="38100" dist="38100" dir="2700000" algn="tl">
                    <a:srgbClr val="000000">
                      <a:alpha val="43137"/>
                    </a:srgbClr>
                  </a:outerShdw>
                </a:effectLst>
              </a:rPr>
              <a:t>Lung-MAP Tissue Specifications </a:t>
            </a:r>
            <a:r>
              <a:rPr lang="en-US" sz="2400" dirty="0"/>
              <a:t>resource provides additional tips for selecting an appropriate tissue specimen</a:t>
            </a:r>
          </a:p>
          <a:p>
            <a:r>
              <a:rPr lang="en-US" sz="2400" dirty="0"/>
              <a:t>This sheet can be provided to your pathology department as a reference when requesting tissue for the study</a:t>
            </a:r>
          </a:p>
          <a:p>
            <a:r>
              <a:rPr lang="en-US" sz="2400" dirty="0"/>
              <a:t>Available on the CTSU website (LUNGMAP Documents &gt; Education &amp; Promotion) or email </a:t>
            </a:r>
            <a:r>
              <a:rPr lang="en-US" sz="2400" dirty="0">
                <a:solidFill>
                  <a:srgbClr val="0070C0"/>
                </a:solidFill>
              </a:rPr>
              <a:t>LungMAPquestion@crab.org</a:t>
            </a:r>
          </a:p>
          <a:p>
            <a:endParaRPr lang="en-US" dirty="0"/>
          </a:p>
        </p:txBody>
      </p:sp>
      <p:sp>
        <p:nvSpPr>
          <p:cNvPr id="4" name="Slide Number Placeholder 3">
            <a:extLst>
              <a:ext uri="{FF2B5EF4-FFF2-40B4-BE49-F238E27FC236}">
                <a16:creationId xmlns:a16="http://schemas.microsoft.com/office/drawing/2014/main" id="{2F72F900-B0C8-4FD1-AEBB-A927255FDDE4}"/>
              </a:ext>
            </a:extLst>
          </p:cNvPr>
          <p:cNvSpPr>
            <a:spLocks noGrp="1"/>
          </p:cNvSpPr>
          <p:nvPr>
            <p:ph type="sldNum" sz="quarter" idx="12"/>
          </p:nvPr>
        </p:nvSpPr>
        <p:spPr/>
        <p:txBody>
          <a:bodyPr/>
          <a:lstStyle/>
          <a:p>
            <a:r>
              <a:rPr lang="en-US" dirty="0"/>
              <a:t>Slide </a:t>
            </a:r>
            <a:fld id="{629637A9-119A-49DA-BD12-AAC58B377D80}" type="slidenum">
              <a:rPr lang="en-US" smtClean="0"/>
              <a:pPr/>
              <a:t>43</a:t>
            </a:fld>
            <a:endParaRPr lang="en-US" dirty="0"/>
          </a:p>
        </p:txBody>
      </p:sp>
      <p:pic>
        <p:nvPicPr>
          <p:cNvPr id="7" name="Picture 6">
            <a:extLst>
              <a:ext uri="{FF2B5EF4-FFF2-40B4-BE49-F238E27FC236}">
                <a16:creationId xmlns:a16="http://schemas.microsoft.com/office/drawing/2014/main" id="{916AB773-521B-43EF-A3B6-1BB8EB309BB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420000">
            <a:off x="6730412" y="438725"/>
            <a:ext cx="4778112" cy="5563456"/>
          </a:xfrm>
          <a:prstGeom prst="rect">
            <a:avLst/>
          </a:prstGeom>
          <a:noFill/>
          <a:ln>
            <a:noFill/>
          </a:ln>
        </p:spPr>
      </p:pic>
    </p:spTree>
    <p:extLst>
      <p:ext uri="{BB962C8B-B14F-4D97-AF65-F5344CB8AC3E}">
        <p14:creationId xmlns:p14="http://schemas.microsoft.com/office/powerpoint/2010/main" val="3054087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17E17E-B8E1-45F8-95E9-2D18526B559E}"/>
              </a:ext>
            </a:extLst>
          </p:cNvPr>
          <p:cNvSpPr>
            <a:spLocks noGrp="1"/>
          </p:cNvSpPr>
          <p:nvPr>
            <p:ph type="ctrTitle"/>
          </p:nvPr>
        </p:nvSpPr>
        <p:spPr/>
        <p:txBody>
          <a:bodyPr/>
          <a:lstStyle/>
          <a:p>
            <a:r>
              <a:rPr lang="en-US" dirty="0"/>
              <a:t>Specimen Tracking System</a:t>
            </a:r>
          </a:p>
        </p:txBody>
      </p:sp>
      <p:sp>
        <p:nvSpPr>
          <p:cNvPr id="7" name="Subtitle 6">
            <a:extLst>
              <a:ext uri="{FF2B5EF4-FFF2-40B4-BE49-F238E27FC236}">
                <a16:creationId xmlns:a16="http://schemas.microsoft.com/office/drawing/2014/main" id="{0E478258-3CB9-47A6-9327-57A85006F716}"/>
              </a:ext>
            </a:extLst>
          </p:cNvPr>
          <p:cNvSpPr>
            <a:spLocks noGrp="1"/>
          </p:cNvSpPr>
          <p:nvPr>
            <p:ph type="subTitle" idx="1"/>
          </p:nvPr>
        </p:nvSpPr>
        <p:spPr/>
        <p:txBody>
          <a:bodyPr/>
          <a:lstStyle/>
          <a:p>
            <a:r>
              <a:rPr lang="en-US" dirty="0"/>
              <a:t>Reminders and Tips</a:t>
            </a:r>
          </a:p>
        </p:txBody>
      </p:sp>
      <p:sp>
        <p:nvSpPr>
          <p:cNvPr id="5" name="Slide Number Placeholder 4">
            <a:extLst>
              <a:ext uri="{FF2B5EF4-FFF2-40B4-BE49-F238E27FC236}">
                <a16:creationId xmlns:a16="http://schemas.microsoft.com/office/drawing/2014/main" id="{AA247D33-D8A3-4066-99A4-2BF299B0FFAF}"/>
              </a:ext>
            </a:extLst>
          </p:cNvPr>
          <p:cNvSpPr>
            <a:spLocks noGrp="1"/>
          </p:cNvSpPr>
          <p:nvPr>
            <p:ph type="sldNum" sz="quarter" idx="12"/>
          </p:nvPr>
        </p:nvSpPr>
        <p:spPr/>
        <p:txBody>
          <a:bodyPr/>
          <a:lstStyle/>
          <a:p>
            <a:r>
              <a:rPr lang="en-US"/>
              <a:t>Slide </a:t>
            </a:r>
            <a:fld id="{4FAB73BC-B049-4115-A692-8D63A059BFB8}" type="slidenum">
              <a:rPr lang="en-US" smtClean="0"/>
              <a:pPr/>
              <a:t>44</a:t>
            </a:fld>
            <a:endParaRPr lang="en-US" dirty="0"/>
          </a:p>
        </p:txBody>
      </p:sp>
    </p:spTree>
    <p:extLst>
      <p:ext uri="{BB962C8B-B14F-4D97-AF65-F5344CB8AC3E}">
        <p14:creationId xmlns:p14="http://schemas.microsoft.com/office/powerpoint/2010/main" val="1323079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BC9B-CAB4-494F-8C3D-BB18011CDFD0}"/>
              </a:ext>
            </a:extLst>
          </p:cNvPr>
          <p:cNvSpPr>
            <a:spLocks noGrp="1"/>
          </p:cNvSpPr>
          <p:nvPr>
            <p:ph type="title"/>
          </p:nvPr>
        </p:nvSpPr>
        <p:spPr/>
        <p:txBody>
          <a:bodyPr/>
          <a:lstStyle/>
          <a:p>
            <a:r>
              <a:rPr lang="en-US" dirty="0"/>
              <a:t>Logging Specimens</a:t>
            </a:r>
          </a:p>
        </p:txBody>
      </p:sp>
      <p:sp>
        <p:nvSpPr>
          <p:cNvPr id="4" name="Slide Number Placeholder 3">
            <a:extLst>
              <a:ext uri="{FF2B5EF4-FFF2-40B4-BE49-F238E27FC236}">
                <a16:creationId xmlns:a16="http://schemas.microsoft.com/office/drawing/2014/main" id="{79117330-39C6-42AA-82B8-0B1B16BD391A}"/>
              </a:ext>
            </a:extLst>
          </p:cNvPr>
          <p:cNvSpPr>
            <a:spLocks noGrp="1"/>
          </p:cNvSpPr>
          <p:nvPr>
            <p:ph type="sldNum" sz="quarter" idx="12"/>
          </p:nvPr>
        </p:nvSpPr>
        <p:spPr/>
        <p:txBody>
          <a:bodyPr/>
          <a:lstStyle/>
          <a:p>
            <a:r>
              <a:rPr lang="en-US" dirty="0"/>
              <a:t>Slide </a:t>
            </a:r>
            <a:fld id="{629637A9-119A-49DA-BD12-AAC58B377D80}" type="slidenum">
              <a:rPr lang="en-US" smtClean="0"/>
              <a:pPr/>
              <a:t>45</a:t>
            </a:fld>
            <a:endParaRPr lang="en-US" dirty="0"/>
          </a:p>
        </p:txBody>
      </p:sp>
      <p:sp>
        <p:nvSpPr>
          <p:cNvPr id="7" name="Content Placeholder 2">
            <a:extLst>
              <a:ext uri="{FF2B5EF4-FFF2-40B4-BE49-F238E27FC236}">
                <a16:creationId xmlns:a16="http://schemas.microsoft.com/office/drawing/2014/main" id="{89B8D56A-6FEA-432D-9257-38874D9A1F32}"/>
              </a:ext>
            </a:extLst>
          </p:cNvPr>
          <p:cNvSpPr txBox="1">
            <a:spLocks/>
          </p:cNvSpPr>
          <p:nvPr/>
        </p:nvSpPr>
        <p:spPr>
          <a:xfrm>
            <a:off x="838200" y="15403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Production vs Test </a:t>
            </a:r>
          </a:p>
          <a:p>
            <a:pPr marL="384048" marR="0" lvl="1" indent="-182880" fontAlgn="auto">
              <a:spcBef>
                <a:spcPts val="200"/>
              </a:spcBef>
              <a:spcAft>
                <a:spcPts val="400"/>
              </a:spcAft>
              <a:buClr>
                <a:schemeClr val="accent2">
                  <a:lumMod val="50000"/>
                </a:schemeClr>
              </a:buClr>
              <a:buSzTx/>
              <a:buFont typeface="Calibri" panose="020F0502020204030204" pitchFamily="34" charset="0"/>
              <a:buChar char="−"/>
              <a:tabLst/>
              <a:defRPr/>
            </a:pPr>
            <a:r>
              <a:rPr lang="en-US" sz="2000" dirty="0">
                <a:solidFill>
                  <a:schemeClr val="tx1">
                    <a:lumMod val="75000"/>
                    <a:lumOff val="25000"/>
                  </a:schemeClr>
                </a:solidFill>
              </a:rPr>
              <a:t>Watch for green block at top of page and warning above packing list </a:t>
            </a:r>
          </a:p>
          <a:p>
            <a:pPr marL="384048" marR="0" lvl="1" indent="-182880" fontAlgn="auto">
              <a:spcBef>
                <a:spcPts val="200"/>
              </a:spcBef>
              <a:spcAft>
                <a:spcPts val="400"/>
              </a:spcAft>
              <a:buClr>
                <a:schemeClr val="accent2">
                  <a:lumMod val="50000"/>
                </a:schemeClr>
              </a:buClr>
              <a:buSzTx/>
              <a:buFont typeface="Calibri" panose="020F0502020204030204" pitchFamily="34" charset="0"/>
              <a:buChar char="−"/>
              <a:tabLst/>
              <a:defRPr/>
            </a:pPr>
            <a:r>
              <a:rPr lang="en-US" sz="2000" dirty="0">
                <a:solidFill>
                  <a:schemeClr val="tx1">
                    <a:lumMod val="75000"/>
                    <a:lumOff val="25000"/>
                  </a:schemeClr>
                </a:solidFill>
              </a:rPr>
              <a:t>Specimens logged in test aren’t actually recognized by our database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CACB1E4-837B-45CC-9DA8-ACACB4BF8B4A}"/>
              </a:ext>
            </a:extLst>
          </p:cNvPr>
          <p:cNvPicPr>
            <a:picLocks noChangeAspect="1"/>
          </p:cNvPicPr>
          <p:nvPr/>
        </p:nvPicPr>
        <p:blipFill>
          <a:blip r:embed="rId3"/>
          <a:stretch>
            <a:fillRect/>
          </a:stretch>
        </p:blipFill>
        <p:spPr>
          <a:xfrm>
            <a:off x="1674420" y="2666579"/>
            <a:ext cx="7925520" cy="1524841"/>
          </a:xfrm>
          <a:prstGeom prst="rect">
            <a:avLst/>
          </a:prstGeom>
        </p:spPr>
      </p:pic>
      <p:pic>
        <p:nvPicPr>
          <p:cNvPr id="9" name="Picture 8">
            <a:extLst>
              <a:ext uri="{FF2B5EF4-FFF2-40B4-BE49-F238E27FC236}">
                <a16:creationId xmlns:a16="http://schemas.microsoft.com/office/drawing/2014/main" id="{0E8BC3A0-F539-4D19-A575-CFDB971884BA}"/>
              </a:ext>
            </a:extLst>
          </p:cNvPr>
          <p:cNvPicPr>
            <a:picLocks noChangeAspect="1"/>
          </p:cNvPicPr>
          <p:nvPr/>
        </p:nvPicPr>
        <p:blipFill>
          <a:blip r:embed="rId4"/>
          <a:stretch>
            <a:fillRect/>
          </a:stretch>
        </p:blipFill>
        <p:spPr>
          <a:xfrm>
            <a:off x="838200" y="4191420"/>
            <a:ext cx="9914286" cy="2047619"/>
          </a:xfrm>
          <a:prstGeom prst="rect">
            <a:avLst/>
          </a:prstGeom>
        </p:spPr>
      </p:pic>
    </p:spTree>
    <p:extLst>
      <p:ext uri="{BB962C8B-B14F-4D97-AF65-F5344CB8AC3E}">
        <p14:creationId xmlns:p14="http://schemas.microsoft.com/office/powerpoint/2010/main" val="2253094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9A3C-FEC1-4279-98F7-1A9E8DE8C762}"/>
              </a:ext>
            </a:extLst>
          </p:cNvPr>
          <p:cNvSpPr>
            <a:spLocks noGrp="1"/>
          </p:cNvSpPr>
          <p:nvPr>
            <p:ph type="title"/>
          </p:nvPr>
        </p:nvSpPr>
        <p:spPr/>
        <p:txBody>
          <a:bodyPr/>
          <a:lstStyle/>
          <a:p>
            <a:r>
              <a:rPr lang="en-US" dirty="0"/>
              <a:t>Logging Specimens</a:t>
            </a:r>
          </a:p>
        </p:txBody>
      </p:sp>
      <p:sp>
        <p:nvSpPr>
          <p:cNvPr id="3" name="Content Placeholder 2">
            <a:extLst>
              <a:ext uri="{FF2B5EF4-FFF2-40B4-BE49-F238E27FC236}">
                <a16:creationId xmlns:a16="http://schemas.microsoft.com/office/drawing/2014/main" id="{0E5B1DFA-0D26-4BCB-BFB6-FA8E73CC1633}"/>
              </a:ext>
            </a:extLst>
          </p:cNvPr>
          <p:cNvSpPr>
            <a:spLocks noGrp="1"/>
          </p:cNvSpPr>
          <p:nvPr>
            <p:ph idx="1"/>
          </p:nvPr>
        </p:nvSpPr>
        <p:spPr>
          <a:xfrm>
            <a:off x="609600" y="1492469"/>
            <a:ext cx="10546080" cy="4376625"/>
          </a:xfrm>
        </p:spPr>
        <p:txBody>
          <a:bodyPr/>
          <a:lstStyle/>
          <a:p>
            <a:r>
              <a:rPr lang="en-US" sz="2200" dirty="0"/>
              <a:t>Importance of correctly answering specimen specific questions</a:t>
            </a:r>
          </a:p>
          <a:p>
            <a:pPr lvl="1"/>
            <a:r>
              <a:rPr lang="en-US" sz="2000" dirty="0"/>
              <a:t>Avoid processing delays </a:t>
            </a:r>
          </a:p>
          <a:p>
            <a:pPr lvl="1"/>
            <a:r>
              <a:rPr lang="en-US" sz="2000" dirty="0"/>
              <a:t>Entry errors corrected the same way as specimen entry errors</a:t>
            </a:r>
          </a:p>
          <a:p>
            <a:pPr lvl="1"/>
            <a:r>
              <a:rPr lang="en-US" sz="2000" dirty="0"/>
              <a:t>Common errors include DOB, gender, &amp; local specimen ID</a:t>
            </a:r>
          </a:p>
          <a:p>
            <a:endParaRPr lang="en-US" dirty="0"/>
          </a:p>
        </p:txBody>
      </p:sp>
      <p:sp>
        <p:nvSpPr>
          <p:cNvPr id="4" name="Slide Number Placeholder 3">
            <a:extLst>
              <a:ext uri="{FF2B5EF4-FFF2-40B4-BE49-F238E27FC236}">
                <a16:creationId xmlns:a16="http://schemas.microsoft.com/office/drawing/2014/main" id="{93C14A66-21BB-44EA-BAFB-FFA02A09E301}"/>
              </a:ext>
            </a:extLst>
          </p:cNvPr>
          <p:cNvSpPr>
            <a:spLocks noGrp="1"/>
          </p:cNvSpPr>
          <p:nvPr>
            <p:ph type="sldNum" sz="quarter" idx="12"/>
          </p:nvPr>
        </p:nvSpPr>
        <p:spPr/>
        <p:txBody>
          <a:bodyPr/>
          <a:lstStyle/>
          <a:p>
            <a:r>
              <a:rPr lang="en-US" dirty="0"/>
              <a:t>Slide </a:t>
            </a:r>
            <a:fld id="{629637A9-119A-49DA-BD12-AAC58B377D80}" type="slidenum">
              <a:rPr lang="en-US" smtClean="0"/>
              <a:pPr/>
              <a:t>46</a:t>
            </a:fld>
            <a:endParaRPr lang="en-US" dirty="0"/>
          </a:p>
        </p:txBody>
      </p:sp>
      <p:pic>
        <p:nvPicPr>
          <p:cNvPr id="7" name="Picture 6">
            <a:extLst>
              <a:ext uri="{FF2B5EF4-FFF2-40B4-BE49-F238E27FC236}">
                <a16:creationId xmlns:a16="http://schemas.microsoft.com/office/drawing/2014/main" id="{79C44393-7275-441A-A373-6EB9AF082CDB}"/>
              </a:ext>
            </a:extLst>
          </p:cNvPr>
          <p:cNvPicPr>
            <a:picLocks noChangeAspect="1"/>
          </p:cNvPicPr>
          <p:nvPr/>
        </p:nvPicPr>
        <p:blipFill>
          <a:blip r:embed="rId2"/>
          <a:stretch>
            <a:fillRect/>
          </a:stretch>
        </p:blipFill>
        <p:spPr>
          <a:xfrm>
            <a:off x="1333954" y="2948855"/>
            <a:ext cx="9524092" cy="3143187"/>
          </a:xfrm>
          <a:prstGeom prst="rect">
            <a:avLst/>
          </a:prstGeom>
        </p:spPr>
      </p:pic>
    </p:spTree>
    <p:extLst>
      <p:ext uri="{BB962C8B-B14F-4D97-AF65-F5344CB8AC3E}">
        <p14:creationId xmlns:p14="http://schemas.microsoft.com/office/powerpoint/2010/main" val="3848654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6D2C-A839-46BE-9966-10F0FDD49AF3}"/>
              </a:ext>
            </a:extLst>
          </p:cNvPr>
          <p:cNvSpPr>
            <a:spLocks noGrp="1"/>
          </p:cNvSpPr>
          <p:nvPr>
            <p:ph type="title"/>
          </p:nvPr>
        </p:nvSpPr>
        <p:spPr/>
        <p:txBody>
          <a:bodyPr/>
          <a:lstStyle/>
          <a:p>
            <a:r>
              <a:rPr lang="en-US" dirty="0"/>
              <a:t>Logging Specimens</a:t>
            </a:r>
          </a:p>
        </p:txBody>
      </p:sp>
      <p:sp>
        <p:nvSpPr>
          <p:cNvPr id="3" name="Content Placeholder 2">
            <a:extLst>
              <a:ext uri="{FF2B5EF4-FFF2-40B4-BE49-F238E27FC236}">
                <a16:creationId xmlns:a16="http://schemas.microsoft.com/office/drawing/2014/main" id="{E453D248-D63D-4519-B023-32114BED7139}"/>
              </a:ext>
            </a:extLst>
          </p:cNvPr>
          <p:cNvSpPr>
            <a:spLocks noGrp="1"/>
          </p:cNvSpPr>
          <p:nvPr>
            <p:ph idx="1"/>
          </p:nvPr>
        </p:nvSpPr>
        <p:spPr/>
        <p:txBody>
          <a:bodyPr/>
          <a:lstStyle/>
          <a:p>
            <a:r>
              <a:rPr lang="en-US" sz="2400" dirty="0"/>
              <a:t>Incorrect specimen is selected but has </a:t>
            </a:r>
            <a:r>
              <a:rPr lang="en-US" sz="2400" u="sng" dirty="0"/>
              <a:t>not</a:t>
            </a:r>
            <a:r>
              <a:rPr lang="en-US" sz="2400" dirty="0"/>
              <a:t> been marked as “shipped”</a:t>
            </a:r>
          </a:p>
          <a:p>
            <a:pPr lvl="1"/>
            <a:r>
              <a:rPr lang="en-US" sz="2200" dirty="0"/>
              <a:t>Delete the incorrect entry</a:t>
            </a:r>
          </a:p>
          <a:p>
            <a:pPr lvl="1"/>
            <a:r>
              <a:rPr lang="en-US" sz="2200" dirty="0"/>
              <a:t>Log under correct specimen entry</a:t>
            </a:r>
          </a:p>
          <a:p>
            <a:pPr lvl="1"/>
            <a:endParaRPr lang="en-US" dirty="0"/>
          </a:p>
          <a:p>
            <a:r>
              <a:rPr lang="en-US" sz="2400" dirty="0"/>
              <a:t>Specimen marked as “shipped” </a:t>
            </a:r>
          </a:p>
          <a:p>
            <a:pPr lvl="1"/>
            <a:r>
              <a:rPr lang="en-US" sz="2200" dirty="0"/>
              <a:t>Log under correct specimen entry and email </a:t>
            </a:r>
            <a:r>
              <a:rPr lang="en-US" sz="2200" dirty="0">
                <a:solidFill>
                  <a:srgbClr val="0070C0"/>
                </a:solidFill>
                <a:hlinkClick r:id="rId2">
                  <a:extLst>
                    <a:ext uri="{A12FA001-AC4F-418D-AE19-62706E023703}">
                      <ahyp:hlinkClr xmlns:ahyp="http://schemas.microsoft.com/office/drawing/2018/hyperlinkcolor" val="tx"/>
                    </a:ext>
                  </a:extLst>
                </a:hlinkClick>
              </a:rPr>
              <a:t>technicalquestion@crab.org</a:t>
            </a:r>
            <a:r>
              <a:rPr lang="en-US" sz="2200" dirty="0">
                <a:solidFill>
                  <a:srgbClr val="0070C0"/>
                </a:solidFill>
              </a:rPr>
              <a:t> </a:t>
            </a:r>
            <a:r>
              <a:rPr lang="en-US" sz="2200" dirty="0"/>
              <a:t>to have the extra entry deleted </a:t>
            </a:r>
          </a:p>
          <a:p>
            <a:pPr lvl="1"/>
            <a:r>
              <a:rPr lang="en-US" sz="2200" dirty="0"/>
              <a:t>Include correct packing list in shipment</a:t>
            </a:r>
          </a:p>
          <a:p>
            <a:pPr lvl="1"/>
            <a:r>
              <a:rPr lang="en-US" sz="2200" dirty="0"/>
              <a:t>If error is detected after specimen has been shipped, email </a:t>
            </a:r>
            <a:r>
              <a:rPr lang="en-US" sz="2200" dirty="0">
                <a:solidFill>
                  <a:srgbClr val="0070C0"/>
                </a:solidFill>
                <a:hlinkClick r:id="rId3">
                  <a:extLst>
                    <a:ext uri="{A12FA001-AC4F-418D-AE19-62706E023703}">
                      <ahyp:hlinkClr xmlns:ahyp="http://schemas.microsoft.com/office/drawing/2018/hyperlinkcolor" val="tx"/>
                    </a:ext>
                  </a:extLst>
                </a:hlinkClick>
              </a:rPr>
              <a:t>LungMAPQuestion@crab.org</a:t>
            </a:r>
            <a:r>
              <a:rPr lang="en-US" sz="2200" dirty="0">
                <a:solidFill>
                  <a:srgbClr val="0070C0"/>
                </a:solidFill>
              </a:rPr>
              <a:t> </a:t>
            </a:r>
            <a:r>
              <a:rPr lang="en-US" sz="2200" dirty="0"/>
              <a:t>or call (206) 652-2267 to make receiving lab aware</a:t>
            </a:r>
          </a:p>
          <a:p>
            <a:endParaRPr lang="en-US" dirty="0"/>
          </a:p>
        </p:txBody>
      </p:sp>
      <p:sp>
        <p:nvSpPr>
          <p:cNvPr id="4" name="Slide Number Placeholder 3">
            <a:extLst>
              <a:ext uri="{FF2B5EF4-FFF2-40B4-BE49-F238E27FC236}">
                <a16:creationId xmlns:a16="http://schemas.microsoft.com/office/drawing/2014/main" id="{616EB400-37AA-4D69-9D0D-ACA7F2C9B711}"/>
              </a:ext>
            </a:extLst>
          </p:cNvPr>
          <p:cNvSpPr>
            <a:spLocks noGrp="1"/>
          </p:cNvSpPr>
          <p:nvPr>
            <p:ph type="sldNum" sz="quarter" idx="12"/>
          </p:nvPr>
        </p:nvSpPr>
        <p:spPr/>
        <p:txBody>
          <a:bodyPr/>
          <a:lstStyle/>
          <a:p>
            <a:r>
              <a:rPr lang="en-US" dirty="0"/>
              <a:t>Slide </a:t>
            </a:r>
            <a:fld id="{629637A9-119A-49DA-BD12-AAC58B377D80}" type="slidenum">
              <a:rPr lang="en-US" smtClean="0"/>
              <a:pPr/>
              <a:t>47</a:t>
            </a:fld>
            <a:endParaRPr lang="en-US" dirty="0"/>
          </a:p>
        </p:txBody>
      </p:sp>
    </p:spTree>
    <p:extLst>
      <p:ext uri="{BB962C8B-B14F-4D97-AF65-F5344CB8AC3E}">
        <p14:creationId xmlns:p14="http://schemas.microsoft.com/office/powerpoint/2010/main" val="1463702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5DC9A-B16D-430C-BC00-BEED85100D6C}"/>
              </a:ext>
            </a:extLst>
          </p:cNvPr>
          <p:cNvSpPr>
            <a:spLocks noGrp="1"/>
          </p:cNvSpPr>
          <p:nvPr>
            <p:ph type="title"/>
          </p:nvPr>
        </p:nvSpPr>
        <p:spPr/>
        <p:txBody>
          <a:bodyPr/>
          <a:lstStyle/>
          <a:p>
            <a:r>
              <a:rPr lang="en-US" dirty="0"/>
              <a:t>Preparing Specimens </a:t>
            </a:r>
            <a:br>
              <a:rPr lang="en-US" dirty="0"/>
            </a:br>
            <a:r>
              <a:rPr lang="en-US" dirty="0"/>
              <a:t>for Shipment</a:t>
            </a:r>
          </a:p>
        </p:txBody>
      </p:sp>
      <p:sp>
        <p:nvSpPr>
          <p:cNvPr id="3" name="Content Placeholder 2">
            <a:extLst>
              <a:ext uri="{FF2B5EF4-FFF2-40B4-BE49-F238E27FC236}">
                <a16:creationId xmlns:a16="http://schemas.microsoft.com/office/drawing/2014/main" id="{5064A539-957C-446E-82FD-03AEBB212FD7}"/>
              </a:ext>
            </a:extLst>
          </p:cNvPr>
          <p:cNvSpPr>
            <a:spLocks noGrp="1"/>
          </p:cNvSpPr>
          <p:nvPr>
            <p:ph idx="1"/>
          </p:nvPr>
        </p:nvSpPr>
        <p:spPr>
          <a:xfrm>
            <a:off x="609600" y="1636295"/>
            <a:ext cx="5722374" cy="4539915"/>
          </a:xfrm>
        </p:spPr>
        <p:txBody>
          <a:bodyPr>
            <a:normAutofit/>
          </a:bodyPr>
          <a:lstStyle/>
          <a:p>
            <a:r>
              <a:rPr lang="en-US" sz="2400" dirty="0">
                <a:solidFill>
                  <a:srgbClr val="0070C0"/>
                </a:solidFill>
              </a:rPr>
              <a:t>Whole blood </a:t>
            </a:r>
            <a:r>
              <a:rPr lang="en-US" sz="2400" dirty="0" err="1">
                <a:solidFill>
                  <a:srgbClr val="0070C0"/>
                </a:solidFill>
              </a:rPr>
              <a:t>ctDNA</a:t>
            </a:r>
            <a:r>
              <a:rPr lang="en-US" sz="2400" dirty="0">
                <a:solidFill>
                  <a:srgbClr val="0070C0"/>
                </a:solidFill>
              </a:rPr>
              <a:t> specimen </a:t>
            </a:r>
          </a:p>
          <a:p>
            <a:pPr lvl="1"/>
            <a:r>
              <a:rPr lang="en-US" sz="2200" dirty="0"/>
              <a:t>Kit ordered from Foundation Medicine has label already affixed</a:t>
            </a:r>
          </a:p>
          <a:p>
            <a:pPr lvl="1"/>
            <a:r>
              <a:rPr lang="en-US" sz="2200" dirty="0"/>
              <a:t>Avoid delays in processing by adding the requested identifiers to the affixed label before shipment </a:t>
            </a:r>
          </a:p>
          <a:p>
            <a:pPr lvl="2"/>
            <a:r>
              <a:rPr lang="en-US" sz="2000" dirty="0"/>
              <a:t>Most common missed identifier is the specimen ID from STS</a:t>
            </a:r>
          </a:p>
          <a:p>
            <a:pPr lvl="2"/>
            <a:r>
              <a:rPr lang="en-US" sz="2000" dirty="0"/>
              <a:t>Required identifiers are displayed on last page of packing list under “Label Information”</a:t>
            </a:r>
          </a:p>
          <a:p>
            <a:pPr lvl="1"/>
            <a:r>
              <a:rPr lang="en-US" sz="2200" dirty="0"/>
              <a:t>Ensure the packing list is included in the shipment</a:t>
            </a:r>
          </a:p>
          <a:p>
            <a:endParaRPr lang="en-US" dirty="0"/>
          </a:p>
        </p:txBody>
      </p:sp>
      <p:sp>
        <p:nvSpPr>
          <p:cNvPr id="4" name="Slide Number Placeholder 3">
            <a:extLst>
              <a:ext uri="{FF2B5EF4-FFF2-40B4-BE49-F238E27FC236}">
                <a16:creationId xmlns:a16="http://schemas.microsoft.com/office/drawing/2014/main" id="{D520F56A-0462-49CA-93EA-7F322B6737C0}"/>
              </a:ext>
            </a:extLst>
          </p:cNvPr>
          <p:cNvSpPr>
            <a:spLocks noGrp="1"/>
          </p:cNvSpPr>
          <p:nvPr>
            <p:ph type="sldNum" sz="quarter" idx="12"/>
          </p:nvPr>
        </p:nvSpPr>
        <p:spPr/>
        <p:txBody>
          <a:bodyPr/>
          <a:lstStyle/>
          <a:p>
            <a:r>
              <a:rPr lang="en-US" dirty="0"/>
              <a:t>Slide </a:t>
            </a:r>
            <a:fld id="{629637A9-119A-49DA-BD12-AAC58B377D80}" type="slidenum">
              <a:rPr lang="en-US" smtClean="0"/>
              <a:pPr/>
              <a:t>48</a:t>
            </a:fld>
            <a:endParaRPr lang="en-US" dirty="0"/>
          </a:p>
        </p:txBody>
      </p:sp>
      <p:pic>
        <p:nvPicPr>
          <p:cNvPr id="5" name="Picture 4">
            <a:extLst>
              <a:ext uri="{FF2B5EF4-FFF2-40B4-BE49-F238E27FC236}">
                <a16:creationId xmlns:a16="http://schemas.microsoft.com/office/drawing/2014/main" id="{8AD3BBC1-3D70-440D-9878-F08C9E38C7D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300000">
            <a:off x="6764245" y="482979"/>
            <a:ext cx="4927667" cy="5622145"/>
          </a:xfrm>
          <a:prstGeom prst="rect">
            <a:avLst/>
          </a:prstGeom>
          <a:noFill/>
          <a:ln>
            <a:noFill/>
          </a:ln>
        </p:spPr>
      </p:pic>
    </p:spTree>
    <p:extLst>
      <p:ext uri="{BB962C8B-B14F-4D97-AF65-F5344CB8AC3E}">
        <p14:creationId xmlns:p14="http://schemas.microsoft.com/office/powerpoint/2010/main" val="104003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A17B-69DD-46A6-923B-AAFDCA85C722}"/>
              </a:ext>
            </a:extLst>
          </p:cNvPr>
          <p:cNvSpPr>
            <a:spLocks noGrp="1"/>
          </p:cNvSpPr>
          <p:nvPr>
            <p:ph type="title"/>
          </p:nvPr>
        </p:nvSpPr>
        <p:spPr/>
        <p:txBody>
          <a:bodyPr/>
          <a:lstStyle/>
          <a:p>
            <a:r>
              <a:rPr lang="en-US" dirty="0"/>
              <a:t>Preparing Specimens for Shipment</a:t>
            </a:r>
          </a:p>
        </p:txBody>
      </p:sp>
      <p:sp>
        <p:nvSpPr>
          <p:cNvPr id="3" name="Content Placeholder 2">
            <a:extLst>
              <a:ext uri="{FF2B5EF4-FFF2-40B4-BE49-F238E27FC236}">
                <a16:creationId xmlns:a16="http://schemas.microsoft.com/office/drawing/2014/main" id="{36983CCC-C9EF-471B-AFC5-91096226F34B}"/>
              </a:ext>
            </a:extLst>
          </p:cNvPr>
          <p:cNvSpPr>
            <a:spLocks noGrp="1"/>
          </p:cNvSpPr>
          <p:nvPr>
            <p:ph idx="1"/>
          </p:nvPr>
        </p:nvSpPr>
        <p:spPr/>
        <p:txBody>
          <a:bodyPr/>
          <a:lstStyle/>
          <a:p>
            <a:r>
              <a:rPr lang="en-US" sz="2400" dirty="0">
                <a:solidFill>
                  <a:srgbClr val="0070C0"/>
                </a:solidFill>
              </a:rPr>
              <a:t>Step 1 Tissue Submission</a:t>
            </a:r>
          </a:p>
          <a:p>
            <a:pPr lvl="1"/>
            <a:r>
              <a:rPr lang="en-US" sz="2200" dirty="0"/>
              <a:t>Include the associated pathology report, Local Pathology Review form, and the STS packing list</a:t>
            </a:r>
          </a:p>
          <a:p>
            <a:pPr lvl="1"/>
            <a:r>
              <a:rPr lang="en-US" sz="2200" dirty="0"/>
              <a:t>Ensure local specimen ID number matches across the pathology report, packing list, and specimen itself</a:t>
            </a:r>
          </a:p>
          <a:p>
            <a:endParaRPr lang="en-US" dirty="0"/>
          </a:p>
        </p:txBody>
      </p:sp>
      <p:sp>
        <p:nvSpPr>
          <p:cNvPr id="4" name="Slide Number Placeholder 3">
            <a:extLst>
              <a:ext uri="{FF2B5EF4-FFF2-40B4-BE49-F238E27FC236}">
                <a16:creationId xmlns:a16="http://schemas.microsoft.com/office/drawing/2014/main" id="{AD593598-7D4A-4F16-9596-BC5DEBBF19EF}"/>
              </a:ext>
            </a:extLst>
          </p:cNvPr>
          <p:cNvSpPr>
            <a:spLocks noGrp="1"/>
          </p:cNvSpPr>
          <p:nvPr>
            <p:ph type="sldNum" sz="quarter" idx="12"/>
          </p:nvPr>
        </p:nvSpPr>
        <p:spPr/>
        <p:txBody>
          <a:bodyPr/>
          <a:lstStyle/>
          <a:p>
            <a:r>
              <a:rPr lang="en-US" dirty="0"/>
              <a:t>Slide </a:t>
            </a:r>
            <a:fld id="{629637A9-119A-49DA-BD12-AAC58B377D80}" type="slidenum">
              <a:rPr lang="en-US" smtClean="0"/>
              <a:pPr/>
              <a:t>49</a:t>
            </a:fld>
            <a:endParaRPr lang="en-US" dirty="0"/>
          </a:p>
        </p:txBody>
      </p:sp>
    </p:spTree>
    <p:extLst>
      <p:ext uri="{BB962C8B-B14F-4D97-AF65-F5344CB8AC3E}">
        <p14:creationId xmlns:p14="http://schemas.microsoft.com/office/powerpoint/2010/main" val="2789828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1031F6-990F-47D9-8D74-33D297F32576}"/>
              </a:ext>
            </a:extLst>
          </p:cNvPr>
          <p:cNvSpPr>
            <a:spLocks noGrp="1"/>
          </p:cNvSpPr>
          <p:nvPr>
            <p:ph type="sldNum" sz="quarter" idx="12"/>
          </p:nvPr>
        </p:nvSpPr>
        <p:spPr/>
        <p:txBody>
          <a:bodyPr/>
          <a:lstStyle/>
          <a:p>
            <a:r>
              <a:rPr lang="en-US" dirty="0"/>
              <a:t>Slide </a:t>
            </a:r>
            <a:fld id="{629637A9-119A-49DA-BD12-AAC58B377D80}" type="slidenum">
              <a:rPr lang="en-US" smtClean="0"/>
              <a:pPr/>
              <a:t>5</a:t>
            </a:fld>
            <a:endParaRPr lang="en-US" dirty="0"/>
          </a:p>
        </p:txBody>
      </p:sp>
      <p:pic>
        <p:nvPicPr>
          <p:cNvPr id="6" name="Picture 5">
            <a:extLst>
              <a:ext uri="{FF2B5EF4-FFF2-40B4-BE49-F238E27FC236}">
                <a16:creationId xmlns:a16="http://schemas.microsoft.com/office/drawing/2014/main" id="{2A14E9F4-C873-4BBA-AB4F-C511DA70CD7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1640" y="33090"/>
            <a:ext cx="11348720" cy="6088742"/>
          </a:xfrm>
          <a:prstGeom prst="rect">
            <a:avLst/>
          </a:prstGeom>
          <a:noFill/>
          <a:ln>
            <a:noFill/>
          </a:ln>
        </p:spPr>
      </p:pic>
    </p:spTree>
    <p:extLst>
      <p:ext uri="{BB962C8B-B14F-4D97-AF65-F5344CB8AC3E}">
        <p14:creationId xmlns:p14="http://schemas.microsoft.com/office/powerpoint/2010/main" val="140386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3D1C-7ECF-410A-B023-F3D1B6C2DAF6}"/>
              </a:ext>
            </a:extLst>
          </p:cNvPr>
          <p:cNvSpPr>
            <a:spLocks noGrp="1"/>
          </p:cNvSpPr>
          <p:nvPr>
            <p:ph type="title"/>
          </p:nvPr>
        </p:nvSpPr>
        <p:spPr/>
        <p:txBody>
          <a:bodyPr/>
          <a:lstStyle/>
          <a:p>
            <a:r>
              <a:rPr lang="en-US" dirty="0"/>
              <a:t>Common Mistakes When Submitting Tissue</a:t>
            </a:r>
          </a:p>
        </p:txBody>
      </p:sp>
      <p:sp>
        <p:nvSpPr>
          <p:cNvPr id="3" name="Content Placeholder 2">
            <a:extLst>
              <a:ext uri="{FF2B5EF4-FFF2-40B4-BE49-F238E27FC236}">
                <a16:creationId xmlns:a16="http://schemas.microsoft.com/office/drawing/2014/main" id="{394DB6D6-DB6F-4205-90A7-2015D05D75D5}"/>
              </a:ext>
            </a:extLst>
          </p:cNvPr>
          <p:cNvSpPr>
            <a:spLocks noGrp="1"/>
          </p:cNvSpPr>
          <p:nvPr>
            <p:ph idx="1"/>
          </p:nvPr>
        </p:nvSpPr>
        <p:spPr/>
        <p:txBody>
          <a:bodyPr/>
          <a:lstStyle/>
          <a:p>
            <a:r>
              <a:rPr lang="en-US" sz="2400" dirty="0">
                <a:solidFill>
                  <a:srgbClr val="0070C0"/>
                </a:solidFill>
              </a:rPr>
              <a:t>Stained slides</a:t>
            </a:r>
          </a:p>
          <a:p>
            <a:pPr lvl="1"/>
            <a:r>
              <a:rPr lang="en-US" sz="2200" dirty="0"/>
              <a:t>We cannot accept stained slides </a:t>
            </a:r>
          </a:p>
          <a:p>
            <a:endParaRPr lang="en-US" dirty="0"/>
          </a:p>
          <a:p>
            <a:r>
              <a:rPr lang="en-US" sz="2400" dirty="0">
                <a:solidFill>
                  <a:srgbClr val="0070C0"/>
                </a:solidFill>
              </a:rPr>
              <a:t>Multiple specimen submissions</a:t>
            </a:r>
          </a:p>
          <a:p>
            <a:pPr lvl="1"/>
            <a:r>
              <a:rPr lang="en-US" sz="2200" dirty="0"/>
              <a:t>Foundation Medicine cannot combine specimens obtained from different biopsies to fulfill tissue requirements</a:t>
            </a:r>
          </a:p>
          <a:p>
            <a:pPr lvl="1"/>
            <a:r>
              <a:rPr lang="en-US" sz="2200" dirty="0"/>
              <a:t>If there are multiple specimens that meet the requirements, please select the one with the highest tumor purity – avoid sending multiple specimens</a:t>
            </a:r>
          </a:p>
          <a:p>
            <a:endParaRPr lang="en-US" dirty="0"/>
          </a:p>
        </p:txBody>
      </p:sp>
      <p:sp>
        <p:nvSpPr>
          <p:cNvPr id="4" name="Slide Number Placeholder 3">
            <a:extLst>
              <a:ext uri="{FF2B5EF4-FFF2-40B4-BE49-F238E27FC236}">
                <a16:creationId xmlns:a16="http://schemas.microsoft.com/office/drawing/2014/main" id="{B09DE894-6220-47C8-87BF-620D50FF4A3B}"/>
              </a:ext>
            </a:extLst>
          </p:cNvPr>
          <p:cNvSpPr>
            <a:spLocks noGrp="1"/>
          </p:cNvSpPr>
          <p:nvPr>
            <p:ph type="sldNum" sz="quarter" idx="12"/>
          </p:nvPr>
        </p:nvSpPr>
        <p:spPr/>
        <p:txBody>
          <a:bodyPr/>
          <a:lstStyle/>
          <a:p>
            <a:r>
              <a:rPr lang="en-US" dirty="0"/>
              <a:t>Slide </a:t>
            </a:r>
            <a:fld id="{629637A9-119A-49DA-BD12-AAC58B377D80}" type="slidenum">
              <a:rPr lang="en-US" smtClean="0"/>
              <a:pPr/>
              <a:t>50</a:t>
            </a:fld>
            <a:endParaRPr lang="en-US" dirty="0"/>
          </a:p>
        </p:txBody>
      </p:sp>
    </p:spTree>
    <p:extLst>
      <p:ext uri="{BB962C8B-B14F-4D97-AF65-F5344CB8AC3E}">
        <p14:creationId xmlns:p14="http://schemas.microsoft.com/office/powerpoint/2010/main" val="16236729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23A8-ACA2-4751-B2A2-1EF5CB042805}"/>
              </a:ext>
            </a:extLst>
          </p:cNvPr>
          <p:cNvSpPr>
            <a:spLocks noGrp="1"/>
          </p:cNvSpPr>
          <p:nvPr>
            <p:ph type="ctrTitle"/>
          </p:nvPr>
        </p:nvSpPr>
        <p:spPr>
          <a:xfrm>
            <a:off x="1097279" y="758952"/>
            <a:ext cx="10823788" cy="3566160"/>
          </a:xfrm>
        </p:spPr>
        <p:txBody>
          <a:bodyPr/>
          <a:lstStyle/>
          <a:p>
            <a:r>
              <a:rPr lang="en-US" dirty="0"/>
              <a:t>Participating in Lung-MAP during the COVID-19 Pandemic</a:t>
            </a:r>
          </a:p>
        </p:txBody>
      </p:sp>
      <p:sp>
        <p:nvSpPr>
          <p:cNvPr id="3" name="Subtitle 2">
            <a:extLst>
              <a:ext uri="{FF2B5EF4-FFF2-40B4-BE49-F238E27FC236}">
                <a16:creationId xmlns:a16="http://schemas.microsoft.com/office/drawing/2014/main" id="{B8B43E58-5A99-4FC6-BC9B-635F91AAE13B}"/>
              </a:ext>
            </a:extLst>
          </p:cNvPr>
          <p:cNvSpPr>
            <a:spLocks noGrp="1"/>
          </p:cNvSpPr>
          <p:nvPr>
            <p:ph type="subTitle" idx="1"/>
          </p:nvPr>
        </p:nvSpPr>
        <p:spPr>
          <a:xfrm>
            <a:off x="1100051" y="4455621"/>
            <a:ext cx="10058400" cy="1369446"/>
          </a:xfrm>
        </p:spPr>
        <p:txBody>
          <a:bodyPr>
            <a:normAutofit lnSpcReduction="10000"/>
          </a:bodyPr>
          <a:lstStyle/>
          <a:p>
            <a:r>
              <a:rPr lang="en-US" dirty="0"/>
              <a:t>Jessica O’Donovan</a:t>
            </a:r>
          </a:p>
          <a:p>
            <a:r>
              <a:rPr lang="en-US" dirty="0"/>
              <a:t>Chair, Lung-MAP Site Coordinators Committee</a:t>
            </a:r>
          </a:p>
          <a:p>
            <a:r>
              <a:rPr lang="en-US" dirty="0"/>
              <a:t>VA Connecticut Healthcare System</a:t>
            </a:r>
          </a:p>
        </p:txBody>
      </p:sp>
      <p:sp>
        <p:nvSpPr>
          <p:cNvPr id="4" name="Slide Number Placeholder 3">
            <a:extLst>
              <a:ext uri="{FF2B5EF4-FFF2-40B4-BE49-F238E27FC236}">
                <a16:creationId xmlns:a16="http://schemas.microsoft.com/office/drawing/2014/main" id="{F9B12FB2-A34A-4D9C-89C1-BB438447CD12}"/>
              </a:ext>
            </a:extLst>
          </p:cNvPr>
          <p:cNvSpPr>
            <a:spLocks noGrp="1"/>
          </p:cNvSpPr>
          <p:nvPr>
            <p:ph type="sldNum" sz="quarter" idx="12"/>
          </p:nvPr>
        </p:nvSpPr>
        <p:spPr/>
        <p:txBody>
          <a:bodyPr/>
          <a:lstStyle/>
          <a:p>
            <a:r>
              <a:rPr lang="en-US"/>
              <a:t>Slide </a:t>
            </a:r>
            <a:fld id="{4FAB73BC-B049-4115-A692-8D63A059BFB8}" type="slidenum">
              <a:rPr lang="en-US" smtClean="0"/>
              <a:pPr/>
              <a:t>51</a:t>
            </a:fld>
            <a:endParaRPr lang="en-US" dirty="0"/>
          </a:p>
        </p:txBody>
      </p:sp>
    </p:spTree>
    <p:extLst>
      <p:ext uri="{BB962C8B-B14F-4D97-AF65-F5344CB8AC3E}">
        <p14:creationId xmlns:p14="http://schemas.microsoft.com/office/powerpoint/2010/main" val="905544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6ADD9-CE83-47FF-8A71-183CAF8E8AA8}"/>
              </a:ext>
            </a:extLst>
          </p:cNvPr>
          <p:cNvSpPr>
            <a:spLocks noGrp="1"/>
          </p:cNvSpPr>
          <p:nvPr>
            <p:ph type="title"/>
          </p:nvPr>
        </p:nvSpPr>
        <p:spPr/>
        <p:txBody>
          <a:bodyPr/>
          <a:lstStyle/>
          <a:p>
            <a:r>
              <a:rPr lang="en-US" dirty="0"/>
              <a:t>Research during the Pandemic</a:t>
            </a:r>
          </a:p>
        </p:txBody>
      </p:sp>
      <p:sp>
        <p:nvSpPr>
          <p:cNvPr id="7" name="Content Placeholder 6">
            <a:extLst>
              <a:ext uri="{FF2B5EF4-FFF2-40B4-BE49-F238E27FC236}">
                <a16:creationId xmlns:a16="http://schemas.microsoft.com/office/drawing/2014/main" id="{4B198AE8-55D0-42B8-AE21-820252E7F3FC}"/>
              </a:ext>
            </a:extLst>
          </p:cNvPr>
          <p:cNvSpPr>
            <a:spLocks noGrp="1"/>
          </p:cNvSpPr>
          <p:nvPr>
            <p:ph sz="half" idx="1"/>
          </p:nvPr>
        </p:nvSpPr>
        <p:spPr>
          <a:xfrm>
            <a:off x="599090" y="1676401"/>
            <a:ext cx="5183700" cy="4419600"/>
          </a:xfrm>
        </p:spPr>
        <p:txBody>
          <a:bodyPr/>
          <a:lstStyle/>
          <a:p>
            <a:r>
              <a:rPr lang="en-US" sz="2400" dirty="0"/>
              <a:t>Reduced time in the office</a:t>
            </a:r>
          </a:p>
          <a:p>
            <a:r>
              <a:rPr lang="en-US" sz="2400" dirty="0"/>
              <a:t>Fewer team members available</a:t>
            </a:r>
          </a:p>
          <a:p>
            <a:pPr lvl="1"/>
            <a:r>
              <a:rPr lang="en-US" sz="2000" dirty="0"/>
              <a:t>Being pulled to work on COVID</a:t>
            </a:r>
          </a:p>
          <a:p>
            <a:pPr lvl="1"/>
            <a:r>
              <a:rPr lang="en-US" sz="2000" dirty="0"/>
              <a:t>Working from home full time</a:t>
            </a:r>
          </a:p>
          <a:p>
            <a:r>
              <a:rPr lang="en-US" sz="2400" dirty="0"/>
              <a:t>Deviations from standard protocol</a:t>
            </a:r>
          </a:p>
          <a:p>
            <a:r>
              <a:rPr lang="en-US" sz="2400" dirty="0"/>
              <a:t>Changes to conducting the Trial </a:t>
            </a:r>
          </a:p>
          <a:p>
            <a:endParaRPr lang="en-US" dirty="0"/>
          </a:p>
        </p:txBody>
      </p:sp>
      <p:sp>
        <p:nvSpPr>
          <p:cNvPr id="4" name="Slide Number Placeholder 3">
            <a:extLst>
              <a:ext uri="{FF2B5EF4-FFF2-40B4-BE49-F238E27FC236}">
                <a16:creationId xmlns:a16="http://schemas.microsoft.com/office/drawing/2014/main" id="{622ED54D-E9CC-4F35-B97E-A41F479F6B9A}"/>
              </a:ext>
            </a:extLst>
          </p:cNvPr>
          <p:cNvSpPr>
            <a:spLocks noGrp="1"/>
          </p:cNvSpPr>
          <p:nvPr>
            <p:ph type="sldNum" sz="quarter" idx="12"/>
          </p:nvPr>
        </p:nvSpPr>
        <p:spPr/>
        <p:txBody>
          <a:bodyPr/>
          <a:lstStyle/>
          <a:p>
            <a:r>
              <a:rPr lang="en-US"/>
              <a:t>Slide </a:t>
            </a:r>
            <a:fld id="{4FAB73BC-B049-4115-A692-8D63A059BFB8}" type="slidenum">
              <a:rPr lang="en-US" smtClean="0"/>
              <a:pPr/>
              <a:t>52</a:t>
            </a:fld>
            <a:endParaRPr lang="en-US" dirty="0"/>
          </a:p>
        </p:txBody>
      </p:sp>
      <p:pic>
        <p:nvPicPr>
          <p:cNvPr id="9" name="Picture 4" descr="Food Safety and the Coronavirus Disease 2019 (COVID-19) | FDA">
            <a:extLst>
              <a:ext uri="{FF2B5EF4-FFF2-40B4-BE49-F238E27FC236}">
                <a16:creationId xmlns:a16="http://schemas.microsoft.com/office/drawing/2014/main" id="{967A3556-104B-48B2-8AB2-4E6CA235E424}"/>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a:stretch/>
        </p:blipFill>
        <p:spPr bwMode="auto">
          <a:xfrm>
            <a:off x="5886450" y="2375744"/>
            <a:ext cx="5268913" cy="296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891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31D4B5-128E-4F4E-A812-4767923AC789}"/>
              </a:ext>
            </a:extLst>
          </p:cNvPr>
          <p:cNvSpPr>
            <a:spLocks noGrp="1"/>
          </p:cNvSpPr>
          <p:nvPr>
            <p:ph type="title"/>
          </p:nvPr>
        </p:nvSpPr>
        <p:spPr/>
        <p:txBody>
          <a:bodyPr/>
          <a:lstStyle/>
          <a:p>
            <a:r>
              <a:rPr lang="en-US" dirty="0"/>
              <a:t>What can we do?</a:t>
            </a:r>
          </a:p>
        </p:txBody>
      </p:sp>
      <p:sp>
        <p:nvSpPr>
          <p:cNvPr id="6" name="Content Placeholder 5">
            <a:extLst>
              <a:ext uri="{FF2B5EF4-FFF2-40B4-BE49-F238E27FC236}">
                <a16:creationId xmlns:a16="http://schemas.microsoft.com/office/drawing/2014/main" id="{15F96626-581F-408F-8CD1-8CD90A2DC337}"/>
              </a:ext>
            </a:extLst>
          </p:cNvPr>
          <p:cNvSpPr>
            <a:spLocks noGrp="1"/>
          </p:cNvSpPr>
          <p:nvPr>
            <p:ph sz="half" idx="1"/>
          </p:nvPr>
        </p:nvSpPr>
        <p:spPr>
          <a:xfrm>
            <a:off x="599090" y="1710266"/>
            <a:ext cx="5183700" cy="4334933"/>
          </a:xfrm>
        </p:spPr>
        <p:txBody>
          <a:bodyPr>
            <a:normAutofit lnSpcReduction="10000"/>
          </a:bodyPr>
          <a:lstStyle/>
          <a:p>
            <a:r>
              <a:rPr lang="en-US" sz="2600" dirty="0"/>
              <a:t>Work together: Stay Connected </a:t>
            </a:r>
          </a:p>
          <a:p>
            <a:pPr lvl="1"/>
            <a:r>
              <a:rPr lang="en-US" sz="2400" dirty="0"/>
              <a:t>Team meetings</a:t>
            </a:r>
          </a:p>
          <a:p>
            <a:r>
              <a:rPr lang="en-US" sz="2600" dirty="0"/>
              <a:t>ORGANIZE</a:t>
            </a:r>
          </a:p>
          <a:p>
            <a:pPr lvl="1"/>
            <a:r>
              <a:rPr lang="en-US" sz="2400" dirty="0"/>
              <a:t>Calendar</a:t>
            </a:r>
          </a:p>
          <a:p>
            <a:pPr lvl="1"/>
            <a:r>
              <a:rPr lang="en-US" sz="2400" dirty="0"/>
              <a:t>Checklists</a:t>
            </a:r>
          </a:p>
          <a:p>
            <a:pPr lvl="1"/>
            <a:r>
              <a:rPr lang="en-US" sz="2400" dirty="0"/>
              <a:t>Deviations - tracking </a:t>
            </a:r>
          </a:p>
          <a:p>
            <a:r>
              <a:rPr lang="en-US" sz="2600" dirty="0"/>
              <a:t>Plan Accordingly</a:t>
            </a:r>
          </a:p>
          <a:p>
            <a:pPr lvl="1"/>
            <a:r>
              <a:rPr lang="en-US" sz="2400" dirty="0"/>
              <a:t>Always know what is going on </a:t>
            </a:r>
          </a:p>
          <a:p>
            <a:pPr lvl="1"/>
            <a:r>
              <a:rPr lang="en-US" sz="2400" dirty="0"/>
              <a:t>And what needs to be done</a:t>
            </a:r>
          </a:p>
          <a:p>
            <a:r>
              <a:rPr lang="en-US" sz="2600" dirty="0"/>
              <a:t>CHECK IN WITH THE PROTOCOL</a:t>
            </a:r>
          </a:p>
          <a:p>
            <a:endParaRPr lang="en-US" dirty="0"/>
          </a:p>
        </p:txBody>
      </p:sp>
      <p:sp>
        <p:nvSpPr>
          <p:cNvPr id="7" name="Content Placeholder 6">
            <a:extLst>
              <a:ext uri="{FF2B5EF4-FFF2-40B4-BE49-F238E27FC236}">
                <a16:creationId xmlns:a16="http://schemas.microsoft.com/office/drawing/2014/main" id="{8252536F-A615-4AE7-B3ED-6542B8AC66D3}"/>
              </a:ext>
            </a:extLst>
          </p:cNvPr>
          <p:cNvSpPr>
            <a:spLocks noGrp="1"/>
          </p:cNvSpPr>
          <p:nvPr>
            <p:ph sz="half" idx="2"/>
          </p:nvPr>
        </p:nvSpPr>
        <p:spPr>
          <a:xfrm>
            <a:off x="5885793" y="1710266"/>
            <a:ext cx="5269887" cy="4334933"/>
          </a:xfrm>
        </p:spPr>
        <p:txBody>
          <a:bodyPr>
            <a:normAutofit lnSpcReduction="10000"/>
          </a:bodyPr>
          <a:lstStyle/>
          <a:p>
            <a:pPr>
              <a:lnSpc>
                <a:spcPct val="100000"/>
              </a:lnSpc>
            </a:pPr>
            <a:r>
              <a:rPr lang="en-US" sz="2600" dirty="0"/>
              <a:t>Remote Consenting</a:t>
            </a:r>
          </a:p>
          <a:p>
            <a:pPr lvl="1">
              <a:lnSpc>
                <a:spcPct val="100000"/>
              </a:lnSpc>
            </a:pPr>
            <a:r>
              <a:rPr lang="en-US" sz="2400" dirty="0"/>
              <a:t>Who can remote consent?</a:t>
            </a:r>
          </a:p>
          <a:p>
            <a:pPr lvl="1">
              <a:lnSpc>
                <a:spcPct val="100000"/>
              </a:lnSpc>
            </a:pPr>
            <a:r>
              <a:rPr lang="en-US" sz="2400" dirty="0"/>
              <a:t>What are the rules for remote consenting? </a:t>
            </a:r>
          </a:p>
          <a:p>
            <a:pPr>
              <a:lnSpc>
                <a:spcPct val="100000"/>
              </a:lnSpc>
            </a:pPr>
            <a:r>
              <a:rPr lang="en-US" sz="2600" dirty="0"/>
              <a:t>Remote Auditing </a:t>
            </a:r>
          </a:p>
          <a:p>
            <a:pPr lvl="1">
              <a:lnSpc>
                <a:spcPct val="100000"/>
              </a:lnSpc>
            </a:pPr>
            <a:r>
              <a:rPr lang="en-US" sz="2400" dirty="0"/>
              <a:t>What to do</a:t>
            </a:r>
          </a:p>
          <a:p>
            <a:pPr lvl="1">
              <a:lnSpc>
                <a:spcPct val="100000"/>
              </a:lnSpc>
            </a:pPr>
            <a:r>
              <a:rPr lang="en-US" sz="2400" dirty="0"/>
              <a:t>What to Expect</a:t>
            </a:r>
          </a:p>
          <a:p>
            <a:pPr>
              <a:lnSpc>
                <a:spcPct val="100000"/>
              </a:lnSpc>
            </a:pPr>
            <a:r>
              <a:rPr lang="en-US" sz="2600" dirty="0"/>
              <a:t>Specimen Collection</a:t>
            </a:r>
          </a:p>
          <a:p>
            <a:pPr lvl="1">
              <a:lnSpc>
                <a:spcPct val="100000"/>
              </a:lnSpc>
            </a:pPr>
            <a:r>
              <a:rPr lang="en-US" sz="2400" dirty="0"/>
              <a:t>When is it okay to miss samples?</a:t>
            </a:r>
          </a:p>
          <a:p>
            <a:endParaRPr lang="en-US" dirty="0"/>
          </a:p>
        </p:txBody>
      </p:sp>
      <p:sp>
        <p:nvSpPr>
          <p:cNvPr id="4" name="Slide Number Placeholder 3">
            <a:extLst>
              <a:ext uri="{FF2B5EF4-FFF2-40B4-BE49-F238E27FC236}">
                <a16:creationId xmlns:a16="http://schemas.microsoft.com/office/drawing/2014/main" id="{60E803FC-D19C-498A-838E-43520242E7B3}"/>
              </a:ext>
            </a:extLst>
          </p:cNvPr>
          <p:cNvSpPr>
            <a:spLocks noGrp="1"/>
          </p:cNvSpPr>
          <p:nvPr>
            <p:ph type="sldNum" sz="quarter" idx="12"/>
          </p:nvPr>
        </p:nvSpPr>
        <p:spPr/>
        <p:txBody>
          <a:bodyPr/>
          <a:lstStyle/>
          <a:p>
            <a:r>
              <a:rPr lang="en-US" dirty="0"/>
              <a:t>Slide </a:t>
            </a:r>
            <a:fld id="{629637A9-119A-49DA-BD12-AAC58B377D80}" type="slidenum">
              <a:rPr lang="en-US" smtClean="0"/>
              <a:pPr/>
              <a:t>53</a:t>
            </a:fld>
            <a:endParaRPr lang="en-US" dirty="0"/>
          </a:p>
        </p:txBody>
      </p:sp>
    </p:spTree>
    <p:extLst>
      <p:ext uri="{BB962C8B-B14F-4D97-AF65-F5344CB8AC3E}">
        <p14:creationId xmlns:p14="http://schemas.microsoft.com/office/powerpoint/2010/main" val="4221009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1C7C-9F57-4F12-AFF3-406390E90101}"/>
              </a:ext>
            </a:extLst>
          </p:cNvPr>
          <p:cNvSpPr>
            <a:spLocks noGrp="1"/>
          </p:cNvSpPr>
          <p:nvPr>
            <p:ph type="title"/>
          </p:nvPr>
        </p:nvSpPr>
        <p:spPr/>
        <p:txBody>
          <a:bodyPr/>
          <a:lstStyle/>
          <a:p>
            <a:r>
              <a:rPr lang="en-US" dirty="0"/>
              <a:t>Meetings</a:t>
            </a:r>
          </a:p>
        </p:txBody>
      </p:sp>
      <p:sp>
        <p:nvSpPr>
          <p:cNvPr id="5" name="Content Placeholder 4">
            <a:extLst>
              <a:ext uri="{FF2B5EF4-FFF2-40B4-BE49-F238E27FC236}">
                <a16:creationId xmlns:a16="http://schemas.microsoft.com/office/drawing/2014/main" id="{092AF91F-D2BF-4F4E-B3BE-E93B449BD8DE}"/>
              </a:ext>
            </a:extLst>
          </p:cNvPr>
          <p:cNvSpPr>
            <a:spLocks noGrp="1"/>
          </p:cNvSpPr>
          <p:nvPr>
            <p:ph sz="half" idx="1"/>
          </p:nvPr>
        </p:nvSpPr>
        <p:spPr>
          <a:xfrm>
            <a:off x="599090" y="1845734"/>
            <a:ext cx="5183700" cy="4301065"/>
          </a:xfrm>
        </p:spPr>
        <p:txBody>
          <a:bodyPr>
            <a:normAutofit/>
          </a:bodyPr>
          <a:lstStyle/>
          <a:p>
            <a:r>
              <a:rPr lang="en-US" dirty="0"/>
              <a:t>Coordinators</a:t>
            </a:r>
          </a:p>
          <a:p>
            <a:pPr lvl="1"/>
            <a:r>
              <a:rPr lang="en-US" dirty="0"/>
              <a:t>Meet to go over schedules </a:t>
            </a:r>
          </a:p>
          <a:p>
            <a:pPr lvl="1"/>
            <a:r>
              <a:rPr lang="en-US" dirty="0"/>
              <a:t>What happened during the week</a:t>
            </a:r>
          </a:p>
          <a:p>
            <a:pPr lvl="1"/>
            <a:r>
              <a:rPr lang="en-US" dirty="0"/>
              <a:t>What's happening next week</a:t>
            </a:r>
          </a:p>
          <a:p>
            <a:pPr lvl="1"/>
            <a:r>
              <a:rPr lang="en-US" dirty="0"/>
              <a:t>Patient updates </a:t>
            </a:r>
          </a:p>
          <a:p>
            <a:r>
              <a:rPr lang="en-US" dirty="0"/>
              <a:t>Research Team</a:t>
            </a:r>
          </a:p>
          <a:p>
            <a:pPr lvl="1"/>
            <a:r>
              <a:rPr lang="en-US" dirty="0"/>
              <a:t>Update everyone </a:t>
            </a:r>
          </a:p>
          <a:p>
            <a:pPr lvl="1"/>
            <a:r>
              <a:rPr lang="en-US" dirty="0"/>
              <a:t>All the above information gets passed to PIs, nurses, pathology, pharmacy, etc.</a:t>
            </a:r>
          </a:p>
          <a:p>
            <a:pPr lvl="1"/>
            <a:r>
              <a:rPr lang="en-US" dirty="0"/>
              <a:t>Keep team aware of events</a:t>
            </a:r>
          </a:p>
          <a:p>
            <a:endParaRPr lang="en-US" dirty="0"/>
          </a:p>
        </p:txBody>
      </p:sp>
      <p:sp>
        <p:nvSpPr>
          <p:cNvPr id="4" name="Slide Number Placeholder 3">
            <a:extLst>
              <a:ext uri="{FF2B5EF4-FFF2-40B4-BE49-F238E27FC236}">
                <a16:creationId xmlns:a16="http://schemas.microsoft.com/office/drawing/2014/main" id="{914A3A17-5B07-4501-8E3C-94AB25A64A30}"/>
              </a:ext>
            </a:extLst>
          </p:cNvPr>
          <p:cNvSpPr>
            <a:spLocks noGrp="1"/>
          </p:cNvSpPr>
          <p:nvPr>
            <p:ph type="sldNum" sz="quarter" idx="12"/>
          </p:nvPr>
        </p:nvSpPr>
        <p:spPr/>
        <p:txBody>
          <a:bodyPr/>
          <a:lstStyle/>
          <a:p>
            <a:r>
              <a:rPr lang="en-US" dirty="0"/>
              <a:t>Slide </a:t>
            </a:r>
            <a:fld id="{629637A9-119A-49DA-BD12-AAC58B377D80}" type="slidenum">
              <a:rPr lang="en-US" smtClean="0"/>
              <a:pPr/>
              <a:t>54</a:t>
            </a:fld>
            <a:endParaRPr lang="en-US" dirty="0"/>
          </a:p>
        </p:txBody>
      </p:sp>
      <p:pic>
        <p:nvPicPr>
          <p:cNvPr id="7" name="Picture 2" descr="The Surprising Science Behind Successful Remote Meetings">
            <a:extLst>
              <a:ext uri="{FF2B5EF4-FFF2-40B4-BE49-F238E27FC236}">
                <a16:creationId xmlns:a16="http://schemas.microsoft.com/office/drawing/2014/main" id="{51D86E50-6081-4A7E-911B-BB14E7036D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94" b="12737"/>
          <a:stretch/>
        </p:blipFill>
        <p:spPr bwMode="auto">
          <a:xfrm>
            <a:off x="6709570" y="2617966"/>
            <a:ext cx="4206916" cy="236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12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E1AEF-2CE9-4738-9BE4-39B41B847CBE}"/>
              </a:ext>
            </a:extLst>
          </p:cNvPr>
          <p:cNvSpPr>
            <a:spLocks noGrp="1"/>
          </p:cNvSpPr>
          <p:nvPr>
            <p:ph type="title"/>
          </p:nvPr>
        </p:nvSpPr>
        <p:spPr/>
        <p:txBody>
          <a:bodyPr/>
          <a:lstStyle/>
          <a:p>
            <a:r>
              <a:rPr lang="en-US" dirty="0"/>
              <a:t>Shared Calendars</a:t>
            </a:r>
          </a:p>
        </p:txBody>
      </p:sp>
      <p:sp>
        <p:nvSpPr>
          <p:cNvPr id="4" name="Slide Number Placeholder 3">
            <a:extLst>
              <a:ext uri="{FF2B5EF4-FFF2-40B4-BE49-F238E27FC236}">
                <a16:creationId xmlns:a16="http://schemas.microsoft.com/office/drawing/2014/main" id="{09428929-F128-4FD8-8E64-BD1DC76EBBFB}"/>
              </a:ext>
            </a:extLst>
          </p:cNvPr>
          <p:cNvSpPr>
            <a:spLocks noGrp="1"/>
          </p:cNvSpPr>
          <p:nvPr>
            <p:ph type="sldNum" sz="quarter" idx="12"/>
          </p:nvPr>
        </p:nvSpPr>
        <p:spPr/>
        <p:txBody>
          <a:bodyPr/>
          <a:lstStyle/>
          <a:p>
            <a:r>
              <a:rPr lang="en-US" dirty="0"/>
              <a:t>Slide </a:t>
            </a:r>
            <a:fld id="{629637A9-119A-49DA-BD12-AAC58B377D80}" type="slidenum">
              <a:rPr lang="en-US" smtClean="0"/>
              <a:pPr/>
              <a:t>55</a:t>
            </a:fld>
            <a:endParaRPr lang="en-US" dirty="0"/>
          </a:p>
        </p:txBody>
      </p:sp>
      <p:pic>
        <p:nvPicPr>
          <p:cNvPr id="5" name="Content Placeholder 3">
            <a:extLst>
              <a:ext uri="{FF2B5EF4-FFF2-40B4-BE49-F238E27FC236}">
                <a16:creationId xmlns:a16="http://schemas.microsoft.com/office/drawing/2014/main" id="{1CF58788-836F-46C8-8E3C-0E2C9028433C}"/>
              </a:ext>
            </a:extLst>
          </p:cNvPr>
          <p:cNvPicPr>
            <a:picLocks noGrp="1" noChangeAspect="1"/>
          </p:cNvPicPr>
          <p:nvPr>
            <p:ph idx="1"/>
          </p:nvPr>
        </p:nvPicPr>
        <p:blipFill rotWithShape="1">
          <a:blip r:embed="rId2"/>
          <a:srcRect l="11331" r="1" b="1"/>
          <a:stretch/>
        </p:blipFill>
        <p:spPr>
          <a:xfrm>
            <a:off x="2230431" y="1794933"/>
            <a:ext cx="7213222" cy="4074055"/>
          </a:xfrm>
          <a:prstGeom prst="rect">
            <a:avLst/>
          </a:prstGeom>
        </p:spPr>
      </p:pic>
    </p:spTree>
    <p:extLst>
      <p:ext uri="{BB962C8B-B14F-4D97-AF65-F5344CB8AC3E}">
        <p14:creationId xmlns:p14="http://schemas.microsoft.com/office/powerpoint/2010/main" val="27138221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B8BE-2CC6-4025-BFDE-C9E0E22CDFC3}"/>
              </a:ext>
            </a:extLst>
          </p:cNvPr>
          <p:cNvSpPr>
            <a:spLocks noGrp="1"/>
          </p:cNvSpPr>
          <p:nvPr>
            <p:ph type="title"/>
          </p:nvPr>
        </p:nvSpPr>
        <p:spPr/>
        <p:txBody>
          <a:bodyPr/>
          <a:lstStyle/>
          <a:p>
            <a:r>
              <a:rPr lang="en-US" dirty="0"/>
              <a:t>Creating Checklists - Screening</a:t>
            </a:r>
          </a:p>
        </p:txBody>
      </p:sp>
      <p:sp>
        <p:nvSpPr>
          <p:cNvPr id="4" name="Slide Number Placeholder 3">
            <a:extLst>
              <a:ext uri="{FF2B5EF4-FFF2-40B4-BE49-F238E27FC236}">
                <a16:creationId xmlns:a16="http://schemas.microsoft.com/office/drawing/2014/main" id="{C5216332-701B-48F3-9F85-593C3E8223B8}"/>
              </a:ext>
            </a:extLst>
          </p:cNvPr>
          <p:cNvSpPr>
            <a:spLocks noGrp="1"/>
          </p:cNvSpPr>
          <p:nvPr>
            <p:ph type="sldNum" sz="quarter" idx="12"/>
          </p:nvPr>
        </p:nvSpPr>
        <p:spPr/>
        <p:txBody>
          <a:bodyPr/>
          <a:lstStyle/>
          <a:p>
            <a:r>
              <a:rPr lang="en-US" dirty="0"/>
              <a:t>Slide </a:t>
            </a:r>
            <a:fld id="{629637A9-119A-49DA-BD12-AAC58B377D80}" type="slidenum">
              <a:rPr lang="en-US" smtClean="0"/>
              <a:pPr/>
              <a:t>56</a:t>
            </a:fld>
            <a:endParaRPr lang="en-US" dirty="0"/>
          </a:p>
        </p:txBody>
      </p:sp>
      <p:pic>
        <p:nvPicPr>
          <p:cNvPr id="5" name="Content Placeholder 4">
            <a:extLst>
              <a:ext uri="{FF2B5EF4-FFF2-40B4-BE49-F238E27FC236}">
                <a16:creationId xmlns:a16="http://schemas.microsoft.com/office/drawing/2014/main" id="{1A6B8B87-60F5-4D0C-8093-3126AAD7A477}"/>
              </a:ext>
            </a:extLst>
          </p:cNvPr>
          <p:cNvPicPr>
            <a:picLocks noGrp="1" noChangeAspect="1"/>
          </p:cNvPicPr>
          <p:nvPr>
            <p:ph idx="1"/>
          </p:nvPr>
        </p:nvPicPr>
        <p:blipFill>
          <a:blip r:embed="rId2"/>
          <a:stretch>
            <a:fillRect/>
          </a:stretch>
        </p:blipFill>
        <p:spPr>
          <a:xfrm>
            <a:off x="2520834" y="1673003"/>
            <a:ext cx="6640100" cy="4389966"/>
          </a:xfrm>
          <a:prstGeom prst="rect">
            <a:avLst/>
          </a:prstGeom>
        </p:spPr>
      </p:pic>
    </p:spTree>
    <p:extLst>
      <p:ext uri="{BB962C8B-B14F-4D97-AF65-F5344CB8AC3E}">
        <p14:creationId xmlns:p14="http://schemas.microsoft.com/office/powerpoint/2010/main" val="1258576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003A1-9B8C-480F-884E-E63437E365C9}"/>
              </a:ext>
            </a:extLst>
          </p:cNvPr>
          <p:cNvSpPr>
            <a:spLocks noGrp="1"/>
          </p:cNvSpPr>
          <p:nvPr>
            <p:ph type="title"/>
          </p:nvPr>
        </p:nvSpPr>
        <p:spPr/>
        <p:txBody>
          <a:bodyPr/>
          <a:lstStyle/>
          <a:p>
            <a:r>
              <a:rPr lang="en-US" dirty="0"/>
              <a:t>Creating Checklists – Sub-studies</a:t>
            </a:r>
          </a:p>
        </p:txBody>
      </p:sp>
      <p:sp>
        <p:nvSpPr>
          <p:cNvPr id="4" name="Slide Number Placeholder 3">
            <a:extLst>
              <a:ext uri="{FF2B5EF4-FFF2-40B4-BE49-F238E27FC236}">
                <a16:creationId xmlns:a16="http://schemas.microsoft.com/office/drawing/2014/main" id="{3AE6B99C-52E9-4CE6-84B1-B5AD5D74D3E6}"/>
              </a:ext>
            </a:extLst>
          </p:cNvPr>
          <p:cNvSpPr>
            <a:spLocks noGrp="1"/>
          </p:cNvSpPr>
          <p:nvPr>
            <p:ph type="sldNum" sz="quarter" idx="12"/>
          </p:nvPr>
        </p:nvSpPr>
        <p:spPr/>
        <p:txBody>
          <a:bodyPr/>
          <a:lstStyle/>
          <a:p>
            <a:r>
              <a:rPr lang="en-US" dirty="0"/>
              <a:t>Slide </a:t>
            </a:r>
            <a:fld id="{629637A9-119A-49DA-BD12-AAC58B377D80}" type="slidenum">
              <a:rPr lang="en-US" smtClean="0"/>
              <a:pPr/>
              <a:t>57</a:t>
            </a:fld>
            <a:endParaRPr lang="en-US" dirty="0"/>
          </a:p>
        </p:txBody>
      </p:sp>
      <p:pic>
        <p:nvPicPr>
          <p:cNvPr id="5" name="Content Placeholder 3">
            <a:extLst>
              <a:ext uri="{FF2B5EF4-FFF2-40B4-BE49-F238E27FC236}">
                <a16:creationId xmlns:a16="http://schemas.microsoft.com/office/drawing/2014/main" id="{A23FC683-3115-4F9A-86A4-0107102A2AB9}"/>
              </a:ext>
            </a:extLst>
          </p:cNvPr>
          <p:cNvPicPr>
            <a:picLocks noChangeAspect="1"/>
          </p:cNvPicPr>
          <p:nvPr/>
        </p:nvPicPr>
        <p:blipFill rotWithShape="1">
          <a:blip r:embed="rId2"/>
          <a:srcRect t="3686" r="-1" b="2727"/>
          <a:stretch/>
        </p:blipFill>
        <p:spPr>
          <a:xfrm>
            <a:off x="2665494" y="1606819"/>
            <a:ext cx="6434291" cy="4501189"/>
          </a:xfrm>
          <a:prstGeom prst="rect">
            <a:avLst/>
          </a:prstGeom>
        </p:spPr>
      </p:pic>
    </p:spTree>
    <p:extLst>
      <p:ext uri="{BB962C8B-B14F-4D97-AF65-F5344CB8AC3E}">
        <p14:creationId xmlns:p14="http://schemas.microsoft.com/office/powerpoint/2010/main" val="2652937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113A-3067-4C4C-A3C0-7857B9EDB089}"/>
              </a:ext>
            </a:extLst>
          </p:cNvPr>
          <p:cNvSpPr>
            <a:spLocks noGrp="1"/>
          </p:cNvSpPr>
          <p:nvPr>
            <p:ph type="title"/>
          </p:nvPr>
        </p:nvSpPr>
        <p:spPr/>
        <p:txBody>
          <a:bodyPr/>
          <a:lstStyle/>
          <a:p>
            <a:r>
              <a:rPr lang="en-US" dirty="0"/>
              <a:t>Creating Checklists – Sub-studies</a:t>
            </a:r>
          </a:p>
        </p:txBody>
      </p:sp>
      <p:sp>
        <p:nvSpPr>
          <p:cNvPr id="4" name="Slide Number Placeholder 3">
            <a:extLst>
              <a:ext uri="{FF2B5EF4-FFF2-40B4-BE49-F238E27FC236}">
                <a16:creationId xmlns:a16="http://schemas.microsoft.com/office/drawing/2014/main" id="{B15BA306-C160-49AE-A9F9-375BA126DD62}"/>
              </a:ext>
            </a:extLst>
          </p:cNvPr>
          <p:cNvSpPr>
            <a:spLocks noGrp="1"/>
          </p:cNvSpPr>
          <p:nvPr>
            <p:ph type="sldNum" sz="quarter" idx="12"/>
          </p:nvPr>
        </p:nvSpPr>
        <p:spPr/>
        <p:txBody>
          <a:bodyPr/>
          <a:lstStyle/>
          <a:p>
            <a:r>
              <a:rPr lang="en-US" dirty="0"/>
              <a:t>Slide </a:t>
            </a:r>
            <a:fld id="{629637A9-119A-49DA-BD12-AAC58B377D80}" type="slidenum">
              <a:rPr lang="en-US" smtClean="0"/>
              <a:pPr/>
              <a:t>58</a:t>
            </a:fld>
            <a:endParaRPr lang="en-US" dirty="0"/>
          </a:p>
        </p:txBody>
      </p:sp>
      <p:pic>
        <p:nvPicPr>
          <p:cNvPr id="5" name="Content Placeholder 3">
            <a:extLst>
              <a:ext uri="{FF2B5EF4-FFF2-40B4-BE49-F238E27FC236}">
                <a16:creationId xmlns:a16="http://schemas.microsoft.com/office/drawing/2014/main" id="{0CC4498D-F52E-46C4-9AE9-C6F7F3193E1A}"/>
              </a:ext>
            </a:extLst>
          </p:cNvPr>
          <p:cNvPicPr>
            <a:picLocks noGrp="1" noChangeAspect="1"/>
          </p:cNvPicPr>
          <p:nvPr>
            <p:ph idx="1"/>
          </p:nvPr>
        </p:nvPicPr>
        <p:blipFill>
          <a:blip r:embed="rId2"/>
          <a:stretch>
            <a:fillRect/>
          </a:stretch>
        </p:blipFill>
        <p:spPr>
          <a:xfrm>
            <a:off x="2448086" y="1661802"/>
            <a:ext cx="6543058" cy="4376519"/>
          </a:xfrm>
          <a:prstGeom prst="rect">
            <a:avLst/>
          </a:prstGeom>
        </p:spPr>
      </p:pic>
    </p:spTree>
    <p:extLst>
      <p:ext uri="{BB962C8B-B14F-4D97-AF65-F5344CB8AC3E}">
        <p14:creationId xmlns:p14="http://schemas.microsoft.com/office/powerpoint/2010/main" val="23773795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06486-CB34-4B18-8096-19B2FF180142}"/>
              </a:ext>
            </a:extLst>
          </p:cNvPr>
          <p:cNvSpPr>
            <a:spLocks noGrp="1"/>
          </p:cNvSpPr>
          <p:nvPr>
            <p:ph type="title"/>
          </p:nvPr>
        </p:nvSpPr>
        <p:spPr/>
        <p:txBody>
          <a:bodyPr/>
          <a:lstStyle/>
          <a:p>
            <a:r>
              <a:rPr lang="en-US" dirty="0"/>
              <a:t>Lab Worksheets </a:t>
            </a:r>
          </a:p>
        </p:txBody>
      </p:sp>
      <p:sp>
        <p:nvSpPr>
          <p:cNvPr id="4" name="Slide Number Placeholder 3">
            <a:extLst>
              <a:ext uri="{FF2B5EF4-FFF2-40B4-BE49-F238E27FC236}">
                <a16:creationId xmlns:a16="http://schemas.microsoft.com/office/drawing/2014/main" id="{3120639D-07B1-4F27-88F4-C6A54669B4AF}"/>
              </a:ext>
            </a:extLst>
          </p:cNvPr>
          <p:cNvSpPr>
            <a:spLocks noGrp="1"/>
          </p:cNvSpPr>
          <p:nvPr>
            <p:ph type="sldNum" sz="quarter" idx="12"/>
          </p:nvPr>
        </p:nvSpPr>
        <p:spPr/>
        <p:txBody>
          <a:bodyPr/>
          <a:lstStyle/>
          <a:p>
            <a:r>
              <a:rPr lang="en-US" dirty="0"/>
              <a:t>Slide </a:t>
            </a:r>
            <a:fld id="{629637A9-119A-49DA-BD12-AAC58B377D80}" type="slidenum">
              <a:rPr lang="en-US" smtClean="0"/>
              <a:pPr/>
              <a:t>59</a:t>
            </a:fld>
            <a:endParaRPr lang="en-US" dirty="0"/>
          </a:p>
        </p:txBody>
      </p:sp>
      <p:pic>
        <p:nvPicPr>
          <p:cNvPr id="7" name="Content Placeholder 3">
            <a:extLst>
              <a:ext uri="{FF2B5EF4-FFF2-40B4-BE49-F238E27FC236}">
                <a16:creationId xmlns:a16="http://schemas.microsoft.com/office/drawing/2014/main" id="{E453E566-13A4-4A71-9CC0-A29894B75BE7}"/>
              </a:ext>
            </a:extLst>
          </p:cNvPr>
          <p:cNvPicPr>
            <a:picLocks noChangeAspect="1"/>
          </p:cNvPicPr>
          <p:nvPr/>
        </p:nvPicPr>
        <p:blipFill>
          <a:blip r:embed="rId2"/>
          <a:stretch>
            <a:fillRect/>
          </a:stretch>
        </p:blipFill>
        <p:spPr>
          <a:xfrm>
            <a:off x="1185333" y="1596766"/>
            <a:ext cx="3906261" cy="4521718"/>
          </a:xfrm>
          <a:prstGeom prst="rect">
            <a:avLst/>
          </a:prstGeom>
        </p:spPr>
      </p:pic>
      <p:pic>
        <p:nvPicPr>
          <p:cNvPr id="8" name="Content Placeholder 7">
            <a:extLst>
              <a:ext uri="{FF2B5EF4-FFF2-40B4-BE49-F238E27FC236}">
                <a16:creationId xmlns:a16="http://schemas.microsoft.com/office/drawing/2014/main" id="{13189F1C-7424-4F9D-804A-2667170562F9}"/>
              </a:ext>
            </a:extLst>
          </p:cNvPr>
          <p:cNvPicPr>
            <a:picLocks noGrp="1" noChangeAspect="1"/>
          </p:cNvPicPr>
          <p:nvPr>
            <p:ph sz="half" idx="2"/>
          </p:nvPr>
        </p:nvPicPr>
        <p:blipFill>
          <a:blip r:embed="rId3"/>
          <a:stretch>
            <a:fillRect/>
          </a:stretch>
        </p:blipFill>
        <p:spPr>
          <a:xfrm>
            <a:off x="6841696" y="36084"/>
            <a:ext cx="5077966" cy="6082400"/>
          </a:xfrm>
          <a:prstGeom prst="rect">
            <a:avLst/>
          </a:prstGeom>
        </p:spPr>
      </p:pic>
    </p:spTree>
    <p:extLst>
      <p:ext uri="{BB962C8B-B14F-4D97-AF65-F5344CB8AC3E}">
        <p14:creationId xmlns:p14="http://schemas.microsoft.com/office/powerpoint/2010/main" val="296541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7BAB-42D5-4217-BEBA-D491000EB6EF}"/>
              </a:ext>
            </a:extLst>
          </p:cNvPr>
          <p:cNvSpPr>
            <a:spLocks noGrp="1"/>
          </p:cNvSpPr>
          <p:nvPr>
            <p:ph type="title"/>
          </p:nvPr>
        </p:nvSpPr>
        <p:spPr/>
        <p:txBody>
          <a:bodyPr/>
          <a:lstStyle/>
          <a:p>
            <a:r>
              <a:rPr lang="en-US" dirty="0"/>
              <a:t>Current Open Sub-Study Status</a:t>
            </a:r>
          </a:p>
        </p:txBody>
      </p:sp>
      <p:sp>
        <p:nvSpPr>
          <p:cNvPr id="3" name="Content Placeholder 2">
            <a:extLst>
              <a:ext uri="{FF2B5EF4-FFF2-40B4-BE49-F238E27FC236}">
                <a16:creationId xmlns:a16="http://schemas.microsoft.com/office/drawing/2014/main" id="{5F640B87-2CC7-4D03-B560-B82F9EC931EB}"/>
              </a:ext>
            </a:extLst>
          </p:cNvPr>
          <p:cNvSpPr>
            <a:spLocks noGrp="1"/>
          </p:cNvSpPr>
          <p:nvPr>
            <p:ph sz="half" idx="1"/>
          </p:nvPr>
        </p:nvSpPr>
        <p:spPr>
          <a:xfrm>
            <a:off x="6400802" y="1542246"/>
            <a:ext cx="5183700" cy="4332390"/>
          </a:xfrm>
        </p:spPr>
        <p:txBody>
          <a:bodyPr>
            <a:normAutofit fontScale="62500" lnSpcReduction="20000"/>
          </a:bodyPr>
          <a:lstStyle/>
          <a:p>
            <a:pPr marL="0" indent="0">
              <a:buNone/>
            </a:pPr>
            <a:r>
              <a:rPr lang="en-US" sz="2600" dirty="0">
                <a:solidFill>
                  <a:srgbClr val="0070C0"/>
                </a:solidFill>
              </a:rPr>
              <a:t>Non-Match</a:t>
            </a:r>
          </a:p>
          <a:p>
            <a:pPr marL="0" lvl="1" indent="0">
              <a:spcBef>
                <a:spcPts val="1200"/>
              </a:spcBef>
              <a:spcAft>
                <a:spcPts val="200"/>
              </a:spcAft>
              <a:buSzPct val="100000"/>
              <a:buNone/>
            </a:pPr>
            <a:r>
              <a:rPr lang="en-US" sz="2400" b="1" u="sng" dirty="0"/>
              <a:t>S1800A</a:t>
            </a:r>
            <a:r>
              <a:rPr lang="en-US" sz="2400" dirty="0"/>
              <a:t> </a:t>
            </a:r>
            <a:r>
              <a:rPr lang="en-US" sz="2200" dirty="0"/>
              <a:t>(ramucirumab + pembrolizumab v SOC)</a:t>
            </a:r>
          </a:p>
          <a:p>
            <a:pPr marL="225425" lvl="1" indent="-225425">
              <a:spcBef>
                <a:spcPts val="1200"/>
              </a:spcBef>
              <a:spcAft>
                <a:spcPts val="200"/>
              </a:spcAft>
              <a:buSzPct val="100000"/>
              <a:buFont typeface="Arial" panose="020B0604020202020204" pitchFamily="34" charset="0"/>
              <a:buChar char="•"/>
            </a:pPr>
            <a:r>
              <a:rPr lang="en-US" sz="2400" dirty="0"/>
              <a:t>Opened 5/17/19. Permanently closing 11/16/20.</a:t>
            </a:r>
          </a:p>
          <a:p>
            <a:pPr marL="225425" lvl="1" indent="-225425">
              <a:spcBef>
                <a:spcPts val="1200"/>
              </a:spcBef>
              <a:spcAft>
                <a:spcPts val="200"/>
              </a:spcAft>
              <a:buSzPct val="100000"/>
              <a:buFont typeface="Arial" panose="020B0604020202020204" pitchFamily="34" charset="0"/>
              <a:buChar char="•"/>
            </a:pPr>
            <a:r>
              <a:rPr lang="en-US" sz="2400" dirty="0"/>
              <a:t>151 patients enrolled</a:t>
            </a:r>
          </a:p>
          <a:p>
            <a:pPr marL="225425" lvl="1" indent="-225425">
              <a:spcBef>
                <a:spcPts val="1200"/>
              </a:spcBef>
              <a:spcAft>
                <a:spcPts val="200"/>
              </a:spcAft>
              <a:buSzPct val="100000"/>
              <a:buFont typeface="Arial" panose="020B0604020202020204" pitchFamily="34" charset="0"/>
              <a:buChar char="•"/>
            </a:pPr>
            <a:r>
              <a:rPr lang="en-US" sz="2400" u="sng" dirty="0"/>
              <a:t>Accrual goal</a:t>
            </a:r>
            <a:r>
              <a:rPr lang="en-US" sz="2400" dirty="0"/>
              <a:t>: 144 patients</a:t>
            </a:r>
          </a:p>
          <a:p>
            <a:pPr marL="225425" lvl="1" indent="-225425">
              <a:spcBef>
                <a:spcPts val="1200"/>
              </a:spcBef>
              <a:spcAft>
                <a:spcPts val="200"/>
              </a:spcAft>
              <a:buSzPct val="100000"/>
              <a:buFont typeface="Arial" panose="020B0604020202020204" pitchFamily="34" charset="0"/>
              <a:buChar char="•"/>
            </a:pPr>
            <a:r>
              <a:rPr lang="en-US" sz="2400" dirty="0"/>
              <a:t>*Plan to accrue past 144 patients to achieve 130 patients eligible</a:t>
            </a:r>
          </a:p>
        </p:txBody>
      </p:sp>
      <p:sp>
        <p:nvSpPr>
          <p:cNvPr id="7" name="Content Placeholder 6">
            <a:extLst>
              <a:ext uri="{FF2B5EF4-FFF2-40B4-BE49-F238E27FC236}">
                <a16:creationId xmlns:a16="http://schemas.microsoft.com/office/drawing/2014/main" id="{D76EDBEB-94E2-438D-B260-AF2DD170023B}"/>
              </a:ext>
            </a:extLst>
          </p:cNvPr>
          <p:cNvSpPr>
            <a:spLocks noGrp="1"/>
          </p:cNvSpPr>
          <p:nvPr>
            <p:ph sz="half" idx="2"/>
          </p:nvPr>
        </p:nvSpPr>
        <p:spPr>
          <a:xfrm>
            <a:off x="607498" y="1542246"/>
            <a:ext cx="5488502" cy="4716314"/>
          </a:xfrm>
        </p:spPr>
        <p:txBody>
          <a:bodyPr>
            <a:normAutofit fontScale="62500" lnSpcReduction="20000"/>
          </a:bodyPr>
          <a:lstStyle/>
          <a:p>
            <a:pPr marL="0" indent="0">
              <a:buNone/>
            </a:pPr>
            <a:r>
              <a:rPr lang="en-US" sz="2600" dirty="0">
                <a:solidFill>
                  <a:srgbClr val="0070C0"/>
                </a:solidFill>
              </a:rPr>
              <a:t>Biomarker-Driven</a:t>
            </a:r>
          </a:p>
          <a:p>
            <a:pPr marL="0" lvl="1" indent="0">
              <a:spcBef>
                <a:spcPts val="1200"/>
              </a:spcBef>
              <a:spcAft>
                <a:spcPts val="200"/>
              </a:spcAft>
              <a:buSzPct val="100000"/>
              <a:buNone/>
            </a:pPr>
            <a:r>
              <a:rPr lang="en-US" sz="2400" b="1" u="sng" dirty="0"/>
              <a:t>S1900A</a:t>
            </a:r>
            <a:r>
              <a:rPr lang="en-US" sz="2400" dirty="0"/>
              <a:t> (rucaparib – </a:t>
            </a:r>
            <a:r>
              <a:rPr lang="en-US" sz="2400" i="1" dirty="0"/>
              <a:t>LOH+ and/or deleterious BRCA1/2 mutation</a:t>
            </a:r>
            <a:r>
              <a:rPr lang="en-US" sz="2400" dirty="0"/>
              <a:t>)</a:t>
            </a:r>
            <a:endParaRPr lang="en-US" sz="2400" b="1" u="sng" dirty="0"/>
          </a:p>
          <a:p>
            <a:pPr marL="225425" lvl="1" indent="-225425">
              <a:spcBef>
                <a:spcPts val="1200"/>
              </a:spcBef>
              <a:spcAft>
                <a:spcPts val="200"/>
              </a:spcAft>
              <a:buSzPct val="100000"/>
              <a:buFont typeface="Arial" panose="020B0604020202020204" pitchFamily="34" charset="0"/>
              <a:buChar char="•"/>
            </a:pPr>
            <a:r>
              <a:rPr lang="en-US" sz="2400" dirty="0"/>
              <a:t>Opened 1/28/19. Temporarily closed for interim analysis.</a:t>
            </a:r>
          </a:p>
          <a:p>
            <a:pPr marL="225425" lvl="1" indent="-225425">
              <a:spcBef>
                <a:spcPts val="1200"/>
              </a:spcBef>
              <a:spcAft>
                <a:spcPts val="200"/>
              </a:spcAft>
              <a:buSzPct val="100000"/>
              <a:buFont typeface="Arial" panose="020B0604020202020204" pitchFamily="34" charset="0"/>
              <a:buChar char="•"/>
            </a:pPr>
            <a:r>
              <a:rPr lang="en-US" sz="2400" dirty="0"/>
              <a:t>64 patients enrolled (27 squamous, 37 non-squamous or mixed)</a:t>
            </a:r>
          </a:p>
          <a:p>
            <a:pPr marL="228600" lvl="1" indent="-228600">
              <a:spcBef>
                <a:spcPts val="1200"/>
              </a:spcBef>
              <a:spcAft>
                <a:spcPts val="200"/>
              </a:spcAft>
              <a:buSzPct val="100000"/>
              <a:buFont typeface="Arial" panose="020B0604020202020204" pitchFamily="34" charset="0"/>
              <a:buChar char="•"/>
            </a:pPr>
            <a:r>
              <a:rPr lang="en-US" sz="2400" u="sng" dirty="0"/>
              <a:t>Accrual goal</a:t>
            </a:r>
            <a:r>
              <a:rPr lang="en-US" sz="2400" dirty="0"/>
              <a:t>: 44 patients per cohort</a:t>
            </a:r>
          </a:p>
          <a:p>
            <a:pPr marL="0" lvl="1" indent="0">
              <a:spcBef>
                <a:spcPts val="1200"/>
              </a:spcBef>
              <a:spcAft>
                <a:spcPts val="200"/>
              </a:spcAft>
              <a:buClr>
                <a:srgbClr val="B2B2B2">
                  <a:lumMod val="50000"/>
                </a:srgbClr>
              </a:buClr>
              <a:buSzPct val="100000"/>
              <a:buNone/>
            </a:pPr>
            <a:r>
              <a:rPr lang="en-US" sz="2400" b="1" u="sng" dirty="0">
                <a:solidFill>
                  <a:prstClr val="black">
                    <a:lumMod val="75000"/>
                    <a:lumOff val="25000"/>
                  </a:prstClr>
                </a:solidFill>
              </a:rPr>
              <a:t>S1900C</a:t>
            </a:r>
            <a:r>
              <a:rPr lang="en-US" sz="2400" dirty="0">
                <a:solidFill>
                  <a:prstClr val="black">
                    <a:lumMod val="75000"/>
                    <a:lumOff val="25000"/>
                  </a:prstClr>
                </a:solidFill>
              </a:rPr>
              <a:t> (</a:t>
            </a:r>
            <a:r>
              <a:rPr lang="en-US" sz="2400" dirty="0" err="1">
                <a:solidFill>
                  <a:prstClr val="black">
                    <a:lumMod val="75000"/>
                    <a:lumOff val="25000"/>
                  </a:prstClr>
                </a:solidFill>
              </a:rPr>
              <a:t>talazoparib</a:t>
            </a:r>
            <a:r>
              <a:rPr lang="en-US" sz="2400" dirty="0">
                <a:solidFill>
                  <a:prstClr val="black">
                    <a:lumMod val="75000"/>
                    <a:lumOff val="25000"/>
                  </a:prstClr>
                </a:solidFill>
              </a:rPr>
              <a:t> + avelumab </a:t>
            </a:r>
            <a:r>
              <a:rPr lang="en-US" sz="2400" dirty="0"/>
              <a:t>– </a:t>
            </a:r>
            <a:r>
              <a:rPr lang="en-US" sz="2400" i="1" dirty="0"/>
              <a:t>STK11</a:t>
            </a:r>
            <a:r>
              <a:rPr lang="en-US" sz="2400" dirty="0">
                <a:solidFill>
                  <a:prstClr val="black">
                    <a:lumMod val="75000"/>
                    <a:lumOff val="25000"/>
                  </a:prstClr>
                </a:solidFill>
              </a:rPr>
              <a:t>)</a:t>
            </a:r>
            <a:endParaRPr lang="en-US" sz="2400" b="1" u="sng" dirty="0">
              <a:solidFill>
                <a:prstClr val="black">
                  <a:lumMod val="75000"/>
                  <a:lumOff val="25000"/>
                </a:prstClr>
              </a:solidFill>
            </a:endParaRPr>
          </a:p>
          <a:p>
            <a:pPr marL="225425" lvl="1" indent="-225425">
              <a:spcBef>
                <a:spcPts val="1200"/>
              </a:spcBef>
              <a:spcAft>
                <a:spcPts val="200"/>
              </a:spcAft>
              <a:buClr>
                <a:srgbClr val="B2B2B2">
                  <a:lumMod val="50000"/>
                </a:srgbClr>
              </a:buClr>
              <a:buSzPct val="100000"/>
              <a:buFont typeface="Arial" panose="020B0604020202020204" pitchFamily="34" charset="0"/>
              <a:buChar char="•"/>
            </a:pPr>
            <a:r>
              <a:rPr lang="en-US" sz="2400" dirty="0">
                <a:solidFill>
                  <a:prstClr val="black">
                    <a:lumMod val="75000"/>
                    <a:lumOff val="25000"/>
                  </a:prstClr>
                </a:solidFill>
              </a:rPr>
              <a:t>Opened 1/16/20. Temporarily closing for interim analysis 11/16/20.</a:t>
            </a:r>
          </a:p>
          <a:p>
            <a:pPr marL="225425" lvl="1" indent="-225425">
              <a:spcBef>
                <a:spcPts val="1200"/>
              </a:spcBef>
              <a:spcAft>
                <a:spcPts val="200"/>
              </a:spcAft>
              <a:buClr>
                <a:srgbClr val="B2B2B2">
                  <a:lumMod val="50000"/>
                </a:srgbClr>
              </a:buClr>
              <a:buSzPct val="100000"/>
              <a:buFont typeface="Arial" panose="020B0604020202020204" pitchFamily="34" charset="0"/>
              <a:buChar char="•"/>
            </a:pPr>
            <a:r>
              <a:rPr lang="en-US" sz="2400" dirty="0">
                <a:solidFill>
                  <a:prstClr val="black">
                    <a:lumMod val="75000"/>
                    <a:lumOff val="25000"/>
                  </a:prstClr>
                </a:solidFill>
              </a:rPr>
              <a:t>37 patients enrolled</a:t>
            </a:r>
          </a:p>
          <a:p>
            <a:pPr marL="225425" lvl="1" indent="-225425">
              <a:spcBef>
                <a:spcPts val="1200"/>
              </a:spcBef>
              <a:spcAft>
                <a:spcPts val="200"/>
              </a:spcAft>
              <a:buClr>
                <a:srgbClr val="B2B2B2">
                  <a:lumMod val="50000"/>
                </a:srgbClr>
              </a:buClr>
              <a:buSzPct val="100000"/>
              <a:buFont typeface="Arial" panose="020B0604020202020204" pitchFamily="34" charset="0"/>
              <a:buChar char="•"/>
            </a:pPr>
            <a:r>
              <a:rPr lang="en-US" sz="2400" u="sng" dirty="0"/>
              <a:t>Accrual goal</a:t>
            </a:r>
            <a:r>
              <a:rPr lang="en-US" sz="2400" dirty="0"/>
              <a:t>: 44 patients</a:t>
            </a:r>
            <a:endParaRPr lang="en-US" sz="2400" dirty="0">
              <a:solidFill>
                <a:prstClr val="black">
                  <a:lumMod val="75000"/>
                  <a:lumOff val="25000"/>
                </a:prstClr>
              </a:solidFill>
            </a:endParaRPr>
          </a:p>
          <a:p>
            <a:pPr marL="0" lvl="1" indent="0">
              <a:spcBef>
                <a:spcPts val="1200"/>
              </a:spcBef>
              <a:spcAft>
                <a:spcPts val="200"/>
              </a:spcAft>
              <a:buClr>
                <a:srgbClr val="B2B2B2">
                  <a:lumMod val="50000"/>
                </a:srgbClr>
              </a:buClr>
              <a:buSzPct val="100000"/>
              <a:buNone/>
            </a:pPr>
            <a:r>
              <a:rPr lang="en-US" sz="2400" b="1" u="sng" dirty="0">
                <a:solidFill>
                  <a:prstClr val="black">
                    <a:lumMod val="75000"/>
                    <a:lumOff val="25000"/>
                  </a:prstClr>
                </a:solidFill>
              </a:rPr>
              <a:t>S1900B</a:t>
            </a:r>
            <a:r>
              <a:rPr lang="en-US" sz="2400" dirty="0">
                <a:solidFill>
                  <a:prstClr val="black">
                    <a:lumMod val="75000"/>
                    <a:lumOff val="25000"/>
                  </a:prstClr>
                </a:solidFill>
              </a:rPr>
              <a:t> (LOXO-292 </a:t>
            </a:r>
            <a:r>
              <a:rPr lang="en-US" sz="2400" dirty="0"/>
              <a:t>– </a:t>
            </a:r>
            <a:r>
              <a:rPr lang="en-US" sz="2400" i="1" dirty="0"/>
              <a:t>RET Fusion +</a:t>
            </a:r>
            <a:r>
              <a:rPr lang="en-US" sz="2400" dirty="0">
                <a:solidFill>
                  <a:prstClr val="black">
                    <a:lumMod val="75000"/>
                    <a:lumOff val="25000"/>
                  </a:prstClr>
                </a:solidFill>
              </a:rPr>
              <a:t>)</a:t>
            </a:r>
            <a:endParaRPr lang="en-US" sz="2400" b="1" u="sng" dirty="0">
              <a:solidFill>
                <a:prstClr val="black">
                  <a:lumMod val="75000"/>
                  <a:lumOff val="25000"/>
                </a:prstClr>
              </a:solidFill>
            </a:endParaRPr>
          </a:p>
          <a:p>
            <a:pPr marL="225425" lvl="1" indent="-225425">
              <a:spcBef>
                <a:spcPts val="1200"/>
              </a:spcBef>
              <a:spcAft>
                <a:spcPts val="200"/>
              </a:spcAft>
              <a:buClr>
                <a:srgbClr val="B2B2B2">
                  <a:lumMod val="50000"/>
                </a:srgbClr>
              </a:buClr>
              <a:buSzPct val="100000"/>
              <a:buFont typeface="Arial" panose="020B0604020202020204" pitchFamily="34" charset="0"/>
              <a:buChar char="•"/>
            </a:pPr>
            <a:r>
              <a:rPr lang="en-US" sz="2400" dirty="0">
                <a:solidFill>
                  <a:prstClr val="black">
                    <a:lumMod val="75000"/>
                    <a:lumOff val="25000"/>
                  </a:prstClr>
                </a:solidFill>
              </a:rPr>
              <a:t>Opened 2/10/20</a:t>
            </a:r>
          </a:p>
          <a:p>
            <a:pPr marL="225425" lvl="1" indent="-225425">
              <a:spcBef>
                <a:spcPts val="1200"/>
              </a:spcBef>
              <a:spcAft>
                <a:spcPts val="200"/>
              </a:spcAft>
              <a:buClr>
                <a:srgbClr val="B2B2B2">
                  <a:lumMod val="50000"/>
                </a:srgbClr>
              </a:buClr>
              <a:buSzPct val="100000"/>
              <a:buFont typeface="Arial" panose="020B0604020202020204" pitchFamily="34" charset="0"/>
              <a:buChar char="•"/>
            </a:pPr>
            <a:r>
              <a:rPr lang="en-US" sz="2400" dirty="0">
                <a:solidFill>
                  <a:prstClr val="black">
                    <a:lumMod val="75000"/>
                    <a:lumOff val="25000"/>
                  </a:prstClr>
                </a:solidFill>
              </a:rPr>
              <a:t>3 patients enrolled</a:t>
            </a:r>
          </a:p>
          <a:p>
            <a:pPr marL="225425" lvl="1" indent="-225425">
              <a:spcBef>
                <a:spcPts val="1200"/>
              </a:spcBef>
              <a:spcAft>
                <a:spcPts val="200"/>
              </a:spcAft>
              <a:buClr>
                <a:srgbClr val="B2B2B2">
                  <a:lumMod val="50000"/>
                </a:srgbClr>
              </a:buClr>
              <a:buSzPct val="100000"/>
              <a:buFont typeface="Arial" panose="020B0604020202020204" pitchFamily="34" charset="0"/>
              <a:buChar char="•"/>
            </a:pPr>
            <a:r>
              <a:rPr lang="en-US" sz="2400" u="sng" dirty="0"/>
              <a:t>Accrual goal</a:t>
            </a:r>
            <a:r>
              <a:rPr lang="en-US" sz="2400" dirty="0"/>
              <a:t>: 124 patients </a:t>
            </a:r>
          </a:p>
          <a:p>
            <a:pPr marL="225425" lvl="1" indent="-225425">
              <a:spcBef>
                <a:spcPts val="1200"/>
              </a:spcBef>
              <a:spcAft>
                <a:spcPts val="200"/>
              </a:spcAft>
              <a:buClr>
                <a:srgbClr val="B2B2B2">
                  <a:lumMod val="50000"/>
                </a:srgbClr>
              </a:buClr>
              <a:buSzPct val="100000"/>
              <a:buFont typeface="Arial" panose="020B0604020202020204" pitchFamily="34" charset="0"/>
              <a:buChar char="•"/>
            </a:pPr>
            <a:r>
              <a:rPr lang="en-US" sz="2400" dirty="0">
                <a:solidFill>
                  <a:prstClr val="black">
                    <a:lumMod val="75000"/>
                    <a:lumOff val="25000"/>
                  </a:prstClr>
                </a:solidFill>
              </a:rPr>
              <a:t>*Exploring potential redesign due to FDA approval of LOXO-292</a:t>
            </a:r>
          </a:p>
          <a:p>
            <a:pPr marL="0" lvl="1" indent="0">
              <a:spcBef>
                <a:spcPts val="1200"/>
              </a:spcBef>
              <a:spcAft>
                <a:spcPts val="200"/>
              </a:spcAft>
              <a:buClr>
                <a:srgbClr val="B2B2B2">
                  <a:lumMod val="50000"/>
                </a:srgbClr>
              </a:buClr>
              <a:buSzPct val="100000"/>
              <a:buNone/>
            </a:pPr>
            <a:endParaRPr lang="en-US" sz="2400" dirty="0">
              <a:solidFill>
                <a:prstClr val="black">
                  <a:lumMod val="75000"/>
                  <a:lumOff val="25000"/>
                </a:prstClr>
              </a:solidFill>
            </a:endParaRPr>
          </a:p>
          <a:p>
            <a:pPr marL="0" lvl="1" indent="0">
              <a:spcBef>
                <a:spcPts val="1200"/>
              </a:spcBef>
              <a:spcAft>
                <a:spcPts val="200"/>
              </a:spcAft>
              <a:buSzPct val="100000"/>
              <a:buNone/>
            </a:pPr>
            <a:endParaRPr lang="en-US" sz="2600" dirty="0">
              <a:solidFill>
                <a:srgbClr val="0070C0"/>
              </a:solidFill>
            </a:endParaRPr>
          </a:p>
        </p:txBody>
      </p:sp>
      <p:sp>
        <p:nvSpPr>
          <p:cNvPr id="4" name="Slide Number Placeholder 3">
            <a:extLst>
              <a:ext uri="{FF2B5EF4-FFF2-40B4-BE49-F238E27FC236}">
                <a16:creationId xmlns:a16="http://schemas.microsoft.com/office/drawing/2014/main" id="{6453AFB3-E26A-4F24-8E2C-F0E9608869C4}"/>
              </a:ext>
            </a:extLst>
          </p:cNvPr>
          <p:cNvSpPr>
            <a:spLocks noGrp="1"/>
          </p:cNvSpPr>
          <p:nvPr>
            <p:ph type="sldNum" sz="quarter" idx="12"/>
          </p:nvPr>
        </p:nvSpPr>
        <p:spPr/>
        <p:txBody>
          <a:bodyPr/>
          <a:lstStyle/>
          <a:p>
            <a:r>
              <a:rPr lang="en-US" dirty="0"/>
              <a:t>Slide </a:t>
            </a:r>
            <a:fld id="{629637A9-119A-49DA-BD12-AAC58B377D80}" type="slidenum">
              <a:rPr lang="en-US" smtClean="0"/>
              <a:pPr/>
              <a:t>6</a:t>
            </a:fld>
            <a:endParaRPr lang="en-US" dirty="0"/>
          </a:p>
        </p:txBody>
      </p:sp>
      <p:sp>
        <p:nvSpPr>
          <p:cNvPr id="8" name="TextBox 7">
            <a:extLst>
              <a:ext uri="{FF2B5EF4-FFF2-40B4-BE49-F238E27FC236}">
                <a16:creationId xmlns:a16="http://schemas.microsoft.com/office/drawing/2014/main" id="{1BBB1322-F2B2-42E8-AC5B-BDA628667358}"/>
              </a:ext>
            </a:extLst>
          </p:cNvPr>
          <p:cNvSpPr txBox="1"/>
          <p:nvPr/>
        </p:nvSpPr>
        <p:spPr>
          <a:xfrm>
            <a:off x="9576262" y="660198"/>
            <a:ext cx="1579418" cy="646331"/>
          </a:xfrm>
          <a:prstGeom prst="rect">
            <a:avLst/>
          </a:prstGeom>
          <a:noFill/>
          <a:ln>
            <a:solidFill>
              <a:srgbClr val="4F81BD"/>
            </a:solidFill>
          </a:ln>
        </p:spPr>
        <p:txBody>
          <a:bodyPr wrap="square" rtlCol="0">
            <a:spAutoFit/>
          </a:bodyPr>
          <a:lstStyle/>
          <a:p>
            <a:pPr algn="ctr"/>
            <a:r>
              <a:rPr lang="en-US" dirty="0"/>
              <a:t>Accrual as of 10/23/20</a:t>
            </a:r>
          </a:p>
        </p:txBody>
      </p:sp>
    </p:spTree>
    <p:extLst>
      <p:ext uri="{BB962C8B-B14F-4D97-AF65-F5344CB8AC3E}">
        <p14:creationId xmlns:p14="http://schemas.microsoft.com/office/powerpoint/2010/main" val="2302211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3BFC-C744-4C04-80C6-C7C6EB0641FC}"/>
              </a:ext>
            </a:extLst>
          </p:cNvPr>
          <p:cNvSpPr>
            <a:spLocks noGrp="1"/>
          </p:cNvSpPr>
          <p:nvPr>
            <p:ph type="title"/>
          </p:nvPr>
        </p:nvSpPr>
        <p:spPr/>
        <p:txBody>
          <a:bodyPr/>
          <a:lstStyle/>
          <a:p>
            <a:r>
              <a:rPr lang="en-US" dirty="0"/>
              <a:t>Check in with the Protocol/Local Institution</a:t>
            </a:r>
          </a:p>
        </p:txBody>
      </p:sp>
      <p:sp>
        <p:nvSpPr>
          <p:cNvPr id="5" name="Content Placeholder 4">
            <a:extLst>
              <a:ext uri="{FF2B5EF4-FFF2-40B4-BE49-F238E27FC236}">
                <a16:creationId xmlns:a16="http://schemas.microsoft.com/office/drawing/2014/main" id="{6C45E982-0C4E-4B9E-828F-079CA2F48C4C}"/>
              </a:ext>
            </a:extLst>
          </p:cNvPr>
          <p:cNvSpPr>
            <a:spLocks noGrp="1"/>
          </p:cNvSpPr>
          <p:nvPr>
            <p:ph sz="half" idx="1"/>
          </p:nvPr>
        </p:nvSpPr>
        <p:spPr/>
        <p:txBody>
          <a:bodyPr/>
          <a:lstStyle/>
          <a:p>
            <a:r>
              <a:rPr lang="en-US" sz="2600" dirty="0"/>
              <a:t>Verify what can be modified per the COVID guidelines</a:t>
            </a:r>
          </a:p>
          <a:p>
            <a:r>
              <a:rPr lang="en-US" sz="2600" dirty="0"/>
              <a:t>Verify what can be delayed due to COVID</a:t>
            </a:r>
          </a:p>
          <a:p>
            <a:r>
              <a:rPr lang="en-US" sz="2600" dirty="0"/>
              <a:t>Check what rules your hospital is instituting due to the Pandemic </a:t>
            </a:r>
          </a:p>
          <a:p>
            <a:pPr lvl="1"/>
            <a:r>
              <a:rPr lang="en-US" sz="2400" dirty="0"/>
              <a:t>Regarding research in general</a:t>
            </a:r>
          </a:p>
          <a:p>
            <a:pPr lvl="1"/>
            <a:r>
              <a:rPr lang="en-US" sz="2400" dirty="0"/>
              <a:t>Then specifics such as auditing</a:t>
            </a:r>
          </a:p>
          <a:p>
            <a:endParaRPr lang="en-US" dirty="0"/>
          </a:p>
        </p:txBody>
      </p:sp>
      <p:sp>
        <p:nvSpPr>
          <p:cNvPr id="4" name="Slide Number Placeholder 3">
            <a:extLst>
              <a:ext uri="{FF2B5EF4-FFF2-40B4-BE49-F238E27FC236}">
                <a16:creationId xmlns:a16="http://schemas.microsoft.com/office/drawing/2014/main" id="{81441253-FE4A-491E-9F87-9C19E1BB11EA}"/>
              </a:ext>
            </a:extLst>
          </p:cNvPr>
          <p:cNvSpPr>
            <a:spLocks noGrp="1"/>
          </p:cNvSpPr>
          <p:nvPr>
            <p:ph type="sldNum" sz="quarter" idx="12"/>
          </p:nvPr>
        </p:nvSpPr>
        <p:spPr/>
        <p:txBody>
          <a:bodyPr/>
          <a:lstStyle/>
          <a:p>
            <a:r>
              <a:rPr lang="en-US" dirty="0"/>
              <a:t>Slide </a:t>
            </a:r>
            <a:fld id="{629637A9-119A-49DA-BD12-AAC58B377D80}" type="slidenum">
              <a:rPr lang="en-US" smtClean="0"/>
              <a:pPr/>
              <a:t>60</a:t>
            </a:fld>
            <a:endParaRPr lang="en-US" dirty="0"/>
          </a:p>
        </p:txBody>
      </p:sp>
      <p:pic>
        <p:nvPicPr>
          <p:cNvPr id="7" name="Content Placeholder 6">
            <a:extLst>
              <a:ext uri="{FF2B5EF4-FFF2-40B4-BE49-F238E27FC236}">
                <a16:creationId xmlns:a16="http://schemas.microsoft.com/office/drawing/2014/main" id="{5EF8E16E-A1F1-4CAD-AA15-9B6FF1587656}"/>
              </a:ext>
            </a:extLst>
          </p:cNvPr>
          <p:cNvPicPr>
            <a:picLocks noGrp="1" noChangeAspect="1"/>
          </p:cNvPicPr>
          <p:nvPr>
            <p:ph sz="half" idx="2"/>
          </p:nvPr>
        </p:nvPicPr>
        <p:blipFill>
          <a:blip r:embed="rId2"/>
          <a:stretch>
            <a:fillRect/>
          </a:stretch>
        </p:blipFill>
        <p:spPr>
          <a:xfrm rot="300000">
            <a:off x="6578545" y="1583129"/>
            <a:ext cx="4258788" cy="4548572"/>
          </a:xfrm>
          <a:prstGeom prst="rect">
            <a:avLst/>
          </a:prstGeom>
        </p:spPr>
      </p:pic>
    </p:spTree>
    <p:extLst>
      <p:ext uri="{BB962C8B-B14F-4D97-AF65-F5344CB8AC3E}">
        <p14:creationId xmlns:p14="http://schemas.microsoft.com/office/powerpoint/2010/main" val="4062939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E244-CF11-4E4A-A143-FFC247F4E99A}"/>
              </a:ext>
            </a:extLst>
          </p:cNvPr>
          <p:cNvSpPr>
            <a:spLocks noGrp="1"/>
          </p:cNvSpPr>
          <p:nvPr>
            <p:ph type="title"/>
          </p:nvPr>
        </p:nvSpPr>
        <p:spPr/>
        <p:txBody>
          <a:bodyPr/>
          <a:lstStyle/>
          <a:p>
            <a:r>
              <a:rPr lang="en-US" dirty="0"/>
              <a:t>Remote Consenting</a:t>
            </a:r>
          </a:p>
        </p:txBody>
      </p:sp>
      <p:sp>
        <p:nvSpPr>
          <p:cNvPr id="5" name="Content Placeholder 4">
            <a:extLst>
              <a:ext uri="{FF2B5EF4-FFF2-40B4-BE49-F238E27FC236}">
                <a16:creationId xmlns:a16="http://schemas.microsoft.com/office/drawing/2014/main" id="{C197B458-A78D-4F62-9E5E-570283519764}"/>
              </a:ext>
            </a:extLst>
          </p:cNvPr>
          <p:cNvSpPr>
            <a:spLocks noGrp="1"/>
          </p:cNvSpPr>
          <p:nvPr>
            <p:ph sz="half" idx="1"/>
          </p:nvPr>
        </p:nvSpPr>
        <p:spPr/>
        <p:txBody>
          <a:bodyPr/>
          <a:lstStyle/>
          <a:p>
            <a:r>
              <a:rPr lang="en-US" sz="2600" dirty="0"/>
              <a:t>When is remote consent appropriate?</a:t>
            </a:r>
          </a:p>
          <a:p>
            <a:r>
              <a:rPr lang="en-US" sz="2600" dirty="0"/>
              <a:t>Who can consent remotely?</a:t>
            </a:r>
          </a:p>
          <a:p>
            <a:r>
              <a:rPr lang="en-US" sz="2600" dirty="0"/>
              <a:t>What needs to be done prior?</a:t>
            </a:r>
          </a:p>
          <a:p>
            <a:r>
              <a:rPr lang="en-US" sz="2600" dirty="0"/>
              <a:t>Who needs to be present for remote consent?</a:t>
            </a:r>
          </a:p>
          <a:p>
            <a:endParaRPr lang="en-US" dirty="0"/>
          </a:p>
        </p:txBody>
      </p:sp>
      <p:sp>
        <p:nvSpPr>
          <p:cNvPr id="4" name="Slide Number Placeholder 3">
            <a:extLst>
              <a:ext uri="{FF2B5EF4-FFF2-40B4-BE49-F238E27FC236}">
                <a16:creationId xmlns:a16="http://schemas.microsoft.com/office/drawing/2014/main" id="{D640D395-1C6A-4984-960A-25DC7B94F83F}"/>
              </a:ext>
            </a:extLst>
          </p:cNvPr>
          <p:cNvSpPr>
            <a:spLocks noGrp="1"/>
          </p:cNvSpPr>
          <p:nvPr>
            <p:ph type="sldNum" sz="quarter" idx="12"/>
          </p:nvPr>
        </p:nvSpPr>
        <p:spPr/>
        <p:txBody>
          <a:bodyPr/>
          <a:lstStyle/>
          <a:p>
            <a:r>
              <a:rPr lang="en-US" dirty="0"/>
              <a:t>Slide </a:t>
            </a:r>
            <a:fld id="{629637A9-119A-49DA-BD12-AAC58B377D80}" type="slidenum">
              <a:rPr lang="en-US" smtClean="0"/>
              <a:pPr/>
              <a:t>61</a:t>
            </a:fld>
            <a:endParaRPr lang="en-US" dirty="0"/>
          </a:p>
        </p:txBody>
      </p:sp>
      <p:pic>
        <p:nvPicPr>
          <p:cNvPr id="7" name="Content Placeholder 6">
            <a:extLst>
              <a:ext uri="{FF2B5EF4-FFF2-40B4-BE49-F238E27FC236}">
                <a16:creationId xmlns:a16="http://schemas.microsoft.com/office/drawing/2014/main" id="{880C417C-3742-474D-B0A0-4FE358FAE73B}"/>
              </a:ext>
            </a:extLst>
          </p:cNvPr>
          <p:cNvPicPr>
            <a:picLocks noGrp="1" noChangeAspect="1"/>
          </p:cNvPicPr>
          <p:nvPr>
            <p:ph sz="half" idx="2"/>
          </p:nvPr>
        </p:nvPicPr>
        <p:blipFill>
          <a:blip r:embed="rId2"/>
          <a:stretch>
            <a:fillRect/>
          </a:stretch>
        </p:blipFill>
        <p:spPr>
          <a:xfrm rot="300000">
            <a:off x="6664208" y="228962"/>
            <a:ext cx="4690533" cy="6056307"/>
          </a:xfrm>
          <a:prstGeom prst="rect">
            <a:avLst/>
          </a:prstGeom>
        </p:spPr>
      </p:pic>
    </p:spTree>
    <p:extLst>
      <p:ext uri="{BB962C8B-B14F-4D97-AF65-F5344CB8AC3E}">
        <p14:creationId xmlns:p14="http://schemas.microsoft.com/office/powerpoint/2010/main" val="40792399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1273B-299E-40B8-A5D9-86DCEC81F282}"/>
              </a:ext>
            </a:extLst>
          </p:cNvPr>
          <p:cNvSpPr>
            <a:spLocks noGrp="1"/>
          </p:cNvSpPr>
          <p:nvPr>
            <p:ph type="title"/>
          </p:nvPr>
        </p:nvSpPr>
        <p:spPr/>
        <p:txBody>
          <a:bodyPr/>
          <a:lstStyle/>
          <a:p>
            <a:r>
              <a:rPr lang="en-US" dirty="0"/>
              <a:t>Remote Monitoring/Auditing</a:t>
            </a:r>
          </a:p>
        </p:txBody>
      </p:sp>
      <p:sp>
        <p:nvSpPr>
          <p:cNvPr id="3" name="Content Placeholder 2">
            <a:extLst>
              <a:ext uri="{FF2B5EF4-FFF2-40B4-BE49-F238E27FC236}">
                <a16:creationId xmlns:a16="http://schemas.microsoft.com/office/drawing/2014/main" id="{171A8AD6-4B19-4DD7-8FE2-276C11E39023}"/>
              </a:ext>
            </a:extLst>
          </p:cNvPr>
          <p:cNvSpPr>
            <a:spLocks noGrp="1"/>
          </p:cNvSpPr>
          <p:nvPr>
            <p:ph idx="1"/>
          </p:nvPr>
        </p:nvSpPr>
        <p:spPr>
          <a:xfrm>
            <a:off x="609600" y="1642533"/>
            <a:ext cx="10546080" cy="4436534"/>
          </a:xfrm>
        </p:spPr>
        <p:txBody>
          <a:bodyPr>
            <a:normAutofit lnSpcReduction="10000"/>
          </a:bodyPr>
          <a:lstStyle/>
          <a:p>
            <a:r>
              <a:rPr lang="en-US" sz="2600" dirty="0"/>
              <a:t>Sharing Regulatory Documents</a:t>
            </a:r>
          </a:p>
          <a:p>
            <a:r>
              <a:rPr lang="en-US" sz="2600" dirty="0"/>
              <a:t>Screen sharing</a:t>
            </a:r>
          </a:p>
          <a:p>
            <a:pPr lvl="1"/>
            <a:r>
              <a:rPr lang="en-US" sz="2400" dirty="0"/>
              <a:t>Over the shoulder chart review</a:t>
            </a:r>
          </a:p>
          <a:p>
            <a:r>
              <a:rPr lang="en-US" sz="2600" dirty="0"/>
              <a:t>The Source Document Portal?</a:t>
            </a:r>
          </a:p>
          <a:p>
            <a:pPr lvl="1"/>
            <a:r>
              <a:rPr lang="en-US" sz="2400" dirty="0"/>
              <a:t>What needs to be uploaded?</a:t>
            </a:r>
          </a:p>
          <a:p>
            <a:pPr lvl="1"/>
            <a:r>
              <a:rPr lang="en-US" sz="2400" dirty="0"/>
              <a:t>How does this work?</a:t>
            </a:r>
          </a:p>
          <a:p>
            <a:r>
              <a:rPr lang="en-US" sz="2600" dirty="0"/>
              <a:t>Pharmacy Review</a:t>
            </a:r>
          </a:p>
          <a:p>
            <a:pPr lvl="1"/>
            <a:r>
              <a:rPr lang="en-US" sz="2400" dirty="0"/>
              <a:t>What documents can be sent in advance?</a:t>
            </a:r>
          </a:p>
          <a:p>
            <a:r>
              <a:rPr lang="en-US" sz="2600" dirty="0"/>
              <a:t>Post review conference    </a:t>
            </a:r>
          </a:p>
          <a:p>
            <a:r>
              <a:rPr lang="en-US" sz="2600" dirty="0"/>
              <a:t>What should you expect?</a:t>
            </a:r>
          </a:p>
        </p:txBody>
      </p:sp>
      <p:sp>
        <p:nvSpPr>
          <p:cNvPr id="4" name="Slide Number Placeholder 3">
            <a:extLst>
              <a:ext uri="{FF2B5EF4-FFF2-40B4-BE49-F238E27FC236}">
                <a16:creationId xmlns:a16="http://schemas.microsoft.com/office/drawing/2014/main" id="{813E8D12-7263-4338-8D79-2EF41E644836}"/>
              </a:ext>
            </a:extLst>
          </p:cNvPr>
          <p:cNvSpPr>
            <a:spLocks noGrp="1"/>
          </p:cNvSpPr>
          <p:nvPr>
            <p:ph type="sldNum" sz="quarter" idx="12"/>
          </p:nvPr>
        </p:nvSpPr>
        <p:spPr/>
        <p:txBody>
          <a:bodyPr/>
          <a:lstStyle/>
          <a:p>
            <a:r>
              <a:rPr lang="en-US" dirty="0"/>
              <a:t>Slide </a:t>
            </a:r>
            <a:fld id="{629637A9-119A-49DA-BD12-AAC58B377D80}" type="slidenum">
              <a:rPr lang="en-US" smtClean="0"/>
              <a:pPr/>
              <a:t>62</a:t>
            </a:fld>
            <a:endParaRPr lang="en-US" dirty="0"/>
          </a:p>
        </p:txBody>
      </p:sp>
    </p:spTree>
    <p:extLst>
      <p:ext uri="{BB962C8B-B14F-4D97-AF65-F5344CB8AC3E}">
        <p14:creationId xmlns:p14="http://schemas.microsoft.com/office/powerpoint/2010/main" val="3116673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4FDE-0B9F-4F58-81E8-F9FAA1687135}"/>
              </a:ext>
            </a:extLst>
          </p:cNvPr>
          <p:cNvSpPr>
            <a:spLocks noGrp="1"/>
          </p:cNvSpPr>
          <p:nvPr>
            <p:ph type="title"/>
          </p:nvPr>
        </p:nvSpPr>
        <p:spPr/>
        <p:txBody>
          <a:bodyPr/>
          <a:lstStyle/>
          <a:p>
            <a:r>
              <a:rPr lang="en-US" dirty="0"/>
              <a:t>Sample Collection</a:t>
            </a:r>
          </a:p>
        </p:txBody>
      </p:sp>
      <p:sp>
        <p:nvSpPr>
          <p:cNvPr id="3" name="Content Placeholder 2">
            <a:extLst>
              <a:ext uri="{FF2B5EF4-FFF2-40B4-BE49-F238E27FC236}">
                <a16:creationId xmlns:a16="http://schemas.microsoft.com/office/drawing/2014/main" id="{E383DE93-CE6B-4C2E-99B9-68FF6EDEC82D}"/>
              </a:ext>
            </a:extLst>
          </p:cNvPr>
          <p:cNvSpPr>
            <a:spLocks noGrp="1"/>
          </p:cNvSpPr>
          <p:nvPr>
            <p:ph idx="1"/>
          </p:nvPr>
        </p:nvSpPr>
        <p:spPr>
          <a:xfrm>
            <a:off x="609600" y="1492469"/>
            <a:ext cx="10546080" cy="4023360"/>
          </a:xfrm>
        </p:spPr>
        <p:txBody>
          <a:bodyPr/>
          <a:lstStyle/>
          <a:p>
            <a:r>
              <a:rPr lang="en-US" dirty="0"/>
              <a:t>When can samples be delayed?</a:t>
            </a:r>
          </a:p>
          <a:p>
            <a:r>
              <a:rPr lang="en-US" dirty="0"/>
              <a:t>When can samples be skipped?</a:t>
            </a:r>
          </a:p>
          <a:p>
            <a:r>
              <a:rPr lang="en-US" dirty="0"/>
              <a:t>How should deviations be tracked?</a:t>
            </a:r>
          </a:p>
          <a:p>
            <a:r>
              <a:rPr lang="en-US" dirty="0"/>
              <a:t>Should a patient be enrolled if there is a chance that you won't be able to get additional samples?</a:t>
            </a:r>
          </a:p>
          <a:p>
            <a:endParaRPr lang="en-US" dirty="0"/>
          </a:p>
        </p:txBody>
      </p:sp>
      <p:sp>
        <p:nvSpPr>
          <p:cNvPr id="4" name="Slide Number Placeholder 3">
            <a:extLst>
              <a:ext uri="{FF2B5EF4-FFF2-40B4-BE49-F238E27FC236}">
                <a16:creationId xmlns:a16="http://schemas.microsoft.com/office/drawing/2014/main" id="{0AE91906-F712-456B-BD85-4D0562721FA2}"/>
              </a:ext>
            </a:extLst>
          </p:cNvPr>
          <p:cNvSpPr>
            <a:spLocks noGrp="1"/>
          </p:cNvSpPr>
          <p:nvPr>
            <p:ph type="sldNum" sz="quarter" idx="12"/>
          </p:nvPr>
        </p:nvSpPr>
        <p:spPr/>
        <p:txBody>
          <a:bodyPr/>
          <a:lstStyle/>
          <a:p>
            <a:r>
              <a:rPr lang="en-US" dirty="0"/>
              <a:t>Slide </a:t>
            </a:r>
            <a:fld id="{629637A9-119A-49DA-BD12-AAC58B377D80}" type="slidenum">
              <a:rPr lang="en-US" smtClean="0"/>
              <a:pPr/>
              <a:t>63</a:t>
            </a:fld>
            <a:endParaRPr lang="en-US" dirty="0"/>
          </a:p>
        </p:txBody>
      </p:sp>
      <p:pic>
        <p:nvPicPr>
          <p:cNvPr id="5" name="Picture 4">
            <a:extLst>
              <a:ext uri="{FF2B5EF4-FFF2-40B4-BE49-F238E27FC236}">
                <a16:creationId xmlns:a16="http://schemas.microsoft.com/office/drawing/2014/main" id="{FCB54108-1202-4A81-A5A3-B58534097DAB}"/>
              </a:ext>
            </a:extLst>
          </p:cNvPr>
          <p:cNvPicPr>
            <a:picLocks noChangeAspect="1"/>
          </p:cNvPicPr>
          <p:nvPr/>
        </p:nvPicPr>
        <p:blipFill>
          <a:blip r:embed="rId2"/>
          <a:stretch>
            <a:fillRect/>
          </a:stretch>
        </p:blipFill>
        <p:spPr>
          <a:xfrm>
            <a:off x="0" y="3281932"/>
            <a:ext cx="12192000" cy="1721664"/>
          </a:xfrm>
          <a:prstGeom prst="rect">
            <a:avLst/>
          </a:prstGeom>
        </p:spPr>
      </p:pic>
      <p:pic>
        <p:nvPicPr>
          <p:cNvPr id="6" name="Picture 5">
            <a:extLst>
              <a:ext uri="{FF2B5EF4-FFF2-40B4-BE49-F238E27FC236}">
                <a16:creationId xmlns:a16="http://schemas.microsoft.com/office/drawing/2014/main" id="{95A63DAF-7BA5-4D22-AEA6-D1057A54C8DB}"/>
              </a:ext>
            </a:extLst>
          </p:cNvPr>
          <p:cNvPicPr>
            <a:picLocks noChangeAspect="1"/>
          </p:cNvPicPr>
          <p:nvPr/>
        </p:nvPicPr>
        <p:blipFill>
          <a:blip r:embed="rId3"/>
          <a:stretch>
            <a:fillRect/>
          </a:stretch>
        </p:blipFill>
        <p:spPr>
          <a:xfrm>
            <a:off x="0" y="4955317"/>
            <a:ext cx="12192000" cy="723812"/>
          </a:xfrm>
          <a:prstGeom prst="rect">
            <a:avLst/>
          </a:prstGeom>
        </p:spPr>
      </p:pic>
      <p:pic>
        <p:nvPicPr>
          <p:cNvPr id="7" name="Picture 6">
            <a:extLst>
              <a:ext uri="{FF2B5EF4-FFF2-40B4-BE49-F238E27FC236}">
                <a16:creationId xmlns:a16="http://schemas.microsoft.com/office/drawing/2014/main" id="{7312B443-53A9-4EEA-AB04-B8AB47042951}"/>
              </a:ext>
            </a:extLst>
          </p:cNvPr>
          <p:cNvPicPr>
            <a:picLocks noChangeAspect="1"/>
          </p:cNvPicPr>
          <p:nvPr/>
        </p:nvPicPr>
        <p:blipFill>
          <a:blip r:embed="rId4"/>
          <a:stretch>
            <a:fillRect/>
          </a:stretch>
        </p:blipFill>
        <p:spPr>
          <a:xfrm>
            <a:off x="0" y="5630850"/>
            <a:ext cx="12192000" cy="498208"/>
          </a:xfrm>
          <a:prstGeom prst="rect">
            <a:avLst/>
          </a:prstGeom>
        </p:spPr>
      </p:pic>
    </p:spTree>
    <p:extLst>
      <p:ext uri="{BB962C8B-B14F-4D97-AF65-F5344CB8AC3E}">
        <p14:creationId xmlns:p14="http://schemas.microsoft.com/office/powerpoint/2010/main" val="13184216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5596D0-98D5-4E91-9CEA-D694B1704A27}"/>
              </a:ext>
            </a:extLst>
          </p:cNvPr>
          <p:cNvSpPr>
            <a:spLocks noGrp="1"/>
          </p:cNvSpPr>
          <p:nvPr>
            <p:ph type="ctrTitle"/>
          </p:nvPr>
        </p:nvSpPr>
        <p:spPr/>
        <p:txBody>
          <a:bodyPr/>
          <a:lstStyle/>
          <a:p>
            <a:r>
              <a:rPr lang="en-US" dirty="0"/>
              <a:t>Overview of Publications</a:t>
            </a:r>
          </a:p>
        </p:txBody>
      </p:sp>
      <p:sp>
        <p:nvSpPr>
          <p:cNvPr id="6" name="Subtitle 5">
            <a:extLst>
              <a:ext uri="{FF2B5EF4-FFF2-40B4-BE49-F238E27FC236}">
                <a16:creationId xmlns:a16="http://schemas.microsoft.com/office/drawing/2014/main" id="{AE8B2B7C-626F-4D46-AECA-693563EBA285}"/>
              </a:ext>
            </a:extLst>
          </p:cNvPr>
          <p:cNvSpPr>
            <a:spLocks noGrp="1"/>
          </p:cNvSpPr>
          <p:nvPr>
            <p:ph type="subTitle" idx="1"/>
          </p:nvPr>
        </p:nvSpPr>
        <p:spPr/>
        <p:txBody>
          <a:bodyPr/>
          <a:lstStyle/>
          <a:p>
            <a:r>
              <a:rPr lang="en-US" dirty="0"/>
              <a:t>Mary Redman, PhD</a:t>
            </a:r>
          </a:p>
          <a:p>
            <a:r>
              <a:rPr lang="en-US" dirty="0"/>
              <a:t>Lung-MAP Lead Biostatistician</a:t>
            </a:r>
          </a:p>
        </p:txBody>
      </p:sp>
      <p:sp>
        <p:nvSpPr>
          <p:cNvPr id="4" name="Slide Number Placeholder 3">
            <a:extLst>
              <a:ext uri="{FF2B5EF4-FFF2-40B4-BE49-F238E27FC236}">
                <a16:creationId xmlns:a16="http://schemas.microsoft.com/office/drawing/2014/main" id="{0B6B5807-B50D-49F7-9894-11AB0DFA8931}"/>
              </a:ext>
            </a:extLst>
          </p:cNvPr>
          <p:cNvSpPr>
            <a:spLocks noGrp="1"/>
          </p:cNvSpPr>
          <p:nvPr>
            <p:ph type="sldNum" sz="quarter" idx="12"/>
          </p:nvPr>
        </p:nvSpPr>
        <p:spPr/>
        <p:txBody>
          <a:bodyPr/>
          <a:lstStyle/>
          <a:p>
            <a:r>
              <a:rPr lang="en-US" dirty="0"/>
              <a:t>Slide </a:t>
            </a:r>
            <a:fld id="{629637A9-119A-49DA-BD12-AAC58B377D80}" type="slidenum">
              <a:rPr lang="en-US" smtClean="0"/>
              <a:pPr/>
              <a:t>64</a:t>
            </a:fld>
            <a:endParaRPr lang="en-US" dirty="0"/>
          </a:p>
        </p:txBody>
      </p:sp>
    </p:spTree>
    <p:extLst>
      <p:ext uri="{BB962C8B-B14F-4D97-AF65-F5344CB8AC3E}">
        <p14:creationId xmlns:p14="http://schemas.microsoft.com/office/powerpoint/2010/main" val="912972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6AD6E75-9021-4CD1-BEF5-13B1E79AC17C}"/>
              </a:ext>
            </a:extLst>
          </p:cNvPr>
          <p:cNvSpPr>
            <a:spLocks noGrp="1"/>
          </p:cNvSpPr>
          <p:nvPr>
            <p:ph type="title"/>
          </p:nvPr>
        </p:nvSpPr>
        <p:spPr>
          <a:xfrm>
            <a:off x="599104" y="12433"/>
            <a:ext cx="10972800" cy="725917"/>
          </a:xfrm>
        </p:spPr>
        <p:txBody>
          <a:bodyPr/>
          <a:lstStyle/>
          <a:p>
            <a:r>
              <a:rPr lang="en-US" dirty="0"/>
              <a:t>Publication Status for Completed Sub-Studies</a:t>
            </a:r>
          </a:p>
        </p:txBody>
      </p:sp>
      <p:sp>
        <p:nvSpPr>
          <p:cNvPr id="20" name="TextBox 2">
            <a:extLst>
              <a:ext uri="{FF2B5EF4-FFF2-40B4-BE49-F238E27FC236}">
                <a16:creationId xmlns:a16="http://schemas.microsoft.com/office/drawing/2014/main" id="{0F6D00F1-42E4-4074-900F-908622A702B4}"/>
              </a:ext>
            </a:extLst>
          </p:cNvPr>
          <p:cNvSpPr txBox="1">
            <a:spLocks noChangeArrowheads="1"/>
          </p:cNvSpPr>
          <p:nvPr/>
        </p:nvSpPr>
        <p:spPr bwMode="auto">
          <a:xfrm>
            <a:off x="8389676" y="2343521"/>
            <a:ext cx="1861811" cy="430775"/>
          </a:xfrm>
          <a:prstGeom prst="rect">
            <a:avLst/>
          </a:prstGeom>
          <a:solidFill>
            <a:srgbClr val="E7E6E6">
              <a:lumMod val="50000"/>
            </a:srgbClr>
          </a:solidFill>
          <a:ln w="12700" cap="flat" cmpd="sng" algn="ctr">
            <a:solidFill>
              <a:srgbClr val="E7E6E6">
                <a:lumMod val="50000"/>
              </a:srgbClr>
            </a:solidFill>
            <a:prstDash val="solid"/>
            <a:headEnd/>
            <a:tailEnd/>
          </a:ln>
          <a:effectLst/>
        </p:spPr>
        <p:txBody>
          <a:bodyPr wrap="square" anchor="ctr">
            <a:spAutoFit/>
          </a:bodyPr>
          <a:lstStyle/>
          <a:p>
            <a:pPr marL="0" marR="0" lvl="0" indent="0" algn="ctr" defTabSz="457063"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ea typeface="ヒラギノ角ゴ Pro W3" charset="-128"/>
              </a:rPr>
              <a:t>Non-match</a:t>
            </a:r>
          </a:p>
          <a:p>
            <a:pPr marL="0" marR="0" lvl="0" indent="0" algn="ctr" defTabSz="457063"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ea typeface="ヒラギノ角ゴ Pro W3" charset="-128"/>
              </a:rPr>
              <a:t>Sub-Studies</a:t>
            </a:r>
          </a:p>
        </p:txBody>
      </p:sp>
      <p:sp>
        <p:nvSpPr>
          <p:cNvPr id="21" name="TextBox 2">
            <a:extLst>
              <a:ext uri="{FF2B5EF4-FFF2-40B4-BE49-F238E27FC236}">
                <a16:creationId xmlns:a16="http://schemas.microsoft.com/office/drawing/2014/main" id="{E23972CA-83B1-4667-84FC-2C81C5A7F7BF}"/>
              </a:ext>
            </a:extLst>
          </p:cNvPr>
          <p:cNvSpPr txBox="1">
            <a:spLocks noChangeArrowheads="1"/>
          </p:cNvSpPr>
          <p:nvPr/>
        </p:nvSpPr>
        <p:spPr bwMode="auto">
          <a:xfrm>
            <a:off x="2571823" y="2348629"/>
            <a:ext cx="1863352" cy="430775"/>
          </a:xfrm>
          <a:prstGeom prst="rect">
            <a:avLst/>
          </a:prstGeom>
          <a:solidFill>
            <a:srgbClr val="E7E6E6">
              <a:lumMod val="50000"/>
            </a:srgbClr>
          </a:solidFill>
          <a:ln w="12700" cap="flat" cmpd="sng" algn="ctr">
            <a:solidFill>
              <a:srgbClr val="E7E6E6">
                <a:lumMod val="50000"/>
              </a:srgbClr>
            </a:solidFill>
            <a:prstDash val="solid"/>
            <a:headEnd/>
            <a:tailEnd/>
          </a:ln>
          <a:effectLst/>
        </p:spPr>
        <p:txBody>
          <a:bodyPr wrap="square" anchor="ctr">
            <a:spAutoFit/>
          </a:bodyPr>
          <a:lstStyle/>
          <a:p>
            <a:pPr marL="0" marR="0" lvl="0" indent="0" algn="ctr" defTabSz="457063"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ea typeface="ヒラギノ角ゴ Pro W3" charset="-128"/>
              </a:rPr>
              <a:t>Biomarker–Driven</a:t>
            </a:r>
          </a:p>
          <a:p>
            <a:pPr marL="0" marR="0" lvl="0" indent="0" algn="ctr" defTabSz="457063"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ea typeface="ヒラギノ角ゴ Pro W3" charset="-128"/>
              </a:rPr>
              <a:t>Sub-Studies</a:t>
            </a:r>
          </a:p>
        </p:txBody>
      </p:sp>
      <p:sp>
        <p:nvSpPr>
          <p:cNvPr id="22" name="TextBox 2">
            <a:extLst>
              <a:ext uri="{FF2B5EF4-FFF2-40B4-BE49-F238E27FC236}">
                <a16:creationId xmlns:a16="http://schemas.microsoft.com/office/drawing/2014/main" id="{92C6AA32-CB6A-4D6E-B838-8A1A29414013}"/>
              </a:ext>
            </a:extLst>
          </p:cNvPr>
          <p:cNvSpPr txBox="1">
            <a:spLocks noChangeArrowheads="1"/>
          </p:cNvSpPr>
          <p:nvPr/>
        </p:nvSpPr>
        <p:spPr bwMode="auto">
          <a:xfrm>
            <a:off x="5458847" y="724575"/>
            <a:ext cx="1909691" cy="261542"/>
          </a:xfrm>
          <a:prstGeom prst="rect">
            <a:avLst/>
          </a:prstGeom>
          <a:solidFill>
            <a:srgbClr val="E7E6E6">
              <a:lumMod val="50000"/>
            </a:srgbClr>
          </a:solidFill>
          <a:ln w="12700" cap="flat" cmpd="sng" algn="ctr">
            <a:solidFill>
              <a:srgbClr val="E7E6E6">
                <a:lumMod val="50000"/>
              </a:srgbClr>
            </a:solidFill>
            <a:prstDash val="solid"/>
            <a:headEnd/>
            <a:tailEnd/>
          </a:ln>
          <a:effectLst/>
        </p:spPr>
        <p:txBody>
          <a:bodyPr wrap="square" anchor="ctr">
            <a:spAutoFit/>
          </a:bodyPr>
          <a:lstStyle/>
          <a:p>
            <a:pPr marL="0" marR="0" lvl="0" indent="0" algn="ctr" defTabSz="457063"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ea typeface="ヒラギノ角ゴ Pro W3" charset="-128"/>
              </a:rPr>
              <a:t>Screening Protocol</a:t>
            </a:r>
          </a:p>
        </p:txBody>
      </p:sp>
      <p:sp>
        <p:nvSpPr>
          <p:cNvPr id="23" name="TextBox 22">
            <a:extLst>
              <a:ext uri="{FF2B5EF4-FFF2-40B4-BE49-F238E27FC236}">
                <a16:creationId xmlns:a16="http://schemas.microsoft.com/office/drawing/2014/main" id="{289220EE-9963-41F5-99A7-F7C4CD951E91}"/>
              </a:ext>
            </a:extLst>
          </p:cNvPr>
          <p:cNvSpPr txBox="1"/>
          <p:nvPr/>
        </p:nvSpPr>
        <p:spPr>
          <a:xfrm>
            <a:off x="5987201" y="984958"/>
            <a:ext cx="615712" cy="246157"/>
          </a:xfrm>
          <a:prstGeom prst="rect">
            <a:avLst/>
          </a:prstGeom>
          <a:noFill/>
          <a:ln>
            <a:noFill/>
          </a:ln>
        </p:spPr>
        <p:txBody>
          <a:bodyPr wrap="square" rtlCol="0">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rPr>
              <a:t>   S1400</a:t>
            </a:r>
          </a:p>
        </p:txBody>
      </p:sp>
      <p:cxnSp>
        <p:nvCxnSpPr>
          <p:cNvPr id="25" name="Straight Connector 24">
            <a:extLst>
              <a:ext uri="{FF2B5EF4-FFF2-40B4-BE49-F238E27FC236}">
                <a16:creationId xmlns:a16="http://schemas.microsoft.com/office/drawing/2014/main" id="{8D60581E-F789-4F3D-8CD0-A8ACED341551}"/>
              </a:ext>
            </a:extLst>
          </p:cNvPr>
          <p:cNvCxnSpPr>
            <a:cxnSpLocks/>
          </p:cNvCxnSpPr>
          <p:nvPr/>
        </p:nvCxnSpPr>
        <p:spPr>
          <a:xfrm>
            <a:off x="6401383" y="1918580"/>
            <a:ext cx="0" cy="120890"/>
          </a:xfrm>
          <a:prstGeom prst="line">
            <a:avLst/>
          </a:prstGeom>
          <a:noFill/>
          <a:ln w="38100" cap="flat" cmpd="sng" algn="ctr">
            <a:solidFill>
              <a:srgbClr val="E7E6E6">
                <a:lumMod val="50000"/>
              </a:srgbClr>
            </a:solidFill>
            <a:prstDash val="solid"/>
            <a:miter lim="800000"/>
          </a:ln>
          <a:effectLst/>
        </p:spPr>
      </p:cxnSp>
      <p:sp>
        <p:nvSpPr>
          <p:cNvPr id="26" name="Left Bracket 25">
            <a:extLst>
              <a:ext uri="{FF2B5EF4-FFF2-40B4-BE49-F238E27FC236}">
                <a16:creationId xmlns:a16="http://schemas.microsoft.com/office/drawing/2014/main" id="{E28D5A26-5F8F-46E3-8A5A-55E02A2A4F45}"/>
              </a:ext>
            </a:extLst>
          </p:cNvPr>
          <p:cNvSpPr/>
          <p:nvPr/>
        </p:nvSpPr>
        <p:spPr>
          <a:xfrm rot="5400000">
            <a:off x="6319408" y="-764364"/>
            <a:ext cx="217255" cy="5824924"/>
          </a:xfrm>
          <a:prstGeom prst="leftBracket">
            <a:avLst/>
          </a:prstGeom>
          <a:noFill/>
          <a:ln w="38100" cap="flat" cmpd="sng" algn="ctr">
            <a:solidFill>
              <a:srgbClr val="E7E6E6">
                <a:lumMod val="50000"/>
              </a:srgbClr>
            </a:solidFill>
            <a:prstDash val="solid"/>
            <a:headEnd type="arrow" w="sm" len="sm"/>
            <a:tailEnd type="arrow" w="sm" len="sm"/>
          </a:ln>
          <a:effectLst/>
        </p:spPr>
        <p:txBody>
          <a:bodyPr anchor="ctr"/>
          <a:lstStyle/>
          <a:p>
            <a:pPr marL="0" marR="0" lvl="0" indent="0" algn="ctr" defTabSz="45706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ea typeface="ヒラギノ角ゴ Pro W3" charset="-128"/>
            </a:endParaRPr>
          </a:p>
        </p:txBody>
      </p:sp>
      <p:sp>
        <p:nvSpPr>
          <p:cNvPr id="27" name="Rectangle 26">
            <a:extLst>
              <a:ext uri="{FF2B5EF4-FFF2-40B4-BE49-F238E27FC236}">
                <a16:creationId xmlns:a16="http://schemas.microsoft.com/office/drawing/2014/main" id="{65E524E2-892E-44B9-B6B7-CC0E8760417A}"/>
              </a:ext>
            </a:extLst>
          </p:cNvPr>
          <p:cNvSpPr/>
          <p:nvPr/>
        </p:nvSpPr>
        <p:spPr>
          <a:xfrm>
            <a:off x="5458846" y="983348"/>
            <a:ext cx="1909685" cy="420215"/>
          </a:xfrm>
          <a:prstGeom prst="rect">
            <a:avLst/>
          </a:prstGeom>
          <a:solidFill>
            <a:srgbClr val="00009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S1400</a:t>
            </a:r>
          </a:p>
        </p:txBody>
      </p:sp>
      <p:graphicFrame>
        <p:nvGraphicFramePr>
          <p:cNvPr id="28" name="Table 4">
            <a:extLst>
              <a:ext uri="{FF2B5EF4-FFF2-40B4-BE49-F238E27FC236}">
                <a16:creationId xmlns:a16="http://schemas.microsoft.com/office/drawing/2014/main" id="{8093D145-2717-4A7B-A59D-A3D1AD72F730}"/>
              </a:ext>
            </a:extLst>
          </p:cNvPr>
          <p:cNvGraphicFramePr>
            <a:graphicFrameLocks noGrp="1"/>
          </p:cNvGraphicFramePr>
          <p:nvPr>
            <p:extLst>
              <p:ext uri="{D42A27DB-BD31-4B8C-83A1-F6EECF244321}">
                <p14:modId xmlns:p14="http://schemas.microsoft.com/office/powerpoint/2010/main" val="2081762433"/>
              </p:ext>
            </p:extLst>
          </p:nvPr>
        </p:nvGraphicFramePr>
        <p:xfrm>
          <a:off x="200279" y="2987290"/>
          <a:ext cx="6201104" cy="3119120"/>
        </p:xfrm>
        <a:graphic>
          <a:graphicData uri="http://schemas.openxmlformats.org/drawingml/2006/table">
            <a:tbl>
              <a:tblPr firstRow="1" bandRow="1"/>
              <a:tblGrid>
                <a:gridCol w="777765">
                  <a:extLst>
                    <a:ext uri="{9D8B030D-6E8A-4147-A177-3AD203B41FA5}">
                      <a16:colId xmlns:a16="http://schemas.microsoft.com/office/drawing/2014/main" val="233448024"/>
                    </a:ext>
                  </a:extLst>
                </a:gridCol>
                <a:gridCol w="1902373">
                  <a:extLst>
                    <a:ext uri="{9D8B030D-6E8A-4147-A177-3AD203B41FA5}">
                      <a16:colId xmlns:a16="http://schemas.microsoft.com/office/drawing/2014/main" val="3812679002"/>
                    </a:ext>
                  </a:extLst>
                </a:gridCol>
                <a:gridCol w="3520966">
                  <a:extLst>
                    <a:ext uri="{9D8B030D-6E8A-4147-A177-3AD203B41FA5}">
                      <a16:colId xmlns:a16="http://schemas.microsoft.com/office/drawing/2014/main" val="2620173864"/>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dirty="0"/>
                        <a:t>Study 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9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dirty="0"/>
                        <a:t>Biomarker/Investigational Drug</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9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dirty="0"/>
                        <a:t>Status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99"/>
                    </a:solidFill>
                  </a:tcPr>
                </a:tc>
                <a:extLst>
                  <a:ext uri="{0D108BD9-81ED-4DB2-BD59-A6C34878D82A}">
                    <a16:rowId xmlns:a16="http://schemas.microsoft.com/office/drawing/2014/main" val="365664425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u="sng" dirty="0"/>
                        <a:t>S1400B</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Pi3K, </a:t>
                      </a:r>
                      <a:r>
                        <a:rPr lang="en-US" sz="1200" dirty="0" err="1"/>
                        <a:t>Taselisib</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kern="1200" dirty="0">
                          <a:solidFill>
                            <a:schemeClr val="dk1"/>
                          </a:solidFill>
                          <a:effectLst/>
                          <a:latin typeface="+mn-lt"/>
                          <a:ea typeface="+mn-ea"/>
                          <a:cs typeface="+mn-cs"/>
                        </a:rPr>
                        <a:t>Published JTO 10/2019</a:t>
                      </a:r>
                      <a:r>
                        <a:rPr lang="en-US" sz="1200" dirty="0"/>
                        <a:t>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25488669"/>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u="sng" dirty="0"/>
                        <a:t>S1400C</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Cell cycle gene alterations, </a:t>
                      </a:r>
                      <a:r>
                        <a:rPr lang="en-US" sz="1200" dirty="0" err="1"/>
                        <a:t>palbociclib</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kern="1200" dirty="0">
                          <a:solidFill>
                            <a:schemeClr val="dk1"/>
                          </a:solidFill>
                          <a:effectLst/>
                          <a:latin typeface="+mn-lt"/>
                          <a:ea typeface="+mn-ea"/>
                          <a:cs typeface="+mn-cs"/>
                        </a:rPr>
                        <a:t>Published JTO 10/2019</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646693267"/>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u="sng" dirty="0"/>
                        <a:t>S1400D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FGFR, AZD4547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kern="1200" dirty="0">
                          <a:solidFill>
                            <a:schemeClr val="dk1"/>
                          </a:solidFill>
                          <a:effectLst/>
                          <a:latin typeface="+mn-lt"/>
                          <a:ea typeface="+mn-ea"/>
                          <a:cs typeface="+mn-cs"/>
                        </a:rPr>
                        <a:t>Published JTO 10/2019</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88963600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u="sng" dirty="0"/>
                        <a:t>S1400G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Homologous recombinant repair deficiency, </a:t>
                      </a:r>
                      <a:r>
                        <a:rPr lang="en-US" sz="1200" dirty="0" err="1"/>
                        <a:t>talazoparib</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ASCO 2019</a:t>
                      </a:r>
                    </a:p>
                    <a:p>
                      <a:r>
                        <a:rPr lang="en-US" sz="1200" dirty="0"/>
                        <a:t>Accepted for publication, Clinical Lung Cancer 09/2020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86219997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u="sng" dirty="0"/>
                        <a:t>S1400K</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C-MET IHC, </a:t>
                      </a:r>
                      <a:r>
                        <a:rPr lang="en-US" sz="1200" dirty="0" err="1"/>
                        <a:t>Teliso</a:t>
                      </a:r>
                      <a:r>
                        <a:rPr lang="en-US" sz="1200" dirty="0"/>
                        <a:t>-V (ABBV-399)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ASCO 2019</a:t>
                      </a:r>
                    </a:p>
                    <a:p>
                      <a:r>
                        <a:rPr lang="en-US" sz="1200" dirty="0"/>
                        <a:t>Accepted for publication, Clinical Lung Cancer 09/2020</a:t>
                      </a:r>
                    </a:p>
                    <a:p>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329071033"/>
                  </a:ext>
                </a:extLst>
              </a:tr>
            </a:tbl>
          </a:graphicData>
        </a:graphic>
      </p:graphicFrame>
      <p:graphicFrame>
        <p:nvGraphicFramePr>
          <p:cNvPr id="29" name="Table 4">
            <a:extLst>
              <a:ext uri="{FF2B5EF4-FFF2-40B4-BE49-F238E27FC236}">
                <a16:creationId xmlns:a16="http://schemas.microsoft.com/office/drawing/2014/main" id="{D26599B7-FDD0-4145-A591-60FAFA992C43}"/>
              </a:ext>
            </a:extLst>
          </p:cNvPr>
          <p:cNvGraphicFramePr>
            <a:graphicFrameLocks noGrp="1"/>
          </p:cNvGraphicFramePr>
          <p:nvPr>
            <p:extLst>
              <p:ext uri="{D42A27DB-BD31-4B8C-83A1-F6EECF244321}">
                <p14:modId xmlns:p14="http://schemas.microsoft.com/office/powerpoint/2010/main" val="4048215604"/>
              </p:ext>
            </p:extLst>
          </p:nvPr>
        </p:nvGraphicFramePr>
        <p:xfrm>
          <a:off x="6715105" y="2977715"/>
          <a:ext cx="5339255" cy="2377440"/>
        </p:xfrm>
        <a:graphic>
          <a:graphicData uri="http://schemas.openxmlformats.org/drawingml/2006/table">
            <a:tbl>
              <a:tblPr firstRow="1" bandRow="1"/>
              <a:tblGrid>
                <a:gridCol w="779351">
                  <a:extLst>
                    <a:ext uri="{9D8B030D-6E8A-4147-A177-3AD203B41FA5}">
                      <a16:colId xmlns:a16="http://schemas.microsoft.com/office/drawing/2014/main" val="233448024"/>
                    </a:ext>
                  </a:extLst>
                </a:gridCol>
                <a:gridCol w="1881351">
                  <a:extLst>
                    <a:ext uri="{9D8B030D-6E8A-4147-A177-3AD203B41FA5}">
                      <a16:colId xmlns:a16="http://schemas.microsoft.com/office/drawing/2014/main" val="3812679002"/>
                    </a:ext>
                  </a:extLst>
                </a:gridCol>
                <a:gridCol w="2678553">
                  <a:extLst>
                    <a:ext uri="{9D8B030D-6E8A-4147-A177-3AD203B41FA5}">
                      <a16:colId xmlns:a16="http://schemas.microsoft.com/office/drawing/2014/main" val="2620173864"/>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dirty="0"/>
                        <a:t>Study ID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9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dirty="0"/>
                        <a:t>Population/Investigational Drug</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9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dirty="0"/>
                        <a:t>Status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99"/>
                    </a:solidFill>
                  </a:tcPr>
                </a:tc>
                <a:extLst>
                  <a:ext uri="{0D108BD9-81ED-4DB2-BD59-A6C34878D82A}">
                    <a16:rowId xmlns:a16="http://schemas.microsoft.com/office/drawing/2014/main" val="365664425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u="sng" dirty="0"/>
                        <a:t>S1400A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ICI naïve, 2</a:t>
                      </a:r>
                      <a:r>
                        <a:rPr lang="en-US" sz="1200" baseline="30000" dirty="0"/>
                        <a:t>nd</a:t>
                      </a:r>
                      <a:r>
                        <a:rPr lang="en-US" sz="1200" dirty="0"/>
                        <a:t> line </a:t>
                      </a:r>
                      <a:r>
                        <a:rPr lang="en-US" sz="1200" dirty="0" err="1"/>
                        <a:t>durvalumab</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ASCO 2019</a:t>
                      </a:r>
                    </a:p>
                    <a:p>
                      <a:r>
                        <a:rPr lang="en-US" sz="1200" dirty="0"/>
                        <a:t>Accepted for publication, Clinical Lung Cancer 09/2020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25488669"/>
                  </a:ext>
                </a:extLst>
              </a:tr>
              <a:tr h="42503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u="sng" dirty="0"/>
                        <a:t>S1400I</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ICI naïve, 2</a:t>
                      </a:r>
                      <a:r>
                        <a:rPr lang="en-US" sz="1200" baseline="30000" dirty="0"/>
                        <a:t>nd</a:t>
                      </a:r>
                      <a:r>
                        <a:rPr lang="en-US" sz="1200" dirty="0"/>
                        <a:t> line Nivolumab/Ipilimumab v Nivolumab</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kern="1200" dirty="0">
                          <a:solidFill>
                            <a:schemeClr val="dk1"/>
                          </a:solidFill>
                          <a:effectLst/>
                          <a:latin typeface="+mn-lt"/>
                          <a:ea typeface="+mn-ea"/>
                          <a:cs typeface="+mn-cs"/>
                        </a:rPr>
                        <a:t>Submitted for Journal for publication  October 2020. </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646693267"/>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b="1" u="sng" dirty="0"/>
                        <a:t>S1400F</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t>ICI relapsed/refractory, durvalumab + </a:t>
                      </a:r>
                      <a:r>
                        <a:rPr lang="en-US" sz="1200" dirty="0" err="1"/>
                        <a:t>tremelimumab</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kern="1200" dirty="0">
                          <a:solidFill>
                            <a:schemeClr val="dk1"/>
                          </a:solidFill>
                          <a:effectLst/>
                          <a:latin typeface="+mn-lt"/>
                          <a:ea typeface="+mn-ea"/>
                          <a:cs typeface="+mn-cs"/>
                        </a:rPr>
                        <a:t>Primary manuscript in development by study chair. Anticipated submission Q1 2021.</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889636002"/>
                  </a:ext>
                </a:extLst>
              </a:tr>
            </a:tbl>
          </a:graphicData>
        </a:graphic>
      </p:graphicFrame>
      <p:graphicFrame>
        <p:nvGraphicFramePr>
          <p:cNvPr id="30" name="Table 6">
            <a:extLst>
              <a:ext uri="{FF2B5EF4-FFF2-40B4-BE49-F238E27FC236}">
                <a16:creationId xmlns:a16="http://schemas.microsoft.com/office/drawing/2014/main" id="{2A05E0B7-9E1B-4908-96C2-74634777B587}"/>
              </a:ext>
            </a:extLst>
          </p:cNvPr>
          <p:cNvGraphicFramePr>
            <a:graphicFrameLocks noGrp="1"/>
          </p:cNvGraphicFramePr>
          <p:nvPr>
            <p:extLst>
              <p:ext uri="{D42A27DB-BD31-4B8C-83A1-F6EECF244321}">
                <p14:modId xmlns:p14="http://schemas.microsoft.com/office/powerpoint/2010/main" val="211842809"/>
              </p:ext>
            </p:extLst>
          </p:nvPr>
        </p:nvGraphicFramePr>
        <p:xfrm>
          <a:off x="5255556" y="1527045"/>
          <a:ext cx="2385840" cy="457200"/>
        </p:xfrm>
        <a:graphic>
          <a:graphicData uri="http://schemas.openxmlformats.org/drawingml/2006/table">
            <a:tbl>
              <a:tblPr firstRow="1" bandRow="1"/>
              <a:tblGrid>
                <a:gridCol w="819799">
                  <a:extLst>
                    <a:ext uri="{9D8B030D-6E8A-4147-A177-3AD203B41FA5}">
                      <a16:colId xmlns:a16="http://schemas.microsoft.com/office/drawing/2014/main" val="2671896818"/>
                    </a:ext>
                  </a:extLst>
                </a:gridCol>
                <a:gridCol w="1566041">
                  <a:extLst>
                    <a:ext uri="{9D8B030D-6E8A-4147-A177-3AD203B41FA5}">
                      <a16:colId xmlns:a16="http://schemas.microsoft.com/office/drawing/2014/main" val="3788013212"/>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b="1" u="sng" dirty="0">
                          <a:solidFill>
                            <a:schemeClr val="tx1"/>
                          </a:solidFill>
                        </a:rPr>
                        <a:t>S1400</a:t>
                      </a:r>
                      <a:r>
                        <a:rPr lang="en-US" sz="1200" b="0" dirty="0">
                          <a:solidFill>
                            <a:schemeClr val="tx1"/>
                          </a:solidFill>
                        </a:rPr>
                        <a:t> Overview</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200" b="0" dirty="0">
                          <a:solidFill>
                            <a:schemeClr val="tx1"/>
                          </a:solidFill>
                        </a:rPr>
                        <a:t>Accepted Lancet Oncology 08/2020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3019842493"/>
                  </a:ext>
                </a:extLst>
              </a:tr>
            </a:tbl>
          </a:graphicData>
        </a:graphic>
      </p:graphicFrame>
      <p:sp>
        <p:nvSpPr>
          <p:cNvPr id="13" name="Slide Number Placeholder 3">
            <a:extLst>
              <a:ext uri="{FF2B5EF4-FFF2-40B4-BE49-F238E27FC236}">
                <a16:creationId xmlns:a16="http://schemas.microsoft.com/office/drawing/2014/main" id="{9E9E6914-6027-4A66-9CA4-A1245E68EC87}"/>
              </a:ext>
            </a:extLst>
          </p:cNvPr>
          <p:cNvSpPr>
            <a:spLocks noGrp="1"/>
          </p:cNvSpPr>
          <p:nvPr>
            <p:ph type="sldNum" sz="quarter" idx="12"/>
          </p:nvPr>
        </p:nvSpPr>
        <p:spPr>
          <a:xfrm>
            <a:off x="29120" y="6446836"/>
            <a:ext cx="811139" cy="365125"/>
          </a:xfrm>
        </p:spPr>
        <p:txBody>
          <a:bodyPr/>
          <a:lstStyle/>
          <a:p>
            <a:r>
              <a:rPr lang="en-US" dirty="0"/>
              <a:t>Slide </a:t>
            </a:r>
            <a:fld id="{629637A9-119A-49DA-BD12-AAC58B377D80}" type="slidenum">
              <a:rPr lang="en-US" smtClean="0"/>
              <a:pPr/>
              <a:t>65</a:t>
            </a:fld>
            <a:endParaRPr lang="en-US" dirty="0"/>
          </a:p>
        </p:txBody>
      </p:sp>
    </p:spTree>
    <p:extLst>
      <p:ext uri="{BB962C8B-B14F-4D97-AF65-F5344CB8AC3E}">
        <p14:creationId xmlns:p14="http://schemas.microsoft.com/office/powerpoint/2010/main" val="1799248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5A01-0FF6-448F-AB20-6D0B351F1A44}"/>
              </a:ext>
            </a:extLst>
          </p:cNvPr>
          <p:cNvSpPr>
            <a:spLocks noGrp="1"/>
          </p:cNvSpPr>
          <p:nvPr>
            <p:ph type="title"/>
          </p:nvPr>
        </p:nvSpPr>
        <p:spPr/>
        <p:txBody>
          <a:bodyPr/>
          <a:lstStyle/>
          <a:p>
            <a:r>
              <a:rPr lang="en-US" dirty="0"/>
              <a:t>Publication Status </a:t>
            </a:r>
            <a:br>
              <a:rPr lang="en-US" dirty="0"/>
            </a:br>
            <a:r>
              <a:rPr lang="en-US" dirty="0"/>
              <a:t>for Translational Medicine Studies</a:t>
            </a:r>
          </a:p>
        </p:txBody>
      </p:sp>
      <p:sp>
        <p:nvSpPr>
          <p:cNvPr id="3" name="Content Placeholder 2">
            <a:extLst>
              <a:ext uri="{FF2B5EF4-FFF2-40B4-BE49-F238E27FC236}">
                <a16:creationId xmlns:a16="http://schemas.microsoft.com/office/drawing/2014/main" id="{B1EDE0E2-F6A7-41B5-9F40-823433E0AF31}"/>
              </a:ext>
            </a:extLst>
          </p:cNvPr>
          <p:cNvSpPr>
            <a:spLocks noGrp="1"/>
          </p:cNvSpPr>
          <p:nvPr>
            <p:ph idx="1"/>
          </p:nvPr>
        </p:nvSpPr>
        <p:spPr>
          <a:xfrm>
            <a:off x="609600" y="1492469"/>
            <a:ext cx="10546080" cy="5196198"/>
          </a:xfrm>
        </p:spPr>
        <p:txBody>
          <a:bodyPr>
            <a:normAutofit/>
          </a:bodyPr>
          <a:lstStyle/>
          <a:p>
            <a:r>
              <a:rPr lang="en-US" dirty="0"/>
              <a:t>S1400 Next Generation Sequencing </a:t>
            </a:r>
          </a:p>
          <a:p>
            <a:pPr lvl="1"/>
            <a:r>
              <a:rPr lang="en-US" dirty="0">
                <a:solidFill>
                  <a:srgbClr val="0070C0"/>
                </a:solidFill>
              </a:rPr>
              <a:t>Submitted to WCLC 2021</a:t>
            </a:r>
          </a:p>
          <a:p>
            <a:pPr lvl="1"/>
            <a:r>
              <a:rPr lang="en-US" dirty="0">
                <a:solidFill>
                  <a:srgbClr val="0070C0"/>
                </a:solidFill>
              </a:rPr>
              <a:t>Summarizes prevalence and prognostic role of gene alterations in the S1400 </a:t>
            </a:r>
            <a:r>
              <a:rPr lang="en-US" dirty="0" err="1">
                <a:solidFill>
                  <a:srgbClr val="0070C0"/>
                </a:solidFill>
              </a:rPr>
              <a:t>FoundationOne</a:t>
            </a:r>
            <a:r>
              <a:rPr lang="en-US" dirty="0">
                <a:solidFill>
                  <a:srgbClr val="0070C0"/>
                </a:solidFill>
              </a:rPr>
              <a:t> NGS data</a:t>
            </a:r>
          </a:p>
          <a:p>
            <a:pPr lvl="1"/>
            <a:r>
              <a:rPr lang="en-US" dirty="0">
                <a:solidFill>
                  <a:srgbClr val="0070C0"/>
                </a:solidFill>
              </a:rPr>
              <a:t>Lead author: David Kozono (Alliance)</a:t>
            </a:r>
          </a:p>
          <a:p>
            <a:r>
              <a:rPr lang="en-US" dirty="0"/>
              <a:t>NGS Biomarker analysis in Immunotherapy-treated Patients </a:t>
            </a:r>
          </a:p>
          <a:p>
            <a:pPr lvl="1"/>
            <a:r>
              <a:rPr lang="en-US" dirty="0">
                <a:solidFill>
                  <a:srgbClr val="0070C0"/>
                </a:solidFill>
              </a:rPr>
              <a:t>Submitted to WCLC 2021</a:t>
            </a:r>
          </a:p>
          <a:p>
            <a:pPr lvl="1"/>
            <a:r>
              <a:rPr lang="en-US" dirty="0">
                <a:solidFill>
                  <a:srgbClr val="0070C0"/>
                </a:solidFill>
              </a:rPr>
              <a:t>Evaluates prognostic association of NGS biomarker data with clinical outcomes in ICI naïve patients on S1400A (durvalumab) or S1400I (nivolumab +/- ipilimumab)</a:t>
            </a:r>
          </a:p>
          <a:p>
            <a:pPr lvl="1"/>
            <a:r>
              <a:rPr lang="en-US" dirty="0">
                <a:solidFill>
                  <a:srgbClr val="0070C0"/>
                </a:solidFill>
              </a:rPr>
              <a:t>Lead author: Fred Hirsch (SWOG)</a:t>
            </a:r>
          </a:p>
          <a:p>
            <a:r>
              <a:rPr lang="en-US" dirty="0" err="1"/>
              <a:t>ctDNA</a:t>
            </a:r>
            <a:r>
              <a:rPr lang="en-US" dirty="0"/>
              <a:t> NGS versus tissue NGS on LUNGMAP</a:t>
            </a:r>
          </a:p>
          <a:p>
            <a:pPr lvl="1"/>
            <a:r>
              <a:rPr lang="en-US" dirty="0">
                <a:solidFill>
                  <a:srgbClr val="0070C0"/>
                </a:solidFill>
              </a:rPr>
              <a:t>Submitted to WCLC 2021</a:t>
            </a:r>
          </a:p>
          <a:p>
            <a:pPr lvl="1"/>
            <a:r>
              <a:rPr lang="en-US" dirty="0">
                <a:solidFill>
                  <a:srgbClr val="0070C0"/>
                </a:solidFill>
              </a:rPr>
              <a:t>Compares detection of driver mutations in tissue versus </a:t>
            </a:r>
            <a:r>
              <a:rPr lang="en-US" dirty="0" err="1">
                <a:solidFill>
                  <a:srgbClr val="0070C0"/>
                </a:solidFill>
              </a:rPr>
              <a:t>cfDNA</a:t>
            </a:r>
            <a:r>
              <a:rPr lang="en-US" dirty="0">
                <a:solidFill>
                  <a:srgbClr val="0070C0"/>
                </a:solidFill>
              </a:rPr>
              <a:t> among patients with a fresh tissue biopsy for LUNGMAP screening</a:t>
            </a:r>
          </a:p>
          <a:p>
            <a:pPr lvl="1"/>
            <a:r>
              <a:rPr lang="en-US" dirty="0">
                <a:solidFill>
                  <a:srgbClr val="0070C0"/>
                </a:solidFill>
              </a:rPr>
              <a:t>Lead author: Phil Mack (SWOG)</a:t>
            </a:r>
          </a:p>
          <a:p>
            <a:endParaRPr lang="en-US" dirty="0"/>
          </a:p>
        </p:txBody>
      </p:sp>
      <p:sp>
        <p:nvSpPr>
          <p:cNvPr id="4" name="Slide Number Placeholder 3">
            <a:extLst>
              <a:ext uri="{FF2B5EF4-FFF2-40B4-BE49-F238E27FC236}">
                <a16:creationId xmlns:a16="http://schemas.microsoft.com/office/drawing/2014/main" id="{3C2712DA-98F2-47A3-8B67-D77FBCD34252}"/>
              </a:ext>
            </a:extLst>
          </p:cNvPr>
          <p:cNvSpPr>
            <a:spLocks noGrp="1"/>
          </p:cNvSpPr>
          <p:nvPr>
            <p:ph type="sldNum" sz="quarter" idx="12"/>
          </p:nvPr>
        </p:nvSpPr>
        <p:spPr/>
        <p:txBody>
          <a:bodyPr/>
          <a:lstStyle/>
          <a:p>
            <a:r>
              <a:rPr lang="en-US" dirty="0"/>
              <a:t>Slide </a:t>
            </a:r>
            <a:fld id="{629637A9-119A-49DA-BD12-AAC58B377D80}" type="slidenum">
              <a:rPr lang="en-US" smtClean="0"/>
              <a:pPr/>
              <a:t>66</a:t>
            </a:fld>
            <a:endParaRPr lang="en-US" dirty="0"/>
          </a:p>
        </p:txBody>
      </p:sp>
    </p:spTree>
    <p:extLst>
      <p:ext uri="{BB962C8B-B14F-4D97-AF65-F5344CB8AC3E}">
        <p14:creationId xmlns:p14="http://schemas.microsoft.com/office/powerpoint/2010/main" val="22205732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058986-BC79-4FDA-9432-2DA10453F585}"/>
              </a:ext>
            </a:extLst>
          </p:cNvPr>
          <p:cNvSpPr>
            <a:spLocks noGrp="1"/>
          </p:cNvSpPr>
          <p:nvPr>
            <p:ph type="ctrTitle"/>
          </p:nvPr>
        </p:nvSpPr>
        <p:spPr/>
        <p:txBody>
          <a:bodyPr/>
          <a:lstStyle/>
          <a:p>
            <a:r>
              <a:rPr lang="en-US" dirty="0"/>
              <a:t>Translational Medicine/Scientific Leadership Committee</a:t>
            </a:r>
          </a:p>
        </p:txBody>
      </p:sp>
      <p:sp>
        <p:nvSpPr>
          <p:cNvPr id="6" name="Subtitle 5">
            <a:extLst>
              <a:ext uri="{FF2B5EF4-FFF2-40B4-BE49-F238E27FC236}">
                <a16:creationId xmlns:a16="http://schemas.microsoft.com/office/drawing/2014/main" id="{9D51A0F2-8BDD-4DD2-9B9E-91EEFBDD01DF}"/>
              </a:ext>
            </a:extLst>
          </p:cNvPr>
          <p:cNvSpPr>
            <a:spLocks noGrp="1"/>
          </p:cNvSpPr>
          <p:nvPr>
            <p:ph type="subTitle" idx="1"/>
          </p:nvPr>
        </p:nvSpPr>
        <p:spPr/>
        <p:txBody>
          <a:bodyPr/>
          <a:lstStyle/>
          <a:p>
            <a:r>
              <a:rPr lang="en-US" dirty="0"/>
              <a:t>David Kozono, MD, PHD</a:t>
            </a:r>
          </a:p>
          <a:p>
            <a:r>
              <a:rPr lang="en-US" dirty="0"/>
              <a:t>Lung-MAP TM/Scientific Leadership Committee Chair</a:t>
            </a:r>
          </a:p>
        </p:txBody>
      </p:sp>
      <p:sp>
        <p:nvSpPr>
          <p:cNvPr id="4" name="Slide Number Placeholder 3">
            <a:extLst>
              <a:ext uri="{FF2B5EF4-FFF2-40B4-BE49-F238E27FC236}">
                <a16:creationId xmlns:a16="http://schemas.microsoft.com/office/drawing/2014/main" id="{C2E71735-AE4A-4616-A182-96597D6AABC6}"/>
              </a:ext>
            </a:extLst>
          </p:cNvPr>
          <p:cNvSpPr>
            <a:spLocks noGrp="1"/>
          </p:cNvSpPr>
          <p:nvPr>
            <p:ph type="sldNum" sz="quarter" idx="12"/>
          </p:nvPr>
        </p:nvSpPr>
        <p:spPr/>
        <p:txBody>
          <a:bodyPr/>
          <a:lstStyle/>
          <a:p>
            <a:r>
              <a:rPr lang="en-US" dirty="0"/>
              <a:t>Slide </a:t>
            </a:r>
            <a:fld id="{629637A9-119A-49DA-BD12-AAC58B377D80}" type="slidenum">
              <a:rPr lang="en-US" smtClean="0"/>
              <a:pPr/>
              <a:t>67</a:t>
            </a:fld>
            <a:endParaRPr lang="en-US" dirty="0"/>
          </a:p>
        </p:txBody>
      </p:sp>
    </p:spTree>
    <p:extLst>
      <p:ext uri="{BB962C8B-B14F-4D97-AF65-F5344CB8AC3E}">
        <p14:creationId xmlns:p14="http://schemas.microsoft.com/office/powerpoint/2010/main" val="3400010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60310F-D4F8-4967-8D67-C0FD5161E481}"/>
              </a:ext>
            </a:extLst>
          </p:cNvPr>
          <p:cNvSpPr>
            <a:spLocks noGrp="1"/>
          </p:cNvSpPr>
          <p:nvPr>
            <p:ph type="title"/>
          </p:nvPr>
        </p:nvSpPr>
        <p:spPr/>
        <p:txBody>
          <a:bodyPr/>
          <a:lstStyle/>
          <a:p>
            <a:r>
              <a:rPr lang="en-US" dirty="0"/>
              <a:t>Purpose</a:t>
            </a:r>
          </a:p>
        </p:txBody>
      </p:sp>
      <p:sp>
        <p:nvSpPr>
          <p:cNvPr id="6" name="Content Placeholder 5">
            <a:extLst>
              <a:ext uri="{FF2B5EF4-FFF2-40B4-BE49-F238E27FC236}">
                <a16:creationId xmlns:a16="http://schemas.microsoft.com/office/drawing/2014/main" id="{D025A399-C819-4DE7-9E50-F7F365DEE264}"/>
              </a:ext>
            </a:extLst>
          </p:cNvPr>
          <p:cNvSpPr>
            <a:spLocks noGrp="1"/>
          </p:cNvSpPr>
          <p:nvPr>
            <p:ph idx="1"/>
          </p:nvPr>
        </p:nvSpPr>
        <p:spPr/>
        <p:txBody>
          <a:bodyPr/>
          <a:lstStyle/>
          <a:p>
            <a:r>
              <a:rPr lang="en-US" sz="2800" dirty="0"/>
              <a:t>Bring together expertise in translational medicine</a:t>
            </a:r>
          </a:p>
          <a:p>
            <a:r>
              <a:rPr lang="en-US" sz="2800" dirty="0"/>
              <a:t>Assist in biomarker selection and definitions and sample collection decisions for sub-studies under development</a:t>
            </a:r>
          </a:p>
          <a:p>
            <a:r>
              <a:rPr lang="en-US" sz="2800" dirty="0"/>
              <a:t>Review proposals for prospective and retrospective translational research</a:t>
            </a:r>
          </a:p>
          <a:p>
            <a:r>
              <a:rPr lang="en-US" sz="2800" dirty="0"/>
              <a:t>Assist in analysis and publication of sequencing and other correlative science data</a:t>
            </a:r>
          </a:p>
          <a:p>
            <a:endParaRPr lang="en-US" dirty="0"/>
          </a:p>
        </p:txBody>
      </p:sp>
      <p:sp>
        <p:nvSpPr>
          <p:cNvPr id="4" name="Slide Number Placeholder 3">
            <a:extLst>
              <a:ext uri="{FF2B5EF4-FFF2-40B4-BE49-F238E27FC236}">
                <a16:creationId xmlns:a16="http://schemas.microsoft.com/office/drawing/2014/main" id="{E7A3D1C2-9469-456A-B52D-E64AFB29DB42}"/>
              </a:ext>
            </a:extLst>
          </p:cNvPr>
          <p:cNvSpPr>
            <a:spLocks noGrp="1"/>
          </p:cNvSpPr>
          <p:nvPr>
            <p:ph type="sldNum" sz="quarter" idx="12"/>
          </p:nvPr>
        </p:nvSpPr>
        <p:spPr/>
        <p:txBody>
          <a:bodyPr/>
          <a:lstStyle/>
          <a:p>
            <a:r>
              <a:rPr lang="en-US"/>
              <a:t>Slide </a:t>
            </a:r>
            <a:fld id="{4FAB73BC-B049-4115-A692-8D63A059BFB8}" type="slidenum">
              <a:rPr lang="en-US" smtClean="0"/>
              <a:pPr/>
              <a:t>68</a:t>
            </a:fld>
            <a:endParaRPr lang="en-US" dirty="0"/>
          </a:p>
        </p:txBody>
      </p:sp>
    </p:spTree>
    <p:extLst>
      <p:ext uri="{BB962C8B-B14F-4D97-AF65-F5344CB8AC3E}">
        <p14:creationId xmlns:p14="http://schemas.microsoft.com/office/powerpoint/2010/main" val="2464657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EBCFB-EFEE-4F77-928F-41F8011DD3C5}"/>
              </a:ext>
            </a:extLst>
          </p:cNvPr>
          <p:cNvSpPr>
            <a:spLocks noGrp="1"/>
          </p:cNvSpPr>
          <p:nvPr>
            <p:ph type="title"/>
          </p:nvPr>
        </p:nvSpPr>
        <p:spPr/>
        <p:txBody>
          <a:bodyPr/>
          <a:lstStyle/>
          <a:p>
            <a:r>
              <a:rPr lang="en-US" dirty="0"/>
              <a:t>Members/Attendees</a:t>
            </a:r>
          </a:p>
        </p:txBody>
      </p:sp>
      <p:sp>
        <p:nvSpPr>
          <p:cNvPr id="3" name="Content Placeholder 2">
            <a:extLst>
              <a:ext uri="{FF2B5EF4-FFF2-40B4-BE49-F238E27FC236}">
                <a16:creationId xmlns:a16="http://schemas.microsoft.com/office/drawing/2014/main" id="{120CBF6A-C15C-421D-AD6C-3B230B9E9501}"/>
              </a:ext>
            </a:extLst>
          </p:cNvPr>
          <p:cNvSpPr>
            <a:spLocks noGrp="1"/>
          </p:cNvSpPr>
          <p:nvPr>
            <p:ph idx="1"/>
          </p:nvPr>
        </p:nvSpPr>
        <p:spPr/>
        <p:txBody>
          <a:bodyPr>
            <a:normAutofit fontScale="92500"/>
          </a:bodyPr>
          <a:lstStyle/>
          <a:p>
            <a:r>
              <a:rPr lang="en-US" sz="2800" u="sng" dirty="0">
                <a:solidFill>
                  <a:srgbClr val="0070C0"/>
                </a:solidFill>
              </a:rPr>
              <a:t>Lung-MAP</a:t>
            </a:r>
          </a:p>
          <a:p>
            <a:pPr lvl="1"/>
            <a:r>
              <a:rPr lang="en-US" sz="2400" dirty="0"/>
              <a:t>Hoss Borghaei, Jeff Bradley, Afshin </a:t>
            </a:r>
            <a:r>
              <a:rPr lang="en-US" sz="2400" dirty="0" err="1"/>
              <a:t>Dowlati</a:t>
            </a:r>
            <a:r>
              <a:rPr lang="en-US" sz="2400" dirty="0"/>
              <a:t>, Konstantin Dragnev, Marty Edelman, David Gandara, Roy Herbst, Fred Hirsch, Leora Horn, Karen Kelly, Phil Mack, Joel Neal, Jyoti Patel, James Rae, Suresh Ramalingam, Tom Stinchcombe, Saiama Waqar, Ignacio </a:t>
            </a:r>
            <a:r>
              <a:rPr lang="en-US" sz="2400" dirty="0" err="1"/>
              <a:t>Wistuba</a:t>
            </a:r>
            <a:endParaRPr lang="en-US" sz="2400" dirty="0"/>
          </a:p>
          <a:p>
            <a:pPr lvl="1"/>
            <a:r>
              <a:rPr lang="en-US" sz="2400" dirty="0"/>
              <a:t>Xing Hua, Katie Minichiello, Mary Redman, Mike Wu (Stats)</a:t>
            </a:r>
          </a:p>
          <a:p>
            <a:pPr lvl="1"/>
            <a:r>
              <a:rPr lang="en-US" sz="2400" dirty="0"/>
              <a:t>Stacey Adam &amp; Amrin Chowdhury (FNIH), Mariah Norman &amp; Laura Gildner (SWOG)</a:t>
            </a:r>
          </a:p>
          <a:p>
            <a:pPr lvl="1"/>
            <a:r>
              <a:rPr lang="en-US" sz="2400" dirty="0"/>
              <a:t>David Kozono (Chair, 2020-)</a:t>
            </a:r>
          </a:p>
          <a:p>
            <a:r>
              <a:rPr lang="en-US" sz="2800" u="sng" dirty="0">
                <a:solidFill>
                  <a:srgbClr val="0070C0"/>
                </a:solidFill>
              </a:rPr>
              <a:t>FMI</a:t>
            </a:r>
            <a:r>
              <a:rPr lang="en-US" sz="2800" dirty="0"/>
              <a:t>: Lindsay Chan, Jennifer Mills, Lynn Sullivan, Khaled Tolba, Jeff Venstrom</a:t>
            </a:r>
          </a:p>
          <a:p>
            <a:r>
              <a:rPr lang="en-US" sz="2800" u="sng" dirty="0">
                <a:solidFill>
                  <a:srgbClr val="0070C0"/>
                </a:solidFill>
              </a:rPr>
              <a:t>Nationwide/Biobank</a:t>
            </a:r>
            <a:r>
              <a:rPr lang="en-US" sz="2800" dirty="0"/>
              <a:t>: Erin Grundy, Yvonne Moyer, Nilsa Ramirez, Kae Tegtmeier</a:t>
            </a:r>
          </a:p>
          <a:p>
            <a:endParaRPr lang="en-US" dirty="0"/>
          </a:p>
        </p:txBody>
      </p:sp>
      <p:sp>
        <p:nvSpPr>
          <p:cNvPr id="4" name="Slide Number Placeholder 3">
            <a:extLst>
              <a:ext uri="{FF2B5EF4-FFF2-40B4-BE49-F238E27FC236}">
                <a16:creationId xmlns:a16="http://schemas.microsoft.com/office/drawing/2014/main" id="{5A24C3E4-7A44-4A32-B679-CAEE9BA71EED}"/>
              </a:ext>
            </a:extLst>
          </p:cNvPr>
          <p:cNvSpPr>
            <a:spLocks noGrp="1"/>
          </p:cNvSpPr>
          <p:nvPr>
            <p:ph type="sldNum" sz="quarter" idx="12"/>
          </p:nvPr>
        </p:nvSpPr>
        <p:spPr/>
        <p:txBody>
          <a:bodyPr/>
          <a:lstStyle/>
          <a:p>
            <a:r>
              <a:rPr lang="en-US" dirty="0"/>
              <a:t>Slide </a:t>
            </a:r>
            <a:fld id="{629637A9-119A-49DA-BD12-AAC58B377D80}" type="slidenum">
              <a:rPr lang="en-US" smtClean="0"/>
              <a:pPr/>
              <a:t>69</a:t>
            </a:fld>
            <a:endParaRPr lang="en-US" dirty="0"/>
          </a:p>
        </p:txBody>
      </p:sp>
    </p:spTree>
    <p:extLst>
      <p:ext uri="{BB962C8B-B14F-4D97-AF65-F5344CB8AC3E}">
        <p14:creationId xmlns:p14="http://schemas.microsoft.com/office/powerpoint/2010/main" val="2808890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D44389-A118-4201-B124-AB4E69C947E1}"/>
              </a:ext>
            </a:extLst>
          </p:cNvPr>
          <p:cNvSpPr>
            <a:spLocks noGrp="1"/>
          </p:cNvSpPr>
          <p:nvPr>
            <p:ph type="title"/>
          </p:nvPr>
        </p:nvSpPr>
        <p:spPr/>
        <p:txBody>
          <a:bodyPr/>
          <a:lstStyle/>
          <a:p>
            <a:r>
              <a:rPr lang="en-US" dirty="0"/>
              <a:t>Anticipated Future Studies</a:t>
            </a:r>
          </a:p>
        </p:txBody>
      </p:sp>
      <p:sp>
        <p:nvSpPr>
          <p:cNvPr id="7" name="Content Placeholder 6">
            <a:extLst>
              <a:ext uri="{FF2B5EF4-FFF2-40B4-BE49-F238E27FC236}">
                <a16:creationId xmlns:a16="http://schemas.microsoft.com/office/drawing/2014/main" id="{927A55B7-4B74-4178-844B-B014E785EDC4}"/>
              </a:ext>
            </a:extLst>
          </p:cNvPr>
          <p:cNvSpPr>
            <a:spLocks noGrp="1"/>
          </p:cNvSpPr>
          <p:nvPr>
            <p:ph sz="half" idx="1"/>
          </p:nvPr>
        </p:nvSpPr>
        <p:spPr>
          <a:xfrm>
            <a:off x="599090" y="1642532"/>
            <a:ext cx="5183700" cy="4950773"/>
          </a:xfrm>
        </p:spPr>
        <p:txBody>
          <a:bodyPr>
            <a:normAutofit/>
          </a:bodyPr>
          <a:lstStyle/>
          <a:p>
            <a:pPr marL="0" indent="0">
              <a:buNone/>
            </a:pPr>
            <a:r>
              <a:rPr lang="en-US" sz="2200" b="1" dirty="0">
                <a:solidFill>
                  <a:srgbClr val="0070C0"/>
                </a:solidFill>
              </a:rPr>
              <a:t>Sub-Study </a:t>
            </a:r>
            <a:r>
              <a:rPr lang="en-US" sz="2200" b="1" u="sng" dirty="0">
                <a:solidFill>
                  <a:srgbClr val="0070C0"/>
                </a:solidFill>
              </a:rPr>
              <a:t>Protocols</a:t>
            </a:r>
            <a:r>
              <a:rPr lang="en-US" sz="2200" b="1" dirty="0">
                <a:solidFill>
                  <a:srgbClr val="0070C0"/>
                </a:solidFill>
              </a:rPr>
              <a:t> in Development</a:t>
            </a:r>
          </a:p>
          <a:p>
            <a:pPr marL="0" indent="0">
              <a:buNone/>
            </a:pPr>
            <a:r>
              <a:rPr lang="en-US" b="1" u="sng" dirty="0"/>
              <a:t>S1900E</a:t>
            </a:r>
            <a:r>
              <a:rPr lang="en-US" dirty="0"/>
              <a:t> (AMG-510)</a:t>
            </a:r>
          </a:p>
          <a:p>
            <a:pPr>
              <a:buFont typeface="Arial" panose="020B0604020202020204" pitchFamily="34" charset="0"/>
              <a:buChar char="•"/>
            </a:pPr>
            <a:r>
              <a:rPr lang="en-US" dirty="0"/>
              <a:t>Biomarker-Driven, non-squamous NSCLC</a:t>
            </a:r>
          </a:p>
          <a:p>
            <a:pPr>
              <a:buFont typeface="Arial" panose="020B0604020202020204" pitchFamily="34" charset="0"/>
              <a:buChar char="•"/>
            </a:pPr>
            <a:r>
              <a:rPr lang="en-US" i="1" dirty="0"/>
              <a:t>KRAS</a:t>
            </a:r>
            <a:r>
              <a:rPr lang="en-US" i="1" baseline="30000" dirty="0"/>
              <a:t>G12C</a:t>
            </a:r>
            <a:r>
              <a:rPr lang="en-US" baseline="30000" dirty="0"/>
              <a:t> </a:t>
            </a:r>
            <a:r>
              <a:rPr lang="en-US" dirty="0"/>
              <a:t>&amp; co-mutations in </a:t>
            </a:r>
            <a:r>
              <a:rPr lang="en-US" i="1" dirty="0"/>
              <a:t>TP53, STK11, </a:t>
            </a:r>
            <a:r>
              <a:rPr lang="en-US" dirty="0"/>
              <a:t>and others</a:t>
            </a:r>
          </a:p>
          <a:p>
            <a:pPr>
              <a:buFont typeface="Arial" panose="020B0604020202020204" pitchFamily="34" charset="0"/>
              <a:buChar char="•"/>
            </a:pPr>
            <a:r>
              <a:rPr lang="en-US" dirty="0"/>
              <a:t>Currently under CIRB review</a:t>
            </a:r>
          </a:p>
          <a:p>
            <a:pPr>
              <a:buFont typeface="Arial" panose="020B0604020202020204" pitchFamily="34" charset="0"/>
              <a:buChar char="•"/>
            </a:pPr>
            <a:r>
              <a:rPr lang="en-US" dirty="0"/>
              <a:t>Anticipated activation mid-December 2020</a:t>
            </a:r>
          </a:p>
          <a:p>
            <a:pPr>
              <a:buFont typeface="Arial" panose="020B0604020202020204" pitchFamily="34" charset="0"/>
              <a:buChar char="•"/>
            </a:pPr>
            <a:r>
              <a:rPr lang="en-US" dirty="0"/>
              <a:t>*Overview and training will be presented next</a:t>
            </a:r>
          </a:p>
          <a:p>
            <a:pPr>
              <a:buFont typeface="Arial" panose="020B0604020202020204" pitchFamily="34" charset="0"/>
              <a:buChar char="•"/>
            </a:pPr>
            <a:endParaRPr lang="en-US" dirty="0"/>
          </a:p>
        </p:txBody>
      </p:sp>
      <p:sp>
        <p:nvSpPr>
          <p:cNvPr id="8" name="Content Placeholder 7">
            <a:extLst>
              <a:ext uri="{FF2B5EF4-FFF2-40B4-BE49-F238E27FC236}">
                <a16:creationId xmlns:a16="http://schemas.microsoft.com/office/drawing/2014/main" id="{42CDD8DE-C46B-406E-98BE-D4FE88BDE530}"/>
              </a:ext>
            </a:extLst>
          </p:cNvPr>
          <p:cNvSpPr>
            <a:spLocks noGrp="1"/>
          </p:cNvSpPr>
          <p:nvPr>
            <p:ph sz="half" idx="2"/>
          </p:nvPr>
        </p:nvSpPr>
        <p:spPr>
          <a:xfrm>
            <a:off x="5885793" y="1642532"/>
            <a:ext cx="5269887" cy="4802097"/>
          </a:xfrm>
        </p:spPr>
        <p:txBody>
          <a:bodyPr>
            <a:normAutofit/>
          </a:bodyPr>
          <a:lstStyle/>
          <a:p>
            <a:pPr marL="0" indent="0">
              <a:buNone/>
            </a:pPr>
            <a:r>
              <a:rPr lang="en-US" sz="2200" b="1" dirty="0">
                <a:solidFill>
                  <a:srgbClr val="0070C0"/>
                </a:solidFill>
              </a:rPr>
              <a:t>Sub-Study </a:t>
            </a:r>
            <a:r>
              <a:rPr lang="en-US" sz="2200" b="1" u="sng" dirty="0">
                <a:solidFill>
                  <a:srgbClr val="0070C0"/>
                </a:solidFill>
              </a:rPr>
              <a:t>Concepts</a:t>
            </a:r>
            <a:r>
              <a:rPr lang="en-US" sz="2200" b="1" dirty="0">
                <a:solidFill>
                  <a:srgbClr val="0070C0"/>
                </a:solidFill>
              </a:rPr>
              <a:t> in Development</a:t>
            </a:r>
          </a:p>
          <a:p>
            <a:pPr marL="0" indent="0">
              <a:buNone/>
            </a:pPr>
            <a:r>
              <a:rPr lang="en-US" b="1" u="sng" dirty="0"/>
              <a:t>S1800D</a:t>
            </a:r>
            <a:r>
              <a:rPr lang="en-US" dirty="0"/>
              <a:t> (N-803 + pembrolizumab v SOC)</a:t>
            </a:r>
          </a:p>
          <a:p>
            <a:pPr>
              <a:buFont typeface="Arial" panose="020B0604020202020204" pitchFamily="34" charset="0"/>
              <a:buChar char="•"/>
            </a:pPr>
            <a:r>
              <a:rPr lang="en-US" dirty="0"/>
              <a:t>Non-match</a:t>
            </a:r>
          </a:p>
          <a:p>
            <a:pPr>
              <a:buFont typeface="Arial" panose="020B0604020202020204" pitchFamily="34" charset="0"/>
              <a:buChar char="•"/>
            </a:pPr>
            <a:r>
              <a:rPr lang="en-US" dirty="0"/>
              <a:t>Checkpoint refractory</a:t>
            </a:r>
          </a:p>
          <a:p>
            <a:pPr marL="0" indent="0">
              <a:buNone/>
            </a:pP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D048EA90-C708-45ED-8F07-B05D550B08A4}"/>
              </a:ext>
            </a:extLst>
          </p:cNvPr>
          <p:cNvSpPr>
            <a:spLocks noGrp="1"/>
          </p:cNvSpPr>
          <p:nvPr>
            <p:ph type="sldNum" sz="quarter" idx="12"/>
          </p:nvPr>
        </p:nvSpPr>
        <p:spPr/>
        <p:txBody>
          <a:bodyPr/>
          <a:lstStyle/>
          <a:p>
            <a:r>
              <a:rPr lang="en-US"/>
              <a:t>Slide </a:t>
            </a:r>
            <a:fld id="{4FAB73BC-B049-4115-A692-8D63A059BFB8}" type="slidenum">
              <a:rPr lang="en-US" smtClean="0"/>
              <a:pPr/>
              <a:t>7</a:t>
            </a:fld>
            <a:endParaRPr lang="en-US" dirty="0"/>
          </a:p>
        </p:txBody>
      </p:sp>
    </p:spTree>
    <p:extLst>
      <p:ext uri="{BB962C8B-B14F-4D97-AF65-F5344CB8AC3E}">
        <p14:creationId xmlns:p14="http://schemas.microsoft.com/office/powerpoint/2010/main" val="565471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7354-AC13-4738-BDCB-7DB48C8112AD}"/>
              </a:ext>
            </a:extLst>
          </p:cNvPr>
          <p:cNvSpPr>
            <a:spLocks noGrp="1"/>
          </p:cNvSpPr>
          <p:nvPr>
            <p:ph type="title"/>
          </p:nvPr>
        </p:nvSpPr>
        <p:spPr/>
        <p:txBody>
          <a:bodyPr/>
          <a:lstStyle/>
          <a:p>
            <a:r>
              <a:rPr lang="en-US" dirty="0"/>
              <a:t>Areas of Expertise</a:t>
            </a:r>
          </a:p>
        </p:txBody>
      </p:sp>
      <p:sp>
        <p:nvSpPr>
          <p:cNvPr id="3" name="Content Placeholder 2">
            <a:extLst>
              <a:ext uri="{FF2B5EF4-FFF2-40B4-BE49-F238E27FC236}">
                <a16:creationId xmlns:a16="http://schemas.microsoft.com/office/drawing/2014/main" id="{A99FB283-B28B-4FB9-A958-E0B94335AEEA}"/>
              </a:ext>
            </a:extLst>
          </p:cNvPr>
          <p:cNvSpPr>
            <a:spLocks noGrp="1"/>
          </p:cNvSpPr>
          <p:nvPr>
            <p:ph idx="1"/>
          </p:nvPr>
        </p:nvSpPr>
        <p:spPr/>
        <p:txBody>
          <a:bodyPr/>
          <a:lstStyle/>
          <a:p>
            <a:r>
              <a:rPr lang="en-US" sz="2800" dirty="0"/>
              <a:t>Therapeutics</a:t>
            </a:r>
          </a:p>
          <a:p>
            <a:pPr lvl="1"/>
            <a:r>
              <a:rPr lang="en-US" sz="2400" dirty="0"/>
              <a:t>Immuno-Oncology</a:t>
            </a:r>
          </a:p>
          <a:p>
            <a:pPr lvl="1"/>
            <a:r>
              <a:rPr lang="en-US" sz="2400" dirty="0"/>
              <a:t>Targeted therapies</a:t>
            </a:r>
          </a:p>
          <a:p>
            <a:pPr lvl="1"/>
            <a:r>
              <a:rPr lang="en-US" sz="2400" dirty="0"/>
              <a:t>DNA repair</a:t>
            </a:r>
          </a:p>
          <a:p>
            <a:pPr lvl="1"/>
            <a:r>
              <a:rPr lang="en-US" sz="2400" dirty="0"/>
              <a:t>Anti-angiogenic therapy</a:t>
            </a:r>
          </a:p>
          <a:p>
            <a:r>
              <a:rPr lang="en-US" sz="2800" dirty="0"/>
              <a:t>Biospecimen banking and processing</a:t>
            </a:r>
          </a:p>
          <a:p>
            <a:r>
              <a:rPr lang="en-US" sz="2800" dirty="0"/>
              <a:t>Pathology</a:t>
            </a:r>
          </a:p>
          <a:p>
            <a:r>
              <a:rPr lang="en-US" sz="2800" dirty="0"/>
              <a:t>Clinical genomics</a:t>
            </a:r>
          </a:p>
          <a:p>
            <a:endParaRPr lang="en-US" dirty="0"/>
          </a:p>
        </p:txBody>
      </p:sp>
      <p:sp>
        <p:nvSpPr>
          <p:cNvPr id="4" name="Slide Number Placeholder 3">
            <a:extLst>
              <a:ext uri="{FF2B5EF4-FFF2-40B4-BE49-F238E27FC236}">
                <a16:creationId xmlns:a16="http://schemas.microsoft.com/office/drawing/2014/main" id="{4C88DB10-DFD0-409C-89F7-F3382DA90321}"/>
              </a:ext>
            </a:extLst>
          </p:cNvPr>
          <p:cNvSpPr>
            <a:spLocks noGrp="1"/>
          </p:cNvSpPr>
          <p:nvPr>
            <p:ph type="sldNum" sz="quarter" idx="12"/>
          </p:nvPr>
        </p:nvSpPr>
        <p:spPr/>
        <p:txBody>
          <a:bodyPr/>
          <a:lstStyle/>
          <a:p>
            <a:r>
              <a:rPr lang="en-US" dirty="0"/>
              <a:t>Slide </a:t>
            </a:r>
            <a:fld id="{629637A9-119A-49DA-BD12-AAC58B377D80}" type="slidenum">
              <a:rPr lang="en-US" smtClean="0"/>
              <a:pPr/>
              <a:t>70</a:t>
            </a:fld>
            <a:endParaRPr lang="en-US" dirty="0"/>
          </a:p>
        </p:txBody>
      </p:sp>
    </p:spTree>
    <p:extLst>
      <p:ext uri="{BB962C8B-B14F-4D97-AF65-F5344CB8AC3E}">
        <p14:creationId xmlns:p14="http://schemas.microsoft.com/office/powerpoint/2010/main" val="39111108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7F2A-0627-4D97-AD96-A9CAC8CB8741}"/>
              </a:ext>
            </a:extLst>
          </p:cNvPr>
          <p:cNvSpPr>
            <a:spLocks noGrp="1"/>
          </p:cNvSpPr>
          <p:nvPr>
            <p:ph type="title"/>
          </p:nvPr>
        </p:nvSpPr>
        <p:spPr/>
        <p:txBody>
          <a:bodyPr/>
          <a:lstStyle/>
          <a:p>
            <a:r>
              <a:rPr lang="en-US" dirty="0"/>
              <a:t>TM Goals and Ideas</a:t>
            </a:r>
          </a:p>
        </p:txBody>
      </p:sp>
      <p:sp>
        <p:nvSpPr>
          <p:cNvPr id="3" name="Content Placeholder 2">
            <a:extLst>
              <a:ext uri="{FF2B5EF4-FFF2-40B4-BE49-F238E27FC236}">
                <a16:creationId xmlns:a16="http://schemas.microsoft.com/office/drawing/2014/main" id="{52384BBA-BA38-49FF-BEF6-FEB22A99661F}"/>
              </a:ext>
            </a:extLst>
          </p:cNvPr>
          <p:cNvSpPr>
            <a:spLocks noGrp="1"/>
          </p:cNvSpPr>
          <p:nvPr>
            <p:ph idx="1"/>
          </p:nvPr>
        </p:nvSpPr>
        <p:spPr/>
        <p:txBody>
          <a:bodyPr/>
          <a:lstStyle/>
          <a:p>
            <a:r>
              <a:rPr lang="en-US" sz="2800" dirty="0"/>
              <a:t>To utilize patient specimens gathered on Lung-MAP clinical trials to identify biomarkers with the potential to improve patient outcomes by guiding treatment decisions based on specified laboratory criteria</a:t>
            </a:r>
          </a:p>
          <a:p>
            <a:r>
              <a:rPr lang="en-US" sz="2800" dirty="0"/>
              <a:t>TM ideas may be proposed by study chairs, companies or Lung-MAP collaborators (i.e., Foundation Medicine)</a:t>
            </a:r>
          </a:p>
          <a:p>
            <a:endParaRPr lang="en-US" dirty="0"/>
          </a:p>
        </p:txBody>
      </p:sp>
      <p:sp>
        <p:nvSpPr>
          <p:cNvPr id="4" name="Slide Number Placeholder 3">
            <a:extLst>
              <a:ext uri="{FF2B5EF4-FFF2-40B4-BE49-F238E27FC236}">
                <a16:creationId xmlns:a16="http://schemas.microsoft.com/office/drawing/2014/main" id="{55CBDC24-69BD-4843-87A0-316F594BB0FC}"/>
              </a:ext>
            </a:extLst>
          </p:cNvPr>
          <p:cNvSpPr>
            <a:spLocks noGrp="1"/>
          </p:cNvSpPr>
          <p:nvPr>
            <p:ph type="sldNum" sz="quarter" idx="12"/>
          </p:nvPr>
        </p:nvSpPr>
        <p:spPr/>
        <p:txBody>
          <a:bodyPr/>
          <a:lstStyle/>
          <a:p>
            <a:r>
              <a:rPr lang="en-US" dirty="0"/>
              <a:t>Slide </a:t>
            </a:r>
            <a:fld id="{629637A9-119A-49DA-BD12-AAC58B377D80}" type="slidenum">
              <a:rPr lang="en-US" smtClean="0"/>
              <a:pPr/>
              <a:t>71</a:t>
            </a:fld>
            <a:endParaRPr lang="en-US" dirty="0"/>
          </a:p>
        </p:txBody>
      </p:sp>
    </p:spTree>
    <p:extLst>
      <p:ext uri="{BB962C8B-B14F-4D97-AF65-F5344CB8AC3E}">
        <p14:creationId xmlns:p14="http://schemas.microsoft.com/office/powerpoint/2010/main" val="36682580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2785-BE77-4B24-AFEE-99EEEC02D7FA}"/>
              </a:ext>
            </a:extLst>
          </p:cNvPr>
          <p:cNvSpPr>
            <a:spLocks noGrp="1"/>
          </p:cNvSpPr>
          <p:nvPr>
            <p:ph type="title"/>
          </p:nvPr>
        </p:nvSpPr>
        <p:spPr/>
        <p:txBody>
          <a:bodyPr/>
          <a:lstStyle/>
          <a:p>
            <a:r>
              <a:rPr lang="en-US" dirty="0"/>
              <a:t>Keys for Successful TM </a:t>
            </a:r>
          </a:p>
        </p:txBody>
      </p:sp>
      <p:sp>
        <p:nvSpPr>
          <p:cNvPr id="3" name="Content Placeholder 2">
            <a:extLst>
              <a:ext uri="{FF2B5EF4-FFF2-40B4-BE49-F238E27FC236}">
                <a16:creationId xmlns:a16="http://schemas.microsoft.com/office/drawing/2014/main" id="{844A893A-B27B-42AF-80B2-C51967E23FE7}"/>
              </a:ext>
            </a:extLst>
          </p:cNvPr>
          <p:cNvSpPr>
            <a:spLocks noGrp="1"/>
          </p:cNvSpPr>
          <p:nvPr>
            <p:ph idx="1"/>
          </p:nvPr>
        </p:nvSpPr>
        <p:spPr/>
        <p:txBody>
          <a:bodyPr/>
          <a:lstStyle/>
          <a:p>
            <a:r>
              <a:rPr lang="en-US" sz="2800" dirty="0"/>
              <a:t>Be knowledgeable about the biology of the investigational agents</a:t>
            </a:r>
          </a:p>
          <a:p>
            <a:r>
              <a:rPr lang="en-US" sz="2800" dirty="0"/>
              <a:t>Be thoughtful about prospective biospecimen collection</a:t>
            </a:r>
          </a:p>
          <a:p>
            <a:pPr lvl="1"/>
            <a:r>
              <a:rPr lang="en-US" sz="2400" dirty="0"/>
              <a:t>Specimen types </a:t>
            </a:r>
          </a:p>
          <a:p>
            <a:pPr lvl="1"/>
            <a:r>
              <a:rPr lang="en-US" sz="2400" dirty="0"/>
              <a:t>Timepoints</a:t>
            </a:r>
          </a:p>
          <a:p>
            <a:pPr lvl="1"/>
            <a:r>
              <a:rPr lang="en-US" sz="2400" dirty="0"/>
              <a:t>Quantity</a:t>
            </a:r>
          </a:p>
          <a:p>
            <a:pPr lvl="1"/>
            <a:r>
              <a:rPr lang="en-US" sz="2400" dirty="0"/>
              <a:t>Processing, shipment and storage</a:t>
            </a:r>
          </a:p>
          <a:p>
            <a:r>
              <a:rPr lang="en-US" sz="2600" dirty="0"/>
              <a:t>Engage collaborators including biologists, biostatisticians and pathologists</a:t>
            </a:r>
          </a:p>
          <a:p>
            <a:endParaRPr lang="en-US" dirty="0"/>
          </a:p>
        </p:txBody>
      </p:sp>
      <p:sp>
        <p:nvSpPr>
          <p:cNvPr id="4" name="Slide Number Placeholder 3">
            <a:extLst>
              <a:ext uri="{FF2B5EF4-FFF2-40B4-BE49-F238E27FC236}">
                <a16:creationId xmlns:a16="http://schemas.microsoft.com/office/drawing/2014/main" id="{26E6FBBB-BD52-40CA-B1E2-98154220F532}"/>
              </a:ext>
            </a:extLst>
          </p:cNvPr>
          <p:cNvSpPr>
            <a:spLocks noGrp="1"/>
          </p:cNvSpPr>
          <p:nvPr>
            <p:ph type="sldNum" sz="quarter" idx="12"/>
          </p:nvPr>
        </p:nvSpPr>
        <p:spPr/>
        <p:txBody>
          <a:bodyPr/>
          <a:lstStyle/>
          <a:p>
            <a:r>
              <a:rPr lang="en-US" dirty="0"/>
              <a:t>Slide:</a:t>
            </a:r>
            <a:fld id="{629637A9-119A-49DA-BD12-AAC58B377D80}" type="slidenum">
              <a:rPr lang="en-US" smtClean="0"/>
              <a:pPr/>
              <a:t>72</a:t>
            </a:fld>
            <a:endParaRPr lang="en-US" dirty="0"/>
          </a:p>
        </p:txBody>
      </p:sp>
    </p:spTree>
    <p:extLst>
      <p:ext uri="{BB962C8B-B14F-4D97-AF65-F5344CB8AC3E}">
        <p14:creationId xmlns:p14="http://schemas.microsoft.com/office/powerpoint/2010/main" val="40451355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A6296-F438-42FE-8D90-893FDC95D055}"/>
              </a:ext>
            </a:extLst>
          </p:cNvPr>
          <p:cNvSpPr>
            <a:spLocks noGrp="1"/>
          </p:cNvSpPr>
          <p:nvPr>
            <p:ph type="title"/>
          </p:nvPr>
        </p:nvSpPr>
        <p:spPr/>
        <p:txBody>
          <a:bodyPr/>
          <a:lstStyle/>
          <a:p>
            <a:r>
              <a:rPr lang="en-US" dirty="0"/>
              <a:t>Accomplishments</a:t>
            </a:r>
          </a:p>
        </p:txBody>
      </p:sp>
      <p:sp>
        <p:nvSpPr>
          <p:cNvPr id="3" name="Content Placeholder 2">
            <a:extLst>
              <a:ext uri="{FF2B5EF4-FFF2-40B4-BE49-F238E27FC236}">
                <a16:creationId xmlns:a16="http://schemas.microsoft.com/office/drawing/2014/main" id="{642A7747-3DF0-4431-A3C2-0AB03C160BF0}"/>
              </a:ext>
            </a:extLst>
          </p:cNvPr>
          <p:cNvSpPr>
            <a:spLocks noGrp="1"/>
          </p:cNvSpPr>
          <p:nvPr>
            <p:ph idx="1"/>
          </p:nvPr>
        </p:nvSpPr>
        <p:spPr/>
        <p:txBody>
          <a:bodyPr/>
          <a:lstStyle/>
          <a:p>
            <a:r>
              <a:rPr lang="en-US" sz="2800" dirty="0"/>
              <a:t>Review of TM proposal for S1900E AMG 510 for KRAS G12C</a:t>
            </a:r>
          </a:p>
          <a:p>
            <a:r>
              <a:rPr lang="en-US" sz="2800" dirty="0"/>
              <a:t>Three abstracts selected as mini-oral presentations at World Conference on Lung Cancer (WCLC) 2021</a:t>
            </a:r>
          </a:p>
          <a:p>
            <a:pPr lvl="1"/>
            <a:r>
              <a:rPr lang="en-US" sz="2400" dirty="0"/>
              <a:t>Two abstracts feature analyses of the </a:t>
            </a:r>
            <a:r>
              <a:rPr lang="en-US" sz="2600" dirty="0"/>
              <a:t>SWOG S1400 Next Generation Sequencing (NGS) data on 1672 tumors profiled using Foundation Medicine’s </a:t>
            </a:r>
            <a:r>
              <a:rPr lang="en-US" sz="2600" dirty="0" err="1"/>
              <a:t>FoundationOne</a:t>
            </a:r>
            <a:r>
              <a:rPr lang="en-US" sz="2600" dirty="0"/>
              <a:t> T5 research platform, which sequenced the exons and/or introns of 313 cancer-related genes</a:t>
            </a:r>
          </a:p>
          <a:p>
            <a:pPr lvl="1"/>
            <a:r>
              <a:rPr lang="en-US" sz="2600" dirty="0"/>
              <a:t>The third abstract features a comparison of alterations detected in LUNGMAP tumor samples versus plasma circulating tumor (</a:t>
            </a:r>
            <a:r>
              <a:rPr lang="en-US" sz="2600" dirty="0" err="1"/>
              <a:t>ct</a:t>
            </a:r>
            <a:r>
              <a:rPr lang="en-US" sz="2600" dirty="0"/>
              <a:t>)DNA</a:t>
            </a:r>
            <a:endParaRPr lang="en-US" dirty="0"/>
          </a:p>
          <a:p>
            <a:endParaRPr lang="en-US" dirty="0"/>
          </a:p>
        </p:txBody>
      </p:sp>
      <p:sp>
        <p:nvSpPr>
          <p:cNvPr id="4" name="Slide Number Placeholder 3">
            <a:extLst>
              <a:ext uri="{FF2B5EF4-FFF2-40B4-BE49-F238E27FC236}">
                <a16:creationId xmlns:a16="http://schemas.microsoft.com/office/drawing/2014/main" id="{54D31C32-BCD1-42A8-AB44-1154C8331CC7}"/>
              </a:ext>
            </a:extLst>
          </p:cNvPr>
          <p:cNvSpPr>
            <a:spLocks noGrp="1"/>
          </p:cNvSpPr>
          <p:nvPr>
            <p:ph type="sldNum" sz="quarter" idx="12"/>
          </p:nvPr>
        </p:nvSpPr>
        <p:spPr/>
        <p:txBody>
          <a:bodyPr/>
          <a:lstStyle/>
          <a:p>
            <a:r>
              <a:rPr lang="en-US" dirty="0"/>
              <a:t>Slide </a:t>
            </a:r>
            <a:fld id="{629637A9-119A-49DA-BD12-AAC58B377D80}" type="slidenum">
              <a:rPr lang="en-US" smtClean="0"/>
              <a:pPr/>
              <a:t>73</a:t>
            </a:fld>
            <a:endParaRPr lang="en-US" dirty="0"/>
          </a:p>
        </p:txBody>
      </p:sp>
    </p:spTree>
    <p:extLst>
      <p:ext uri="{BB962C8B-B14F-4D97-AF65-F5344CB8AC3E}">
        <p14:creationId xmlns:p14="http://schemas.microsoft.com/office/powerpoint/2010/main" val="2598944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D73B-E6B6-427F-A90C-963DAFA882FD}"/>
              </a:ext>
            </a:extLst>
          </p:cNvPr>
          <p:cNvSpPr>
            <a:spLocks noGrp="1"/>
          </p:cNvSpPr>
          <p:nvPr>
            <p:ph type="title"/>
          </p:nvPr>
        </p:nvSpPr>
        <p:spPr/>
        <p:txBody>
          <a:bodyPr/>
          <a:lstStyle/>
          <a:p>
            <a:r>
              <a:rPr lang="en-US" dirty="0"/>
              <a:t>Insights Gained from TM Studies</a:t>
            </a:r>
          </a:p>
        </p:txBody>
      </p:sp>
      <p:sp>
        <p:nvSpPr>
          <p:cNvPr id="3" name="Content Placeholder 2">
            <a:extLst>
              <a:ext uri="{FF2B5EF4-FFF2-40B4-BE49-F238E27FC236}">
                <a16:creationId xmlns:a16="http://schemas.microsoft.com/office/drawing/2014/main" id="{7CDCAE39-97B2-464F-8957-07FDBF3B6F35}"/>
              </a:ext>
            </a:extLst>
          </p:cNvPr>
          <p:cNvSpPr>
            <a:spLocks noGrp="1"/>
          </p:cNvSpPr>
          <p:nvPr>
            <p:ph idx="1"/>
          </p:nvPr>
        </p:nvSpPr>
        <p:spPr/>
        <p:txBody>
          <a:bodyPr/>
          <a:lstStyle/>
          <a:p>
            <a:pPr lvl="0">
              <a:buClr>
                <a:srgbClr val="B2B2B2">
                  <a:lumMod val="50000"/>
                </a:srgbClr>
              </a:buClr>
            </a:pPr>
            <a:r>
              <a:rPr lang="en-US" sz="2800" dirty="0">
                <a:solidFill>
                  <a:srgbClr val="0070C0"/>
                </a:solidFill>
              </a:rPr>
              <a:t>S1400 NGS</a:t>
            </a:r>
            <a:r>
              <a:rPr lang="en-US" sz="2800" dirty="0">
                <a:solidFill>
                  <a:prstClr val="black">
                    <a:lumMod val="75000"/>
                    <a:lumOff val="25000"/>
                  </a:prstClr>
                </a:solidFill>
              </a:rPr>
              <a:t>: identification of mutated genes that are rarely found together (mutually exclusive) or commonly found together (co-occurring) can provide insights into the biology of lung cancer</a:t>
            </a:r>
          </a:p>
          <a:p>
            <a:pPr lvl="0">
              <a:buClr>
                <a:srgbClr val="B2B2B2">
                  <a:lumMod val="50000"/>
                </a:srgbClr>
              </a:buClr>
            </a:pPr>
            <a:r>
              <a:rPr lang="en-US" sz="2800" dirty="0">
                <a:solidFill>
                  <a:srgbClr val="0070C0"/>
                </a:solidFill>
              </a:rPr>
              <a:t>S1400I/A (Hirsch F et al)</a:t>
            </a:r>
            <a:r>
              <a:rPr lang="en-US" sz="2800" dirty="0">
                <a:solidFill>
                  <a:prstClr val="black">
                    <a:lumMod val="75000"/>
                    <a:lumOff val="25000"/>
                  </a:prstClr>
                </a:solidFill>
              </a:rPr>
              <a:t>: NGS can be used to determine tumor mutational burden (TMB), and high TMB may predict improved survival outcomes in patients treated with immunotherapy</a:t>
            </a:r>
          </a:p>
          <a:p>
            <a:pPr lvl="0">
              <a:buClr>
                <a:srgbClr val="B2B2B2">
                  <a:lumMod val="50000"/>
                </a:srgbClr>
              </a:buClr>
            </a:pPr>
            <a:r>
              <a:rPr lang="en-US" sz="2800" dirty="0" err="1">
                <a:solidFill>
                  <a:srgbClr val="0070C0"/>
                </a:solidFill>
              </a:rPr>
              <a:t>ctDNA</a:t>
            </a:r>
            <a:r>
              <a:rPr lang="en-US" sz="2800" dirty="0">
                <a:solidFill>
                  <a:srgbClr val="0070C0"/>
                </a:solidFill>
              </a:rPr>
              <a:t> vs tissue NGS (Mack P et al)</a:t>
            </a:r>
            <a:r>
              <a:rPr lang="en-US" sz="2800" dirty="0">
                <a:solidFill>
                  <a:prstClr val="black">
                    <a:lumMod val="75000"/>
                    <a:lumOff val="25000"/>
                  </a:prstClr>
                </a:solidFill>
              </a:rPr>
              <a:t>: high concordance between these would support the use of </a:t>
            </a:r>
            <a:r>
              <a:rPr lang="en-US" sz="2800" dirty="0" err="1">
                <a:solidFill>
                  <a:prstClr val="black">
                    <a:lumMod val="75000"/>
                    <a:lumOff val="25000"/>
                  </a:prstClr>
                </a:solidFill>
              </a:rPr>
              <a:t>ctDNA</a:t>
            </a:r>
            <a:r>
              <a:rPr lang="en-US" sz="2800" dirty="0">
                <a:solidFill>
                  <a:prstClr val="black">
                    <a:lumMod val="75000"/>
                    <a:lumOff val="25000"/>
                  </a:prstClr>
                </a:solidFill>
              </a:rPr>
              <a:t> (i.e., blood tests) for enrollment onto LUNGMAP sub-studies</a:t>
            </a:r>
          </a:p>
          <a:p>
            <a:endParaRPr lang="en-US" dirty="0"/>
          </a:p>
        </p:txBody>
      </p:sp>
      <p:sp>
        <p:nvSpPr>
          <p:cNvPr id="4" name="Slide Number Placeholder 3">
            <a:extLst>
              <a:ext uri="{FF2B5EF4-FFF2-40B4-BE49-F238E27FC236}">
                <a16:creationId xmlns:a16="http://schemas.microsoft.com/office/drawing/2014/main" id="{F89DF60A-7017-4548-8AF6-FE51E1E3E599}"/>
              </a:ext>
            </a:extLst>
          </p:cNvPr>
          <p:cNvSpPr>
            <a:spLocks noGrp="1"/>
          </p:cNvSpPr>
          <p:nvPr>
            <p:ph type="sldNum" sz="quarter" idx="12"/>
          </p:nvPr>
        </p:nvSpPr>
        <p:spPr/>
        <p:txBody>
          <a:bodyPr/>
          <a:lstStyle/>
          <a:p>
            <a:r>
              <a:rPr lang="en-US" dirty="0"/>
              <a:t>Slide </a:t>
            </a:r>
            <a:fld id="{629637A9-119A-49DA-BD12-AAC58B377D80}" type="slidenum">
              <a:rPr lang="en-US" smtClean="0"/>
              <a:pPr/>
              <a:t>74</a:t>
            </a:fld>
            <a:endParaRPr lang="en-US" dirty="0"/>
          </a:p>
        </p:txBody>
      </p:sp>
    </p:spTree>
    <p:extLst>
      <p:ext uri="{BB962C8B-B14F-4D97-AF65-F5344CB8AC3E}">
        <p14:creationId xmlns:p14="http://schemas.microsoft.com/office/powerpoint/2010/main" val="35535364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p:txBody>
          <a:bodyPr>
            <a:normAutofit/>
          </a:bodyPr>
          <a:lstStyle/>
          <a:p>
            <a:r>
              <a:rPr lang="en-US" sz="8000" dirty="0"/>
              <a:t>General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p:txBody>
          <a:bodyPr>
            <a:normAutofit/>
          </a:bodyPr>
          <a:lstStyle/>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r>
              <a:rPr lang="en-US"/>
              <a:t>Slide </a:t>
            </a:r>
            <a:fld id="{4FAB73BC-B049-4115-A692-8D63A059BFB8}" type="slidenum">
              <a:rPr lang="en-US" smtClean="0"/>
              <a:pPr/>
              <a:t>75</a:t>
            </a:fld>
            <a:endParaRPr lang="en-US" dirty="0"/>
          </a:p>
        </p:txBody>
      </p:sp>
      <p:sp>
        <p:nvSpPr>
          <p:cNvPr id="7" name="Speech Bubble: Oval 6">
            <a:extLst>
              <a:ext uri="{FF2B5EF4-FFF2-40B4-BE49-F238E27FC236}">
                <a16:creationId xmlns:a16="http://schemas.microsoft.com/office/drawing/2014/main" id="{1B26729B-A6DD-4B66-ADB7-E9354AFA1086}"/>
              </a:ext>
            </a:extLst>
          </p:cNvPr>
          <p:cNvSpPr/>
          <p:nvPr/>
        </p:nvSpPr>
        <p:spPr>
          <a:xfrm>
            <a:off x="7862894" y="193468"/>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Please </a:t>
            </a:r>
          </a:p>
          <a:p>
            <a:pPr algn="ctr"/>
            <a:r>
              <a:rPr lang="en-US" sz="2400" dirty="0">
                <a:solidFill>
                  <a:schemeClr val="tx1"/>
                </a:solidFill>
              </a:rPr>
              <a:t>“raise your hand” in WebEx or place questions in the chat box. </a:t>
            </a:r>
          </a:p>
        </p:txBody>
      </p:sp>
      <p:pic>
        <p:nvPicPr>
          <p:cNvPr id="8" name="Picture 7">
            <a:extLst>
              <a:ext uri="{FF2B5EF4-FFF2-40B4-BE49-F238E27FC236}">
                <a16:creationId xmlns:a16="http://schemas.microsoft.com/office/drawing/2014/main" id="{02C80240-0306-4760-A02A-27AFEFECD3C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467913" y="2936486"/>
            <a:ext cx="762000" cy="714375"/>
          </a:xfrm>
          <a:prstGeom prst="rect">
            <a:avLst/>
          </a:prstGeom>
          <a:noFill/>
          <a:ln>
            <a:noFill/>
          </a:ln>
        </p:spPr>
      </p:pic>
    </p:spTree>
    <p:extLst>
      <p:ext uri="{BB962C8B-B14F-4D97-AF65-F5344CB8AC3E}">
        <p14:creationId xmlns:p14="http://schemas.microsoft.com/office/powerpoint/2010/main" val="10318381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247-7F9B-4634-9CD2-B008EF9BD09F}"/>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E530AFF1-7FA2-44BF-8FC4-D832B120DD65}"/>
              </a:ext>
            </a:extLst>
          </p:cNvPr>
          <p:cNvSpPr>
            <a:spLocks noGrp="1"/>
          </p:cNvSpPr>
          <p:nvPr>
            <p:ph sz="half" idx="1"/>
          </p:nvPr>
        </p:nvSpPr>
        <p:spPr>
          <a:xfrm>
            <a:off x="599090" y="1845735"/>
            <a:ext cx="5183700" cy="4023360"/>
          </a:xfrm>
        </p:spPr>
        <p:txBody>
          <a:bodyPr>
            <a:normAutofit fontScale="32500" lnSpcReduction="20000"/>
          </a:bodyPr>
          <a:lstStyle/>
          <a:p>
            <a:pPr marL="0" indent="0">
              <a:buNone/>
            </a:pPr>
            <a:r>
              <a:rPr lang="en-US" sz="5000" dirty="0"/>
              <a:t>Site Coordinators Committee</a:t>
            </a:r>
          </a:p>
          <a:p>
            <a:pPr marL="0" lvl="1" indent="0">
              <a:lnSpc>
                <a:spcPct val="100000"/>
              </a:lnSpc>
              <a:spcBef>
                <a:spcPts val="1200"/>
              </a:spcBef>
              <a:spcAft>
                <a:spcPts val="200"/>
              </a:spcAft>
              <a:buSzPct val="100000"/>
              <a:buNone/>
            </a:pPr>
            <a:r>
              <a:rPr lang="en-US" sz="5000" dirty="0">
                <a:solidFill>
                  <a:srgbClr val="0070C0"/>
                </a:solidFill>
                <a:hlinkClick r:id="rId3">
                  <a:extLst>
                    <a:ext uri="{A12FA001-AC4F-418D-AE19-62706E023703}">
                      <ahyp:hlinkClr xmlns:ahyp="http://schemas.microsoft.com/office/drawing/2018/hyperlinkcolor" val="tx"/>
                    </a:ext>
                  </a:extLst>
                </a:hlinkClick>
              </a:rPr>
              <a:t>LUNGMAPSCC@crab.org</a:t>
            </a:r>
            <a:r>
              <a:rPr lang="en-US" sz="5000" dirty="0">
                <a:solidFill>
                  <a:srgbClr val="0070C0"/>
                </a:solidFill>
              </a:rPr>
              <a:t> </a:t>
            </a:r>
          </a:p>
          <a:p>
            <a:pPr marL="0" indent="0">
              <a:buNone/>
            </a:pPr>
            <a:r>
              <a:rPr lang="en-US" sz="5000" dirty="0"/>
              <a:t>General Protocol &amp; Regulatory Questions</a:t>
            </a:r>
          </a:p>
          <a:p>
            <a:pPr marL="0" indent="0">
              <a:buNone/>
            </a:pPr>
            <a:r>
              <a:rPr lang="en-US" sz="5000" dirty="0">
                <a:solidFill>
                  <a:srgbClr val="0070C0"/>
                </a:solidFill>
                <a:hlinkClick r:id="rId4">
                  <a:extLst>
                    <a:ext uri="{A12FA001-AC4F-418D-AE19-62706E023703}">
                      <ahyp:hlinkClr xmlns:ahyp="http://schemas.microsoft.com/office/drawing/2018/hyperlinkcolor" val="tx"/>
                    </a:ext>
                  </a:extLst>
                </a:hlinkClick>
              </a:rPr>
              <a:t>lgildner@swog.org</a:t>
            </a:r>
            <a:r>
              <a:rPr lang="en-US" sz="5000" dirty="0">
                <a:solidFill>
                  <a:srgbClr val="0070C0"/>
                </a:solidFill>
              </a:rPr>
              <a:t> </a:t>
            </a:r>
            <a:r>
              <a:rPr lang="en-US" sz="5000" dirty="0"/>
              <a:t>or</a:t>
            </a:r>
          </a:p>
          <a:p>
            <a:pPr marL="0" lvl="1" indent="0">
              <a:spcBef>
                <a:spcPts val="1200"/>
              </a:spcBef>
              <a:spcAft>
                <a:spcPts val="200"/>
              </a:spcAft>
              <a:buSzPct val="100000"/>
              <a:buNone/>
            </a:pPr>
            <a:r>
              <a:rPr lang="en-US" sz="5000" dirty="0">
                <a:solidFill>
                  <a:srgbClr val="0070C0"/>
                </a:solidFill>
                <a:hlinkClick r:id="rId5">
                  <a:extLst>
                    <a:ext uri="{A12FA001-AC4F-418D-AE19-62706E023703}">
                      <ahyp:hlinkClr xmlns:ahyp="http://schemas.microsoft.com/office/drawing/2018/hyperlinkcolor" val="tx"/>
                    </a:ext>
                  </a:extLst>
                </a:hlinkClick>
              </a:rPr>
              <a:t>mnorman@swog.org</a:t>
            </a:r>
            <a:r>
              <a:rPr lang="en-US" sz="5000" dirty="0">
                <a:solidFill>
                  <a:srgbClr val="0070C0"/>
                </a:solidFill>
              </a:rPr>
              <a:t> </a:t>
            </a:r>
          </a:p>
          <a:p>
            <a:pPr marL="0" lvl="1" indent="0">
              <a:lnSpc>
                <a:spcPct val="100000"/>
              </a:lnSpc>
              <a:spcBef>
                <a:spcPts val="1200"/>
              </a:spcBef>
              <a:spcAft>
                <a:spcPts val="200"/>
              </a:spcAft>
              <a:buSzPct val="100000"/>
              <a:buNone/>
            </a:pPr>
            <a:r>
              <a:rPr lang="en-US" sz="5000" dirty="0"/>
              <a:t>Eligibility/Specimen/Data Submission Questions</a:t>
            </a:r>
          </a:p>
          <a:p>
            <a:pPr marL="0" lvl="1" indent="0">
              <a:spcBef>
                <a:spcPts val="1200"/>
              </a:spcBef>
              <a:spcAft>
                <a:spcPts val="200"/>
              </a:spcAft>
              <a:buSzPct val="100000"/>
              <a:buNone/>
            </a:pPr>
            <a:r>
              <a:rPr lang="en-US" sz="5000" dirty="0">
                <a:solidFill>
                  <a:srgbClr val="0070C0"/>
                </a:solidFill>
                <a:hlinkClick r:id="rId6">
                  <a:extLst>
                    <a:ext uri="{A12FA001-AC4F-418D-AE19-62706E023703}">
                      <ahyp:hlinkClr xmlns:ahyp="http://schemas.microsoft.com/office/drawing/2018/hyperlinkcolor" val="tx"/>
                    </a:ext>
                  </a:extLst>
                </a:hlinkClick>
              </a:rPr>
              <a:t>LUNGMAPQuestion@crab.org</a:t>
            </a:r>
            <a:endParaRPr lang="en-US" sz="5000" dirty="0">
              <a:solidFill>
                <a:srgbClr val="0070C0"/>
              </a:solidFill>
            </a:endParaRPr>
          </a:p>
          <a:p>
            <a:pPr marL="0" lvl="1" indent="0">
              <a:spcBef>
                <a:spcPts val="1200"/>
              </a:spcBef>
              <a:spcAft>
                <a:spcPts val="200"/>
              </a:spcAft>
              <a:buSzPct val="100000"/>
              <a:buNone/>
            </a:pPr>
            <a:r>
              <a:rPr lang="en-US" sz="5000" dirty="0"/>
              <a:t>General Medical Questions</a:t>
            </a:r>
          </a:p>
          <a:p>
            <a:pPr marL="0" lvl="1" indent="0">
              <a:lnSpc>
                <a:spcPct val="100000"/>
              </a:lnSpc>
              <a:spcBef>
                <a:spcPts val="1200"/>
              </a:spcBef>
              <a:spcAft>
                <a:spcPts val="200"/>
              </a:spcAft>
              <a:buSzPct val="100000"/>
              <a:buNone/>
            </a:pPr>
            <a:r>
              <a:rPr lang="en-US" sz="5000" dirty="0">
                <a:solidFill>
                  <a:srgbClr val="0070C0"/>
                </a:solidFill>
                <a:hlinkClick r:id="rId7">
                  <a:extLst>
                    <a:ext uri="{A12FA001-AC4F-418D-AE19-62706E023703}">
                      <ahyp:hlinkClr xmlns:ahyp="http://schemas.microsoft.com/office/drawing/2018/hyperlinkcolor" val="tx"/>
                    </a:ext>
                  </a:extLst>
                </a:hlinkClick>
              </a:rPr>
              <a:t>LUNGMAP@swog.org</a:t>
            </a:r>
            <a:endParaRPr lang="en-US" sz="5000" dirty="0">
              <a:solidFill>
                <a:srgbClr val="0070C0"/>
              </a:solidFill>
            </a:endParaRPr>
          </a:p>
          <a:p>
            <a:pPr marL="0" lvl="1" indent="0">
              <a:spcBef>
                <a:spcPts val="1200"/>
              </a:spcBef>
              <a:spcAft>
                <a:spcPts val="200"/>
              </a:spcAft>
              <a:buSzPct val="100000"/>
              <a:buNone/>
            </a:pPr>
            <a:r>
              <a:rPr lang="en-US" sz="5000" dirty="0"/>
              <a:t>Funding Questions</a:t>
            </a:r>
          </a:p>
          <a:p>
            <a:pPr marL="0" lvl="1" indent="0">
              <a:lnSpc>
                <a:spcPct val="100000"/>
              </a:lnSpc>
              <a:spcBef>
                <a:spcPts val="1200"/>
              </a:spcBef>
              <a:spcAft>
                <a:spcPts val="200"/>
              </a:spcAft>
              <a:buSzPct val="100000"/>
              <a:buNone/>
            </a:pPr>
            <a:r>
              <a:rPr lang="en-US" sz="5000" dirty="0">
                <a:solidFill>
                  <a:srgbClr val="0070C0"/>
                </a:solidFill>
                <a:hlinkClick r:id="rId8">
                  <a:extLst>
                    <a:ext uri="{A12FA001-AC4F-418D-AE19-62706E023703}">
                      <ahyp:hlinkClr xmlns:ahyp="http://schemas.microsoft.com/office/drawing/2018/hyperlinkcolor" val="tx"/>
                    </a:ext>
                  </a:extLst>
                </a:hlinkClick>
              </a:rPr>
              <a:t>Funding@swog.org</a:t>
            </a:r>
            <a:endParaRPr lang="en-US" sz="5000" dirty="0">
              <a:solidFill>
                <a:srgbClr val="0070C0"/>
              </a:solidFill>
            </a:endParaRPr>
          </a:p>
          <a:p>
            <a:pPr marL="0" lvl="1" indent="0">
              <a:lnSpc>
                <a:spcPct val="100000"/>
              </a:lnSpc>
              <a:spcBef>
                <a:spcPts val="1200"/>
              </a:spcBef>
              <a:spcAft>
                <a:spcPts val="200"/>
              </a:spcAft>
              <a:buSzPct val="100000"/>
              <a:buNone/>
            </a:pPr>
            <a:endParaRPr lang="en-US" sz="5000" dirty="0">
              <a:solidFill>
                <a:srgbClr val="0070C0"/>
              </a:solidFill>
            </a:endParaRPr>
          </a:p>
          <a:p>
            <a:pPr marL="0" lvl="1" indent="0">
              <a:spcBef>
                <a:spcPts val="1200"/>
              </a:spcBef>
              <a:spcAft>
                <a:spcPts val="200"/>
              </a:spcAft>
              <a:buSzPct val="100000"/>
              <a:buNone/>
            </a:pPr>
            <a:endParaRPr lang="en-US" sz="2600" dirty="0">
              <a:solidFill>
                <a:srgbClr val="0070C0"/>
              </a:solidFill>
            </a:endParaRPr>
          </a:p>
          <a:p>
            <a:pPr marL="182880" lvl="2" indent="0">
              <a:spcBef>
                <a:spcPts val="1200"/>
              </a:spcBef>
              <a:spcAft>
                <a:spcPts val="200"/>
              </a:spcAft>
              <a:buSzPct val="100000"/>
              <a:buNone/>
            </a:pPr>
            <a:endParaRPr lang="en-US" sz="2400" dirty="0"/>
          </a:p>
          <a:p>
            <a:pPr lvl="1"/>
            <a:endParaRPr lang="en-US" sz="2400" dirty="0">
              <a:solidFill>
                <a:srgbClr val="000066"/>
              </a:solidFill>
            </a:endParaRPr>
          </a:p>
        </p:txBody>
      </p:sp>
      <p:sp>
        <p:nvSpPr>
          <p:cNvPr id="7" name="Content Placeholder 6">
            <a:extLst>
              <a:ext uri="{FF2B5EF4-FFF2-40B4-BE49-F238E27FC236}">
                <a16:creationId xmlns:a16="http://schemas.microsoft.com/office/drawing/2014/main" id="{44DB7298-62EA-400C-A6BE-99FF9488E7E9}"/>
              </a:ext>
            </a:extLst>
          </p:cNvPr>
          <p:cNvSpPr>
            <a:spLocks noGrp="1"/>
          </p:cNvSpPr>
          <p:nvPr>
            <p:ph sz="half" idx="2"/>
          </p:nvPr>
        </p:nvSpPr>
        <p:spPr>
          <a:xfrm>
            <a:off x="5885793" y="1845735"/>
            <a:ext cx="5269887" cy="4482876"/>
          </a:xfrm>
        </p:spPr>
        <p:txBody>
          <a:bodyPr>
            <a:normAutofit fontScale="32500" lnSpcReduction="20000"/>
          </a:bodyPr>
          <a:lstStyle/>
          <a:p>
            <a:pPr marL="0" lvl="1" indent="0">
              <a:spcBef>
                <a:spcPts val="1200"/>
              </a:spcBef>
              <a:spcAft>
                <a:spcPts val="200"/>
              </a:spcAft>
              <a:buSzPct val="100000"/>
              <a:buNone/>
            </a:pPr>
            <a:r>
              <a:rPr lang="en-US" sz="5000" dirty="0"/>
              <a:t>Sub-Study Medical Questions</a:t>
            </a:r>
          </a:p>
          <a:p>
            <a:pPr marL="0" lvl="1" indent="0">
              <a:lnSpc>
                <a:spcPct val="100000"/>
              </a:lnSpc>
              <a:spcBef>
                <a:spcPts val="1200"/>
              </a:spcBef>
              <a:spcAft>
                <a:spcPts val="200"/>
              </a:spcAft>
              <a:buSzPct val="100000"/>
              <a:buNone/>
            </a:pPr>
            <a:r>
              <a:rPr lang="en-US" sz="5000" dirty="0">
                <a:solidFill>
                  <a:srgbClr val="0070C0"/>
                </a:solidFill>
                <a:hlinkClick r:id="rId9">
                  <a:extLst>
                    <a:ext uri="{A12FA001-AC4F-418D-AE19-62706E023703}">
                      <ahyp:hlinkClr xmlns:ahyp="http://schemas.microsoft.com/office/drawing/2018/hyperlinkcolor" val="tx"/>
                    </a:ext>
                  </a:extLst>
                </a:hlinkClick>
              </a:rPr>
              <a:t>S1400FMedicalQuery@swog.org</a:t>
            </a:r>
            <a:endParaRPr lang="en-US" sz="5000" dirty="0"/>
          </a:p>
          <a:p>
            <a:pPr marL="0" lvl="1" indent="0">
              <a:lnSpc>
                <a:spcPct val="100000"/>
              </a:lnSpc>
              <a:spcBef>
                <a:spcPts val="1200"/>
              </a:spcBef>
              <a:spcAft>
                <a:spcPts val="200"/>
              </a:spcAft>
              <a:buSzPct val="100000"/>
              <a:buNone/>
            </a:pPr>
            <a:r>
              <a:rPr lang="en-US" sz="5000" dirty="0">
                <a:solidFill>
                  <a:srgbClr val="0070C0"/>
                </a:solidFill>
                <a:hlinkClick r:id="rId10">
                  <a:extLst>
                    <a:ext uri="{A12FA001-AC4F-418D-AE19-62706E023703}">
                      <ahyp:hlinkClr xmlns:ahyp="http://schemas.microsoft.com/office/drawing/2018/hyperlinkcolor" val="tx"/>
                    </a:ext>
                  </a:extLst>
                </a:hlinkClick>
              </a:rPr>
              <a:t>S1900AMedicalQuery@swog.org</a:t>
            </a:r>
            <a:r>
              <a:rPr lang="en-US" sz="5000" dirty="0">
                <a:solidFill>
                  <a:srgbClr val="0070C0"/>
                </a:solidFill>
              </a:rPr>
              <a:t> </a:t>
            </a:r>
          </a:p>
          <a:p>
            <a:pPr marL="0" lvl="1" indent="0">
              <a:lnSpc>
                <a:spcPct val="100000"/>
              </a:lnSpc>
              <a:spcBef>
                <a:spcPts val="1200"/>
              </a:spcBef>
              <a:spcAft>
                <a:spcPts val="200"/>
              </a:spcAft>
              <a:buSzPct val="100000"/>
              <a:buNone/>
            </a:pPr>
            <a:r>
              <a:rPr lang="en-US" sz="5000" dirty="0">
                <a:solidFill>
                  <a:srgbClr val="0070C0"/>
                </a:solidFill>
                <a:hlinkClick r:id="rId11">
                  <a:extLst>
                    <a:ext uri="{A12FA001-AC4F-418D-AE19-62706E023703}">
                      <ahyp:hlinkClr xmlns:ahyp="http://schemas.microsoft.com/office/drawing/2018/hyperlinkcolor" val="tx"/>
                    </a:ext>
                  </a:extLst>
                </a:hlinkClick>
              </a:rPr>
              <a:t>S1800AMedicalQuery@swog.org</a:t>
            </a:r>
            <a:r>
              <a:rPr lang="en-US" sz="50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2">
                  <a:extLst>
                    <a:ext uri="{A12FA001-AC4F-418D-AE19-62706E023703}">
                      <ahyp:hlinkClr xmlns:ahyp="http://schemas.microsoft.com/office/drawing/2018/hyperlinkcolor" val="tx"/>
                    </a:ext>
                  </a:extLst>
                </a:hlinkClick>
              </a:rPr>
              <a:t>S1900CMedicalQuery@swog.org</a:t>
            </a:r>
            <a:r>
              <a:rPr lang="en-US" sz="49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3">
                  <a:extLst>
                    <a:ext uri="{A12FA001-AC4F-418D-AE19-62706E023703}">
                      <ahyp:hlinkClr xmlns:ahyp="http://schemas.microsoft.com/office/drawing/2018/hyperlinkcolor" val="tx"/>
                    </a:ext>
                  </a:extLst>
                </a:hlinkClick>
              </a:rPr>
              <a:t>S1900BMedicalQuery@swog.org</a:t>
            </a:r>
            <a:r>
              <a:rPr lang="en-US" sz="49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4">
                  <a:extLst>
                    <a:ext uri="{A12FA001-AC4F-418D-AE19-62706E023703}">
                      <ahyp:hlinkClr xmlns:ahyp="http://schemas.microsoft.com/office/drawing/2018/hyperlinkcolor" val="tx"/>
                    </a:ext>
                  </a:extLst>
                </a:hlinkClick>
              </a:rPr>
              <a:t>S1900EMedicalQuery@swog.org</a:t>
            </a:r>
            <a:r>
              <a:rPr lang="en-US" sz="4900" dirty="0">
                <a:solidFill>
                  <a:srgbClr val="0070C0"/>
                </a:solidFill>
              </a:rPr>
              <a:t> </a:t>
            </a:r>
          </a:p>
          <a:p>
            <a:pPr marL="0" lvl="1" indent="0">
              <a:spcBef>
                <a:spcPts val="1200"/>
              </a:spcBef>
              <a:spcAft>
                <a:spcPts val="200"/>
              </a:spcAft>
              <a:buSzPct val="100000"/>
              <a:buNone/>
            </a:pPr>
            <a:r>
              <a:rPr lang="en-US" sz="5000" dirty="0"/>
              <a:t>Central Monitoring Questions</a:t>
            </a:r>
          </a:p>
          <a:p>
            <a:pPr marL="0" lvl="1" indent="0">
              <a:lnSpc>
                <a:spcPct val="100000"/>
              </a:lnSpc>
              <a:spcBef>
                <a:spcPts val="1200"/>
              </a:spcBef>
              <a:spcAft>
                <a:spcPts val="200"/>
              </a:spcAft>
              <a:buSzPct val="100000"/>
              <a:buNone/>
            </a:pPr>
            <a:r>
              <a:rPr lang="en-US" sz="5000" dirty="0">
                <a:solidFill>
                  <a:srgbClr val="0070C0"/>
                </a:solidFill>
              </a:rPr>
              <a:t> </a:t>
            </a:r>
            <a:r>
              <a:rPr lang="en-US" sz="5000" dirty="0">
                <a:solidFill>
                  <a:srgbClr val="0070C0"/>
                </a:solidFill>
                <a:hlinkClick r:id="rId15">
                  <a:extLst>
                    <a:ext uri="{A12FA001-AC4F-418D-AE19-62706E023703}">
                      <ahyp:hlinkClr xmlns:ahyp="http://schemas.microsoft.com/office/drawing/2018/hyperlinkcolor" val="tx"/>
                    </a:ext>
                  </a:extLst>
                </a:hlinkClick>
              </a:rPr>
              <a:t>centralmonitorquestion@crab.org</a:t>
            </a:r>
            <a:r>
              <a:rPr lang="en-US" sz="5000" dirty="0">
                <a:solidFill>
                  <a:srgbClr val="0070C0"/>
                </a:solidFill>
              </a:rPr>
              <a:t> </a:t>
            </a:r>
          </a:p>
          <a:p>
            <a:pPr marL="0" lvl="1" indent="0">
              <a:spcBef>
                <a:spcPts val="1200"/>
              </a:spcBef>
              <a:spcAft>
                <a:spcPts val="200"/>
              </a:spcAft>
              <a:buSzPct val="100000"/>
              <a:buNone/>
            </a:pPr>
            <a:r>
              <a:rPr lang="en-US" sz="5000" dirty="0"/>
              <a:t>QA Auditing Questions</a:t>
            </a:r>
          </a:p>
          <a:p>
            <a:pPr marL="0" lvl="1" indent="0">
              <a:lnSpc>
                <a:spcPct val="100000"/>
              </a:lnSpc>
              <a:spcBef>
                <a:spcPts val="1200"/>
              </a:spcBef>
              <a:spcAft>
                <a:spcPts val="200"/>
              </a:spcAft>
              <a:buSzPct val="100000"/>
              <a:buNone/>
            </a:pPr>
            <a:r>
              <a:rPr lang="en-US" sz="5000" dirty="0">
                <a:solidFill>
                  <a:srgbClr val="0070C0"/>
                </a:solidFill>
                <a:hlinkClick r:id="rId16">
                  <a:extLst>
                    <a:ext uri="{A12FA001-AC4F-418D-AE19-62706E023703}">
                      <ahyp:hlinkClr xmlns:ahyp="http://schemas.microsoft.com/office/drawing/2018/hyperlinkcolor" val="tx"/>
                    </a:ext>
                  </a:extLst>
                </a:hlinkClick>
              </a:rPr>
              <a:t>qamail@swog.org</a:t>
            </a:r>
            <a:r>
              <a:rPr lang="en-US" sz="5000" dirty="0">
                <a:solidFill>
                  <a:srgbClr val="0070C0"/>
                </a:solidFill>
              </a:rPr>
              <a:t> </a:t>
            </a:r>
          </a:p>
          <a:p>
            <a:endParaRPr lang="en-US" dirty="0"/>
          </a:p>
        </p:txBody>
      </p:sp>
      <p:sp>
        <p:nvSpPr>
          <p:cNvPr id="4" name="Slide Number Placeholder 3">
            <a:extLst>
              <a:ext uri="{FF2B5EF4-FFF2-40B4-BE49-F238E27FC236}">
                <a16:creationId xmlns:a16="http://schemas.microsoft.com/office/drawing/2014/main" id="{676CD3D8-CFCE-476F-B986-B445BA37FF44}"/>
              </a:ext>
            </a:extLst>
          </p:cNvPr>
          <p:cNvSpPr>
            <a:spLocks noGrp="1"/>
          </p:cNvSpPr>
          <p:nvPr>
            <p:ph type="sldNum" sz="quarter" idx="12"/>
          </p:nvPr>
        </p:nvSpPr>
        <p:spPr/>
        <p:txBody>
          <a:bodyPr/>
          <a:lstStyle/>
          <a:p>
            <a:r>
              <a:rPr lang="en-US" dirty="0"/>
              <a:t>Slide </a:t>
            </a:r>
            <a:fld id="{629637A9-119A-49DA-BD12-AAC58B377D80}" type="slidenum">
              <a:rPr lang="en-US" smtClean="0"/>
              <a:pPr/>
              <a:t>76</a:t>
            </a:fld>
            <a:endParaRPr lang="en-US" dirty="0"/>
          </a:p>
        </p:txBody>
      </p:sp>
      <p:pic>
        <p:nvPicPr>
          <p:cNvPr id="8" name="Picture 7">
            <a:extLst>
              <a:ext uri="{FF2B5EF4-FFF2-40B4-BE49-F238E27FC236}">
                <a16:creationId xmlns:a16="http://schemas.microsoft.com/office/drawing/2014/main" id="{3B6A0E38-09FF-4A3F-B298-61F9AD8DC54D}"/>
              </a:ext>
            </a:extLst>
          </p:cNvPr>
          <p:cNvPicPr>
            <a:picLocks noChangeAspect="1"/>
          </p:cNvPicPr>
          <p:nvPr/>
        </p:nvPicPr>
        <p:blipFill rotWithShape="1">
          <a:blip r:embed="rId17">
            <a:clrChange>
              <a:clrFrom>
                <a:srgbClr val="FEFEFE"/>
              </a:clrFrom>
              <a:clrTo>
                <a:srgbClr val="FEFEFE">
                  <a:alpha val="0"/>
                </a:srgbClr>
              </a:clrTo>
            </a:clrChange>
          </a:blip>
          <a:srcRect l="23100" t="36717" r="66690" b="21807"/>
          <a:stretch/>
        </p:blipFill>
        <p:spPr>
          <a:xfrm>
            <a:off x="9816369" y="4506624"/>
            <a:ext cx="1843538" cy="1721366"/>
          </a:xfrm>
          <a:prstGeom prst="rect">
            <a:avLst/>
          </a:prstGeom>
        </p:spPr>
      </p:pic>
    </p:spTree>
    <p:extLst>
      <p:ext uri="{BB962C8B-B14F-4D97-AF65-F5344CB8AC3E}">
        <p14:creationId xmlns:p14="http://schemas.microsoft.com/office/powerpoint/2010/main" val="2275942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Adjourn</a:t>
            </a:r>
          </a:p>
        </p:txBody>
      </p:sp>
      <p:sp>
        <p:nvSpPr>
          <p:cNvPr id="3" name="Content Placeholder 2"/>
          <p:cNvSpPr>
            <a:spLocks noGrp="1"/>
          </p:cNvSpPr>
          <p:nvPr>
            <p:ph idx="1"/>
          </p:nvPr>
        </p:nvSpPr>
        <p:spPr>
          <a:xfrm>
            <a:off x="609600" y="2311470"/>
            <a:ext cx="10546080" cy="2235059"/>
          </a:xfrm>
          <a:noFill/>
        </p:spPr>
        <p:txBody>
          <a:bodyPr/>
          <a:lstStyle/>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r>
              <a:rPr lang="en-US" sz="4400" b="1" dirty="0">
                <a:solidFill>
                  <a:srgbClr val="0070C0"/>
                </a:solidFill>
              </a:rPr>
              <a:t>Thank you for joining us!</a:t>
            </a:r>
          </a:p>
        </p:txBody>
      </p:sp>
      <p:sp>
        <p:nvSpPr>
          <p:cNvPr id="4" name="Content Placeholder 2"/>
          <p:cNvSpPr txBox="1">
            <a:spLocks/>
          </p:cNvSpPr>
          <p:nvPr/>
        </p:nvSpPr>
        <p:spPr>
          <a:xfrm>
            <a:off x="609600" y="4818058"/>
            <a:ext cx="10546080" cy="1319302"/>
          </a:xfrm>
          <a:prstGeom prst="rect">
            <a:avLst/>
          </a:prstGeom>
        </p:spPr>
        <p:txBody>
          <a:bodyPr vert="horz" lIns="0" tIns="45720" rIns="0" bIns="45720" rtlCol="0">
            <a:normAutofit fontScale="70000" lnSpcReduction="20000"/>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20000"/>
              </a:lnSpc>
              <a:buNone/>
            </a:pPr>
            <a:r>
              <a:rPr lang="en-US" sz="2800" dirty="0"/>
              <a:t>The slides and recording will be available on the SWOG &amp; CTSU websites</a:t>
            </a:r>
            <a:r>
              <a:rPr lang="en-US" sz="2800" dirty="0">
                <a:ea typeface="Verdana" panose="020B0604030504040204" pitchFamily="34" charset="0"/>
              </a:rPr>
              <a:t>.</a:t>
            </a:r>
          </a:p>
          <a:p>
            <a:pPr marL="0" indent="0" algn="ctr">
              <a:lnSpc>
                <a:spcPct val="120000"/>
              </a:lnSpc>
              <a:buNone/>
            </a:pPr>
            <a:r>
              <a:rPr lang="en-US" sz="2800" dirty="0"/>
              <a:t>Certificates are not provided; however, you can complete and save the verification form on the Lung-MAP Training Page to keep for your records </a:t>
            </a:r>
            <a:r>
              <a:rPr lang="en-US" sz="2800" dirty="0">
                <a:solidFill>
                  <a:srgbClr val="0070C0"/>
                </a:solidFill>
                <a:hlinkClick r:id="rId3">
                  <a:extLst>
                    <a:ext uri="{A12FA001-AC4F-418D-AE19-62706E023703}">
                      <ahyp:hlinkClr xmlns:ahyp="http://schemas.microsoft.com/office/drawing/2018/hyperlinkcolor" val="tx"/>
                    </a:ext>
                  </a:extLst>
                </a:hlinkClick>
              </a:rPr>
              <a:t>https://www.swog.org/required-lung-map-training</a:t>
            </a:r>
            <a:r>
              <a:rPr lang="en-US" sz="2800" dirty="0"/>
              <a:t>. </a:t>
            </a:r>
          </a:p>
        </p:txBody>
      </p:sp>
      <p:sp>
        <p:nvSpPr>
          <p:cNvPr id="8" name="Slide Number Placeholder 7">
            <a:extLst>
              <a:ext uri="{FF2B5EF4-FFF2-40B4-BE49-F238E27FC236}">
                <a16:creationId xmlns:a16="http://schemas.microsoft.com/office/drawing/2014/main" id="{3F3391F6-1563-481E-910A-86E5EDEE6E39}"/>
              </a:ext>
            </a:extLst>
          </p:cNvPr>
          <p:cNvSpPr>
            <a:spLocks noGrp="1"/>
          </p:cNvSpPr>
          <p:nvPr>
            <p:ph type="sldNum" sz="quarter" idx="12"/>
          </p:nvPr>
        </p:nvSpPr>
        <p:spPr/>
        <p:txBody>
          <a:bodyPr/>
          <a:lstStyle/>
          <a:p>
            <a:r>
              <a:rPr lang="en-US" dirty="0"/>
              <a:t>Slide </a:t>
            </a:r>
            <a:fld id="{629637A9-119A-49DA-BD12-AAC58B377D80}" type="slidenum">
              <a:rPr lang="en-US" smtClean="0"/>
              <a:pPr/>
              <a:t>77</a:t>
            </a:fld>
            <a:endParaRPr lang="en-US" dirty="0"/>
          </a:p>
        </p:txBody>
      </p:sp>
      <p:pic>
        <p:nvPicPr>
          <p:cNvPr id="9" name="Picture 8">
            <a:extLst>
              <a:ext uri="{FF2B5EF4-FFF2-40B4-BE49-F238E27FC236}">
                <a16:creationId xmlns:a16="http://schemas.microsoft.com/office/drawing/2014/main" id="{44774BBD-9B95-4C0D-96E6-B731430B13E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008187" y="1644501"/>
            <a:ext cx="7972425" cy="1952625"/>
          </a:xfrm>
          <a:prstGeom prst="rect">
            <a:avLst/>
          </a:prstGeom>
          <a:noFill/>
          <a:ln>
            <a:noFill/>
          </a:ln>
        </p:spPr>
      </p:pic>
    </p:spTree>
    <p:extLst>
      <p:ext uri="{BB962C8B-B14F-4D97-AF65-F5344CB8AC3E}">
        <p14:creationId xmlns:p14="http://schemas.microsoft.com/office/powerpoint/2010/main" val="717657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p:txBody>
          <a:bodyPr>
            <a:normAutofit/>
          </a:bodyPr>
          <a:lstStyle/>
          <a:p>
            <a:r>
              <a:rPr lang="en-US" dirty="0"/>
              <a:t>S1900E Training</a:t>
            </a:r>
            <a:br>
              <a:rPr lang="en-US" dirty="0"/>
            </a:br>
            <a:r>
              <a:rPr lang="en-US" sz="2400" dirty="0">
                <a:solidFill>
                  <a:prstClr val="black">
                    <a:lumMod val="85000"/>
                    <a:lumOff val="15000"/>
                  </a:prstClr>
                </a:solidFill>
              </a:rPr>
              <a:t>A Phase II Study of </a:t>
            </a:r>
            <a:r>
              <a:rPr lang="en-US" sz="2400" b="1" dirty="0">
                <a:solidFill>
                  <a:prstClr val="black">
                    <a:lumMod val="85000"/>
                    <a:lumOff val="15000"/>
                  </a:prstClr>
                </a:solidFill>
              </a:rPr>
              <a:t>AMG 510 </a:t>
            </a:r>
            <a:r>
              <a:rPr lang="en-US" sz="2400" dirty="0">
                <a:solidFill>
                  <a:prstClr val="black">
                    <a:lumMod val="85000"/>
                    <a:lumOff val="15000"/>
                  </a:prstClr>
                </a:solidFill>
              </a:rPr>
              <a:t>in Participants with Previously Treated Stage IV or Recurrent </a:t>
            </a:r>
            <a:r>
              <a:rPr lang="en-US" sz="2400" b="1" i="1" dirty="0">
                <a:solidFill>
                  <a:prstClr val="black">
                    <a:lumMod val="85000"/>
                    <a:lumOff val="15000"/>
                  </a:prstClr>
                </a:solidFill>
              </a:rPr>
              <a:t>KRAS G12C </a:t>
            </a:r>
            <a:r>
              <a:rPr lang="en-US" sz="2400" dirty="0">
                <a:solidFill>
                  <a:prstClr val="black">
                    <a:lumMod val="85000"/>
                    <a:lumOff val="15000"/>
                  </a:prstClr>
                </a:solidFill>
              </a:rPr>
              <a:t>Mutated Non-Squamous Non-Small Cell Lung Cancer </a:t>
            </a:r>
            <a:br>
              <a:rPr lang="en-US" sz="2400" dirty="0">
                <a:solidFill>
                  <a:prstClr val="black">
                    <a:lumMod val="85000"/>
                    <a:lumOff val="15000"/>
                  </a:prstClr>
                </a:solidFill>
              </a:rPr>
            </a:br>
            <a:r>
              <a:rPr lang="en-US" sz="2400" dirty="0">
                <a:solidFill>
                  <a:prstClr val="black">
                    <a:lumMod val="85000"/>
                    <a:lumOff val="15000"/>
                  </a:prstClr>
                </a:solidFill>
              </a:rPr>
              <a:t>(ECOG-ACRIN Lung-MAP Sub-Study)</a:t>
            </a:r>
            <a:endParaRPr lang="en-US" sz="2200" dirty="0"/>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1066800" y="4458422"/>
            <a:ext cx="10058400" cy="1643427"/>
          </a:xfrm>
        </p:spPr>
        <p:txBody>
          <a:bodyPr>
            <a:normAutofit/>
          </a:bodyPr>
          <a:lstStyle/>
          <a:p>
            <a:r>
              <a:rPr lang="en-US" dirty="0">
                <a:solidFill>
                  <a:schemeClr val="tx1">
                    <a:lumMod val="85000"/>
                    <a:lumOff val="15000"/>
                  </a:schemeClr>
                </a:solidFill>
              </a:rPr>
              <a:t>Sukhmani K. Padda, MD, Study Chair, Stanford University</a:t>
            </a:r>
          </a:p>
          <a:p>
            <a:r>
              <a:rPr lang="en-US" dirty="0">
                <a:solidFill>
                  <a:schemeClr val="tx1">
                    <a:lumMod val="85000"/>
                    <a:lumOff val="15000"/>
                  </a:schemeClr>
                </a:solidFill>
              </a:rPr>
              <a:t>David E. Gerber, MD, </a:t>
            </a:r>
            <a:r>
              <a:rPr lang="en-US" dirty="0"/>
              <a:t>Study Co-</a:t>
            </a:r>
            <a:r>
              <a:rPr lang="en-US" dirty="0" err="1"/>
              <a:t>ChaiR</a:t>
            </a:r>
            <a:r>
              <a:rPr lang="en-US" dirty="0"/>
              <a:t>, UT Southwestern</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r>
              <a:rPr lang="en-US"/>
              <a:t>Slide </a:t>
            </a:r>
            <a:fld id="{4FAB73BC-B049-4115-A692-8D63A059BFB8}" type="slidenum">
              <a:rPr lang="en-US" smtClean="0"/>
              <a:pPr/>
              <a:t>8</a:t>
            </a:fld>
            <a:endParaRPr lang="en-US" dirty="0"/>
          </a:p>
        </p:txBody>
      </p:sp>
      <p:sp>
        <p:nvSpPr>
          <p:cNvPr id="7" name="Explosion: 8 Points 6">
            <a:extLst>
              <a:ext uri="{FF2B5EF4-FFF2-40B4-BE49-F238E27FC236}">
                <a16:creationId xmlns:a16="http://schemas.microsoft.com/office/drawing/2014/main" id="{711B452E-C622-44DD-8C4B-8CA2E8A5FF49}"/>
              </a:ext>
            </a:extLst>
          </p:cNvPr>
          <p:cNvSpPr/>
          <p:nvPr/>
        </p:nvSpPr>
        <p:spPr>
          <a:xfrm>
            <a:off x="6148857" y="284594"/>
            <a:ext cx="3182890" cy="2257438"/>
          </a:xfrm>
          <a:prstGeom prst="irregularSeal1">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rPr>
              <a:t>Anticipated Activation </a:t>
            </a:r>
          </a:p>
          <a:p>
            <a:pPr algn="ctr"/>
            <a:r>
              <a:rPr lang="en-US" sz="2000" dirty="0">
                <a:solidFill>
                  <a:schemeClr val="tx1">
                    <a:lumMod val="85000"/>
                    <a:lumOff val="15000"/>
                  </a:schemeClr>
                </a:solidFill>
              </a:rPr>
              <a:t>mid-December</a:t>
            </a:r>
          </a:p>
        </p:txBody>
      </p:sp>
      <p:pic>
        <p:nvPicPr>
          <p:cNvPr id="8" name="Picture 2" descr="ECOG-ACRIN Opens Clinical Trial Investigating Ibrutinib-Rituximab ...">
            <a:extLst>
              <a:ext uri="{FF2B5EF4-FFF2-40B4-BE49-F238E27FC236}">
                <a16:creationId xmlns:a16="http://schemas.microsoft.com/office/drawing/2014/main" id="{72BB449A-C251-4A14-9184-F2AEA714B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518" y="5457471"/>
            <a:ext cx="2248254" cy="6415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8B31307-27B2-4551-9DA8-4527C0472F32}"/>
              </a:ext>
            </a:extLst>
          </p:cNvPr>
          <p:cNvPicPr>
            <a:picLocks noChangeAspect="1"/>
          </p:cNvPicPr>
          <p:nvPr/>
        </p:nvPicPr>
        <p:blipFill>
          <a:blip r:embed="rId4"/>
          <a:stretch>
            <a:fillRect/>
          </a:stretch>
        </p:blipFill>
        <p:spPr>
          <a:xfrm>
            <a:off x="155547" y="75524"/>
            <a:ext cx="1408177" cy="1132174"/>
          </a:xfrm>
          <a:prstGeom prst="rect">
            <a:avLst/>
          </a:prstGeom>
        </p:spPr>
      </p:pic>
      <p:pic>
        <p:nvPicPr>
          <p:cNvPr id="10" name="Picture 9">
            <a:extLst>
              <a:ext uri="{FF2B5EF4-FFF2-40B4-BE49-F238E27FC236}">
                <a16:creationId xmlns:a16="http://schemas.microsoft.com/office/drawing/2014/main" id="{1AD510C9-9018-4050-9FD2-A7E74DC1B625}"/>
              </a:ext>
            </a:extLst>
          </p:cNvPr>
          <p:cNvPicPr>
            <a:picLocks noChangeAspect="1"/>
          </p:cNvPicPr>
          <p:nvPr/>
        </p:nvPicPr>
        <p:blipFill>
          <a:blip r:embed="rId5"/>
          <a:stretch>
            <a:fillRect/>
          </a:stretch>
        </p:blipFill>
        <p:spPr>
          <a:xfrm>
            <a:off x="9331747" y="150897"/>
            <a:ext cx="2721489" cy="780755"/>
          </a:xfrm>
          <a:prstGeom prst="rect">
            <a:avLst/>
          </a:prstGeom>
        </p:spPr>
      </p:pic>
    </p:spTree>
    <p:extLst>
      <p:ext uri="{BB962C8B-B14F-4D97-AF65-F5344CB8AC3E}">
        <p14:creationId xmlns:p14="http://schemas.microsoft.com/office/powerpoint/2010/main" val="3361230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0A4ADB-44DD-40BA-A5BE-B3237ADAF8A2}"/>
              </a:ext>
            </a:extLst>
          </p:cNvPr>
          <p:cNvSpPr>
            <a:spLocks noGrp="1"/>
          </p:cNvSpPr>
          <p:nvPr>
            <p:ph type="title"/>
          </p:nvPr>
        </p:nvSpPr>
        <p:spPr/>
        <p:txBody>
          <a:bodyPr/>
          <a:lstStyle/>
          <a:p>
            <a:r>
              <a:rPr lang="en-US" dirty="0"/>
              <a:t>S1900E Site Training Agenda</a:t>
            </a:r>
          </a:p>
        </p:txBody>
      </p:sp>
      <p:sp>
        <p:nvSpPr>
          <p:cNvPr id="6" name="Content Placeholder 5">
            <a:extLst>
              <a:ext uri="{FF2B5EF4-FFF2-40B4-BE49-F238E27FC236}">
                <a16:creationId xmlns:a16="http://schemas.microsoft.com/office/drawing/2014/main" id="{7AADA3B3-B329-483A-B855-6C169CD55E64}"/>
              </a:ext>
            </a:extLst>
          </p:cNvPr>
          <p:cNvSpPr>
            <a:spLocks noGrp="1"/>
          </p:cNvSpPr>
          <p:nvPr>
            <p:ph idx="1"/>
          </p:nvPr>
        </p:nvSpPr>
        <p:spPr/>
        <p:txBody>
          <a:bodyPr>
            <a:normAutofit/>
          </a:bodyPr>
          <a:lstStyle/>
          <a:p>
            <a:r>
              <a:rPr lang="en-US" dirty="0"/>
              <a:t>Review Drug and Disease</a:t>
            </a:r>
          </a:p>
          <a:p>
            <a:pPr lvl="1"/>
            <a:r>
              <a:rPr lang="en-US" dirty="0"/>
              <a:t>AMG 510/</a:t>
            </a:r>
            <a:r>
              <a:rPr lang="en-US" dirty="0" err="1"/>
              <a:t>Sotorasib</a:t>
            </a:r>
            <a:endParaRPr lang="en-US" dirty="0"/>
          </a:p>
          <a:p>
            <a:pPr lvl="1"/>
            <a:r>
              <a:rPr lang="en-US" i="1" dirty="0"/>
              <a:t>KRAS</a:t>
            </a:r>
            <a:r>
              <a:rPr lang="en-US" dirty="0"/>
              <a:t> Mutated NSCLC and Co-Occurring Mutations (</a:t>
            </a:r>
            <a:r>
              <a:rPr lang="en-US" i="1" dirty="0"/>
              <a:t>TP53,</a:t>
            </a:r>
            <a:r>
              <a:rPr lang="en-US" dirty="0"/>
              <a:t> </a:t>
            </a:r>
            <a:r>
              <a:rPr lang="en-US" i="1" dirty="0"/>
              <a:t>STK11</a:t>
            </a:r>
            <a:r>
              <a:rPr lang="en-US" dirty="0"/>
              <a:t>, </a:t>
            </a:r>
            <a:r>
              <a:rPr lang="en-US" i="1" dirty="0"/>
              <a:t>KEAP1/NFE2L2/CUL3</a:t>
            </a:r>
            <a:r>
              <a:rPr lang="en-US" dirty="0"/>
              <a:t>)</a:t>
            </a:r>
          </a:p>
          <a:p>
            <a:r>
              <a:rPr lang="en-US" dirty="0"/>
              <a:t>Review the S1900E Protocol</a:t>
            </a:r>
          </a:p>
          <a:p>
            <a:pPr lvl="1"/>
            <a:r>
              <a:rPr lang="en-US" dirty="0"/>
              <a:t>S1900E Schema</a:t>
            </a:r>
          </a:p>
          <a:p>
            <a:pPr lvl="1"/>
            <a:r>
              <a:rPr lang="en-US" dirty="0"/>
              <a:t>Objectives</a:t>
            </a:r>
          </a:p>
          <a:p>
            <a:pPr lvl="1"/>
            <a:r>
              <a:rPr lang="en-US" dirty="0"/>
              <a:t>Eligibility</a:t>
            </a:r>
          </a:p>
          <a:p>
            <a:pPr lvl="1"/>
            <a:r>
              <a:rPr lang="en-US" dirty="0"/>
              <a:t>Treatment Plan</a:t>
            </a:r>
          </a:p>
          <a:p>
            <a:pPr lvl="1"/>
            <a:r>
              <a:rPr lang="en-US" dirty="0"/>
              <a:t>Treatment Discontinuation Criteria</a:t>
            </a:r>
          </a:p>
          <a:p>
            <a:pPr lvl="1"/>
            <a:r>
              <a:rPr lang="en-US" dirty="0"/>
              <a:t>Snapshot of Study Calendar </a:t>
            </a:r>
          </a:p>
          <a:p>
            <a:pPr lvl="1"/>
            <a:r>
              <a:rPr lang="en-US" dirty="0"/>
              <a:t>Statistics/Accrual Goals</a:t>
            </a:r>
          </a:p>
        </p:txBody>
      </p:sp>
      <p:sp>
        <p:nvSpPr>
          <p:cNvPr id="4" name="Slide Number Placeholder 3">
            <a:extLst>
              <a:ext uri="{FF2B5EF4-FFF2-40B4-BE49-F238E27FC236}">
                <a16:creationId xmlns:a16="http://schemas.microsoft.com/office/drawing/2014/main" id="{DEE46C72-8042-4105-8DD3-47B69707FA9E}"/>
              </a:ext>
            </a:extLst>
          </p:cNvPr>
          <p:cNvSpPr>
            <a:spLocks noGrp="1"/>
          </p:cNvSpPr>
          <p:nvPr>
            <p:ph type="sldNum" sz="quarter" idx="12"/>
          </p:nvPr>
        </p:nvSpPr>
        <p:spPr/>
        <p:txBody>
          <a:bodyPr/>
          <a:lstStyle/>
          <a:p>
            <a:r>
              <a:rPr lang="en-US"/>
              <a:t>Slide </a:t>
            </a:r>
            <a:fld id="{4FAB73BC-B049-4115-A692-8D63A059BFB8}" type="slidenum">
              <a:rPr lang="en-US" smtClean="0"/>
              <a:pPr/>
              <a:t>9</a:t>
            </a:fld>
            <a:endParaRPr lang="en-US" dirty="0"/>
          </a:p>
        </p:txBody>
      </p:sp>
    </p:spTree>
    <p:extLst>
      <p:ext uri="{BB962C8B-B14F-4D97-AF65-F5344CB8AC3E}">
        <p14:creationId xmlns:p14="http://schemas.microsoft.com/office/powerpoint/2010/main" val="316751081"/>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1_NCI Blue">
  <a:themeElements>
    <a:clrScheme name="NCI Template 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CI Template Gree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CI Template 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CI Template 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CI Template 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CI Template 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CI Template 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CI Template 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CI Template 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CI Template 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CI Template 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CI Template 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CI Template 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CI Template 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9dab94b-f61e-445b-bf4d-5a6513d209d2">A2QN7SZZU2H6-21-7</_dlc_DocId>
    <_dlc_DocIdUrl xmlns="69dab94b-f61e-445b-bf4d-5a6513d209d2">
      <Url>https://thehopefoundationswog.sharepoint.com/sites/SWOG/S1400/_layouts/15/DocIdRedir.aspx?ID=A2QN7SZZU2H6-21-7</Url>
      <Description>A2QN7SZZU2H6-21-7</Description>
    </_dlc_DocIdUrl>
    <SharedWithUsers xmlns="2248488c-cf63-44fb-bd92-6fc8332c4fba">
      <UserInfo>
        <DisplayName>Crystal Miwa</DisplayName>
        <AccountId>18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9BF28C2E620F4FAB9669FC920A0674" ma:contentTypeVersion="3" ma:contentTypeDescription="Create a new document." ma:contentTypeScope="" ma:versionID="79d143170e963f5a2a2cd465dafcf6f3">
  <xsd:schema xmlns:xsd="http://www.w3.org/2001/XMLSchema" xmlns:xs="http://www.w3.org/2001/XMLSchema" xmlns:p="http://schemas.microsoft.com/office/2006/metadata/properties" xmlns:ns2="69dab94b-f61e-445b-bf4d-5a6513d209d2" xmlns:ns3="2248488c-cf63-44fb-bd92-6fc8332c4fba" targetNamespace="http://schemas.microsoft.com/office/2006/metadata/properties" ma:root="true" ma:fieldsID="06302fc41f82150538a4ef0b50e01999" ns2:_="" ns3:_="">
    <xsd:import namespace="69dab94b-f61e-445b-bf4d-5a6513d209d2"/>
    <xsd:import namespace="2248488c-cf63-44fb-bd92-6fc8332c4fba"/>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ab94b-f61e-445b-bf4d-5a6513d209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248488c-cf63-44fb-bd92-6fc8332c4fb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F7D5CB6-F5A8-4B7C-9EFA-F7E479B51CCC}">
  <ds:schemaRefs>
    <ds:schemaRef ds:uri="2248488c-cf63-44fb-bd92-6fc8332c4fba"/>
    <ds:schemaRef ds:uri="http://www.w3.org/XML/1998/namespace"/>
    <ds:schemaRef ds:uri="http://schemas.microsoft.com/office/2006/documentManagement/types"/>
    <ds:schemaRef ds:uri="http://purl.org/dc/dcmitype/"/>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69dab94b-f61e-445b-bf4d-5a6513d209d2"/>
  </ds:schemaRefs>
</ds:datastoreItem>
</file>

<file path=customXml/itemProps2.xml><?xml version="1.0" encoding="utf-8"?>
<ds:datastoreItem xmlns:ds="http://schemas.openxmlformats.org/officeDocument/2006/customXml" ds:itemID="{96AFA652-0687-424B-AC77-0C38F540DE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dab94b-f61e-445b-bf4d-5a6513d209d2"/>
    <ds:schemaRef ds:uri="2248488c-cf63-44fb-bd92-6fc8332c4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BE2DEB-71A4-408F-94D3-079DF478BA14}">
  <ds:schemaRefs>
    <ds:schemaRef ds:uri="http://schemas.microsoft.com/sharepoint/v3/contenttype/forms"/>
  </ds:schemaRefs>
</ds:datastoreItem>
</file>

<file path=customXml/itemProps4.xml><?xml version="1.0" encoding="utf-8"?>
<ds:datastoreItem xmlns:ds="http://schemas.openxmlformats.org/officeDocument/2006/customXml" ds:itemID="{78FD633B-3B25-4C9E-A955-91B7E07B630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9091</TotalTime>
  <Words>5343</Words>
  <Application>Microsoft Office PowerPoint</Application>
  <PresentationFormat>Widescreen</PresentationFormat>
  <Paragraphs>895</Paragraphs>
  <Slides>77</Slides>
  <Notes>29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77</vt:i4>
      </vt:variant>
    </vt:vector>
  </HeadingPairs>
  <TitlesOfParts>
    <vt:vector size="88" baseType="lpstr">
      <vt:lpstr>Arial</vt:lpstr>
      <vt:lpstr>Arial Narrow</vt:lpstr>
      <vt:lpstr>Calibri</vt:lpstr>
      <vt:lpstr>Calibri Light</vt:lpstr>
      <vt:lpstr>Courier New</vt:lpstr>
      <vt:lpstr>StarSymbol</vt:lpstr>
      <vt:lpstr>System Font Regular</vt:lpstr>
      <vt:lpstr>Times New Roman</vt:lpstr>
      <vt:lpstr>Verdana</vt:lpstr>
      <vt:lpstr>Retrospect</vt:lpstr>
      <vt:lpstr>1_NCI Blue</vt:lpstr>
      <vt:lpstr>PowerPoint Presentation</vt:lpstr>
      <vt:lpstr>Agenda</vt:lpstr>
      <vt:lpstr>Study  Updates</vt:lpstr>
      <vt:lpstr>Where are we now?</vt:lpstr>
      <vt:lpstr>PowerPoint Presentation</vt:lpstr>
      <vt:lpstr>Current Open Sub-Study Status</vt:lpstr>
      <vt:lpstr>Anticipated Future Studies</vt:lpstr>
      <vt:lpstr>S1900E Training A Phase II Study of AMG 510 in Participants with Previously Treated Stage IV or Recurrent KRAS G12C Mutated Non-Squamous Non-Small Cell Lung Cancer  (ECOG-ACRIN Lung-MAP Sub-Study)</vt:lpstr>
      <vt:lpstr>S1900E Site Training Agenda</vt:lpstr>
      <vt:lpstr>AMG 510 (Sotorasib) is a First in Class KRAS G12C Inhibitor</vt:lpstr>
      <vt:lpstr>AMG 510 (Sotorasib) in KRAS G12C NSCLC</vt:lpstr>
      <vt:lpstr>AMG 510 (Sotorasib) in KRAS G12C NSCLC</vt:lpstr>
      <vt:lpstr>Sotorasib Toxicity </vt:lpstr>
      <vt:lpstr>Co-mutations are arising as potentially predictive markers in KRAS mutated NSCLC</vt:lpstr>
      <vt:lpstr>S1900E Schema</vt:lpstr>
      <vt:lpstr>Primary Objective</vt:lpstr>
      <vt:lpstr>Secondary Objectives</vt:lpstr>
      <vt:lpstr>Eligibility – Disease-related</vt:lpstr>
      <vt:lpstr>Eligibility – Prior/Concurrent Therapy</vt:lpstr>
      <vt:lpstr>Eligibility – Disease-related (CNS focused)</vt:lpstr>
      <vt:lpstr>Eligibility – Clinical/Laboratory</vt:lpstr>
      <vt:lpstr>Treatment Regimen</vt:lpstr>
      <vt:lpstr>Treatment Regimen – Precautions</vt:lpstr>
      <vt:lpstr>Treatment Regimen – Supportive Care</vt:lpstr>
      <vt:lpstr>Dose Modifications</vt:lpstr>
      <vt:lpstr>Criteria for Discontinuing Protocol Treatment</vt:lpstr>
      <vt:lpstr>Criteria for Discontinuing Protocol Treatment</vt:lpstr>
      <vt:lpstr>Study Calendar Overview</vt:lpstr>
      <vt:lpstr>Statistics/Primary endpoint:  Objective response rate</vt:lpstr>
      <vt:lpstr>S1900E Lung-MAP Team</vt:lpstr>
      <vt:lpstr>Thank you for your kind attention!</vt:lpstr>
      <vt:lpstr>S1900E Q &amp; A Session</vt:lpstr>
      <vt:lpstr>Lung-MAP  Logistics Refresher</vt:lpstr>
      <vt:lpstr>LUNGMAP Screening Step 0</vt:lpstr>
      <vt:lpstr>Tissue and ctDNA Collection Procedures </vt:lpstr>
      <vt:lpstr>FAQs: LUNGMAP Step 0</vt:lpstr>
      <vt:lpstr>FAQs: LUNGMAP Step 0</vt:lpstr>
      <vt:lpstr>FAQs: LUNGMAP Step 0</vt:lpstr>
      <vt:lpstr>FAQs: LUNGMAP Step 0</vt:lpstr>
      <vt:lpstr>LUNGMAP  Tissue Requirements</vt:lpstr>
      <vt:lpstr>Tissue Requirements</vt:lpstr>
      <vt:lpstr>Tissue Requirements</vt:lpstr>
      <vt:lpstr>Tissue Specifications  Sheet</vt:lpstr>
      <vt:lpstr>Specimen Tracking System</vt:lpstr>
      <vt:lpstr>Logging Specimens</vt:lpstr>
      <vt:lpstr>Logging Specimens</vt:lpstr>
      <vt:lpstr>Logging Specimens</vt:lpstr>
      <vt:lpstr>Preparing Specimens  for Shipment</vt:lpstr>
      <vt:lpstr>Preparing Specimens for Shipment</vt:lpstr>
      <vt:lpstr>Common Mistakes When Submitting Tissue</vt:lpstr>
      <vt:lpstr>Participating in Lung-MAP during the COVID-19 Pandemic</vt:lpstr>
      <vt:lpstr>Research during the Pandemic</vt:lpstr>
      <vt:lpstr>What can we do?</vt:lpstr>
      <vt:lpstr>Meetings</vt:lpstr>
      <vt:lpstr>Shared Calendars</vt:lpstr>
      <vt:lpstr>Creating Checklists - Screening</vt:lpstr>
      <vt:lpstr>Creating Checklists – Sub-studies</vt:lpstr>
      <vt:lpstr>Creating Checklists – Sub-studies</vt:lpstr>
      <vt:lpstr>Lab Worksheets </vt:lpstr>
      <vt:lpstr>Check in with the Protocol/Local Institution</vt:lpstr>
      <vt:lpstr>Remote Consenting</vt:lpstr>
      <vt:lpstr>Remote Monitoring/Auditing</vt:lpstr>
      <vt:lpstr>Sample Collection</vt:lpstr>
      <vt:lpstr>Overview of Publications</vt:lpstr>
      <vt:lpstr>Publication Status for Completed Sub-Studies</vt:lpstr>
      <vt:lpstr>Publication Status  for Translational Medicine Studies</vt:lpstr>
      <vt:lpstr>Translational Medicine/Scientific Leadership Committee</vt:lpstr>
      <vt:lpstr>Purpose</vt:lpstr>
      <vt:lpstr>Members/Attendees</vt:lpstr>
      <vt:lpstr>Areas of Expertise</vt:lpstr>
      <vt:lpstr>TM Goals and Ideas</vt:lpstr>
      <vt:lpstr>Keys for Successful TM </vt:lpstr>
      <vt:lpstr>Accomplishments</vt:lpstr>
      <vt:lpstr>Insights Gained from TM Studies</vt:lpstr>
      <vt:lpstr>General Q &amp; A Session</vt:lpstr>
      <vt:lpstr>Contact Us</vt:lpstr>
      <vt:lpstr>Summary &amp; 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Miwa, Crystal</dc:creator>
  <cp:lastModifiedBy>Norman, Mariah</cp:lastModifiedBy>
  <cp:revision>404</cp:revision>
  <cp:lastPrinted>2019-04-23T19:21:25Z</cp:lastPrinted>
  <dcterms:created xsi:type="dcterms:W3CDTF">2018-09-28T23:25:37Z</dcterms:created>
  <dcterms:modified xsi:type="dcterms:W3CDTF">2020-10-26T19:23:48Z</dcterms:modified>
</cp:coreProperties>
</file>