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  <p:sldMasterId id="2147483667" r:id="rId6"/>
  </p:sldMasterIdLst>
  <p:notesMasterIdLst>
    <p:notesMasterId r:id="rId25"/>
  </p:notesMasterIdLst>
  <p:handoutMasterIdLst>
    <p:handoutMasterId r:id="rId26"/>
  </p:handoutMasterIdLst>
  <p:sldIdLst>
    <p:sldId id="587" r:id="rId7"/>
    <p:sldId id="635" r:id="rId8"/>
    <p:sldId id="605" r:id="rId9"/>
    <p:sldId id="636" r:id="rId10"/>
    <p:sldId id="645" r:id="rId11"/>
    <p:sldId id="641" r:id="rId12"/>
    <p:sldId id="642" r:id="rId13"/>
    <p:sldId id="650" r:id="rId14"/>
    <p:sldId id="644" r:id="rId15"/>
    <p:sldId id="657" r:id="rId16"/>
    <p:sldId id="647" r:id="rId17"/>
    <p:sldId id="648" r:id="rId18"/>
    <p:sldId id="696" r:id="rId19"/>
    <p:sldId id="697" r:id="rId20"/>
    <p:sldId id="698" r:id="rId21"/>
    <p:sldId id="649" r:id="rId22"/>
    <p:sldId id="619" r:id="rId23"/>
    <p:sldId id="633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wa, Crystal" initials="MC" lastIdx="3" clrIdx="0">
    <p:extLst>
      <p:ext uri="{19B8F6BF-5375-455C-9EA6-DF929625EA0E}">
        <p15:presenceInfo xmlns:p15="http://schemas.microsoft.com/office/powerpoint/2012/main" userId="S-1-5-21-2444698140-3567673722-3847017576-57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92C"/>
    <a:srgbClr val="5AC6F0"/>
    <a:srgbClr val="FF7C80"/>
    <a:srgbClr val="FFCC00"/>
    <a:srgbClr val="FFFF99"/>
    <a:srgbClr val="CC0000"/>
    <a:srgbClr val="4F81BD"/>
    <a:srgbClr val="493E31"/>
    <a:srgbClr val="927C61"/>
    <a:srgbClr val="E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2028" autoAdjust="0"/>
  </p:normalViewPr>
  <p:slideViewPr>
    <p:cSldViewPr snapToGrid="0">
      <p:cViewPr varScale="1">
        <p:scale>
          <a:sx n="104" d="100"/>
          <a:sy n="104" d="100"/>
        </p:scale>
        <p:origin x="79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63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24232-942B-4CF1-8762-123AA10E60FC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623E-D155-4303-8FF8-80A9A000A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A9970-2462-43B0-9C9B-51114862A4FD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32826-4357-451F-99FB-6C9607A54F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7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7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IRR, infusion-related reaction; ULN, upper limit of normal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8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IRR, infusion-related reaction; ULN, upper limit of normal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1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IRR, infusion-related reaction; ULN, upper limit of normal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9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92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7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45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367732"/>
            <a:ext cx="12188825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CBD5AB-1538-4D5B-BE2F-2F8C456D562E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0" y="6446836"/>
            <a:ext cx="81113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object 62">
            <a:extLst>
              <a:ext uri="{FF2B5EF4-FFF2-40B4-BE49-F238E27FC236}">
                <a16:creationId xmlns:a16="http://schemas.microsoft.com/office/drawing/2014/main" id="{623B8FC1-290C-46A9-936E-C450426F5B3B}"/>
              </a:ext>
            </a:extLst>
          </p:cNvPr>
          <p:cNvSpPr/>
          <p:nvPr userDrawn="1"/>
        </p:nvSpPr>
        <p:spPr>
          <a:xfrm>
            <a:off x="32067" y="6153023"/>
            <a:ext cx="12179353" cy="646306"/>
          </a:xfrm>
          <a:custGeom>
            <a:avLst/>
            <a:gdLst/>
            <a:ahLst/>
            <a:cxnLst/>
            <a:rect l="l" t="t" r="r" b="b"/>
            <a:pathLst>
              <a:path w="6136640" h="666750">
                <a:moveTo>
                  <a:pt x="4224098" y="236502"/>
                </a:moveTo>
                <a:lnTo>
                  <a:pt x="2459038" y="236502"/>
                </a:lnTo>
                <a:lnTo>
                  <a:pt x="2928525" y="243464"/>
                </a:lnTo>
                <a:lnTo>
                  <a:pt x="3412681" y="265563"/>
                </a:lnTo>
                <a:lnTo>
                  <a:pt x="3909219" y="304678"/>
                </a:lnTo>
                <a:lnTo>
                  <a:pt x="4415854" y="362687"/>
                </a:lnTo>
                <a:lnTo>
                  <a:pt x="4930299" y="441472"/>
                </a:lnTo>
                <a:lnTo>
                  <a:pt x="6001224" y="646030"/>
                </a:lnTo>
                <a:lnTo>
                  <a:pt x="6094531" y="661306"/>
                </a:lnTo>
                <a:lnTo>
                  <a:pt x="6134012" y="666486"/>
                </a:lnTo>
                <a:lnTo>
                  <a:pt x="6136069" y="666610"/>
                </a:lnTo>
                <a:lnTo>
                  <a:pt x="4633553" y="323318"/>
                </a:lnTo>
                <a:lnTo>
                  <a:pt x="4224098" y="236502"/>
                </a:lnTo>
                <a:close/>
              </a:path>
              <a:path w="6136640" h="666750">
                <a:moveTo>
                  <a:pt x="2286382" y="0"/>
                </a:moveTo>
                <a:lnTo>
                  <a:pt x="1999535" y="9010"/>
                </a:lnTo>
                <a:lnTo>
                  <a:pt x="1707630" y="31943"/>
                </a:lnTo>
                <a:lnTo>
                  <a:pt x="1404943" y="68841"/>
                </a:lnTo>
                <a:lnTo>
                  <a:pt x="1085749" y="119745"/>
                </a:lnTo>
                <a:lnTo>
                  <a:pt x="744324" y="184696"/>
                </a:lnTo>
                <a:lnTo>
                  <a:pt x="374943" y="263735"/>
                </a:lnTo>
                <a:lnTo>
                  <a:pt x="0" y="350405"/>
                </a:lnTo>
                <a:lnTo>
                  <a:pt x="0" y="419303"/>
                </a:lnTo>
                <a:lnTo>
                  <a:pt x="78169" y="407334"/>
                </a:lnTo>
                <a:lnTo>
                  <a:pt x="411639" y="362949"/>
                </a:lnTo>
                <a:lnTo>
                  <a:pt x="773494" y="322424"/>
                </a:lnTo>
                <a:lnTo>
                  <a:pt x="1161447" y="287637"/>
                </a:lnTo>
                <a:lnTo>
                  <a:pt x="1573213" y="260468"/>
                </a:lnTo>
                <a:lnTo>
                  <a:pt x="2006505" y="242796"/>
                </a:lnTo>
                <a:lnTo>
                  <a:pt x="2459038" y="236502"/>
                </a:lnTo>
                <a:lnTo>
                  <a:pt x="4224098" y="236502"/>
                </a:lnTo>
                <a:lnTo>
                  <a:pt x="4221824" y="236020"/>
                </a:lnTo>
                <a:lnTo>
                  <a:pt x="3845108" y="162356"/>
                </a:lnTo>
                <a:lnTo>
                  <a:pt x="3497682" y="102368"/>
                </a:lnTo>
                <a:lnTo>
                  <a:pt x="3173821" y="56097"/>
                </a:lnTo>
                <a:lnTo>
                  <a:pt x="2867800" y="23584"/>
                </a:lnTo>
                <a:lnTo>
                  <a:pt x="2573895" y="4872"/>
                </a:lnTo>
                <a:lnTo>
                  <a:pt x="2286382" y="0"/>
                </a:lnTo>
                <a:close/>
              </a:path>
            </a:pathLst>
          </a:custGeom>
          <a:solidFill>
            <a:srgbClr val="3A89C9"/>
          </a:solidFill>
          <a:effectLst>
            <a:softEdge rad="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3">
            <a:extLst>
              <a:ext uri="{FF2B5EF4-FFF2-40B4-BE49-F238E27FC236}">
                <a16:creationId xmlns:a16="http://schemas.microsoft.com/office/drawing/2014/main" id="{62972CBC-9BAB-4F99-A490-B7961EA3AB5F}"/>
              </a:ext>
            </a:extLst>
          </p:cNvPr>
          <p:cNvSpPr/>
          <p:nvPr userDrawn="1"/>
        </p:nvSpPr>
        <p:spPr>
          <a:xfrm>
            <a:off x="27328" y="6225138"/>
            <a:ext cx="12188825" cy="586824"/>
          </a:xfrm>
          <a:custGeom>
            <a:avLst/>
            <a:gdLst/>
            <a:ahLst/>
            <a:cxnLst/>
            <a:rect l="l" t="t" r="r" b="b"/>
            <a:pathLst>
              <a:path w="6479540" h="666750">
                <a:moveTo>
                  <a:pt x="4566979" y="236503"/>
                </a:moveTo>
                <a:lnTo>
                  <a:pt x="2801938" y="236503"/>
                </a:lnTo>
                <a:lnTo>
                  <a:pt x="3271425" y="243465"/>
                </a:lnTo>
                <a:lnTo>
                  <a:pt x="3755581" y="265563"/>
                </a:lnTo>
                <a:lnTo>
                  <a:pt x="4252119" y="304677"/>
                </a:lnTo>
                <a:lnTo>
                  <a:pt x="4758754" y="362686"/>
                </a:lnTo>
                <a:lnTo>
                  <a:pt x="5273199" y="441471"/>
                </a:lnTo>
                <a:lnTo>
                  <a:pt x="6344124" y="646039"/>
                </a:lnTo>
                <a:lnTo>
                  <a:pt x="6437431" y="661317"/>
                </a:lnTo>
                <a:lnTo>
                  <a:pt x="6476912" y="666497"/>
                </a:lnTo>
                <a:lnTo>
                  <a:pt x="6478969" y="666621"/>
                </a:lnTo>
                <a:lnTo>
                  <a:pt x="4976453" y="323325"/>
                </a:lnTo>
                <a:lnTo>
                  <a:pt x="4566979" y="236503"/>
                </a:lnTo>
                <a:close/>
              </a:path>
              <a:path w="6479540" h="666750">
                <a:moveTo>
                  <a:pt x="2629282" y="0"/>
                </a:moveTo>
                <a:lnTo>
                  <a:pt x="2342435" y="9009"/>
                </a:lnTo>
                <a:lnTo>
                  <a:pt x="2050530" y="31942"/>
                </a:lnTo>
                <a:lnTo>
                  <a:pt x="1747843" y="68840"/>
                </a:lnTo>
                <a:lnTo>
                  <a:pt x="1428649" y="119744"/>
                </a:lnTo>
                <a:lnTo>
                  <a:pt x="1087224" y="184695"/>
                </a:lnTo>
                <a:lnTo>
                  <a:pt x="717843" y="263734"/>
                </a:lnTo>
                <a:lnTo>
                  <a:pt x="314781" y="356903"/>
                </a:lnTo>
                <a:lnTo>
                  <a:pt x="0" y="433267"/>
                </a:lnTo>
                <a:lnTo>
                  <a:pt x="0" y="474066"/>
                </a:lnTo>
                <a:lnTo>
                  <a:pt x="118269" y="453701"/>
                </a:lnTo>
                <a:lnTo>
                  <a:pt x="421069" y="407338"/>
                </a:lnTo>
                <a:lnTo>
                  <a:pt x="754539" y="362953"/>
                </a:lnTo>
                <a:lnTo>
                  <a:pt x="1116394" y="322427"/>
                </a:lnTo>
                <a:lnTo>
                  <a:pt x="1504347" y="287640"/>
                </a:lnTo>
                <a:lnTo>
                  <a:pt x="1916113" y="260470"/>
                </a:lnTo>
                <a:lnTo>
                  <a:pt x="2349405" y="242798"/>
                </a:lnTo>
                <a:lnTo>
                  <a:pt x="2801938" y="236503"/>
                </a:lnTo>
                <a:lnTo>
                  <a:pt x="4566979" y="236503"/>
                </a:lnTo>
                <a:lnTo>
                  <a:pt x="4564724" y="236025"/>
                </a:lnTo>
                <a:lnTo>
                  <a:pt x="4188008" y="162360"/>
                </a:lnTo>
                <a:lnTo>
                  <a:pt x="3840582" y="102371"/>
                </a:lnTo>
                <a:lnTo>
                  <a:pt x="3516721" y="56099"/>
                </a:lnTo>
                <a:lnTo>
                  <a:pt x="3210700" y="23586"/>
                </a:lnTo>
                <a:lnTo>
                  <a:pt x="2916795" y="4872"/>
                </a:lnTo>
                <a:lnTo>
                  <a:pt x="2629282" y="0"/>
                </a:lnTo>
                <a:close/>
              </a:path>
            </a:pathLst>
          </a:custGeom>
          <a:solidFill>
            <a:srgbClr val="B2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941B38-4F41-4061-9ECD-E31DABB3C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4113" b="21447"/>
          <a:stretch/>
        </p:blipFill>
        <p:spPr>
          <a:xfrm>
            <a:off x="3524692" y="6346153"/>
            <a:ext cx="5142617" cy="525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0E10-888F-4805-A82A-73BBAE4C2E1E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" y="6430351"/>
            <a:ext cx="939938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AF2B39-592E-41EA-A8D9-885E11081CBE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5" y="6407697"/>
            <a:ext cx="2866449" cy="417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8E55-EF53-4778-9BF4-109C60BE2280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283" y="6446836"/>
            <a:ext cx="982823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5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50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marL="0" marR="0" lvl="0" indent="0" algn="r" defTabSz="912813" rtl="0" eaLnBrk="0" fontAlgn="auto" latinLnBrk="0" hangingPunct="0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025188" algn="r"/>
              </a:tabLst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ＭＳ Ｐゴシック" charset="0"/>
                <a:cs typeface="SapientSansRegular"/>
              </a:rPr>
              <a:t> </a:t>
            </a:r>
            <a:fld id="{4225D95B-3580-C74C-AC82-B8FCF626B41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ＭＳ Ｐゴシック" charset="0"/>
                <a:cs typeface="SapientSansRegular"/>
              </a:rPr>
              <a:pPr marL="0" marR="0" lvl="0" indent="0" algn="r" defTabSz="912813" rtl="0" eaLnBrk="0" fontAlgn="auto" latinLnBrk="0" hangingPunct="0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025188" algn="r"/>
                </a:tabLst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ＭＳ Ｐゴシック" charset="0"/>
              <a:cs typeface="SapientSans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49" y="6456986"/>
            <a:ext cx="995731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>
          <a:gsLst>
            <a:gs pos="45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367732"/>
            <a:ext cx="12188825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76D518-2C8E-47B8-B707-D70EA4FB5DDB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0" y="6446836"/>
            <a:ext cx="81113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object 62">
            <a:extLst>
              <a:ext uri="{FF2B5EF4-FFF2-40B4-BE49-F238E27FC236}">
                <a16:creationId xmlns:a16="http://schemas.microsoft.com/office/drawing/2014/main" id="{623B8FC1-290C-46A9-936E-C450426F5B3B}"/>
              </a:ext>
            </a:extLst>
          </p:cNvPr>
          <p:cNvSpPr/>
          <p:nvPr userDrawn="1"/>
        </p:nvSpPr>
        <p:spPr>
          <a:xfrm>
            <a:off x="32067" y="6153023"/>
            <a:ext cx="12179353" cy="646306"/>
          </a:xfrm>
          <a:custGeom>
            <a:avLst/>
            <a:gdLst/>
            <a:ahLst/>
            <a:cxnLst/>
            <a:rect l="l" t="t" r="r" b="b"/>
            <a:pathLst>
              <a:path w="6136640" h="666750">
                <a:moveTo>
                  <a:pt x="4224098" y="236502"/>
                </a:moveTo>
                <a:lnTo>
                  <a:pt x="2459038" y="236502"/>
                </a:lnTo>
                <a:lnTo>
                  <a:pt x="2928525" y="243464"/>
                </a:lnTo>
                <a:lnTo>
                  <a:pt x="3412681" y="265563"/>
                </a:lnTo>
                <a:lnTo>
                  <a:pt x="3909219" y="304678"/>
                </a:lnTo>
                <a:lnTo>
                  <a:pt x="4415854" y="362687"/>
                </a:lnTo>
                <a:lnTo>
                  <a:pt x="4930299" y="441472"/>
                </a:lnTo>
                <a:lnTo>
                  <a:pt x="6001224" y="646030"/>
                </a:lnTo>
                <a:lnTo>
                  <a:pt x="6094531" y="661306"/>
                </a:lnTo>
                <a:lnTo>
                  <a:pt x="6134012" y="666486"/>
                </a:lnTo>
                <a:lnTo>
                  <a:pt x="6136069" y="666610"/>
                </a:lnTo>
                <a:lnTo>
                  <a:pt x="4633553" y="323318"/>
                </a:lnTo>
                <a:lnTo>
                  <a:pt x="4224098" y="236502"/>
                </a:lnTo>
                <a:close/>
              </a:path>
              <a:path w="6136640" h="666750">
                <a:moveTo>
                  <a:pt x="2286382" y="0"/>
                </a:moveTo>
                <a:lnTo>
                  <a:pt x="1999535" y="9010"/>
                </a:lnTo>
                <a:lnTo>
                  <a:pt x="1707630" y="31943"/>
                </a:lnTo>
                <a:lnTo>
                  <a:pt x="1404943" y="68841"/>
                </a:lnTo>
                <a:lnTo>
                  <a:pt x="1085749" y="119745"/>
                </a:lnTo>
                <a:lnTo>
                  <a:pt x="744324" y="184696"/>
                </a:lnTo>
                <a:lnTo>
                  <a:pt x="374943" y="263735"/>
                </a:lnTo>
                <a:lnTo>
                  <a:pt x="0" y="350405"/>
                </a:lnTo>
                <a:lnTo>
                  <a:pt x="0" y="419303"/>
                </a:lnTo>
                <a:lnTo>
                  <a:pt x="78169" y="407334"/>
                </a:lnTo>
                <a:lnTo>
                  <a:pt x="411639" y="362949"/>
                </a:lnTo>
                <a:lnTo>
                  <a:pt x="773494" y="322424"/>
                </a:lnTo>
                <a:lnTo>
                  <a:pt x="1161447" y="287637"/>
                </a:lnTo>
                <a:lnTo>
                  <a:pt x="1573213" y="260468"/>
                </a:lnTo>
                <a:lnTo>
                  <a:pt x="2006505" y="242796"/>
                </a:lnTo>
                <a:lnTo>
                  <a:pt x="2459038" y="236502"/>
                </a:lnTo>
                <a:lnTo>
                  <a:pt x="4224098" y="236502"/>
                </a:lnTo>
                <a:lnTo>
                  <a:pt x="4221824" y="236020"/>
                </a:lnTo>
                <a:lnTo>
                  <a:pt x="3845108" y="162356"/>
                </a:lnTo>
                <a:lnTo>
                  <a:pt x="3497682" y="102368"/>
                </a:lnTo>
                <a:lnTo>
                  <a:pt x="3173821" y="56097"/>
                </a:lnTo>
                <a:lnTo>
                  <a:pt x="2867800" y="23584"/>
                </a:lnTo>
                <a:lnTo>
                  <a:pt x="2573895" y="4872"/>
                </a:lnTo>
                <a:lnTo>
                  <a:pt x="2286382" y="0"/>
                </a:lnTo>
                <a:close/>
              </a:path>
            </a:pathLst>
          </a:custGeom>
          <a:solidFill>
            <a:srgbClr val="3A89C9"/>
          </a:solidFill>
          <a:effectLst>
            <a:softEdge rad="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3">
            <a:extLst>
              <a:ext uri="{FF2B5EF4-FFF2-40B4-BE49-F238E27FC236}">
                <a16:creationId xmlns:a16="http://schemas.microsoft.com/office/drawing/2014/main" id="{62972CBC-9BAB-4F99-A490-B7961EA3AB5F}"/>
              </a:ext>
            </a:extLst>
          </p:cNvPr>
          <p:cNvSpPr/>
          <p:nvPr userDrawn="1"/>
        </p:nvSpPr>
        <p:spPr>
          <a:xfrm>
            <a:off x="27328" y="6225138"/>
            <a:ext cx="12188825" cy="586824"/>
          </a:xfrm>
          <a:custGeom>
            <a:avLst/>
            <a:gdLst/>
            <a:ahLst/>
            <a:cxnLst/>
            <a:rect l="l" t="t" r="r" b="b"/>
            <a:pathLst>
              <a:path w="6479540" h="666750">
                <a:moveTo>
                  <a:pt x="4566979" y="236503"/>
                </a:moveTo>
                <a:lnTo>
                  <a:pt x="2801938" y="236503"/>
                </a:lnTo>
                <a:lnTo>
                  <a:pt x="3271425" y="243465"/>
                </a:lnTo>
                <a:lnTo>
                  <a:pt x="3755581" y="265563"/>
                </a:lnTo>
                <a:lnTo>
                  <a:pt x="4252119" y="304677"/>
                </a:lnTo>
                <a:lnTo>
                  <a:pt x="4758754" y="362686"/>
                </a:lnTo>
                <a:lnTo>
                  <a:pt x="5273199" y="441471"/>
                </a:lnTo>
                <a:lnTo>
                  <a:pt x="6344124" y="646039"/>
                </a:lnTo>
                <a:lnTo>
                  <a:pt x="6437431" y="661317"/>
                </a:lnTo>
                <a:lnTo>
                  <a:pt x="6476912" y="666497"/>
                </a:lnTo>
                <a:lnTo>
                  <a:pt x="6478969" y="666621"/>
                </a:lnTo>
                <a:lnTo>
                  <a:pt x="4976453" y="323325"/>
                </a:lnTo>
                <a:lnTo>
                  <a:pt x="4566979" y="236503"/>
                </a:lnTo>
                <a:close/>
              </a:path>
              <a:path w="6479540" h="666750">
                <a:moveTo>
                  <a:pt x="2629282" y="0"/>
                </a:moveTo>
                <a:lnTo>
                  <a:pt x="2342435" y="9009"/>
                </a:lnTo>
                <a:lnTo>
                  <a:pt x="2050530" y="31942"/>
                </a:lnTo>
                <a:lnTo>
                  <a:pt x="1747843" y="68840"/>
                </a:lnTo>
                <a:lnTo>
                  <a:pt x="1428649" y="119744"/>
                </a:lnTo>
                <a:lnTo>
                  <a:pt x="1087224" y="184695"/>
                </a:lnTo>
                <a:lnTo>
                  <a:pt x="717843" y="263734"/>
                </a:lnTo>
                <a:lnTo>
                  <a:pt x="314781" y="356903"/>
                </a:lnTo>
                <a:lnTo>
                  <a:pt x="0" y="433267"/>
                </a:lnTo>
                <a:lnTo>
                  <a:pt x="0" y="474066"/>
                </a:lnTo>
                <a:lnTo>
                  <a:pt x="118269" y="453701"/>
                </a:lnTo>
                <a:lnTo>
                  <a:pt x="421069" y="407338"/>
                </a:lnTo>
                <a:lnTo>
                  <a:pt x="754539" y="362953"/>
                </a:lnTo>
                <a:lnTo>
                  <a:pt x="1116394" y="322427"/>
                </a:lnTo>
                <a:lnTo>
                  <a:pt x="1504347" y="287640"/>
                </a:lnTo>
                <a:lnTo>
                  <a:pt x="1916113" y="260470"/>
                </a:lnTo>
                <a:lnTo>
                  <a:pt x="2349405" y="242798"/>
                </a:lnTo>
                <a:lnTo>
                  <a:pt x="2801938" y="236503"/>
                </a:lnTo>
                <a:lnTo>
                  <a:pt x="4566979" y="236503"/>
                </a:lnTo>
                <a:lnTo>
                  <a:pt x="4564724" y="236025"/>
                </a:lnTo>
                <a:lnTo>
                  <a:pt x="4188008" y="162360"/>
                </a:lnTo>
                <a:lnTo>
                  <a:pt x="3840582" y="102371"/>
                </a:lnTo>
                <a:lnTo>
                  <a:pt x="3516721" y="56099"/>
                </a:lnTo>
                <a:lnTo>
                  <a:pt x="3210700" y="23586"/>
                </a:lnTo>
                <a:lnTo>
                  <a:pt x="2916795" y="4872"/>
                </a:lnTo>
                <a:lnTo>
                  <a:pt x="2629282" y="0"/>
                </a:lnTo>
                <a:close/>
              </a:path>
            </a:pathLst>
          </a:custGeom>
          <a:solidFill>
            <a:srgbClr val="B2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54A55F-3289-4514-B37B-B3BAC6FD959E}"/>
              </a:ext>
            </a:extLst>
          </p:cNvPr>
          <p:cNvCxnSpPr/>
          <p:nvPr userDrawn="1"/>
        </p:nvCxnSpPr>
        <p:spPr>
          <a:xfrm>
            <a:off x="1097280" y="4325112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74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6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45734"/>
            <a:ext cx="10546080" cy="4023360"/>
          </a:xfrm>
        </p:spPr>
        <p:txBody>
          <a:bodyPr/>
          <a:lstStyle>
            <a:lvl1pPr marL="225425" indent="-225425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4048" indent="-182880"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CD9B-300C-4655-A4AF-AE6E63449C4B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Slide: </a:t>
            </a:r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ECC36-5A52-4CF2-B3B6-3347AAF36F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4113" b="21447"/>
          <a:stretch/>
        </p:blipFill>
        <p:spPr>
          <a:xfrm>
            <a:off x="3524692" y="6346153"/>
            <a:ext cx="5142617" cy="525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8952"/>
            <a:ext cx="1054608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53128"/>
            <a:ext cx="1054608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FCB3-5A34-4E93-B5E1-27DD28147238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Slide: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4325112"/>
            <a:ext cx="10473578" cy="182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9090" y="36083"/>
            <a:ext cx="1055659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9090" y="1845735"/>
            <a:ext cx="5183700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85793" y="1845735"/>
            <a:ext cx="5269887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F06C-2796-4892-ACA4-DC4D45230656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5499" y="6444629"/>
            <a:ext cx="867182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6356" y="38058"/>
            <a:ext cx="10489324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356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6356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A6CD-3412-4193-8887-234A9D5A9C50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43" y="6459784"/>
            <a:ext cx="970303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ADA-2CCD-4E7D-A69B-0212284EE43C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4598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49" y="6473028"/>
            <a:ext cx="995731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alphaModFix amt="19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B1E8-255A-4CAB-9CA8-85DA8BBE888C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49" y="6456986"/>
            <a:ext cx="995731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7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alphaModFix amt="1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0CF1-E9A9-4300-B108-8C50C1581319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49" y="6456986"/>
            <a:ext cx="995731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7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90" y="36083"/>
            <a:ext cx="1055659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90" y="1845734"/>
            <a:ext cx="1055659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C01ABC0-1EB0-40D5-B493-D7B15FE99923}" type="datetime1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59" y="6459785"/>
            <a:ext cx="94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9090" y="1486840"/>
            <a:ext cx="10561402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62">
            <a:extLst>
              <a:ext uri="{FF2B5EF4-FFF2-40B4-BE49-F238E27FC236}">
                <a16:creationId xmlns:a16="http://schemas.microsoft.com/office/drawing/2014/main" id="{F6A268F7-6258-484B-B022-E17D5912C22D}"/>
              </a:ext>
            </a:extLst>
          </p:cNvPr>
          <p:cNvSpPr/>
          <p:nvPr userDrawn="1"/>
        </p:nvSpPr>
        <p:spPr>
          <a:xfrm>
            <a:off x="32067" y="6153023"/>
            <a:ext cx="12179353" cy="646306"/>
          </a:xfrm>
          <a:custGeom>
            <a:avLst/>
            <a:gdLst/>
            <a:ahLst/>
            <a:cxnLst/>
            <a:rect l="l" t="t" r="r" b="b"/>
            <a:pathLst>
              <a:path w="6136640" h="666750">
                <a:moveTo>
                  <a:pt x="4224098" y="236502"/>
                </a:moveTo>
                <a:lnTo>
                  <a:pt x="2459038" y="236502"/>
                </a:lnTo>
                <a:lnTo>
                  <a:pt x="2928525" y="243464"/>
                </a:lnTo>
                <a:lnTo>
                  <a:pt x="3412681" y="265563"/>
                </a:lnTo>
                <a:lnTo>
                  <a:pt x="3909219" y="304678"/>
                </a:lnTo>
                <a:lnTo>
                  <a:pt x="4415854" y="362687"/>
                </a:lnTo>
                <a:lnTo>
                  <a:pt x="4930299" y="441472"/>
                </a:lnTo>
                <a:lnTo>
                  <a:pt x="6001224" y="646030"/>
                </a:lnTo>
                <a:lnTo>
                  <a:pt x="6094531" y="661306"/>
                </a:lnTo>
                <a:lnTo>
                  <a:pt x="6134012" y="666486"/>
                </a:lnTo>
                <a:lnTo>
                  <a:pt x="6136069" y="666610"/>
                </a:lnTo>
                <a:lnTo>
                  <a:pt x="4633553" y="323318"/>
                </a:lnTo>
                <a:lnTo>
                  <a:pt x="4224098" y="236502"/>
                </a:lnTo>
                <a:close/>
              </a:path>
              <a:path w="6136640" h="666750">
                <a:moveTo>
                  <a:pt x="2286382" y="0"/>
                </a:moveTo>
                <a:lnTo>
                  <a:pt x="1999535" y="9010"/>
                </a:lnTo>
                <a:lnTo>
                  <a:pt x="1707630" y="31943"/>
                </a:lnTo>
                <a:lnTo>
                  <a:pt x="1404943" y="68841"/>
                </a:lnTo>
                <a:lnTo>
                  <a:pt x="1085749" y="119745"/>
                </a:lnTo>
                <a:lnTo>
                  <a:pt x="744324" y="184696"/>
                </a:lnTo>
                <a:lnTo>
                  <a:pt x="374943" y="263735"/>
                </a:lnTo>
                <a:lnTo>
                  <a:pt x="0" y="350405"/>
                </a:lnTo>
                <a:lnTo>
                  <a:pt x="0" y="419303"/>
                </a:lnTo>
                <a:lnTo>
                  <a:pt x="78169" y="407334"/>
                </a:lnTo>
                <a:lnTo>
                  <a:pt x="411639" y="362949"/>
                </a:lnTo>
                <a:lnTo>
                  <a:pt x="773494" y="322424"/>
                </a:lnTo>
                <a:lnTo>
                  <a:pt x="1161447" y="287637"/>
                </a:lnTo>
                <a:lnTo>
                  <a:pt x="1573213" y="260468"/>
                </a:lnTo>
                <a:lnTo>
                  <a:pt x="2006505" y="242796"/>
                </a:lnTo>
                <a:lnTo>
                  <a:pt x="2459038" y="236502"/>
                </a:lnTo>
                <a:lnTo>
                  <a:pt x="4224098" y="236502"/>
                </a:lnTo>
                <a:lnTo>
                  <a:pt x="4221824" y="236020"/>
                </a:lnTo>
                <a:lnTo>
                  <a:pt x="3845108" y="162356"/>
                </a:lnTo>
                <a:lnTo>
                  <a:pt x="3497682" y="102368"/>
                </a:lnTo>
                <a:lnTo>
                  <a:pt x="3173821" y="56097"/>
                </a:lnTo>
                <a:lnTo>
                  <a:pt x="2867800" y="23584"/>
                </a:lnTo>
                <a:lnTo>
                  <a:pt x="2573895" y="4872"/>
                </a:lnTo>
                <a:lnTo>
                  <a:pt x="2286382" y="0"/>
                </a:lnTo>
                <a:close/>
              </a:path>
            </a:pathLst>
          </a:custGeom>
          <a:solidFill>
            <a:srgbClr val="3A89C9"/>
          </a:solidFill>
          <a:effectLst>
            <a:softEdge rad="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3">
            <a:extLst>
              <a:ext uri="{FF2B5EF4-FFF2-40B4-BE49-F238E27FC236}">
                <a16:creationId xmlns:a16="http://schemas.microsoft.com/office/drawing/2014/main" id="{20F3849E-4403-40F5-AD30-07B39734BBA7}"/>
              </a:ext>
            </a:extLst>
          </p:cNvPr>
          <p:cNvSpPr/>
          <p:nvPr userDrawn="1"/>
        </p:nvSpPr>
        <p:spPr>
          <a:xfrm>
            <a:off x="27328" y="6225138"/>
            <a:ext cx="12188825" cy="586824"/>
          </a:xfrm>
          <a:custGeom>
            <a:avLst/>
            <a:gdLst/>
            <a:ahLst/>
            <a:cxnLst/>
            <a:rect l="l" t="t" r="r" b="b"/>
            <a:pathLst>
              <a:path w="6479540" h="666750">
                <a:moveTo>
                  <a:pt x="4566979" y="236503"/>
                </a:moveTo>
                <a:lnTo>
                  <a:pt x="2801938" y="236503"/>
                </a:lnTo>
                <a:lnTo>
                  <a:pt x="3271425" y="243465"/>
                </a:lnTo>
                <a:lnTo>
                  <a:pt x="3755581" y="265563"/>
                </a:lnTo>
                <a:lnTo>
                  <a:pt x="4252119" y="304677"/>
                </a:lnTo>
                <a:lnTo>
                  <a:pt x="4758754" y="362686"/>
                </a:lnTo>
                <a:lnTo>
                  <a:pt x="5273199" y="441471"/>
                </a:lnTo>
                <a:lnTo>
                  <a:pt x="6344124" y="646039"/>
                </a:lnTo>
                <a:lnTo>
                  <a:pt x="6437431" y="661317"/>
                </a:lnTo>
                <a:lnTo>
                  <a:pt x="6476912" y="666497"/>
                </a:lnTo>
                <a:lnTo>
                  <a:pt x="6478969" y="666621"/>
                </a:lnTo>
                <a:lnTo>
                  <a:pt x="4976453" y="323325"/>
                </a:lnTo>
                <a:lnTo>
                  <a:pt x="4566979" y="236503"/>
                </a:lnTo>
                <a:close/>
              </a:path>
              <a:path w="6479540" h="666750">
                <a:moveTo>
                  <a:pt x="2629282" y="0"/>
                </a:moveTo>
                <a:lnTo>
                  <a:pt x="2342435" y="9009"/>
                </a:lnTo>
                <a:lnTo>
                  <a:pt x="2050530" y="31942"/>
                </a:lnTo>
                <a:lnTo>
                  <a:pt x="1747843" y="68840"/>
                </a:lnTo>
                <a:lnTo>
                  <a:pt x="1428649" y="119744"/>
                </a:lnTo>
                <a:lnTo>
                  <a:pt x="1087224" y="184695"/>
                </a:lnTo>
                <a:lnTo>
                  <a:pt x="717843" y="263734"/>
                </a:lnTo>
                <a:lnTo>
                  <a:pt x="314781" y="356903"/>
                </a:lnTo>
                <a:lnTo>
                  <a:pt x="0" y="433267"/>
                </a:lnTo>
                <a:lnTo>
                  <a:pt x="0" y="474066"/>
                </a:lnTo>
                <a:lnTo>
                  <a:pt x="118269" y="453701"/>
                </a:lnTo>
                <a:lnTo>
                  <a:pt x="421069" y="407338"/>
                </a:lnTo>
                <a:lnTo>
                  <a:pt x="754539" y="362953"/>
                </a:lnTo>
                <a:lnTo>
                  <a:pt x="1116394" y="322427"/>
                </a:lnTo>
                <a:lnTo>
                  <a:pt x="1504347" y="287640"/>
                </a:lnTo>
                <a:lnTo>
                  <a:pt x="1916113" y="260470"/>
                </a:lnTo>
                <a:lnTo>
                  <a:pt x="2349405" y="242798"/>
                </a:lnTo>
                <a:lnTo>
                  <a:pt x="2801938" y="236503"/>
                </a:lnTo>
                <a:lnTo>
                  <a:pt x="4566979" y="236503"/>
                </a:lnTo>
                <a:lnTo>
                  <a:pt x="4564724" y="236025"/>
                </a:lnTo>
                <a:lnTo>
                  <a:pt x="4188008" y="162360"/>
                </a:lnTo>
                <a:lnTo>
                  <a:pt x="3840582" y="102371"/>
                </a:lnTo>
                <a:lnTo>
                  <a:pt x="3516721" y="56099"/>
                </a:lnTo>
                <a:lnTo>
                  <a:pt x="3210700" y="23586"/>
                </a:lnTo>
                <a:lnTo>
                  <a:pt x="2916795" y="4872"/>
                </a:lnTo>
                <a:lnTo>
                  <a:pt x="2629282" y="0"/>
                </a:lnTo>
                <a:close/>
              </a:path>
            </a:pathLst>
          </a:custGeom>
          <a:solidFill>
            <a:srgbClr val="B2D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5EC52C-F193-4D5A-98A4-4E2BF82726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4113" b="21447"/>
          <a:stretch/>
        </p:blipFill>
        <p:spPr>
          <a:xfrm>
            <a:off x="3524692" y="6346153"/>
            <a:ext cx="5142617" cy="5252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63" r:id="rId9"/>
    <p:sldLayoutId id="2147483655" r:id="rId10"/>
    <p:sldLayoutId id="2147483656" r:id="rId11"/>
    <p:sldLayoutId id="2147483657" r:id="rId12"/>
    <p:sldLayoutId id="2147483666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>
            <a:lumMod val="50000"/>
          </a:schemeClr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00201"/>
            <a:ext cx="10363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501CDE7-F5D8-4BB6-A78D-330F96BED96B}" type="datetime1">
              <a:rPr lang="en-US" altLang="en-US" smtClean="0"/>
              <a:t>4/30/2019</a:t>
            </a:fld>
            <a:endParaRPr lang="en-US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248400"/>
            <a:ext cx="314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3600" y="624840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 Narrow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55FE4E2-D75E-4055-9098-72273A0483AA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83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UNGMAPquestion@crab.org" TargetMode="External"/><Relationship Id="rId2" Type="http://schemas.openxmlformats.org/officeDocument/2006/relationships/hyperlink" Target="mailto:S1800AMedicalQuery@swog.or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norman@swog.org" TargetMode="External"/><Relationship Id="rId4" Type="http://schemas.openxmlformats.org/officeDocument/2006/relationships/hyperlink" Target="mailto:srice@swog.or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Funding@swog.org" TargetMode="External"/><Relationship Id="rId3" Type="http://schemas.openxmlformats.org/officeDocument/2006/relationships/hyperlink" Target="mailto:LUNGMAPSCC@crab.org" TargetMode="External"/><Relationship Id="rId7" Type="http://schemas.openxmlformats.org/officeDocument/2006/relationships/hyperlink" Target="mailto:S1800AMedicalQuery@swog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LUNGMAP@swog.org" TargetMode="External"/><Relationship Id="rId5" Type="http://schemas.openxmlformats.org/officeDocument/2006/relationships/hyperlink" Target="mailto:LUNGMAPQuestion@crab.org" TargetMode="External"/><Relationship Id="rId4" Type="http://schemas.openxmlformats.org/officeDocument/2006/relationships/hyperlink" Target="mailto:srice@swog.org" TargetMode="External"/><Relationship Id="rId9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0DC640-646C-4127-95CB-95F826733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S1800A</a:t>
            </a:r>
            <a:br>
              <a:rPr lang="en-US" dirty="0"/>
            </a:br>
            <a:r>
              <a:rPr lang="en-US" sz="2400" cap="all" dirty="0"/>
              <a:t>A</a:t>
            </a:r>
            <a:r>
              <a:rPr lang="en-US" sz="2400" dirty="0"/>
              <a:t> Phase II Randomized Study Of Ramucirumab Plus MK3475 (Pembrolizumab) versus Standard Of Care For Patients Previously Treated with Immunotherapy for Stage IV or Recurrent Non-Small Cell Lung Cancer (Lung-MAP Non-Matched Sub-Study)</a:t>
            </a:r>
            <a:endParaRPr lang="en-US" sz="22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11E666B-051F-42B2-9914-9D8157EA6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7"/>
          </a:xfrm>
        </p:spPr>
        <p:txBody>
          <a:bodyPr>
            <a:normAutofit/>
          </a:bodyPr>
          <a:lstStyle/>
          <a:p>
            <a:r>
              <a:rPr lang="en-US" dirty="0"/>
              <a:t>Karen </a:t>
            </a:r>
            <a:r>
              <a:rPr lang="en-US" dirty="0" err="1"/>
              <a:t>Reckamp</a:t>
            </a:r>
            <a:r>
              <a:rPr lang="en-US" dirty="0"/>
              <a:t>, MD, MS</a:t>
            </a:r>
          </a:p>
          <a:p>
            <a:r>
              <a:rPr lang="en-US" dirty="0"/>
              <a:t>Study Chair, Medical oncology</a:t>
            </a:r>
          </a:p>
          <a:p>
            <a:r>
              <a:rPr lang="en-US" dirty="0"/>
              <a:t>City of Hope comprehensive cancer center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0E7EE1-1697-4BD9-8585-B0B645C6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711B452E-C622-44DD-8C4B-8CA2E8A5FF49}"/>
              </a:ext>
            </a:extLst>
          </p:cNvPr>
          <p:cNvSpPr/>
          <p:nvPr/>
        </p:nvSpPr>
        <p:spPr>
          <a:xfrm>
            <a:off x="7420186" y="321733"/>
            <a:ext cx="3674534" cy="2756061"/>
          </a:xfrm>
          <a:prstGeom prst="irregularSeal1">
            <a:avLst/>
          </a:prstGeom>
          <a:solidFill>
            <a:srgbClr val="B1D9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Anticipated Activation </a:t>
            </a:r>
          </a:p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May</a:t>
            </a:r>
          </a:p>
        </p:txBody>
      </p:sp>
    </p:spTree>
    <p:extLst>
      <p:ext uri="{BB962C8B-B14F-4D97-AF65-F5344CB8AC3E}">
        <p14:creationId xmlns:p14="http://schemas.microsoft.com/office/powerpoint/2010/main" val="336123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DFCA-8E35-483E-AFB5-BD6334E1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S1800A Treatment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A79E76-D133-4DE9-B36F-7B26BC882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090" y="1642532"/>
            <a:ext cx="4108377" cy="445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Arm A – </a:t>
            </a:r>
            <a:r>
              <a:rPr lang="en-US" b="1" dirty="0">
                <a:solidFill>
                  <a:srgbClr val="0070C0"/>
                </a:solidFill>
              </a:rPr>
              <a:t>Investigator’s Choice of SOC</a:t>
            </a:r>
          </a:p>
          <a:p>
            <a:pPr marL="0" indent="0">
              <a:buNone/>
            </a:pPr>
            <a:r>
              <a:rPr lang="en-US" sz="2400" u="sng" dirty="0"/>
              <a:t>Options</a:t>
            </a:r>
            <a:r>
              <a:rPr lang="en-US" sz="2400" dirty="0"/>
              <a:t>: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Docetaxel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Gemcitabine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Pemetrexed (</a:t>
            </a:r>
            <a:r>
              <a:rPr lang="en-US" sz="2400" dirty="0" err="1"/>
              <a:t>nonSCC</a:t>
            </a:r>
            <a:r>
              <a:rPr lang="en-US" sz="2400" dirty="0"/>
              <a:t> only)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Ramucirumab + docetaxel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F7524-A27B-4753-9036-0304114CB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4697" y="1642532"/>
            <a:ext cx="6448213" cy="445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Arm B – Ramucirumab + Pembrolizumab</a:t>
            </a:r>
          </a:p>
          <a:p>
            <a:pPr marL="0" indent="0">
              <a:buNone/>
            </a:pPr>
            <a:r>
              <a:rPr lang="en-US" sz="2400" b="1" dirty="0"/>
              <a:t>Ramucirumab - </a:t>
            </a:r>
            <a:r>
              <a:rPr lang="en-US" sz="2400" dirty="0"/>
              <a:t>10 mg/kg Q3W on Day 1</a:t>
            </a:r>
          </a:p>
          <a:p>
            <a:pPr marL="0" indent="0">
              <a:buNone/>
            </a:pPr>
            <a:r>
              <a:rPr lang="en-US" sz="2400" b="1" dirty="0"/>
              <a:t>Pembrolizumab</a:t>
            </a:r>
            <a:r>
              <a:rPr lang="en-US" sz="2400" dirty="0"/>
              <a:t>  - 200 mg Q3W on Day 1 for up to 35 cycles</a:t>
            </a:r>
          </a:p>
          <a:p>
            <a:pPr marL="0" indent="0">
              <a:buNone/>
            </a:pPr>
            <a:r>
              <a:rPr lang="en-US" sz="2400" u="sng" dirty="0"/>
              <a:t>Disease assessment</a:t>
            </a:r>
            <a:r>
              <a:rPr lang="en-US" sz="2400" dirty="0"/>
              <a:t>: Q6W ± 7 days for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  <a:r>
              <a:rPr lang="en-US" sz="2400" dirty="0" err="1"/>
              <a:t>yr</a:t>
            </a:r>
            <a:r>
              <a:rPr lang="en-US" sz="2400" dirty="0"/>
              <a:t>, then Q12W until progression and discontinuation of protocol </a:t>
            </a:r>
            <a:r>
              <a:rPr lang="en-US" sz="2400" dirty="0" err="1"/>
              <a:t>tx</a:t>
            </a:r>
            <a:r>
              <a:rPr lang="en-US" sz="2400" dirty="0"/>
              <a:t>. After off </a:t>
            </a:r>
            <a:r>
              <a:rPr lang="en-US" sz="2400" dirty="0" err="1"/>
              <a:t>tx</a:t>
            </a:r>
            <a:r>
              <a:rPr lang="en-US" sz="2400" dirty="0"/>
              <a:t> prior to progression – Q12W or more often as clinically indicated until progression.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A066D-60E3-4970-9786-255BFD60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4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36D4-2D04-425B-98AB-BD6FBD63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S1800A Key 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B6C00-1EB3-4C29-A7DA-802C4181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1096" lvl="0" indent="-152373" defTabSz="1218987">
              <a:spcBef>
                <a:spcPts val="80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kern="0" dirty="0">
                <a:solidFill>
                  <a:schemeClr val="accent6"/>
                </a:solidFill>
              </a:rPr>
              <a:t>Progression following one line of anti-PD-1 or anti-PD-L1 therapy for at least 84 days as most recent line of therapy, either alone or in combination with platinum-based chemotherapy</a:t>
            </a:r>
            <a:endParaRPr lang="en-US" sz="2400" kern="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marL="311096" lvl="0" indent="-152373" defTabSz="1218987">
              <a:spcBef>
                <a:spcPts val="80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kern="0" dirty="0">
                <a:solidFill>
                  <a:schemeClr val="accent6"/>
                </a:solidFill>
                <a:cs typeface="Arial" panose="020B0604020202020204" pitchFamily="34" charset="0"/>
              </a:rPr>
              <a:t>Prior TKI treatment for those with </a:t>
            </a:r>
            <a:r>
              <a:rPr lang="en-US" sz="2400" i="1" kern="0" dirty="0">
                <a:solidFill>
                  <a:schemeClr val="accent6"/>
                </a:solidFill>
                <a:cs typeface="Arial" panose="020B0604020202020204" pitchFamily="34" charset="0"/>
              </a:rPr>
              <a:t>EGFR</a:t>
            </a:r>
            <a:r>
              <a:rPr lang="en-US" sz="2400" kern="0" dirty="0">
                <a:solidFill>
                  <a:schemeClr val="accent6"/>
                </a:solidFill>
                <a:cs typeface="Arial" panose="020B0604020202020204" pitchFamily="34" charset="0"/>
              </a:rPr>
              <a:t>, </a:t>
            </a:r>
            <a:r>
              <a:rPr lang="en-US" sz="2400" i="1" kern="0" dirty="0">
                <a:solidFill>
                  <a:schemeClr val="accent6"/>
                </a:solidFill>
                <a:cs typeface="Arial" panose="020B0604020202020204" pitchFamily="34" charset="0"/>
              </a:rPr>
              <a:t>ALK</a:t>
            </a:r>
            <a:r>
              <a:rPr lang="en-US" sz="2400" kern="0" dirty="0">
                <a:solidFill>
                  <a:schemeClr val="accent6"/>
                </a:solidFill>
                <a:cs typeface="Arial" panose="020B0604020202020204" pitchFamily="34" charset="0"/>
              </a:rPr>
              <a:t>, </a:t>
            </a:r>
            <a:r>
              <a:rPr lang="en-US" sz="2400" i="1" kern="0" dirty="0">
                <a:solidFill>
                  <a:schemeClr val="accent6"/>
                </a:solidFill>
                <a:cs typeface="Arial" panose="020B0604020202020204" pitchFamily="34" charset="0"/>
              </a:rPr>
              <a:t>ROS1</a:t>
            </a:r>
            <a:r>
              <a:rPr lang="en-US" sz="2400" kern="0" dirty="0">
                <a:solidFill>
                  <a:schemeClr val="accent6"/>
                </a:solidFill>
                <a:cs typeface="Arial" panose="020B0604020202020204" pitchFamily="34" charset="0"/>
              </a:rPr>
              <a:t>, </a:t>
            </a:r>
            <a:r>
              <a:rPr lang="en-US" sz="2400" i="1" kern="0" dirty="0">
                <a:solidFill>
                  <a:schemeClr val="accent6"/>
                </a:solidFill>
                <a:cs typeface="Arial" panose="020B0604020202020204" pitchFamily="34" charset="0"/>
              </a:rPr>
              <a:t>BRAF</a:t>
            </a:r>
            <a:r>
              <a:rPr lang="en-US" sz="2400" kern="0" dirty="0">
                <a:solidFill>
                  <a:schemeClr val="accent6"/>
                </a:solidFill>
                <a:cs typeface="Arial" panose="020B0604020202020204" pitchFamily="34" charset="0"/>
              </a:rPr>
              <a:t> alteration</a:t>
            </a:r>
          </a:p>
          <a:p>
            <a:pPr marL="311096" lvl="0" indent="-152373" defTabSz="1218987">
              <a:spcBef>
                <a:spcPts val="80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kern="0" dirty="0" err="1">
                <a:solidFill>
                  <a:schemeClr val="accent6"/>
                </a:solidFill>
                <a:cs typeface="Arial" panose="020B0604020202020204" pitchFamily="34" charset="0"/>
              </a:rPr>
              <a:t>Zubrod</a:t>
            </a:r>
            <a:r>
              <a:rPr lang="en-US" sz="2400" kern="0" dirty="0">
                <a:solidFill>
                  <a:schemeClr val="accent6"/>
                </a:solidFill>
                <a:cs typeface="Arial" panose="020B0604020202020204" pitchFamily="34" charset="0"/>
              </a:rPr>
              <a:t> PS 0 or 1</a:t>
            </a:r>
          </a:p>
          <a:p>
            <a:pPr marL="311096" lvl="0" indent="-152373" defTabSz="1218987">
              <a:spcBef>
                <a:spcPts val="80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kern="0" dirty="0">
                <a:solidFill>
                  <a:schemeClr val="accent6"/>
                </a:solidFill>
                <a:cs typeface="Arial" panose="020B0604020202020204" pitchFamily="34" charset="0"/>
              </a:rPr>
              <a:t>No autoimmune disease</a:t>
            </a:r>
          </a:p>
          <a:p>
            <a:pPr marL="311096" lvl="0" indent="-152373" defTabSz="1218987">
              <a:spcBef>
                <a:spcPts val="80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kern="0" dirty="0">
                <a:solidFill>
                  <a:schemeClr val="accent6"/>
                </a:solidFill>
                <a:cs typeface="Arial" panose="020B0604020202020204" pitchFamily="34" charset="0"/>
              </a:rPr>
              <a:t>No history of hemoptysis </a:t>
            </a:r>
            <a:r>
              <a:rPr lang="en-US" sz="2400" kern="0" dirty="0">
                <a:solidFill>
                  <a:schemeClr val="accent6"/>
                </a:solidFill>
              </a:rPr>
              <a:t>≥ ½ tsp.</a:t>
            </a:r>
            <a:endParaRPr lang="en-US" sz="2400" kern="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A8FA2-7BA8-432B-A806-CAF032E9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4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3EAA-5BEE-42FD-8048-0C26C51F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S1800A Stratification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A3A15-88C8-4622-878A-844DB01AC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1096" lvl="0" indent="-152373" defTabSz="1218987">
              <a:spcBef>
                <a:spcPts val="80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kern="0" dirty="0">
                <a:solidFill>
                  <a:schemeClr val="accent6"/>
                </a:solidFill>
                <a:cs typeface="Arial" panose="020B0604020202020204" pitchFamily="34" charset="0"/>
              </a:rPr>
              <a:t>PD-L1 expression </a:t>
            </a:r>
            <a:br>
              <a:rPr lang="en-US" sz="2400" kern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en-US" sz="2400" kern="0" dirty="0">
                <a:solidFill>
                  <a:schemeClr val="accent6"/>
                </a:solidFill>
                <a:cs typeface="Arial" panose="020B0604020202020204" pitchFamily="34" charset="0"/>
              </a:rPr>
              <a:t>(TPS &lt;1% vs </a:t>
            </a:r>
            <a:r>
              <a:rPr lang="en-US" sz="2400" kern="0" dirty="0">
                <a:solidFill>
                  <a:schemeClr val="accent6"/>
                </a:solidFill>
                <a:cs typeface="Arial"/>
              </a:rPr>
              <a:t>≥1%)</a:t>
            </a:r>
          </a:p>
          <a:p>
            <a:pPr marL="158723" lvl="0" indent="0" defTabSz="1218987">
              <a:spcBef>
                <a:spcPts val="80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400" kern="0" dirty="0">
              <a:solidFill>
                <a:schemeClr val="accent6"/>
              </a:solidFill>
              <a:cs typeface="Arial"/>
            </a:endParaRPr>
          </a:p>
          <a:p>
            <a:pPr marL="311096" lvl="0" indent="-152373" defTabSz="1218987">
              <a:spcBef>
                <a:spcPts val="533"/>
              </a:spcBef>
              <a:spcAft>
                <a:spcPts val="0"/>
              </a:spcAft>
              <a:buClrTx/>
              <a:buSzTx/>
              <a:defRPr/>
            </a:pPr>
            <a:r>
              <a:rPr lang="en-US" sz="2400" kern="0" dirty="0">
                <a:solidFill>
                  <a:schemeClr val="accent6"/>
                </a:solidFill>
                <a:cs typeface="Arial"/>
              </a:rPr>
              <a:t>Histology  </a:t>
            </a:r>
            <a:br>
              <a:rPr lang="en-US" sz="2400" kern="0" dirty="0">
                <a:solidFill>
                  <a:schemeClr val="accent6"/>
                </a:solidFill>
                <a:cs typeface="Arial"/>
              </a:rPr>
            </a:br>
            <a:r>
              <a:rPr lang="en-US" sz="2400" kern="0" dirty="0">
                <a:solidFill>
                  <a:schemeClr val="accent6"/>
                </a:solidFill>
                <a:cs typeface="Arial"/>
              </a:rPr>
              <a:t>(SCC vs. </a:t>
            </a:r>
            <a:r>
              <a:rPr lang="en-US" sz="2400" kern="0" dirty="0" err="1">
                <a:solidFill>
                  <a:schemeClr val="accent6"/>
                </a:solidFill>
                <a:cs typeface="Arial"/>
              </a:rPr>
              <a:t>nonSCC</a:t>
            </a:r>
            <a:r>
              <a:rPr lang="en-US" sz="2400" kern="0" dirty="0">
                <a:solidFill>
                  <a:schemeClr val="accent6"/>
                </a:solidFill>
                <a:cs typeface="Arial"/>
              </a:rPr>
              <a:t>)</a:t>
            </a:r>
          </a:p>
          <a:p>
            <a:pPr marL="158723" lvl="0" indent="0" defTabSz="1218987">
              <a:spcBef>
                <a:spcPts val="533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400" kern="0" dirty="0">
              <a:solidFill>
                <a:schemeClr val="accent6"/>
              </a:solidFill>
              <a:cs typeface="Arial"/>
            </a:endParaRPr>
          </a:p>
          <a:p>
            <a:pPr marL="311096" lvl="0" indent="-152373" defTabSz="1218987">
              <a:spcBef>
                <a:spcPts val="533"/>
              </a:spcBef>
              <a:spcAft>
                <a:spcPts val="0"/>
              </a:spcAft>
              <a:buClrTx/>
              <a:buSzTx/>
              <a:defRPr/>
            </a:pPr>
            <a:r>
              <a:rPr lang="en-US" sz="2400" kern="0" dirty="0">
                <a:solidFill>
                  <a:schemeClr val="accent6"/>
                </a:solidFill>
                <a:cs typeface="Arial"/>
              </a:rPr>
              <a:t>Ramucirumab in SOC arm</a:t>
            </a:r>
            <a:br>
              <a:rPr lang="en-US" sz="2400" kern="0" dirty="0">
                <a:solidFill>
                  <a:schemeClr val="accent6"/>
                </a:solidFill>
                <a:cs typeface="Arial"/>
              </a:rPr>
            </a:br>
            <a:r>
              <a:rPr lang="en-US" sz="2400" kern="0" dirty="0">
                <a:solidFill>
                  <a:schemeClr val="accent6"/>
                </a:solidFill>
                <a:cs typeface="Arial"/>
              </a:rPr>
              <a:t>(yes vs. no)</a:t>
            </a:r>
            <a:endParaRPr lang="en-US" sz="2400" kern="0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E2737-1174-43A7-823F-36EBDD30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1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7B5E-1B93-4FE8-9878-57297B56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Pembrolizumab Dose Interruption Recommendations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8EBC72-98BC-4AF6-9BB1-F956F27AF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6309" y="1492469"/>
            <a:ext cx="10372662" cy="46035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6F7ED-1EEC-4BEC-B383-2EA3DE83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66903-4B69-48FB-A1C1-103A5D816751}"/>
              </a:ext>
            </a:extLst>
          </p:cNvPr>
          <p:cNvSpPr txBox="1"/>
          <p:nvPr/>
        </p:nvSpPr>
        <p:spPr>
          <a:xfrm>
            <a:off x="8069514" y="6000893"/>
            <a:ext cx="3086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*Please refer to protocol section 8 for details.</a:t>
            </a:r>
          </a:p>
        </p:txBody>
      </p:sp>
    </p:spTree>
    <p:extLst>
      <p:ext uri="{BB962C8B-B14F-4D97-AF65-F5344CB8AC3E}">
        <p14:creationId xmlns:p14="http://schemas.microsoft.com/office/powerpoint/2010/main" val="145324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CECC7-6D98-4264-8B3C-79A246D4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Ramucirumab Dose Interruption/Modification Recommendations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41CF5D-D530-411A-82DD-93F5940CC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492469"/>
            <a:ext cx="10764268" cy="46204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D6A12-E326-48BD-9004-000112A8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29F81-668A-4D3C-B742-6D8A253D5173}"/>
              </a:ext>
            </a:extLst>
          </p:cNvPr>
          <p:cNvSpPr txBox="1"/>
          <p:nvPr/>
        </p:nvSpPr>
        <p:spPr>
          <a:xfrm>
            <a:off x="8383551" y="6112933"/>
            <a:ext cx="3086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*Please refer to protocol section 8 for details.</a:t>
            </a:r>
          </a:p>
        </p:txBody>
      </p:sp>
    </p:spTree>
    <p:extLst>
      <p:ext uri="{BB962C8B-B14F-4D97-AF65-F5344CB8AC3E}">
        <p14:creationId xmlns:p14="http://schemas.microsoft.com/office/powerpoint/2010/main" val="286274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6E88-7D36-4D1D-A82F-3C5B570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Ramucirumab Discontinuation Recommendations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9637F-496F-49E2-BEF1-809795186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7654" y="1700616"/>
            <a:ext cx="9609972" cy="43784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C5EA4-1804-4A34-9DD8-D2B16C6F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BF042-283B-4E04-92D1-D907F95B38F3}"/>
              </a:ext>
            </a:extLst>
          </p:cNvPr>
          <p:cNvSpPr txBox="1"/>
          <p:nvPr/>
        </p:nvSpPr>
        <p:spPr>
          <a:xfrm>
            <a:off x="7746241" y="6079068"/>
            <a:ext cx="3086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*Please refer to protocol section 8 for details.</a:t>
            </a:r>
          </a:p>
        </p:txBody>
      </p:sp>
    </p:spTree>
    <p:extLst>
      <p:ext uri="{BB962C8B-B14F-4D97-AF65-F5344CB8AC3E}">
        <p14:creationId xmlns:p14="http://schemas.microsoft.com/office/powerpoint/2010/main" val="152655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C34B-A7C9-471C-8610-58D97CA7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S1800A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B360-D712-4915-AAC1-D992825302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Study Chairs:</a:t>
            </a:r>
          </a:p>
          <a:p>
            <a:r>
              <a:rPr lang="en-US" sz="2400" dirty="0"/>
              <a:t>Karen Reckamp, MD (Chair)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400" dirty="0"/>
              <a:t>City of Hope Medical Center</a:t>
            </a:r>
          </a:p>
          <a:p>
            <a:r>
              <a:rPr lang="en-US" sz="2400" dirty="0"/>
              <a:t>Konstantin Dragnev, MD (Co-Chair)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400" dirty="0"/>
              <a:t>Dartmouth-Hitchcock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Statisticians: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Mary Redman, PhD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Katherine Minichiello, MS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0EEB5-1BE1-4507-97F7-35A457C60A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Questions:</a:t>
            </a:r>
          </a:p>
          <a:p>
            <a:r>
              <a:rPr lang="en-US" sz="2400" dirty="0"/>
              <a:t>Treatment/Toxicity: 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S1800AMedicalQuery@swog.org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r>
              <a:rPr lang="en-US" sz="2400" dirty="0"/>
              <a:t>Eligibility/Data Submissions: </a:t>
            </a:r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LUNGMAPquestion@crab.org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/>
              <a:t>Protocol/Regulatory:       </a:t>
            </a:r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srice@swog.org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mnorman@swog.org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96201-A78D-4641-9F7A-487BA5F2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7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8247-7F9B-4634-9CD2-B008EF9B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AFF1-7FA2-44BF-8FC4-D832B120DD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100" dirty="0"/>
              <a:t>Site Coordinators Committee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LUNGMAPSCC@crab.org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100" dirty="0"/>
              <a:t>Protocol &amp; Regulatory Questions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srice@swog.org</a:t>
            </a:r>
            <a:endParaRPr lang="en-US" sz="2600" dirty="0"/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100" dirty="0"/>
              <a:t>Eligibility &amp; Data Submission Questions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6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LUNGMAPQuestion@crab.org</a:t>
            </a:r>
            <a:endParaRPr lang="en-US" sz="2600" dirty="0">
              <a:solidFill>
                <a:srgbClr val="0070C0"/>
              </a:solidFill>
            </a:endParaRPr>
          </a:p>
          <a:p>
            <a:pPr marL="18288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sz="2400" dirty="0"/>
          </a:p>
          <a:p>
            <a:pPr lvl="1"/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DB7298-62EA-400C-A6BE-99FF9488E7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100" dirty="0"/>
              <a:t>General Medical Questions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6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LUNGMAP@swog.org</a:t>
            </a:r>
            <a:endParaRPr lang="en-US" sz="2600" dirty="0">
              <a:solidFill>
                <a:srgbClr val="0070C0"/>
              </a:solidFill>
            </a:endParaRP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100" dirty="0"/>
              <a:t>S1800A Medical Questions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6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S1800AMedicalQuery@swog.org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3100" dirty="0"/>
              <a:t>Funding Questions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6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Funding@swog.org</a:t>
            </a:r>
            <a:endParaRPr lang="en-US" sz="26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CD3D8-CFCE-476F-B986-B445BA37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6A0E38-09FF-4A3F-B298-61F9AD8DC5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100" t="36717" r="66690" b="21807"/>
          <a:stretch/>
        </p:blipFill>
        <p:spPr>
          <a:xfrm>
            <a:off x="9816369" y="4506624"/>
            <a:ext cx="1843538" cy="17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2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5A3583-5200-4B74-8DD4-E01232B0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06BFCE-BFCA-4865-9B6C-6850136B6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356" y="1846052"/>
            <a:ext cx="10489324" cy="736282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Thank you for supporting the Lung-MAP Trial!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53C1C7-D91C-42EA-85F2-EDB6C4A482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Patients and Sites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Lung-MAP Site Coordinators Committee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Patient Advocate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Accrual Enhancement Committee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Trial Oversight Committee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Study Chairs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Statistical Team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Pharmaceutical Collaborators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C9C7A1-3E2B-409F-9A9A-33DE3EF3BC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Data Coordinators &amp; Protocol Coordinators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Applications Development Team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Quality Assurance Team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Funding &amp; Contracts Team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NCI, CTEP, CIRB, CTSU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Foundation for the National Institutes of Health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Friends of Cancer Research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CCS Associates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4DFF3-05D2-40FE-9A13-37057C90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4A480-F8EF-4F42-99AA-953C343975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2" y="297502"/>
            <a:ext cx="3249969" cy="11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4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65EAE8-D0F2-4B57-99F5-33CE6A92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13818-C6A0-4025-A155-565EA7C21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Consultant</a:t>
            </a:r>
          </a:p>
          <a:p>
            <a:pPr lvl="1"/>
            <a:r>
              <a:rPr lang="en-US" sz="2200" dirty="0"/>
              <a:t>AstraZeneca; </a:t>
            </a:r>
            <a:r>
              <a:rPr lang="en-US" sz="2200" dirty="0" err="1"/>
              <a:t>Exelixis</a:t>
            </a:r>
            <a:r>
              <a:rPr lang="en-US" sz="2200" dirty="0"/>
              <a:t>; Guardant; </a:t>
            </a:r>
            <a:r>
              <a:rPr lang="en-US" sz="2200" dirty="0" err="1"/>
              <a:t>Loxo</a:t>
            </a:r>
            <a:r>
              <a:rPr lang="en-US" sz="2200" dirty="0"/>
              <a:t>; Precision Health; Seattle Genetics; Takeda; </a:t>
            </a:r>
            <a:r>
              <a:rPr lang="en-US" sz="2200" dirty="0" err="1"/>
              <a:t>Tesaro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Research Support (to institution)</a:t>
            </a:r>
          </a:p>
          <a:p>
            <a:pPr lvl="1"/>
            <a:r>
              <a:rPr lang="en-US" sz="2200" dirty="0"/>
              <a:t>AbbVie, </a:t>
            </a:r>
            <a:r>
              <a:rPr lang="en-US" sz="2200" dirty="0" err="1"/>
              <a:t>Acea</a:t>
            </a:r>
            <a:r>
              <a:rPr lang="en-US" sz="2200" dirty="0"/>
              <a:t>, </a:t>
            </a:r>
            <a:r>
              <a:rPr lang="en-US" sz="2200" dirty="0" err="1"/>
              <a:t>Adaptimmune</a:t>
            </a:r>
            <a:r>
              <a:rPr lang="en-US" sz="2200" dirty="0"/>
              <a:t>, Boehringer Ingelheim, Bristol Myers Squibb, Genentech, GlaxoSmithKline, Guardant, Janssen, </a:t>
            </a:r>
            <a:r>
              <a:rPr lang="en-US" sz="2200" dirty="0" err="1"/>
              <a:t>Loxo</a:t>
            </a:r>
            <a:r>
              <a:rPr lang="en-US" sz="2200" dirty="0"/>
              <a:t> Oncology, Molecular Partners, Seattle Genetics, Takeda, </a:t>
            </a:r>
            <a:r>
              <a:rPr lang="en-US" sz="2200" dirty="0" err="1"/>
              <a:t>Xcovery</a:t>
            </a:r>
            <a:r>
              <a:rPr lang="en-US" sz="2200" dirty="0"/>
              <a:t>, Zeno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33AA4-E79E-4451-AD4F-B0173235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0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2214-6B1D-4E45-8BF8-A501CFAC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VEGF in the Immunosuppressive Microenvironment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0B940B-9E9E-478B-A7BB-A7F3FDC14389}"/>
              </a:ext>
            </a:extLst>
          </p:cNvPr>
          <p:cNvSpPr/>
          <p:nvPr/>
        </p:nvSpPr>
        <p:spPr>
          <a:xfrm>
            <a:off x="8158449" y="3481428"/>
            <a:ext cx="876300" cy="419100"/>
          </a:xfrm>
          <a:prstGeom prst="ellipse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45" fontAlgn="base">
              <a:lnSpc>
                <a:spcPct val="90000"/>
              </a:lnSpc>
              <a:spcAft>
                <a:spcPct val="0"/>
              </a:spcAft>
              <a:buClr>
                <a:srgbClr val="ED7D31"/>
              </a:buClr>
              <a:buSzPct val="90000"/>
            </a:pPr>
            <a:endParaRPr lang="en-US" sz="1500" b="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D2C862-1EA3-47AE-BE98-BF0C5086B86D}"/>
              </a:ext>
            </a:extLst>
          </p:cNvPr>
          <p:cNvGrpSpPr/>
          <p:nvPr/>
        </p:nvGrpSpPr>
        <p:grpSpPr>
          <a:xfrm>
            <a:off x="1813302" y="1673817"/>
            <a:ext cx="8180091" cy="4138046"/>
            <a:chOff x="1445519" y="1007483"/>
            <a:chExt cx="8741429" cy="5258190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C20F9922-DAF7-4D77-A474-C8A5D004A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4897"/>
            <a:stretch>
              <a:fillRect/>
            </a:stretch>
          </p:blipFill>
          <p:spPr bwMode="auto">
            <a:xfrm>
              <a:off x="1675475" y="1339754"/>
              <a:ext cx="8511473" cy="492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8398CC-3D25-43E0-A19A-9E894C8AC3A1}"/>
                </a:ext>
              </a:extLst>
            </p:cNvPr>
            <p:cNvSpPr txBox="1"/>
            <p:nvPr/>
          </p:nvSpPr>
          <p:spPr>
            <a:xfrm>
              <a:off x="1445519" y="1171747"/>
              <a:ext cx="3049825" cy="31393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5890AF-EE99-4823-82DA-B11CAE8992E5}"/>
                </a:ext>
              </a:extLst>
            </p:cNvPr>
            <p:cNvSpPr txBox="1"/>
            <p:nvPr/>
          </p:nvSpPr>
          <p:spPr>
            <a:xfrm>
              <a:off x="4424163" y="1478372"/>
              <a:ext cx="772033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B233FC-7B8F-4BA3-AE32-A0A264BEBF61}"/>
                </a:ext>
              </a:extLst>
            </p:cNvPr>
            <p:cNvSpPr txBox="1"/>
            <p:nvPr/>
          </p:nvSpPr>
          <p:spPr>
            <a:xfrm>
              <a:off x="6044896" y="1007483"/>
              <a:ext cx="164263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B15967-8518-445B-B83E-8137CE0FDDE9}"/>
                </a:ext>
              </a:extLst>
            </p:cNvPr>
            <p:cNvSpPr txBox="1"/>
            <p:nvPr/>
          </p:nvSpPr>
          <p:spPr>
            <a:xfrm>
              <a:off x="6931919" y="1213634"/>
              <a:ext cx="93821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B6D7232-ACB1-4103-8429-1096FC412135}"/>
              </a:ext>
            </a:extLst>
          </p:cNvPr>
          <p:cNvSpPr/>
          <p:nvPr/>
        </p:nvSpPr>
        <p:spPr>
          <a:xfrm>
            <a:off x="9034749" y="5934851"/>
            <a:ext cx="3090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Altorki N et al. Nat Rev Cancer 19:9–31 (2019)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934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2704-8630-400F-A158-7EE6E9D5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Combination Ramucirumab &amp; Immunotherapy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C7DC-EDF4-406E-BAA8-DB0F678C2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VEGF is important in modulating the tumor immune microenvironment </a:t>
            </a:r>
          </a:p>
          <a:p>
            <a:pPr lvl="1"/>
            <a:r>
              <a:rPr lang="en-US" sz="2400" dirty="0"/>
              <a:t>induces PD-L1 expression on dendritic cells  and suppresses maturation</a:t>
            </a:r>
          </a:p>
          <a:p>
            <a:pPr lvl="1"/>
            <a:r>
              <a:rPr lang="en-US" sz="2400" dirty="0"/>
              <a:t>impedes T cell extravasation</a:t>
            </a:r>
          </a:p>
          <a:p>
            <a:pPr lvl="1"/>
            <a:r>
              <a:rPr lang="en-US" sz="2400" dirty="0"/>
              <a:t>inhibits the proliferation and cytotoxicity of cytotoxic T lymphocytes (CTLs)</a:t>
            </a:r>
          </a:p>
          <a:p>
            <a:pPr lvl="1"/>
            <a:r>
              <a:rPr lang="en-US" sz="2400" dirty="0"/>
              <a:t>stimulates the proliferation of T regulatory (</a:t>
            </a:r>
            <a:r>
              <a:rPr lang="en-US" sz="2400" dirty="0" err="1"/>
              <a:t>Treg</a:t>
            </a:r>
            <a:r>
              <a:rPr lang="en-US" sz="2400" dirty="0"/>
              <a:t>) cells</a:t>
            </a:r>
          </a:p>
          <a:p>
            <a:pPr lvl="1"/>
            <a:r>
              <a:rPr lang="en-US" sz="2400" dirty="0"/>
              <a:t>effects on myeloid-derived suppressor cells (MDSCs)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2151B-D52F-44B2-AEF3-8C9A006F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EA7E7-AF16-4D46-AC9B-07B66531511E}"/>
              </a:ext>
            </a:extLst>
          </p:cNvPr>
          <p:cNvSpPr txBox="1"/>
          <p:nvPr/>
        </p:nvSpPr>
        <p:spPr>
          <a:xfrm>
            <a:off x="1189998" y="5638261"/>
            <a:ext cx="981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Ziogas AC, et al. Int J Cancer. 2012;130:857-64; Rivera et al. Trends Immunol. 2015; 36:240-9; Ko JS, et al. Clin Cancer Res 2009; 15: 2148-2157; Terme M, et al Oncoimmunol 2013; 2:e25156; Roland CL, et al. PLoS ONE 2009; 4(11): e7669; Yasuda S, et al. Clin Exp Immunol. 2013; 172:500-6</a:t>
            </a:r>
          </a:p>
        </p:txBody>
      </p:sp>
    </p:spTree>
    <p:extLst>
      <p:ext uri="{BB962C8B-B14F-4D97-AF65-F5344CB8AC3E}">
        <p14:creationId xmlns:p14="http://schemas.microsoft.com/office/powerpoint/2010/main" val="220177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2520-43F5-429F-8190-EC4E4FC1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Combination Ramucirumab &amp; Immunotherapy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A8E85-A5CB-41F6-8297-4D3634CE8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Inhibition of VEGF restores many of these phenotypes</a:t>
            </a:r>
          </a:p>
          <a:p>
            <a:r>
              <a:rPr lang="en-US" sz="2400" dirty="0"/>
              <a:t>Sunitinib treatment caused 50% reduction in peripheral blood MDSC and </a:t>
            </a:r>
            <a:r>
              <a:rPr lang="en-US" sz="2400" dirty="0" err="1"/>
              <a:t>Treg</a:t>
            </a:r>
            <a:r>
              <a:rPr lang="en-US" sz="2400" dirty="0"/>
              <a:t> in RCC patients</a:t>
            </a:r>
          </a:p>
          <a:p>
            <a:r>
              <a:rPr lang="en-US" sz="2400" dirty="0"/>
              <a:t>VEGFR2 inhibition decreases infiltration of suppressive immune cells while increasing mature dendritic cells</a:t>
            </a:r>
          </a:p>
          <a:p>
            <a:r>
              <a:rPr lang="en-US" sz="2400" dirty="0"/>
              <a:t>Simultaneous blockade of PD1 and VEGFR2 synergistically inhibited tumor growth by reducing tumor neovascularization with upregulation of proinflammatory cytokines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F0ADF-9AC2-42B4-80AC-89B7D55C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D5897-2BFA-498F-8552-8F0A2372BB7F}"/>
              </a:ext>
            </a:extLst>
          </p:cNvPr>
          <p:cNvSpPr txBox="1"/>
          <p:nvPr/>
        </p:nvSpPr>
        <p:spPr>
          <a:xfrm>
            <a:off x="1189998" y="5638261"/>
            <a:ext cx="981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Ziogas AC, et al. Int J Cancer. 2012;130:857-64; Rivera et al. Trends Immunol. 2015; 36:240-9; Ko JS, et al. Clin Cancer Res 2009; 15: 2148-2157; Terme M, et al Oncoimmunol 2013; 2:e25156; Roland CL, et al. PLoS ONE 2009; 4(11): e7669; Yasuda S, et al. Clin Exp Immunol. 2013; 172:500-6</a:t>
            </a:r>
          </a:p>
        </p:txBody>
      </p:sp>
    </p:spTree>
    <p:extLst>
      <p:ext uri="{BB962C8B-B14F-4D97-AF65-F5344CB8AC3E}">
        <p14:creationId xmlns:p14="http://schemas.microsoft.com/office/powerpoint/2010/main" val="104890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F8F2-E068-425B-973E-75C5C93B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1a/b Pembrolizumab + Ramucirumab—Tumor Response by PD-L1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2016E-A4A9-46E0-9E81-41BB38BA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1E829-2784-42D4-B912-94E767E447BB}"/>
              </a:ext>
            </a:extLst>
          </p:cNvPr>
          <p:cNvPicPr/>
          <p:nvPr/>
        </p:nvPicPr>
        <p:blipFill>
          <a:blip r:embed="rId2" cstate="print"/>
          <a:srcRect l="4912" t="44211" r="2807" b="12632"/>
          <a:stretch>
            <a:fillRect/>
          </a:stretch>
        </p:blipFill>
        <p:spPr bwMode="auto">
          <a:xfrm>
            <a:off x="1813560" y="3823373"/>
            <a:ext cx="8564880" cy="228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0F4EB5-C199-4435-9E41-6BA981C1D549}"/>
              </a:ext>
            </a:extLst>
          </p:cNvPr>
          <p:cNvSpPr txBox="1"/>
          <p:nvPr/>
        </p:nvSpPr>
        <p:spPr>
          <a:xfrm>
            <a:off x="8774569" y="6083859"/>
            <a:ext cx="259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Herbst et al ASCO 2018, abstract 3059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CB741C1-47E8-45AA-BC43-A6D89F80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316" t="45263" r="3509" b="21053"/>
          <a:stretch>
            <a:fillRect/>
          </a:stretch>
        </p:blipFill>
        <p:spPr bwMode="auto">
          <a:xfrm>
            <a:off x="609600" y="1492469"/>
            <a:ext cx="10575469" cy="245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35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C347-3618-4905-ACEE-E25D075A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695437"/>
          </a:xfrm>
        </p:spPr>
        <p:txBody>
          <a:bodyPr>
            <a:normAutofit/>
          </a:bodyPr>
          <a:lstStyle/>
          <a:p>
            <a:r>
              <a:rPr lang="en-US" sz="3600" dirty="0"/>
              <a:t>Treatment-related AEs Occurring in ≥5%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70BA7-FBCA-4559-B187-A7852655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A8CA8-6337-47B1-B87F-121B315131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18947" t="15789" r="15439" b="7368"/>
          <a:stretch>
            <a:fillRect/>
          </a:stretch>
        </p:blipFill>
        <p:spPr bwMode="auto">
          <a:xfrm>
            <a:off x="2641600" y="731520"/>
            <a:ext cx="6620933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73597-5EC7-4093-8355-09FD33E73EDC}"/>
              </a:ext>
            </a:extLst>
          </p:cNvPr>
          <p:cNvSpPr txBox="1"/>
          <p:nvPr/>
        </p:nvSpPr>
        <p:spPr>
          <a:xfrm>
            <a:off x="9472645" y="5849481"/>
            <a:ext cx="259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Herbst et al ASCO 2018, abstract 3059 </a:t>
            </a:r>
          </a:p>
        </p:txBody>
      </p:sp>
    </p:spTree>
    <p:extLst>
      <p:ext uri="{BB962C8B-B14F-4D97-AF65-F5344CB8AC3E}">
        <p14:creationId xmlns:p14="http://schemas.microsoft.com/office/powerpoint/2010/main" val="337260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785E97-EA39-400F-B6B5-1E829ED1BAA1}"/>
              </a:ext>
            </a:extLst>
          </p:cNvPr>
          <p:cNvCxnSpPr>
            <a:cxnSpLocks/>
          </p:cNvCxnSpPr>
          <p:nvPr/>
        </p:nvCxnSpPr>
        <p:spPr>
          <a:xfrm flipH="1">
            <a:off x="6096000" y="2299174"/>
            <a:ext cx="14690" cy="1544427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2EE095-6986-40CC-A68F-A762BF805432}"/>
              </a:ext>
            </a:extLst>
          </p:cNvPr>
          <p:cNvCxnSpPr>
            <a:cxnSpLocks/>
          </p:cNvCxnSpPr>
          <p:nvPr/>
        </p:nvCxnSpPr>
        <p:spPr>
          <a:xfrm>
            <a:off x="6865273" y="4398406"/>
            <a:ext cx="1405811" cy="25625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1251F0-F101-43D8-8078-26566618ADC2}"/>
              </a:ext>
            </a:extLst>
          </p:cNvPr>
          <p:cNvCxnSpPr>
            <a:cxnSpLocks/>
          </p:cNvCxnSpPr>
          <p:nvPr/>
        </p:nvCxnSpPr>
        <p:spPr>
          <a:xfrm flipH="1">
            <a:off x="4146014" y="4398406"/>
            <a:ext cx="1180715" cy="25625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9F3C2E-CC3A-4818-87DD-5785A931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6386"/>
          </a:xfrm>
        </p:spPr>
        <p:txBody>
          <a:bodyPr/>
          <a:lstStyle/>
          <a:p>
            <a:r>
              <a:rPr lang="en-US" dirty="0"/>
              <a:t>S1800A Schema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0C48F-3CC4-48C2-9C0B-E6E420B0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214FD-5653-42C9-8285-9E9475216996}"/>
              </a:ext>
            </a:extLst>
          </p:cNvPr>
          <p:cNvSpPr/>
          <p:nvPr/>
        </p:nvSpPr>
        <p:spPr>
          <a:xfrm>
            <a:off x="4959427" y="1605112"/>
            <a:ext cx="2302526" cy="694062"/>
          </a:xfrm>
          <a:prstGeom prst="rect">
            <a:avLst/>
          </a:prstGeom>
          <a:solidFill>
            <a:srgbClr val="5AC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Registration to Screening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FB2AB-E447-4B18-862E-E8B8E438C278}"/>
              </a:ext>
            </a:extLst>
          </p:cNvPr>
          <p:cNvSpPr txBox="1"/>
          <p:nvPr/>
        </p:nvSpPr>
        <p:spPr>
          <a:xfrm>
            <a:off x="4617905" y="2692494"/>
            <a:ext cx="2985570" cy="8575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Screening study to determine sub-study assignment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71DEC9-AF2E-4E4E-9BCE-F391D1D3FE71}"/>
              </a:ext>
            </a:extLst>
          </p:cNvPr>
          <p:cNvSpPr/>
          <p:nvPr/>
        </p:nvSpPr>
        <p:spPr>
          <a:xfrm>
            <a:off x="4879362" y="3847661"/>
            <a:ext cx="2566011" cy="8575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B1D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Randomization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F2B3F4-07AE-4533-80CC-FD7670D60EC4}"/>
              </a:ext>
            </a:extLst>
          </p:cNvPr>
          <p:cNvSpPr/>
          <p:nvPr/>
        </p:nvSpPr>
        <p:spPr>
          <a:xfrm>
            <a:off x="609600" y="3926366"/>
            <a:ext cx="3536414" cy="2140085"/>
          </a:xfrm>
          <a:prstGeom prst="rect">
            <a:avLst/>
          </a:prstGeom>
          <a:solidFill>
            <a:schemeClr val="bg1"/>
          </a:solidFill>
          <a:ln w="28575">
            <a:solidFill>
              <a:srgbClr val="B1D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ARM A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Investigator’s Choice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of Care</a:t>
            </a:r>
          </a:p>
          <a:p>
            <a:pPr algn="ctr"/>
            <a: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  <a:t>*docetaxel + ramucirumab; docetaxel; gemcitabine; pemetrexed (</a:t>
            </a:r>
            <a:r>
              <a:rPr lang="en-US" altLang="en-US" kern="0" dirty="0" err="1">
                <a:solidFill>
                  <a:schemeClr val="accent6"/>
                </a:solidFill>
                <a:cs typeface="Arial" panose="020B0604020202020204" pitchFamily="34" charset="0"/>
              </a:rPr>
              <a:t>nonSCC</a:t>
            </a:r>
            <a: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  <a:t> only)</a:t>
            </a:r>
            <a:endParaRPr lang="en-US" altLang="en-US" sz="2000" kern="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5E7FED-B82A-4017-B056-4E220A168CBB}"/>
              </a:ext>
            </a:extLst>
          </p:cNvPr>
          <p:cNvSpPr/>
          <p:nvPr/>
        </p:nvSpPr>
        <p:spPr>
          <a:xfrm>
            <a:off x="8271084" y="3926366"/>
            <a:ext cx="3536414" cy="2140085"/>
          </a:xfrm>
          <a:prstGeom prst="rect">
            <a:avLst/>
          </a:prstGeom>
          <a:solidFill>
            <a:schemeClr val="bg1"/>
          </a:solidFill>
          <a:ln w="28575">
            <a:solidFill>
              <a:srgbClr val="B1D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ARM B</a:t>
            </a:r>
          </a:p>
          <a:p>
            <a:pPr lvl="0" algn="ctr" defTabSz="1088307">
              <a:lnSpc>
                <a:spcPct val="95000"/>
              </a:lnSpc>
              <a:spcBef>
                <a:spcPts val="800"/>
              </a:spcBef>
              <a:defRPr/>
            </a:pPr>
            <a: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  <a:t>Pembrolizumab </a:t>
            </a:r>
            <a:b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  <a:t>200 mg Q3W for </a:t>
            </a:r>
            <a:b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  <a:t>up to 35 cycles</a:t>
            </a:r>
            <a:b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  <a:t>+</a:t>
            </a:r>
            <a:b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  <a:t>Ramucirumab </a:t>
            </a:r>
            <a:b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  <a:t>10 mg/kg</a:t>
            </a:r>
            <a:r>
              <a:rPr lang="en-US" altLang="en-US" kern="0" baseline="30000" dirty="0">
                <a:solidFill>
                  <a:schemeClr val="accent6"/>
                </a:solidFill>
                <a:cs typeface="Arial" panose="020B0604020202020204" pitchFamily="34" charset="0"/>
              </a:rPr>
              <a:t> </a:t>
            </a:r>
            <a:r>
              <a:rPr lang="en-US" altLang="en-US" kern="0" dirty="0">
                <a:solidFill>
                  <a:schemeClr val="accent6"/>
                </a:solidFill>
                <a:cs typeface="Arial" panose="020B0604020202020204" pitchFamily="34" charset="0"/>
              </a:rPr>
              <a:t>Q3W</a:t>
            </a:r>
            <a:endParaRPr lang="en-US" altLang="en-US" sz="2000" kern="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8617B-CB9A-4636-8C0D-7528CA1D816F}"/>
              </a:ext>
            </a:extLst>
          </p:cNvPr>
          <p:cNvSpPr txBox="1"/>
          <p:nvPr/>
        </p:nvSpPr>
        <p:spPr>
          <a:xfrm>
            <a:off x="9259143" y="1952143"/>
            <a:ext cx="1896537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lvl="0" algn="ctr" defTabSz="914400">
              <a:defRPr/>
            </a:pPr>
            <a:r>
              <a:rPr lang="en-US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(1:1)</a:t>
            </a:r>
          </a:p>
          <a:p>
            <a:pPr lvl="0" algn="ctr" defTabSz="914400">
              <a:defRPr/>
            </a:pPr>
            <a:r>
              <a:rPr lang="en-US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 144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2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2A91-CAE4-4CE6-AC2B-8F31ABDD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S1800A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8B579-B653-4B65-9B8C-3D27D2DC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546080" cy="451485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0070C0"/>
                </a:solidFill>
              </a:rPr>
              <a:t>Primary: </a:t>
            </a:r>
            <a:r>
              <a:rPr lang="en-US" sz="6400" dirty="0"/>
              <a:t>Overall survival in patients with advanced NSCLC previously treated with platinum-based chemotherapy and immunotherapy randomized to ramucirumab and pembrolizumab versus SOC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0070C0"/>
                </a:solidFill>
              </a:rPr>
              <a:t>Secondary: </a:t>
            </a:r>
          </a:p>
          <a:p>
            <a:pPr marL="225425" lvl="1" indent="-22542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To compare response rates between arms, including complete response and partial response (confirmed and unconfirmed)</a:t>
            </a:r>
          </a:p>
          <a:p>
            <a:pPr marL="225425" lvl="1" indent="-22542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To compare the disease control rate (CR, PR, confirmed and unconfirmed and SD)</a:t>
            </a:r>
          </a:p>
          <a:p>
            <a:pPr marL="225425" lvl="1" indent="-22542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To evaluate the duration of response among responders within each arm</a:t>
            </a:r>
          </a:p>
          <a:p>
            <a:pPr marL="225425" lvl="1" indent="-22542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To evaluate the frequency and severity of toxicities within each arm</a:t>
            </a:r>
          </a:p>
          <a:p>
            <a:pPr marL="225425" lvl="1" indent="-22542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To compare Investigator Assessed PFS between arms</a:t>
            </a:r>
          </a:p>
          <a:p>
            <a:pPr marL="225425" lvl="1" indent="-22542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To evaluate the clinical outcomes (OS, IA-PFS, response) by randomization stratification factors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0070C0"/>
                </a:solidFill>
              </a:rPr>
              <a:t>Translational:</a:t>
            </a:r>
          </a:p>
          <a:p>
            <a:pPr marL="225425" lvl="1" indent="-22542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To evaluate if PD-L1 expression levels are associated with clinical outcomes</a:t>
            </a:r>
          </a:p>
          <a:p>
            <a:pPr marL="225425" lvl="1" indent="-22542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To evaluate if tumor mutation burden are associated with clinical outcomes</a:t>
            </a:r>
          </a:p>
          <a:p>
            <a:pPr marL="225425" lvl="1" indent="-22542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To collect, process, and bank cell-free at baseline and progression for future development of a proposal to evaluate comprehensive next-generation sequencing of circulating tumor DNA</a:t>
            </a:r>
          </a:p>
          <a:p>
            <a:pPr marL="225425" lvl="1" indent="-22542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6400" dirty="0"/>
              <a:t>To establish a tissue/blood repository to pursue future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CA0D2-4D89-4B7C-BD6D-7055313B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745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1_NCI Blue">
  <a:themeElements>
    <a:clrScheme name="NCI Template 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CI Template Gree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I Template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Template 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Template 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Template 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Template 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Template 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 Template 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 Template 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 Template 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 Template 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 Template 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 Template 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9dab94b-f61e-445b-bf4d-5a6513d209d2">A2QN7SZZU2H6-21-7</_dlc_DocId>
    <_dlc_DocIdUrl xmlns="69dab94b-f61e-445b-bf4d-5a6513d209d2">
      <Url>https://thehopefoundationswog.sharepoint.com/sites/SWOG/S1400/_layouts/15/DocIdRedir.aspx?ID=A2QN7SZZU2H6-21-7</Url>
      <Description>A2QN7SZZU2H6-21-7</Description>
    </_dlc_DocIdUrl>
    <SharedWithUsers xmlns="2248488c-cf63-44fb-bd92-6fc8332c4fba">
      <UserInfo>
        <DisplayName>Crystal Miwa</DisplayName>
        <AccountId>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BF28C2E620F4FAB9669FC920A0674" ma:contentTypeVersion="3" ma:contentTypeDescription="Create a new document." ma:contentTypeScope="" ma:versionID="79d143170e963f5a2a2cd465dafcf6f3">
  <xsd:schema xmlns:xsd="http://www.w3.org/2001/XMLSchema" xmlns:xs="http://www.w3.org/2001/XMLSchema" xmlns:p="http://schemas.microsoft.com/office/2006/metadata/properties" xmlns:ns2="69dab94b-f61e-445b-bf4d-5a6513d209d2" xmlns:ns3="2248488c-cf63-44fb-bd92-6fc8332c4fba" targetNamespace="http://schemas.microsoft.com/office/2006/metadata/properties" ma:root="true" ma:fieldsID="06302fc41f82150538a4ef0b50e01999" ns2:_="" ns3:_="">
    <xsd:import namespace="69dab94b-f61e-445b-bf4d-5a6513d209d2"/>
    <xsd:import namespace="2248488c-cf63-44fb-bd92-6fc8332c4f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ab94b-f61e-445b-bf4d-5a6513d209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8488c-cf63-44fb-bd92-6fc8332c4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9BE2DEB-71A4-408F-94D3-079DF478BA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D5CB6-F5A8-4B7C-9EFA-F7E479B51CCC}">
  <ds:schemaRefs>
    <ds:schemaRef ds:uri="2248488c-cf63-44fb-bd92-6fc8332c4fba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9dab94b-f61e-445b-bf4d-5a6513d209d2"/>
  </ds:schemaRefs>
</ds:datastoreItem>
</file>

<file path=customXml/itemProps3.xml><?xml version="1.0" encoding="utf-8"?>
<ds:datastoreItem xmlns:ds="http://schemas.openxmlformats.org/officeDocument/2006/customXml" ds:itemID="{96AFA652-0687-424B-AC77-0C38F540D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ab94b-f61e-445b-bf4d-5a6513d209d2"/>
    <ds:schemaRef ds:uri="2248488c-cf63-44fb-bd92-6fc8332c4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8FD633B-3B25-4C9E-A955-91B7E07B630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5718</TotalTime>
  <Words>1082</Words>
  <Application>Microsoft Office PowerPoint</Application>
  <PresentationFormat>Widescreen</PresentationFormat>
  <Paragraphs>176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MS PGothic</vt:lpstr>
      <vt:lpstr>MS PGothic</vt:lpstr>
      <vt:lpstr>Arial</vt:lpstr>
      <vt:lpstr>Arial Narrow</vt:lpstr>
      <vt:lpstr>Bradley Hand ITC</vt:lpstr>
      <vt:lpstr>Calibri</vt:lpstr>
      <vt:lpstr>Calibri Light</vt:lpstr>
      <vt:lpstr>Courier New</vt:lpstr>
      <vt:lpstr>SapientSansBold</vt:lpstr>
      <vt:lpstr>SapientSansRegular</vt:lpstr>
      <vt:lpstr>Retrospect</vt:lpstr>
      <vt:lpstr>1_NCI Blue</vt:lpstr>
      <vt:lpstr>S1800A A Phase II Randomized Study Of Ramucirumab Plus MK3475 (Pembrolizumab) versus Standard Of Care For Patients Previously Treated with Immunotherapy for Stage IV or Recurrent Non-Small Cell Lung Cancer (Lung-MAP Non-Matched Sub-Study)</vt:lpstr>
      <vt:lpstr>Disclosures</vt:lpstr>
      <vt:lpstr>VEGF in the Immunosuppressive Microenvironment</vt:lpstr>
      <vt:lpstr>Combination Ramucirumab &amp; Immunotherapy</vt:lpstr>
      <vt:lpstr>Combination Ramucirumab &amp; Immunotherapy cont’d</vt:lpstr>
      <vt:lpstr>Phase 1a/b Pembrolizumab + Ramucirumab—Tumor Response by PD-L1 status</vt:lpstr>
      <vt:lpstr>Treatment-related AEs Occurring in ≥5%</vt:lpstr>
      <vt:lpstr>S1800A Schema</vt:lpstr>
      <vt:lpstr>S1800A Objectives</vt:lpstr>
      <vt:lpstr>S1800A Treatment </vt:lpstr>
      <vt:lpstr>S1800A Key Eligibility Criteria</vt:lpstr>
      <vt:lpstr>S1800A Stratification Factors</vt:lpstr>
      <vt:lpstr>Pembrolizumab Dose Interruption Recommendations</vt:lpstr>
      <vt:lpstr>Ramucirumab Dose Interruption/Modification Recommendations</vt:lpstr>
      <vt:lpstr>Ramucirumab Discontinuation Recommendations</vt:lpstr>
      <vt:lpstr>S1800A Contacts</vt:lpstr>
      <vt:lpstr>Contact Us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Miwa, Crystal</dc:creator>
  <cp:lastModifiedBy>Norman, Mariah</cp:lastModifiedBy>
  <cp:revision>243</cp:revision>
  <cp:lastPrinted>2019-04-23T19:21:25Z</cp:lastPrinted>
  <dcterms:created xsi:type="dcterms:W3CDTF">2018-09-28T23:25:37Z</dcterms:created>
  <dcterms:modified xsi:type="dcterms:W3CDTF">2019-04-30T20:32:49Z</dcterms:modified>
</cp:coreProperties>
</file>