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47"/>
  </p:notesMasterIdLst>
  <p:sldIdLst>
    <p:sldId id="258" r:id="rId2"/>
    <p:sldId id="299" r:id="rId3"/>
    <p:sldId id="287" r:id="rId4"/>
    <p:sldId id="257" r:id="rId5"/>
    <p:sldId id="280" r:id="rId6"/>
    <p:sldId id="286" r:id="rId7"/>
    <p:sldId id="300" r:id="rId8"/>
    <p:sldId id="259" r:id="rId9"/>
    <p:sldId id="296" r:id="rId10"/>
    <p:sldId id="301" r:id="rId11"/>
    <p:sldId id="262" r:id="rId12"/>
    <p:sldId id="309" r:id="rId13"/>
    <p:sldId id="261" r:id="rId14"/>
    <p:sldId id="310" r:id="rId15"/>
    <p:sldId id="264" r:id="rId16"/>
    <p:sldId id="265" r:id="rId17"/>
    <p:sldId id="322" r:id="rId18"/>
    <p:sldId id="321" r:id="rId19"/>
    <p:sldId id="311" r:id="rId20"/>
    <p:sldId id="292" r:id="rId21"/>
    <p:sldId id="291" r:id="rId22"/>
    <p:sldId id="302" r:id="rId23"/>
    <p:sldId id="314" r:id="rId24"/>
    <p:sldId id="315" r:id="rId25"/>
    <p:sldId id="316" r:id="rId26"/>
    <p:sldId id="317" r:id="rId27"/>
    <p:sldId id="318" r:id="rId28"/>
    <p:sldId id="319" r:id="rId29"/>
    <p:sldId id="320" r:id="rId30"/>
    <p:sldId id="303" r:id="rId31"/>
    <p:sldId id="266" r:id="rId32"/>
    <p:sldId id="267" r:id="rId33"/>
    <p:sldId id="268" r:id="rId34"/>
    <p:sldId id="269" r:id="rId35"/>
    <p:sldId id="270" r:id="rId36"/>
    <p:sldId id="271" r:id="rId37"/>
    <p:sldId id="272" r:id="rId38"/>
    <p:sldId id="273" r:id="rId39"/>
    <p:sldId id="274" r:id="rId40"/>
    <p:sldId id="305" r:id="rId41"/>
    <p:sldId id="308" r:id="rId42"/>
    <p:sldId id="279" r:id="rId43"/>
    <p:sldId id="263" r:id="rId44"/>
    <p:sldId id="307" r:id="rId45"/>
    <p:sldId id="30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Sigman" initials="CS" lastIdx="8" clrIdx="0">
    <p:extLst/>
  </p:cmAuthor>
  <p:cmAuthor id="2" name="Redman, Mary W" initials="RMW" lastIdx="8" clrIdx="1">
    <p:extLst/>
  </p:cmAuthor>
  <p:cmAuthor id="3" name="Griffin, Katherine" initials="GK" lastIdx="1" clrIdx="2">
    <p:extLst/>
  </p:cmAuthor>
  <p:cmAuthor id="4" name="sarahb (Sarah Basse)" initials="sjb"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7F81"/>
    <a:srgbClr val="E6E1C4"/>
    <a:srgbClr val="DBD4A9"/>
    <a:srgbClr val="29498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37" autoAdjust="0"/>
  </p:normalViewPr>
  <p:slideViewPr>
    <p:cSldViewPr snapToGrid="0">
      <p:cViewPr varScale="1">
        <p:scale>
          <a:sx n="90" d="100"/>
          <a:sy n="90" d="100"/>
        </p:scale>
        <p:origin x="-96" y="-91"/>
      </p:cViewPr>
      <p:guideLst>
        <p:guide orient="horz" pos="2160"/>
        <p:guide pos="3840"/>
      </p:guideLst>
    </p:cSldViewPr>
  </p:slideViewPr>
  <p:outlineViewPr>
    <p:cViewPr>
      <p:scale>
        <a:sx n="33" d="100"/>
        <a:sy n="33" d="100"/>
      </p:scale>
      <p:origin x="53" y="91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2293A4-3F09-426C-921C-6BEA8198F1B8}" type="doc">
      <dgm:prSet loTypeId="urn:microsoft.com/office/officeart/2005/8/layout/cycle2" loCatId="cycle" qsTypeId="urn:microsoft.com/office/officeart/2005/8/quickstyle/3d1" qsCatId="3D" csTypeId="urn:microsoft.com/office/officeart/2005/8/colors/accent5_2" csCatId="accent5" phldr="1"/>
      <dgm:spPr/>
      <dgm:t>
        <a:bodyPr/>
        <a:lstStyle/>
        <a:p>
          <a:endParaRPr lang="en-US"/>
        </a:p>
      </dgm:t>
    </dgm:pt>
    <dgm:pt modelId="{DE42F7B3-3DB3-40F4-8BA9-40C0752EAB98}">
      <dgm:prSet phldrT="[Text]" custT="1"/>
      <dgm:spPr>
        <a:solidFill>
          <a:schemeClr val="accent6"/>
        </a:solidFill>
      </dgm:spPr>
      <dgm:t>
        <a:bodyPr/>
        <a:lstStyle/>
        <a:p>
          <a:r>
            <a:rPr lang="en-US" sz="2800" b="1" dirty="0"/>
            <a:t>SWOG</a:t>
          </a:r>
        </a:p>
      </dgm:t>
    </dgm:pt>
    <dgm:pt modelId="{0F6B33A8-A9F6-4CFA-9880-8C7939F92F57}" type="parTrans" cxnId="{DCDBAD35-202D-4085-9FCE-2ED9906E25EE}">
      <dgm:prSet/>
      <dgm:spPr/>
      <dgm:t>
        <a:bodyPr/>
        <a:lstStyle/>
        <a:p>
          <a:endParaRPr lang="en-US"/>
        </a:p>
      </dgm:t>
    </dgm:pt>
    <dgm:pt modelId="{52FDFE28-B0E2-4831-8AED-438AAA02B06C}" type="sibTrans" cxnId="{DCDBAD35-202D-4085-9FCE-2ED9906E25EE}">
      <dgm:prSet/>
      <dgm:spPr/>
      <dgm:t>
        <a:bodyPr/>
        <a:lstStyle/>
        <a:p>
          <a:endParaRPr lang="en-US" dirty="0"/>
        </a:p>
      </dgm:t>
    </dgm:pt>
    <dgm:pt modelId="{6E316AA7-785E-409D-8160-CF8DA3FE4C45}">
      <dgm:prSet phldrT="[Text]"/>
      <dgm:spPr/>
      <dgm:t>
        <a:bodyPr/>
        <a:lstStyle/>
        <a:p>
          <a:r>
            <a:rPr lang="en-US" dirty="0"/>
            <a:t>ECOG-ACRIN</a:t>
          </a:r>
        </a:p>
      </dgm:t>
    </dgm:pt>
    <dgm:pt modelId="{893E0454-86A3-4BB9-ABFB-AB7AFDB8B579}" type="parTrans" cxnId="{E98B5792-59EF-495A-89B8-98EDCE30D177}">
      <dgm:prSet/>
      <dgm:spPr/>
      <dgm:t>
        <a:bodyPr/>
        <a:lstStyle/>
        <a:p>
          <a:endParaRPr lang="en-US"/>
        </a:p>
      </dgm:t>
    </dgm:pt>
    <dgm:pt modelId="{872D09D6-A9E9-4157-8735-28DAEC4B339B}" type="sibTrans" cxnId="{E98B5792-59EF-495A-89B8-98EDCE30D177}">
      <dgm:prSet/>
      <dgm:spPr/>
      <dgm:t>
        <a:bodyPr/>
        <a:lstStyle/>
        <a:p>
          <a:endParaRPr lang="en-US" dirty="0"/>
        </a:p>
      </dgm:t>
    </dgm:pt>
    <dgm:pt modelId="{E26AC98D-AE7B-4173-8F46-AFEFD388650A}">
      <dgm:prSet phldrT="[Text]"/>
      <dgm:spPr/>
      <dgm:t>
        <a:bodyPr/>
        <a:lstStyle/>
        <a:p>
          <a:r>
            <a:rPr lang="en-US" dirty="0"/>
            <a:t>NRG</a:t>
          </a:r>
        </a:p>
      </dgm:t>
    </dgm:pt>
    <dgm:pt modelId="{2A4C10C3-1108-4BFF-8A73-F0902B05A3F7}" type="parTrans" cxnId="{C5043E5B-5FD4-41DC-8B6C-80B4F834CC22}">
      <dgm:prSet/>
      <dgm:spPr/>
      <dgm:t>
        <a:bodyPr/>
        <a:lstStyle/>
        <a:p>
          <a:endParaRPr lang="en-US"/>
        </a:p>
      </dgm:t>
    </dgm:pt>
    <dgm:pt modelId="{87AA1D69-D179-4789-A6F9-2F0E43155FBB}" type="sibTrans" cxnId="{C5043E5B-5FD4-41DC-8B6C-80B4F834CC22}">
      <dgm:prSet/>
      <dgm:spPr/>
      <dgm:t>
        <a:bodyPr/>
        <a:lstStyle/>
        <a:p>
          <a:endParaRPr lang="en-US" dirty="0"/>
        </a:p>
      </dgm:t>
    </dgm:pt>
    <dgm:pt modelId="{4589C1E9-248B-4C78-8C28-1A55E16DFA07}">
      <dgm:prSet phldrT="[Text]"/>
      <dgm:spPr/>
      <dgm:t>
        <a:bodyPr/>
        <a:lstStyle/>
        <a:p>
          <a:r>
            <a:rPr lang="en-US" dirty="0"/>
            <a:t>CCTG</a:t>
          </a:r>
        </a:p>
      </dgm:t>
    </dgm:pt>
    <dgm:pt modelId="{9743BB93-116F-4333-8D6E-8BB572F0C053}" type="parTrans" cxnId="{7F105217-A714-4F82-8737-8268C114465A}">
      <dgm:prSet/>
      <dgm:spPr/>
      <dgm:t>
        <a:bodyPr/>
        <a:lstStyle/>
        <a:p>
          <a:endParaRPr lang="en-US"/>
        </a:p>
      </dgm:t>
    </dgm:pt>
    <dgm:pt modelId="{B5AE762C-8B27-4557-8752-BAAC6897D49A}" type="sibTrans" cxnId="{7F105217-A714-4F82-8737-8268C114465A}">
      <dgm:prSet/>
      <dgm:spPr/>
      <dgm:t>
        <a:bodyPr/>
        <a:lstStyle/>
        <a:p>
          <a:endParaRPr lang="en-US" dirty="0"/>
        </a:p>
      </dgm:t>
    </dgm:pt>
    <dgm:pt modelId="{4571180A-2F8F-4269-9B98-198EFE04298E}">
      <dgm:prSet phldrT="[Text]"/>
      <dgm:spPr>
        <a:solidFill>
          <a:schemeClr val="accent5"/>
        </a:solidFill>
      </dgm:spPr>
      <dgm:t>
        <a:bodyPr/>
        <a:lstStyle/>
        <a:p>
          <a:r>
            <a:rPr lang="en-US" dirty="0"/>
            <a:t>Alliance</a:t>
          </a:r>
        </a:p>
      </dgm:t>
    </dgm:pt>
    <dgm:pt modelId="{3AA7F163-7966-43A5-8698-2BC0BA1C8304}" type="parTrans" cxnId="{59DD2127-CD87-4F92-A408-369713B80D66}">
      <dgm:prSet/>
      <dgm:spPr/>
      <dgm:t>
        <a:bodyPr/>
        <a:lstStyle/>
        <a:p>
          <a:endParaRPr lang="en-US"/>
        </a:p>
      </dgm:t>
    </dgm:pt>
    <dgm:pt modelId="{7065C381-C6F0-4DB7-851C-42D035BA29A7}" type="sibTrans" cxnId="{59DD2127-CD87-4F92-A408-369713B80D66}">
      <dgm:prSet/>
      <dgm:spPr/>
      <dgm:t>
        <a:bodyPr/>
        <a:lstStyle/>
        <a:p>
          <a:endParaRPr lang="en-US" dirty="0"/>
        </a:p>
      </dgm:t>
    </dgm:pt>
    <dgm:pt modelId="{4F8467A0-0C18-4947-A566-6CADDE0D2FDC}" type="pres">
      <dgm:prSet presAssocID="{242293A4-3F09-426C-921C-6BEA8198F1B8}" presName="cycle" presStyleCnt="0">
        <dgm:presLayoutVars>
          <dgm:dir/>
          <dgm:resizeHandles val="exact"/>
        </dgm:presLayoutVars>
      </dgm:prSet>
      <dgm:spPr/>
      <dgm:t>
        <a:bodyPr/>
        <a:lstStyle/>
        <a:p>
          <a:endParaRPr lang="en-US"/>
        </a:p>
      </dgm:t>
    </dgm:pt>
    <dgm:pt modelId="{A9803A3A-82AD-4C04-941A-A08CC189DC7A}" type="pres">
      <dgm:prSet presAssocID="{DE42F7B3-3DB3-40F4-8BA9-40C0752EAB98}" presName="node" presStyleLbl="node1" presStyleIdx="0" presStyleCnt="5" custScaleX="110215">
        <dgm:presLayoutVars>
          <dgm:bulletEnabled val="1"/>
        </dgm:presLayoutVars>
      </dgm:prSet>
      <dgm:spPr/>
      <dgm:t>
        <a:bodyPr/>
        <a:lstStyle/>
        <a:p>
          <a:endParaRPr lang="en-US"/>
        </a:p>
      </dgm:t>
    </dgm:pt>
    <dgm:pt modelId="{8D1021FF-03A7-4B43-9E94-59281E74F1D5}" type="pres">
      <dgm:prSet presAssocID="{52FDFE28-B0E2-4831-8AED-438AAA02B06C}" presName="sibTrans" presStyleLbl="sibTrans2D1" presStyleIdx="0" presStyleCnt="5" custAng="5775310"/>
      <dgm:spPr/>
      <dgm:t>
        <a:bodyPr/>
        <a:lstStyle/>
        <a:p>
          <a:endParaRPr lang="en-US"/>
        </a:p>
      </dgm:t>
    </dgm:pt>
    <dgm:pt modelId="{D03E680B-0432-4C58-92CC-6FDB4AC209CB}" type="pres">
      <dgm:prSet presAssocID="{52FDFE28-B0E2-4831-8AED-438AAA02B06C}" presName="connectorText" presStyleLbl="sibTrans2D1" presStyleIdx="0" presStyleCnt="5"/>
      <dgm:spPr/>
      <dgm:t>
        <a:bodyPr/>
        <a:lstStyle/>
        <a:p>
          <a:endParaRPr lang="en-US"/>
        </a:p>
      </dgm:t>
    </dgm:pt>
    <dgm:pt modelId="{16A6FFBD-C72F-4107-97FF-5119FFA2FAFD}" type="pres">
      <dgm:prSet presAssocID="{6E316AA7-785E-409D-8160-CF8DA3FE4C45}" presName="node" presStyleLbl="node1" presStyleIdx="1" presStyleCnt="5">
        <dgm:presLayoutVars>
          <dgm:bulletEnabled val="1"/>
        </dgm:presLayoutVars>
      </dgm:prSet>
      <dgm:spPr/>
      <dgm:t>
        <a:bodyPr/>
        <a:lstStyle/>
        <a:p>
          <a:endParaRPr lang="en-US"/>
        </a:p>
      </dgm:t>
    </dgm:pt>
    <dgm:pt modelId="{968BA77D-24EF-491C-BAD5-416C5715A84B}" type="pres">
      <dgm:prSet presAssocID="{872D09D6-A9E9-4157-8735-28DAEC4B339B}" presName="sibTrans" presStyleLbl="sibTrans2D1" presStyleIdx="1" presStyleCnt="5" custAng="5775310"/>
      <dgm:spPr/>
      <dgm:t>
        <a:bodyPr/>
        <a:lstStyle/>
        <a:p>
          <a:endParaRPr lang="en-US"/>
        </a:p>
      </dgm:t>
    </dgm:pt>
    <dgm:pt modelId="{BC7DA69E-084D-4819-84B1-10BF2B7605EF}" type="pres">
      <dgm:prSet presAssocID="{872D09D6-A9E9-4157-8735-28DAEC4B339B}" presName="connectorText" presStyleLbl="sibTrans2D1" presStyleIdx="1" presStyleCnt="5"/>
      <dgm:spPr/>
      <dgm:t>
        <a:bodyPr/>
        <a:lstStyle/>
        <a:p>
          <a:endParaRPr lang="en-US"/>
        </a:p>
      </dgm:t>
    </dgm:pt>
    <dgm:pt modelId="{3B2B3FB2-5FBD-40BB-933C-8610BB8223C7}" type="pres">
      <dgm:prSet presAssocID="{E26AC98D-AE7B-4173-8F46-AFEFD388650A}" presName="node" presStyleLbl="node1" presStyleIdx="2" presStyleCnt="5">
        <dgm:presLayoutVars>
          <dgm:bulletEnabled val="1"/>
        </dgm:presLayoutVars>
      </dgm:prSet>
      <dgm:spPr/>
      <dgm:t>
        <a:bodyPr/>
        <a:lstStyle/>
        <a:p>
          <a:endParaRPr lang="en-US"/>
        </a:p>
      </dgm:t>
    </dgm:pt>
    <dgm:pt modelId="{4874F2CB-E165-42CB-A510-D9C4825AC342}" type="pres">
      <dgm:prSet presAssocID="{87AA1D69-D179-4789-A6F9-2F0E43155FBB}" presName="sibTrans" presStyleLbl="sibTrans2D1" presStyleIdx="2" presStyleCnt="5" custAng="5400000"/>
      <dgm:spPr/>
      <dgm:t>
        <a:bodyPr/>
        <a:lstStyle/>
        <a:p>
          <a:endParaRPr lang="en-US"/>
        </a:p>
      </dgm:t>
    </dgm:pt>
    <dgm:pt modelId="{32E076CB-A05E-4EDC-B92A-051DAEB298CF}" type="pres">
      <dgm:prSet presAssocID="{87AA1D69-D179-4789-A6F9-2F0E43155FBB}" presName="connectorText" presStyleLbl="sibTrans2D1" presStyleIdx="2" presStyleCnt="5"/>
      <dgm:spPr/>
      <dgm:t>
        <a:bodyPr/>
        <a:lstStyle/>
        <a:p>
          <a:endParaRPr lang="en-US"/>
        </a:p>
      </dgm:t>
    </dgm:pt>
    <dgm:pt modelId="{8245AAC0-E9D3-4A55-B7AA-3287FC2E35CE}" type="pres">
      <dgm:prSet presAssocID="{4589C1E9-248B-4C78-8C28-1A55E16DFA07}" presName="node" presStyleLbl="node1" presStyleIdx="3" presStyleCnt="5">
        <dgm:presLayoutVars>
          <dgm:bulletEnabled val="1"/>
        </dgm:presLayoutVars>
      </dgm:prSet>
      <dgm:spPr/>
      <dgm:t>
        <a:bodyPr/>
        <a:lstStyle/>
        <a:p>
          <a:endParaRPr lang="en-US"/>
        </a:p>
      </dgm:t>
    </dgm:pt>
    <dgm:pt modelId="{1A20811D-28E6-479B-8BF7-ABC914C0F186}" type="pres">
      <dgm:prSet presAssocID="{B5AE762C-8B27-4557-8752-BAAC6897D49A}" presName="sibTrans" presStyleLbl="sibTrans2D1" presStyleIdx="3" presStyleCnt="5" custAng="5775310"/>
      <dgm:spPr/>
      <dgm:t>
        <a:bodyPr/>
        <a:lstStyle/>
        <a:p>
          <a:endParaRPr lang="en-US"/>
        </a:p>
      </dgm:t>
    </dgm:pt>
    <dgm:pt modelId="{C7B8C835-9849-4E57-93A3-447E41D64AF5}" type="pres">
      <dgm:prSet presAssocID="{B5AE762C-8B27-4557-8752-BAAC6897D49A}" presName="connectorText" presStyleLbl="sibTrans2D1" presStyleIdx="3" presStyleCnt="5"/>
      <dgm:spPr/>
      <dgm:t>
        <a:bodyPr/>
        <a:lstStyle/>
        <a:p>
          <a:endParaRPr lang="en-US"/>
        </a:p>
      </dgm:t>
    </dgm:pt>
    <dgm:pt modelId="{076FAB26-EF16-408D-8B6D-EF8618B7E4B1}" type="pres">
      <dgm:prSet presAssocID="{4571180A-2F8F-4269-9B98-198EFE04298E}" presName="node" presStyleLbl="node1" presStyleIdx="4" presStyleCnt="5">
        <dgm:presLayoutVars>
          <dgm:bulletEnabled val="1"/>
        </dgm:presLayoutVars>
      </dgm:prSet>
      <dgm:spPr/>
      <dgm:t>
        <a:bodyPr/>
        <a:lstStyle/>
        <a:p>
          <a:endParaRPr lang="en-US"/>
        </a:p>
      </dgm:t>
    </dgm:pt>
    <dgm:pt modelId="{BB938257-86A1-4D98-B7F4-90D0B6D9B8F8}" type="pres">
      <dgm:prSet presAssocID="{7065C381-C6F0-4DB7-851C-42D035BA29A7}" presName="sibTrans" presStyleLbl="sibTrans2D1" presStyleIdx="4" presStyleCnt="5" custAng="5775310"/>
      <dgm:spPr/>
      <dgm:t>
        <a:bodyPr/>
        <a:lstStyle/>
        <a:p>
          <a:endParaRPr lang="en-US"/>
        </a:p>
      </dgm:t>
    </dgm:pt>
    <dgm:pt modelId="{04EC14C3-3CE5-4B7B-9616-B8FCEE0D8205}" type="pres">
      <dgm:prSet presAssocID="{7065C381-C6F0-4DB7-851C-42D035BA29A7}" presName="connectorText" presStyleLbl="sibTrans2D1" presStyleIdx="4" presStyleCnt="5"/>
      <dgm:spPr/>
      <dgm:t>
        <a:bodyPr/>
        <a:lstStyle/>
        <a:p>
          <a:endParaRPr lang="en-US"/>
        </a:p>
      </dgm:t>
    </dgm:pt>
  </dgm:ptLst>
  <dgm:cxnLst>
    <dgm:cxn modelId="{A3FE0859-3C66-42DD-A91F-D440232BF426}" type="presOf" srcId="{B5AE762C-8B27-4557-8752-BAAC6897D49A}" destId="{1A20811D-28E6-479B-8BF7-ABC914C0F186}" srcOrd="0" destOrd="0" presId="urn:microsoft.com/office/officeart/2005/8/layout/cycle2"/>
    <dgm:cxn modelId="{03983782-2456-422F-A7AF-702B34D7F3B9}" type="presOf" srcId="{52FDFE28-B0E2-4831-8AED-438AAA02B06C}" destId="{D03E680B-0432-4C58-92CC-6FDB4AC209CB}" srcOrd="1" destOrd="0" presId="urn:microsoft.com/office/officeart/2005/8/layout/cycle2"/>
    <dgm:cxn modelId="{238CBA5F-E3CB-4E22-804F-348392BF438B}" type="presOf" srcId="{7065C381-C6F0-4DB7-851C-42D035BA29A7}" destId="{04EC14C3-3CE5-4B7B-9616-B8FCEE0D8205}" srcOrd="1" destOrd="0" presId="urn:microsoft.com/office/officeart/2005/8/layout/cycle2"/>
    <dgm:cxn modelId="{DD6EE13E-7512-42A9-A5C8-650A007B6D68}" type="presOf" srcId="{B5AE762C-8B27-4557-8752-BAAC6897D49A}" destId="{C7B8C835-9849-4E57-93A3-447E41D64AF5}" srcOrd="1" destOrd="0" presId="urn:microsoft.com/office/officeart/2005/8/layout/cycle2"/>
    <dgm:cxn modelId="{323C5ADB-6BB0-4AA4-AE22-B493AE0C681C}" type="presOf" srcId="{4571180A-2F8F-4269-9B98-198EFE04298E}" destId="{076FAB26-EF16-408D-8B6D-EF8618B7E4B1}" srcOrd="0" destOrd="0" presId="urn:microsoft.com/office/officeart/2005/8/layout/cycle2"/>
    <dgm:cxn modelId="{B8D263C1-11DF-4EC8-942A-07626B47374C}" type="presOf" srcId="{7065C381-C6F0-4DB7-851C-42D035BA29A7}" destId="{BB938257-86A1-4D98-B7F4-90D0B6D9B8F8}" srcOrd="0" destOrd="0" presId="urn:microsoft.com/office/officeart/2005/8/layout/cycle2"/>
    <dgm:cxn modelId="{6EF2917F-A305-4106-98E0-1DDACFF00652}" type="presOf" srcId="{872D09D6-A9E9-4157-8735-28DAEC4B339B}" destId="{BC7DA69E-084D-4819-84B1-10BF2B7605EF}" srcOrd="1" destOrd="0" presId="urn:microsoft.com/office/officeart/2005/8/layout/cycle2"/>
    <dgm:cxn modelId="{242C226D-5153-42CB-9B2F-0E3FB6C0C393}" type="presOf" srcId="{242293A4-3F09-426C-921C-6BEA8198F1B8}" destId="{4F8467A0-0C18-4947-A566-6CADDE0D2FDC}" srcOrd="0" destOrd="0" presId="urn:microsoft.com/office/officeart/2005/8/layout/cycle2"/>
    <dgm:cxn modelId="{59DD2127-CD87-4F92-A408-369713B80D66}" srcId="{242293A4-3F09-426C-921C-6BEA8198F1B8}" destId="{4571180A-2F8F-4269-9B98-198EFE04298E}" srcOrd="4" destOrd="0" parTransId="{3AA7F163-7966-43A5-8698-2BC0BA1C8304}" sibTransId="{7065C381-C6F0-4DB7-851C-42D035BA29A7}"/>
    <dgm:cxn modelId="{1C33DD32-CD14-4E75-9E21-A15EF2BBD804}" type="presOf" srcId="{87AA1D69-D179-4789-A6F9-2F0E43155FBB}" destId="{32E076CB-A05E-4EDC-B92A-051DAEB298CF}" srcOrd="1" destOrd="0" presId="urn:microsoft.com/office/officeart/2005/8/layout/cycle2"/>
    <dgm:cxn modelId="{1A8F3A9E-C1DE-4DDD-9DFA-55AAE9601B43}" type="presOf" srcId="{DE42F7B3-3DB3-40F4-8BA9-40C0752EAB98}" destId="{A9803A3A-82AD-4C04-941A-A08CC189DC7A}" srcOrd="0" destOrd="0" presId="urn:microsoft.com/office/officeart/2005/8/layout/cycle2"/>
    <dgm:cxn modelId="{E1A14CFE-9E0B-4F06-9044-C56BA0511C9B}" type="presOf" srcId="{872D09D6-A9E9-4157-8735-28DAEC4B339B}" destId="{968BA77D-24EF-491C-BAD5-416C5715A84B}" srcOrd="0" destOrd="0" presId="urn:microsoft.com/office/officeart/2005/8/layout/cycle2"/>
    <dgm:cxn modelId="{7F105217-A714-4F82-8737-8268C114465A}" srcId="{242293A4-3F09-426C-921C-6BEA8198F1B8}" destId="{4589C1E9-248B-4C78-8C28-1A55E16DFA07}" srcOrd="3" destOrd="0" parTransId="{9743BB93-116F-4333-8D6E-8BB572F0C053}" sibTransId="{B5AE762C-8B27-4557-8752-BAAC6897D49A}"/>
    <dgm:cxn modelId="{CCF8F01D-FAE9-4412-AE54-82A46027352C}" type="presOf" srcId="{4589C1E9-248B-4C78-8C28-1A55E16DFA07}" destId="{8245AAC0-E9D3-4A55-B7AA-3287FC2E35CE}" srcOrd="0" destOrd="0" presId="urn:microsoft.com/office/officeart/2005/8/layout/cycle2"/>
    <dgm:cxn modelId="{DCDBAD35-202D-4085-9FCE-2ED9906E25EE}" srcId="{242293A4-3F09-426C-921C-6BEA8198F1B8}" destId="{DE42F7B3-3DB3-40F4-8BA9-40C0752EAB98}" srcOrd="0" destOrd="0" parTransId="{0F6B33A8-A9F6-4CFA-9880-8C7939F92F57}" sibTransId="{52FDFE28-B0E2-4831-8AED-438AAA02B06C}"/>
    <dgm:cxn modelId="{818A12CA-910F-4A37-8D71-FBDA929F3700}" type="presOf" srcId="{E26AC98D-AE7B-4173-8F46-AFEFD388650A}" destId="{3B2B3FB2-5FBD-40BB-933C-8610BB8223C7}" srcOrd="0" destOrd="0" presId="urn:microsoft.com/office/officeart/2005/8/layout/cycle2"/>
    <dgm:cxn modelId="{42D352E1-3928-49EF-B517-B383FC4C9DA1}" type="presOf" srcId="{87AA1D69-D179-4789-A6F9-2F0E43155FBB}" destId="{4874F2CB-E165-42CB-A510-D9C4825AC342}" srcOrd="0" destOrd="0" presId="urn:microsoft.com/office/officeart/2005/8/layout/cycle2"/>
    <dgm:cxn modelId="{EFBB6C7F-06F5-423E-83E2-65FF9752701D}" type="presOf" srcId="{6E316AA7-785E-409D-8160-CF8DA3FE4C45}" destId="{16A6FFBD-C72F-4107-97FF-5119FFA2FAFD}" srcOrd="0" destOrd="0" presId="urn:microsoft.com/office/officeart/2005/8/layout/cycle2"/>
    <dgm:cxn modelId="{495EDA27-E4E9-49EE-A498-1DEAB7241FFE}" type="presOf" srcId="{52FDFE28-B0E2-4831-8AED-438AAA02B06C}" destId="{8D1021FF-03A7-4B43-9E94-59281E74F1D5}" srcOrd="0" destOrd="0" presId="urn:microsoft.com/office/officeart/2005/8/layout/cycle2"/>
    <dgm:cxn modelId="{E98B5792-59EF-495A-89B8-98EDCE30D177}" srcId="{242293A4-3F09-426C-921C-6BEA8198F1B8}" destId="{6E316AA7-785E-409D-8160-CF8DA3FE4C45}" srcOrd="1" destOrd="0" parTransId="{893E0454-86A3-4BB9-ABFB-AB7AFDB8B579}" sibTransId="{872D09D6-A9E9-4157-8735-28DAEC4B339B}"/>
    <dgm:cxn modelId="{C5043E5B-5FD4-41DC-8B6C-80B4F834CC22}" srcId="{242293A4-3F09-426C-921C-6BEA8198F1B8}" destId="{E26AC98D-AE7B-4173-8F46-AFEFD388650A}" srcOrd="2" destOrd="0" parTransId="{2A4C10C3-1108-4BFF-8A73-F0902B05A3F7}" sibTransId="{87AA1D69-D179-4789-A6F9-2F0E43155FBB}"/>
    <dgm:cxn modelId="{6E0153C7-C5C6-46AC-85ED-7B59C81E415F}" type="presParOf" srcId="{4F8467A0-0C18-4947-A566-6CADDE0D2FDC}" destId="{A9803A3A-82AD-4C04-941A-A08CC189DC7A}" srcOrd="0" destOrd="0" presId="urn:microsoft.com/office/officeart/2005/8/layout/cycle2"/>
    <dgm:cxn modelId="{DA6F52AA-F96B-40E2-A87D-71FAA3C95C33}" type="presParOf" srcId="{4F8467A0-0C18-4947-A566-6CADDE0D2FDC}" destId="{8D1021FF-03A7-4B43-9E94-59281E74F1D5}" srcOrd="1" destOrd="0" presId="urn:microsoft.com/office/officeart/2005/8/layout/cycle2"/>
    <dgm:cxn modelId="{95B1AD08-F4E7-4450-B93C-EB8A875A14EE}" type="presParOf" srcId="{8D1021FF-03A7-4B43-9E94-59281E74F1D5}" destId="{D03E680B-0432-4C58-92CC-6FDB4AC209CB}" srcOrd="0" destOrd="0" presId="urn:microsoft.com/office/officeart/2005/8/layout/cycle2"/>
    <dgm:cxn modelId="{F089F296-1F9F-4F21-BE9D-D21B3B6B0AB3}" type="presParOf" srcId="{4F8467A0-0C18-4947-A566-6CADDE0D2FDC}" destId="{16A6FFBD-C72F-4107-97FF-5119FFA2FAFD}" srcOrd="2" destOrd="0" presId="urn:microsoft.com/office/officeart/2005/8/layout/cycle2"/>
    <dgm:cxn modelId="{B6647641-6439-473B-88E3-C748C20C25F9}" type="presParOf" srcId="{4F8467A0-0C18-4947-A566-6CADDE0D2FDC}" destId="{968BA77D-24EF-491C-BAD5-416C5715A84B}" srcOrd="3" destOrd="0" presId="urn:microsoft.com/office/officeart/2005/8/layout/cycle2"/>
    <dgm:cxn modelId="{908CFEC1-A6D6-4110-BB09-329D6494D5A0}" type="presParOf" srcId="{968BA77D-24EF-491C-BAD5-416C5715A84B}" destId="{BC7DA69E-084D-4819-84B1-10BF2B7605EF}" srcOrd="0" destOrd="0" presId="urn:microsoft.com/office/officeart/2005/8/layout/cycle2"/>
    <dgm:cxn modelId="{26A4C9FB-652F-4206-A035-12312B0A42C1}" type="presParOf" srcId="{4F8467A0-0C18-4947-A566-6CADDE0D2FDC}" destId="{3B2B3FB2-5FBD-40BB-933C-8610BB8223C7}" srcOrd="4" destOrd="0" presId="urn:microsoft.com/office/officeart/2005/8/layout/cycle2"/>
    <dgm:cxn modelId="{D42B78A3-79AD-4536-8031-DB9F22747296}" type="presParOf" srcId="{4F8467A0-0C18-4947-A566-6CADDE0D2FDC}" destId="{4874F2CB-E165-42CB-A510-D9C4825AC342}" srcOrd="5" destOrd="0" presId="urn:microsoft.com/office/officeart/2005/8/layout/cycle2"/>
    <dgm:cxn modelId="{84A89BF8-092E-4D56-85D2-8A9141619065}" type="presParOf" srcId="{4874F2CB-E165-42CB-A510-D9C4825AC342}" destId="{32E076CB-A05E-4EDC-B92A-051DAEB298CF}" srcOrd="0" destOrd="0" presId="urn:microsoft.com/office/officeart/2005/8/layout/cycle2"/>
    <dgm:cxn modelId="{8C4C8084-1E21-488F-B8F5-8FF453722DA6}" type="presParOf" srcId="{4F8467A0-0C18-4947-A566-6CADDE0D2FDC}" destId="{8245AAC0-E9D3-4A55-B7AA-3287FC2E35CE}" srcOrd="6" destOrd="0" presId="urn:microsoft.com/office/officeart/2005/8/layout/cycle2"/>
    <dgm:cxn modelId="{27F21EE9-01B8-426E-A66D-0E5313623A98}" type="presParOf" srcId="{4F8467A0-0C18-4947-A566-6CADDE0D2FDC}" destId="{1A20811D-28E6-479B-8BF7-ABC914C0F186}" srcOrd="7" destOrd="0" presId="urn:microsoft.com/office/officeart/2005/8/layout/cycle2"/>
    <dgm:cxn modelId="{C38FA8BC-BB06-433C-9297-F24A3E24A687}" type="presParOf" srcId="{1A20811D-28E6-479B-8BF7-ABC914C0F186}" destId="{C7B8C835-9849-4E57-93A3-447E41D64AF5}" srcOrd="0" destOrd="0" presId="urn:microsoft.com/office/officeart/2005/8/layout/cycle2"/>
    <dgm:cxn modelId="{209724D1-0B07-474F-9026-B7D8EC4BBE28}" type="presParOf" srcId="{4F8467A0-0C18-4947-A566-6CADDE0D2FDC}" destId="{076FAB26-EF16-408D-8B6D-EF8618B7E4B1}" srcOrd="8" destOrd="0" presId="urn:microsoft.com/office/officeart/2005/8/layout/cycle2"/>
    <dgm:cxn modelId="{4790D563-C180-47B9-BC75-BE7C4ABDB15C}" type="presParOf" srcId="{4F8467A0-0C18-4947-A566-6CADDE0D2FDC}" destId="{BB938257-86A1-4D98-B7F4-90D0B6D9B8F8}" srcOrd="9" destOrd="0" presId="urn:microsoft.com/office/officeart/2005/8/layout/cycle2"/>
    <dgm:cxn modelId="{FF0DB3CB-1A2B-4B68-8C08-BDE3BD243D02}" type="presParOf" srcId="{BB938257-86A1-4D98-B7F4-90D0B6D9B8F8}" destId="{04EC14C3-3CE5-4B7B-9616-B8FCEE0D820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03A3A-82AD-4C04-941A-A08CC189DC7A}">
      <dsp:nvSpPr>
        <dsp:cNvPr id="0" name=""/>
        <dsp:cNvSpPr/>
      </dsp:nvSpPr>
      <dsp:spPr>
        <a:xfrm>
          <a:off x="2945870" y="1571"/>
          <a:ext cx="1631661" cy="1480435"/>
        </a:xfrm>
        <a:prstGeom prst="ellipse">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t>SWOG</a:t>
          </a:r>
        </a:p>
      </dsp:txBody>
      <dsp:txXfrm>
        <a:off x="3184821" y="218376"/>
        <a:ext cx="1153759" cy="1046825"/>
      </dsp:txXfrm>
    </dsp:sp>
    <dsp:sp modelId="{8D1021FF-03A7-4B43-9E94-59281E74F1D5}">
      <dsp:nvSpPr>
        <dsp:cNvPr id="0" name=""/>
        <dsp:cNvSpPr/>
      </dsp:nvSpPr>
      <dsp:spPr>
        <a:xfrm rot="7935310">
          <a:off x="4486981" y="1152624"/>
          <a:ext cx="368078" cy="499646"/>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4579319" y="1211688"/>
        <a:ext cx="257655" cy="299788"/>
      </dsp:txXfrm>
    </dsp:sp>
    <dsp:sp modelId="{16A6FFBD-C72F-4107-97FF-5119FFA2FAFD}">
      <dsp:nvSpPr>
        <dsp:cNvPr id="0" name=""/>
        <dsp:cNvSpPr/>
      </dsp:nvSpPr>
      <dsp:spPr>
        <a:xfrm>
          <a:off x="4819004" y="1307546"/>
          <a:ext cx="1480435" cy="148043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ECOG-ACRIN</a:t>
          </a:r>
        </a:p>
      </dsp:txBody>
      <dsp:txXfrm>
        <a:off x="5035809" y="1524351"/>
        <a:ext cx="1046825" cy="1046825"/>
      </dsp:txXfrm>
    </dsp:sp>
    <dsp:sp modelId="{968BA77D-24EF-491C-BAD5-416C5715A84B}">
      <dsp:nvSpPr>
        <dsp:cNvPr id="0" name=""/>
        <dsp:cNvSpPr/>
      </dsp:nvSpPr>
      <dsp:spPr>
        <a:xfrm rot="12255310">
          <a:off x="5022885" y="2843920"/>
          <a:ext cx="392954" cy="499646"/>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10800000">
        <a:off x="5135568" y="2968063"/>
        <a:ext cx="275068" cy="299788"/>
      </dsp:txXfrm>
    </dsp:sp>
    <dsp:sp modelId="{3B2B3FB2-5FBD-40BB-933C-8610BB8223C7}">
      <dsp:nvSpPr>
        <dsp:cNvPr id="0" name=""/>
        <dsp:cNvSpPr/>
      </dsp:nvSpPr>
      <dsp:spPr>
        <a:xfrm>
          <a:off x="4132412" y="3420659"/>
          <a:ext cx="1480435" cy="148043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NRG</a:t>
          </a:r>
        </a:p>
      </dsp:txBody>
      <dsp:txXfrm>
        <a:off x="4349217" y="3637464"/>
        <a:ext cx="1046825" cy="1046825"/>
      </dsp:txXfrm>
    </dsp:sp>
    <dsp:sp modelId="{4874F2CB-E165-42CB-A510-D9C4825AC342}">
      <dsp:nvSpPr>
        <dsp:cNvPr id="0" name=""/>
        <dsp:cNvSpPr/>
      </dsp:nvSpPr>
      <dsp:spPr>
        <a:xfrm rot="16200000">
          <a:off x="3576345" y="3911053"/>
          <a:ext cx="392954" cy="499646"/>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10800000">
        <a:off x="3635288" y="4069925"/>
        <a:ext cx="275068" cy="299788"/>
      </dsp:txXfrm>
    </dsp:sp>
    <dsp:sp modelId="{8245AAC0-E9D3-4A55-B7AA-3287FC2E35CE}">
      <dsp:nvSpPr>
        <dsp:cNvPr id="0" name=""/>
        <dsp:cNvSpPr/>
      </dsp:nvSpPr>
      <dsp:spPr>
        <a:xfrm>
          <a:off x="1910554" y="3420659"/>
          <a:ext cx="1480435" cy="148043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CCTG</a:t>
          </a:r>
        </a:p>
      </dsp:txBody>
      <dsp:txXfrm>
        <a:off x="2127359" y="3637464"/>
        <a:ext cx="1046825" cy="1046825"/>
      </dsp:txXfrm>
    </dsp:sp>
    <dsp:sp modelId="{1A20811D-28E6-479B-8BF7-ABC914C0F186}">
      <dsp:nvSpPr>
        <dsp:cNvPr id="0" name=""/>
        <dsp:cNvSpPr/>
      </dsp:nvSpPr>
      <dsp:spPr>
        <a:xfrm rot="20895310">
          <a:off x="2114435" y="2865074"/>
          <a:ext cx="392954" cy="499646"/>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10800000">
        <a:off x="2115669" y="2977001"/>
        <a:ext cx="275068" cy="299788"/>
      </dsp:txXfrm>
    </dsp:sp>
    <dsp:sp modelId="{076FAB26-EF16-408D-8B6D-EF8618B7E4B1}">
      <dsp:nvSpPr>
        <dsp:cNvPr id="0" name=""/>
        <dsp:cNvSpPr/>
      </dsp:nvSpPr>
      <dsp:spPr>
        <a:xfrm>
          <a:off x="1223962" y="1307546"/>
          <a:ext cx="1480435" cy="1480435"/>
        </a:xfrm>
        <a:prstGeom prst="ellipse">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Alliance</a:t>
          </a:r>
        </a:p>
      </dsp:txBody>
      <dsp:txXfrm>
        <a:off x="1440767" y="1524351"/>
        <a:ext cx="1046825" cy="1046825"/>
      </dsp:txXfrm>
    </dsp:sp>
    <dsp:sp modelId="{BB938257-86A1-4D98-B7F4-90D0B6D9B8F8}">
      <dsp:nvSpPr>
        <dsp:cNvPr id="0" name=""/>
        <dsp:cNvSpPr/>
      </dsp:nvSpPr>
      <dsp:spPr>
        <a:xfrm rot="3615310">
          <a:off x="2651487" y="1164870"/>
          <a:ext cx="368078" cy="499646"/>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2679306" y="1216862"/>
        <a:ext cx="257655" cy="29978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F9ACF-436D-4FB6-B9CD-51EEB38DB55A}" type="datetimeFigureOut">
              <a:rPr lang="en-US" smtClean="0"/>
              <a:t>12/7/2017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64CD3-D389-4120-92BB-68D7B9A536A9}" type="slidenum">
              <a:rPr lang="en-US" smtClean="0"/>
              <a:t>‹#›</a:t>
            </a:fld>
            <a:endParaRPr lang="en-US"/>
          </a:p>
        </p:txBody>
      </p:sp>
    </p:spTree>
    <p:extLst>
      <p:ext uri="{BB962C8B-B14F-4D97-AF65-F5344CB8AC3E}">
        <p14:creationId xmlns:p14="http://schemas.microsoft.com/office/powerpoint/2010/main" val="337873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32826-4357-451F-99FB-6C9607A54F6E}" type="slidenum">
              <a:rPr lang="en-US" smtClean="0"/>
              <a:t>1</a:t>
            </a:fld>
            <a:endParaRPr lang="en-US" dirty="0"/>
          </a:p>
        </p:txBody>
      </p:sp>
    </p:spTree>
    <p:extLst>
      <p:ext uri="{BB962C8B-B14F-4D97-AF65-F5344CB8AC3E}">
        <p14:creationId xmlns:p14="http://schemas.microsoft.com/office/powerpoint/2010/main" val="1733523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8A349-BF76-48FE-B072-F2BBD60BE842}" type="slidenum">
              <a:rPr lang="en-US" smtClean="0"/>
              <a:pPr/>
              <a:t>32</a:t>
            </a:fld>
            <a:endParaRPr lang="en-US" dirty="0"/>
          </a:p>
        </p:txBody>
      </p:sp>
    </p:spTree>
    <p:extLst>
      <p:ext uri="{BB962C8B-B14F-4D97-AF65-F5344CB8AC3E}">
        <p14:creationId xmlns:p14="http://schemas.microsoft.com/office/powerpoint/2010/main" val="2431032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8A349-BF76-48FE-B072-F2BBD60BE842}" type="slidenum">
              <a:rPr lang="en-US" smtClean="0"/>
              <a:pPr/>
              <a:t>33</a:t>
            </a:fld>
            <a:endParaRPr lang="en-US" dirty="0"/>
          </a:p>
        </p:txBody>
      </p:sp>
    </p:spTree>
    <p:extLst>
      <p:ext uri="{BB962C8B-B14F-4D97-AF65-F5344CB8AC3E}">
        <p14:creationId xmlns:p14="http://schemas.microsoft.com/office/powerpoint/2010/main" val="2770260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32826-4357-451F-99FB-6C9607A54F6E}" type="slidenum">
              <a:rPr lang="en-US" smtClean="0"/>
              <a:pPr/>
              <a:t>34</a:t>
            </a:fld>
            <a:endParaRPr lang="en-US" dirty="0"/>
          </a:p>
        </p:txBody>
      </p:sp>
    </p:spTree>
    <p:extLst>
      <p:ext uri="{BB962C8B-B14F-4D97-AF65-F5344CB8AC3E}">
        <p14:creationId xmlns:p14="http://schemas.microsoft.com/office/powerpoint/2010/main" val="4380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8A349-BF76-48FE-B072-F2BBD60BE842}" type="slidenum">
              <a:rPr lang="en-US" smtClean="0"/>
              <a:pPr/>
              <a:t>36</a:t>
            </a:fld>
            <a:endParaRPr lang="en-US" dirty="0"/>
          </a:p>
        </p:txBody>
      </p:sp>
    </p:spTree>
    <p:extLst>
      <p:ext uri="{BB962C8B-B14F-4D97-AF65-F5344CB8AC3E}">
        <p14:creationId xmlns:p14="http://schemas.microsoft.com/office/powerpoint/2010/main" val="2087950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8A349-BF76-48FE-B072-F2BBD60BE842}" type="slidenum">
              <a:rPr lang="en-US" smtClean="0"/>
              <a:pPr/>
              <a:t>37</a:t>
            </a:fld>
            <a:endParaRPr lang="en-US" dirty="0"/>
          </a:p>
        </p:txBody>
      </p:sp>
    </p:spTree>
    <p:extLst>
      <p:ext uri="{BB962C8B-B14F-4D97-AF65-F5344CB8AC3E}">
        <p14:creationId xmlns:p14="http://schemas.microsoft.com/office/powerpoint/2010/main" val="3764641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8A349-BF76-48FE-B072-F2BBD60BE842}" type="slidenum">
              <a:rPr lang="en-US" smtClean="0"/>
              <a:pPr/>
              <a:t>38</a:t>
            </a:fld>
            <a:endParaRPr lang="en-US" dirty="0"/>
          </a:p>
        </p:txBody>
      </p:sp>
    </p:spTree>
    <p:extLst>
      <p:ext uri="{BB962C8B-B14F-4D97-AF65-F5344CB8AC3E}">
        <p14:creationId xmlns:p14="http://schemas.microsoft.com/office/powerpoint/2010/main" val="2438279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32826-4357-451F-99FB-6C9607A54F6E}" type="slidenum">
              <a:rPr lang="en-US" smtClean="0"/>
              <a:pPr/>
              <a:t>39</a:t>
            </a:fld>
            <a:endParaRPr lang="en-US" dirty="0"/>
          </a:p>
        </p:txBody>
      </p:sp>
    </p:spTree>
    <p:extLst>
      <p:ext uri="{BB962C8B-B14F-4D97-AF65-F5344CB8AC3E}">
        <p14:creationId xmlns:p14="http://schemas.microsoft.com/office/powerpoint/2010/main" val="3920114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685800" y="1143000"/>
            <a:ext cx="5487988"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ヒラギノ角ゴ Pro W3" pitchFamily="2"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2" charset="-128"/>
              </a:defRPr>
            </a:lvl1pPr>
            <a:lvl2pPr marL="742950" indent="-285750">
              <a:defRPr sz="2400">
                <a:solidFill>
                  <a:schemeClr val="tx1"/>
                </a:solidFill>
                <a:latin typeface="Times New Roman" panose="02020603050405020304" pitchFamily="18" charset="0"/>
                <a:ea typeface="ヒラギノ角ゴ Pro W3" pitchFamily="2" charset="-128"/>
              </a:defRPr>
            </a:lvl2pPr>
            <a:lvl3pPr marL="1143000" indent="-228600">
              <a:defRPr sz="2400">
                <a:solidFill>
                  <a:schemeClr val="tx1"/>
                </a:solidFill>
                <a:latin typeface="Times New Roman" panose="02020603050405020304" pitchFamily="18" charset="0"/>
                <a:ea typeface="ヒラギノ角ゴ Pro W3" pitchFamily="2" charset="-128"/>
              </a:defRPr>
            </a:lvl3pPr>
            <a:lvl4pPr marL="1600200" indent="-228600">
              <a:defRPr sz="2400">
                <a:solidFill>
                  <a:schemeClr val="tx1"/>
                </a:solidFill>
                <a:latin typeface="Times New Roman" panose="02020603050405020304" pitchFamily="18" charset="0"/>
                <a:ea typeface="ヒラギノ角ゴ Pro W3" pitchFamily="2" charset="-128"/>
              </a:defRPr>
            </a:lvl4pPr>
            <a:lvl5pPr marL="2057400" indent="-228600">
              <a:defRPr sz="2400">
                <a:solidFill>
                  <a:schemeClr val="tx1"/>
                </a:solidFill>
                <a:latin typeface="Times New Roman" panose="02020603050405020304" pitchFamily="18" charset="0"/>
                <a:ea typeface="ヒラギノ角ゴ Pro W3" pitchFamily="2"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9pPr>
          </a:lstStyle>
          <a:p>
            <a:fld id="{5AF4DA78-0A6C-459B-BD5C-658D0A571F31}" type="slidenum">
              <a:rPr lang="en-US" altLang="en-US" sz="1200">
                <a:solidFill>
                  <a:srgbClr val="000000"/>
                </a:solidFill>
              </a:rPr>
              <a:pPr/>
              <a:t>41</a:t>
            </a:fld>
            <a:endParaRPr lang="en-US" altLang="en-US" sz="1200">
              <a:solidFill>
                <a:srgbClr val="000000"/>
              </a:solidFill>
            </a:endParaRPr>
          </a:p>
        </p:txBody>
      </p:sp>
    </p:spTree>
    <p:extLst>
      <p:ext uri="{BB962C8B-B14F-4D97-AF65-F5344CB8AC3E}">
        <p14:creationId xmlns:p14="http://schemas.microsoft.com/office/powerpoint/2010/main" val="2365499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68192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we need something on the intergroup collaboration and Canada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C32826-4357-451F-99FB-6C9607A54F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675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8A349-BF76-48FE-B072-F2BBD60BE84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3913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ヒラギノ角ゴ Pro W3" pitchFamily="2"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pitchFamily="2" charset="-128"/>
              </a:defRPr>
            </a:lvl1pPr>
            <a:lvl2pPr marL="731838" indent="-280988">
              <a:spcBef>
                <a:spcPct val="30000"/>
              </a:spcBef>
              <a:defRPr sz="1200">
                <a:solidFill>
                  <a:schemeClr val="tx1"/>
                </a:solidFill>
                <a:latin typeface="Calibri" panose="020F0502020204030204" pitchFamily="34" charset="0"/>
                <a:ea typeface="ヒラギノ角ゴ Pro W3" pitchFamily="2" charset="-128"/>
              </a:defRPr>
            </a:lvl2pPr>
            <a:lvl3pPr marL="1125538" indent="-223838">
              <a:spcBef>
                <a:spcPct val="30000"/>
              </a:spcBef>
              <a:defRPr sz="1200">
                <a:solidFill>
                  <a:schemeClr val="tx1"/>
                </a:solidFill>
                <a:latin typeface="Calibri" panose="020F0502020204030204" pitchFamily="34" charset="0"/>
                <a:ea typeface="ヒラギノ角ゴ Pro W3" pitchFamily="2" charset="-128"/>
              </a:defRPr>
            </a:lvl3pPr>
            <a:lvl4pPr marL="1576388" indent="-223838">
              <a:spcBef>
                <a:spcPct val="30000"/>
              </a:spcBef>
              <a:defRPr sz="1200">
                <a:solidFill>
                  <a:schemeClr val="tx1"/>
                </a:solidFill>
                <a:latin typeface="Calibri" panose="020F0502020204030204" pitchFamily="34" charset="0"/>
                <a:ea typeface="ヒラギノ角ゴ Pro W3" pitchFamily="2" charset="-128"/>
              </a:defRPr>
            </a:lvl4pPr>
            <a:lvl5pPr marL="2027238" indent="-223838">
              <a:spcBef>
                <a:spcPct val="30000"/>
              </a:spcBef>
              <a:defRPr sz="1200">
                <a:solidFill>
                  <a:schemeClr val="tx1"/>
                </a:solidFill>
                <a:latin typeface="Calibri" panose="020F0502020204030204" pitchFamily="34" charset="0"/>
                <a:ea typeface="ヒラギノ角ゴ Pro W3" pitchFamily="2" charset="-128"/>
              </a:defRPr>
            </a:lvl5pPr>
            <a:lvl6pPr marL="2484438" indent="-223838" eaLnBrk="0" fontAlgn="base" hangingPunct="0">
              <a:spcBef>
                <a:spcPct val="30000"/>
              </a:spcBef>
              <a:spcAft>
                <a:spcPct val="0"/>
              </a:spcAft>
              <a:defRPr sz="1200">
                <a:solidFill>
                  <a:schemeClr val="tx1"/>
                </a:solidFill>
                <a:latin typeface="Calibri" panose="020F0502020204030204" pitchFamily="34" charset="0"/>
                <a:ea typeface="ヒラギノ角ゴ Pro W3" pitchFamily="2" charset="-128"/>
              </a:defRPr>
            </a:lvl6pPr>
            <a:lvl7pPr marL="2941638" indent="-223838" eaLnBrk="0" fontAlgn="base" hangingPunct="0">
              <a:spcBef>
                <a:spcPct val="30000"/>
              </a:spcBef>
              <a:spcAft>
                <a:spcPct val="0"/>
              </a:spcAft>
              <a:defRPr sz="1200">
                <a:solidFill>
                  <a:schemeClr val="tx1"/>
                </a:solidFill>
                <a:latin typeface="Calibri" panose="020F0502020204030204" pitchFamily="34" charset="0"/>
                <a:ea typeface="ヒラギノ角ゴ Pro W3" pitchFamily="2" charset="-128"/>
              </a:defRPr>
            </a:lvl7pPr>
            <a:lvl8pPr marL="3398838" indent="-223838" eaLnBrk="0" fontAlgn="base" hangingPunct="0">
              <a:spcBef>
                <a:spcPct val="30000"/>
              </a:spcBef>
              <a:spcAft>
                <a:spcPct val="0"/>
              </a:spcAft>
              <a:defRPr sz="1200">
                <a:solidFill>
                  <a:schemeClr val="tx1"/>
                </a:solidFill>
                <a:latin typeface="Calibri" panose="020F0502020204030204" pitchFamily="34" charset="0"/>
                <a:ea typeface="ヒラギノ角ゴ Pro W3" pitchFamily="2" charset="-128"/>
              </a:defRPr>
            </a:lvl8pPr>
            <a:lvl9pPr marL="3856038" indent="-223838" eaLnBrk="0" fontAlgn="base" hangingPunct="0">
              <a:spcBef>
                <a:spcPct val="30000"/>
              </a:spcBef>
              <a:spcAft>
                <a:spcPct val="0"/>
              </a:spcAft>
              <a:defRPr sz="1200">
                <a:solidFill>
                  <a:schemeClr val="tx1"/>
                </a:solidFill>
                <a:latin typeface="Calibri" panose="020F0502020204030204" pitchFamily="34" charset="0"/>
                <a:ea typeface="ヒラギノ角ゴ Pro W3" pitchFamily="2" charset="-128"/>
              </a:defRPr>
            </a:lvl9pPr>
          </a:lstStyle>
          <a:p>
            <a:pPr>
              <a:spcBef>
                <a:spcPct val="0"/>
              </a:spcBef>
            </a:pPr>
            <a:fld id="{C767F009-DE04-49F2-861B-696D02F2C3C5}" type="slidenum">
              <a:rPr lang="en-US" altLang="en-US">
                <a:solidFill>
                  <a:srgbClr val="000000"/>
                </a:solidFill>
                <a:latin typeface="Times New Roman" panose="02020603050405020304" pitchFamily="18" charset="0"/>
              </a:rPr>
              <a:pPr>
                <a:spcBef>
                  <a:spcPct val="0"/>
                </a:spcBef>
              </a:pPr>
              <a:t>6</a:t>
            </a:fld>
            <a:endParaRPr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8739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arm   Phase II  Biomarker Driven</a:t>
            </a:r>
          </a:p>
        </p:txBody>
      </p:sp>
      <p:sp>
        <p:nvSpPr>
          <p:cNvPr id="4" name="Slide Number Placeholder 3"/>
          <p:cNvSpPr>
            <a:spLocks noGrp="1"/>
          </p:cNvSpPr>
          <p:nvPr>
            <p:ph type="sldNum" sz="quarter" idx="10"/>
          </p:nvPr>
        </p:nvSpPr>
        <p:spPr/>
        <p:txBody>
          <a:bodyPr/>
          <a:lstStyle/>
          <a:p>
            <a:fld id="{FCAF2C7C-8DDF-4DC9-A80F-DE3BAAFB6D91}" type="slidenum">
              <a:rPr lang="en-US" smtClean="0"/>
              <a:t>20</a:t>
            </a:fld>
            <a:endParaRPr lang="en-US"/>
          </a:p>
        </p:txBody>
      </p:sp>
    </p:spTree>
    <p:extLst>
      <p:ext uri="{BB962C8B-B14F-4D97-AF65-F5344CB8AC3E}">
        <p14:creationId xmlns:p14="http://schemas.microsoft.com/office/powerpoint/2010/main" val="1162875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patients who received MEDI4736 on S1400A, retrospective data collection regarding immune-related adverse events (</a:t>
            </a:r>
            <a:r>
              <a:rPr lang="en-US" sz="1200" kern="1200" dirty="0" err="1">
                <a:solidFill>
                  <a:schemeClr val="tx1"/>
                </a:solidFill>
                <a:effectLst/>
                <a:latin typeface="+mn-lt"/>
                <a:ea typeface="+mn-ea"/>
                <a:cs typeface="+mn-cs"/>
              </a:rPr>
              <a:t>irAEs</a:t>
            </a:r>
            <a:r>
              <a:rPr lang="en-US" sz="1200" kern="1200" dirty="0">
                <a:solidFill>
                  <a:schemeClr val="tx1"/>
                </a:solidFill>
                <a:effectLst/>
                <a:latin typeface="+mn-lt"/>
                <a:ea typeface="+mn-ea"/>
                <a:cs typeface="+mn-cs"/>
              </a:rPr>
              <a:t>) will be required starting with the release of Lung-MAP Revision #9/10 on 10/2/2017.  On this form, please indicate if any immune-related AEs were seen during the cycle. If “Yes” is selected as the response to the question “Were any adverse events seen in this reporting period immune-related?”, for </a:t>
            </a:r>
            <a:r>
              <a:rPr lang="en-US" sz="1200" u="sng" kern="1200" dirty="0">
                <a:solidFill>
                  <a:schemeClr val="tx1"/>
                </a:solidFill>
                <a:effectLst/>
                <a:latin typeface="+mn-lt"/>
                <a:ea typeface="+mn-ea"/>
                <a:cs typeface="+mn-cs"/>
              </a:rPr>
              <a:t>each</a:t>
            </a:r>
            <a:r>
              <a:rPr lang="en-US" sz="1200" kern="1200" dirty="0">
                <a:solidFill>
                  <a:schemeClr val="tx1"/>
                </a:solidFill>
                <a:effectLst/>
                <a:latin typeface="+mn-lt"/>
                <a:ea typeface="+mn-ea"/>
                <a:cs typeface="+mn-cs"/>
              </a:rPr>
              <a:t> adverse event listed in the cycle, please indicate “Yes” or “No” to the “Is the AE immune-related?” field that generates.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AF2C7C-8DDF-4DC9-A80F-DE3BAAFB6D91}" type="slidenum">
              <a:rPr lang="en-US" smtClean="0"/>
              <a:t>24</a:t>
            </a:fld>
            <a:endParaRPr lang="en-US"/>
          </a:p>
        </p:txBody>
      </p:sp>
    </p:spTree>
    <p:extLst>
      <p:ext uri="{BB962C8B-B14F-4D97-AF65-F5344CB8AC3E}">
        <p14:creationId xmlns:p14="http://schemas.microsoft.com/office/powerpoint/2010/main" val="150490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this form, please indicate if any </a:t>
            </a:r>
            <a:r>
              <a:rPr lang="en-US" sz="1200" kern="1200" dirty="0" err="1">
                <a:solidFill>
                  <a:schemeClr val="tx1"/>
                </a:solidFill>
                <a:effectLst/>
                <a:latin typeface="+mn-lt"/>
                <a:ea typeface="+mn-ea"/>
                <a:cs typeface="+mn-cs"/>
              </a:rPr>
              <a:t>irAEs</a:t>
            </a:r>
            <a:r>
              <a:rPr lang="en-US" sz="1200" kern="1200" dirty="0">
                <a:solidFill>
                  <a:schemeClr val="tx1"/>
                </a:solidFill>
                <a:effectLst/>
                <a:latin typeface="+mn-lt"/>
                <a:ea typeface="+mn-ea"/>
                <a:cs typeface="+mn-cs"/>
              </a:rPr>
              <a:t> were seen during the cycle. Please also note the addition of the “CTEP-AERS report ticket number” field for correlation with expedited SAE reporting, and the updated form instructions. If “Yes” is selected as the response to the question “Were any adverse events seen in this reporting period immune-related?”, for </a:t>
            </a:r>
            <a:r>
              <a:rPr lang="en-US" sz="1200" u="sng" kern="1200" dirty="0">
                <a:solidFill>
                  <a:schemeClr val="tx1"/>
                </a:solidFill>
                <a:effectLst/>
                <a:latin typeface="+mn-lt"/>
                <a:ea typeface="+mn-ea"/>
                <a:cs typeface="+mn-cs"/>
              </a:rPr>
              <a:t>each</a:t>
            </a:r>
            <a:r>
              <a:rPr lang="en-US" sz="1200" kern="1200" dirty="0">
                <a:solidFill>
                  <a:schemeClr val="tx1"/>
                </a:solidFill>
                <a:effectLst/>
                <a:latin typeface="+mn-lt"/>
                <a:ea typeface="+mn-ea"/>
                <a:cs typeface="+mn-cs"/>
              </a:rPr>
              <a:t> adverse event listed in the cycle, please indicate “Yes” or “No” to the “Is the AE immune-related?” field that generates. </a:t>
            </a:r>
          </a:p>
          <a:p>
            <a:endParaRPr lang="en-US" dirty="0"/>
          </a:p>
        </p:txBody>
      </p:sp>
      <p:sp>
        <p:nvSpPr>
          <p:cNvPr id="4" name="Slide Number Placeholder 3"/>
          <p:cNvSpPr>
            <a:spLocks noGrp="1"/>
          </p:cNvSpPr>
          <p:nvPr>
            <p:ph type="sldNum" sz="quarter" idx="10"/>
          </p:nvPr>
        </p:nvSpPr>
        <p:spPr/>
        <p:txBody>
          <a:bodyPr/>
          <a:lstStyle/>
          <a:p>
            <a:fld id="{FCAF2C7C-8DDF-4DC9-A80F-DE3BAAFB6D91}" type="slidenum">
              <a:rPr lang="en-US" smtClean="0"/>
              <a:t>26</a:t>
            </a:fld>
            <a:endParaRPr lang="en-US"/>
          </a:p>
        </p:txBody>
      </p:sp>
    </p:spTree>
    <p:extLst>
      <p:ext uri="{BB962C8B-B14F-4D97-AF65-F5344CB8AC3E}">
        <p14:creationId xmlns:p14="http://schemas.microsoft.com/office/powerpoint/2010/main" val="863320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“Yes” is selected as the response to the question “Is the AE immune-related?” for a specific adverse event, a supplemental “Immune-Related Adverse Event” form will be generated for </a:t>
            </a:r>
            <a:r>
              <a:rPr lang="en-US" sz="1200" u="sng" kern="1200" dirty="0">
                <a:solidFill>
                  <a:schemeClr val="tx1"/>
                </a:solidFill>
                <a:effectLst/>
                <a:latin typeface="+mn-lt"/>
                <a:ea typeface="+mn-ea"/>
                <a:cs typeface="+mn-cs"/>
              </a:rPr>
              <a:t>each</a:t>
            </a:r>
            <a:r>
              <a:rPr lang="en-US" sz="1200" kern="1200" dirty="0">
                <a:solidFill>
                  <a:schemeClr val="tx1"/>
                </a:solidFill>
                <a:effectLst/>
                <a:latin typeface="+mn-lt"/>
                <a:ea typeface="+mn-ea"/>
                <a:cs typeface="+mn-cs"/>
              </a:rPr>
              <a:t> immune-related adverse event in the cycle. A separate form will need to be completed for each immune-related adverse event.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Use “Add a new Log line” as needed to list multiple concomitant agents.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concomitant agents administered for the treatment of immune-related AEs, please only list a stop date within the corresponding cycle; if treatment was still ongoing at the end of the cycle, please mark the “Ongoing” checkbox instead.</a:t>
            </a:r>
          </a:p>
          <a:p>
            <a:endParaRPr lang="en-US" dirty="0"/>
          </a:p>
        </p:txBody>
      </p:sp>
      <p:sp>
        <p:nvSpPr>
          <p:cNvPr id="4" name="Slide Number Placeholder 3"/>
          <p:cNvSpPr>
            <a:spLocks noGrp="1"/>
          </p:cNvSpPr>
          <p:nvPr>
            <p:ph type="sldNum" sz="quarter" idx="10"/>
          </p:nvPr>
        </p:nvSpPr>
        <p:spPr/>
        <p:txBody>
          <a:bodyPr/>
          <a:lstStyle/>
          <a:p>
            <a:fld id="{FCAF2C7C-8DDF-4DC9-A80F-DE3BAAFB6D91}" type="slidenum">
              <a:rPr lang="en-US" smtClean="0"/>
              <a:t>27</a:t>
            </a:fld>
            <a:endParaRPr lang="en-US"/>
          </a:p>
        </p:txBody>
      </p:sp>
    </p:spTree>
    <p:extLst>
      <p:ext uri="{BB962C8B-B14F-4D97-AF65-F5344CB8AC3E}">
        <p14:creationId xmlns:p14="http://schemas.microsoft.com/office/powerpoint/2010/main" val="2186522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8A349-BF76-48FE-B072-F2BBD60BE842}" type="slidenum">
              <a:rPr lang="en-US" smtClean="0"/>
              <a:pPr/>
              <a:t>31</a:t>
            </a:fld>
            <a:endParaRPr lang="en-US" dirty="0"/>
          </a:p>
        </p:txBody>
      </p:sp>
    </p:spTree>
    <p:extLst>
      <p:ext uri="{BB962C8B-B14F-4D97-AF65-F5344CB8AC3E}">
        <p14:creationId xmlns:p14="http://schemas.microsoft.com/office/powerpoint/2010/main" val="353248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811E99-5B39-4762-B795-006A4CE5A6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BE09302-6F2B-4DC4-A364-50630F15D0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xmlns="" id="{281AB382-78B2-4291-89FC-2AB532BB0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3255" y="6420793"/>
            <a:ext cx="2866449" cy="417213"/>
          </a:xfrm>
          <a:prstGeom prst="rect">
            <a:avLst/>
          </a:prstGeom>
        </p:spPr>
      </p:pic>
      <p:sp>
        <p:nvSpPr>
          <p:cNvPr id="9" name="Slide Number Placeholder 5">
            <a:extLst>
              <a:ext uri="{FF2B5EF4-FFF2-40B4-BE49-F238E27FC236}">
                <a16:creationId xmlns:a16="http://schemas.microsoft.com/office/drawing/2014/main" xmlns="" id="{E99DC86D-1581-4C65-92D5-FCDA013201DA}"/>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a:t>
            </a:fld>
            <a:endParaRPr lang="en-US" dirty="0"/>
          </a:p>
        </p:txBody>
      </p:sp>
    </p:spTree>
    <p:extLst>
      <p:ext uri="{BB962C8B-B14F-4D97-AF65-F5344CB8AC3E}">
        <p14:creationId xmlns:p14="http://schemas.microsoft.com/office/powerpoint/2010/main" val="3234879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3B6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611716" y="1261872"/>
            <a:ext cx="10968568" cy="4846320"/>
          </a:xfrm>
        </p:spPr>
        <p:txBody>
          <a:bodyPr numCol="2" spcCol="457200"/>
          <a:lstStyle>
            <a:lvl1pPr marL="0" indent="0">
              <a:defRPr baseline="0">
                <a:solidFill>
                  <a:srgbClr val="1C3B61"/>
                </a:solidFill>
              </a:defRPr>
            </a:lvl1pPr>
            <a:lvl2pPr marL="110369" indent="-113211">
              <a:spcBef>
                <a:spcPts val="857"/>
              </a:spcBef>
              <a:buFont typeface="Arial"/>
              <a:buChar char="•"/>
              <a:defRPr sz="1714">
                <a:solidFill>
                  <a:srgbClr val="1C3B61"/>
                </a:solidFill>
              </a:defRPr>
            </a:lvl2pPr>
            <a:lvl3pPr marL="266094" indent="-105834">
              <a:buFont typeface="Lucida Grande"/>
              <a:buChar char="-"/>
              <a:defRPr sz="1333" baseline="0">
                <a:solidFill>
                  <a:srgbClr val="1C3B6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11"/>
          <p:cNvSpPr>
            <a:spLocks noGrp="1" noChangeArrowheads="1"/>
          </p:cNvSpPr>
          <p:nvPr>
            <p:ph type="ftr" sz="quarter" idx="13"/>
          </p:nvPr>
        </p:nvSpPr>
        <p:spPr>
          <a:xfrm>
            <a:off x="7860393" y="6492875"/>
            <a:ext cx="3409345" cy="228600"/>
          </a:xfrm>
        </p:spPr>
        <p:txBody>
          <a:bodyPr/>
          <a:lstStyle>
            <a:lvl1pPr>
              <a:defRPr/>
            </a:lvl1pPr>
          </a:lstStyle>
          <a:p>
            <a:pPr>
              <a:defRPr/>
            </a:pPr>
            <a:r>
              <a:rPr lang="en-US" altLang="en-US"/>
              <a:t>© Fred Hutchinson Cancer Research Center </a:t>
            </a:r>
          </a:p>
        </p:txBody>
      </p:sp>
      <p:sp>
        <p:nvSpPr>
          <p:cNvPr id="5" name="Rectangle 12"/>
          <p:cNvSpPr>
            <a:spLocks noGrp="1" noChangeArrowheads="1"/>
          </p:cNvSpPr>
          <p:nvPr>
            <p:ph type="sldNum" sz="quarter" idx="14"/>
          </p:nvPr>
        </p:nvSpPr>
        <p:spPr/>
        <p:txBody>
          <a:bodyPr/>
          <a:lstStyle>
            <a:lvl1pPr>
              <a:defRPr smtClean="0"/>
            </a:lvl1pPr>
          </a:lstStyle>
          <a:p>
            <a:pPr>
              <a:defRPr/>
            </a:pPr>
            <a:fld id="{997001F2-95A5-4E7E-A79C-835345F25587}" type="slidenum">
              <a:rPr lang="en-US" altLang="en-US"/>
              <a:pPr>
                <a:defRPr/>
              </a:pPr>
              <a:t>‹#›</a:t>
            </a:fld>
            <a:endParaRPr lang="en-US" altLang="en-US"/>
          </a:p>
        </p:txBody>
      </p:sp>
    </p:spTree>
    <p:extLst>
      <p:ext uri="{BB962C8B-B14F-4D97-AF65-F5344CB8AC3E}">
        <p14:creationId xmlns:p14="http://schemas.microsoft.com/office/powerpoint/2010/main" val="422246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D4530F-1E09-41EA-8D24-DD91D12193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E5DFD82-B887-4CA7-B4F2-EC43555C7F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xmlns="" id="{48446DE9-64AA-44A6-BC32-EBCC2AF5C82F}"/>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a:t>
            </a:fld>
            <a:endParaRPr lang="en-US" dirty="0"/>
          </a:p>
        </p:txBody>
      </p:sp>
    </p:spTree>
    <p:extLst>
      <p:ext uri="{BB962C8B-B14F-4D97-AF65-F5344CB8AC3E}">
        <p14:creationId xmlns:p14="http://schemas.microsoft.com/office/powerpoint/2010/main" val="229559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7A1586-590F-4A88-A3F5-1F72A9AD00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459E069-56C4-445A-96B3-A8F732C710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a:extLst>
              <a:ext uri="{FF2B5EF4-FFF2-40B4-BE49-F238E27FC236}">
                <a16:creationId xmlns:a16="http://schemas.microsoft.com/office/drawing/2014/main" xmlns="" id="{622B36CE-7E78-46C7-AA39-18B5A20F6E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3255" y="6420793"/>
            <a:ext cx="2866449" cy="417213"/>
          </a:xfrm>
          <a:prstGeom prst="rect">
            <a:avLst/>
          </a:prstGeom>
        </p:spPr>
      </p:pic>
      <p:sp>
        <p:nvSpPr>
          <p:cNvPr id="10" name="Slide Number Placeholder 5">
            <a:extLst>
              <a:ext uri="{FF2B5EF4-FFF2-40B4-BE49-F238E27FC236}">
                <a16:creationId xmlns:a16="http://schemas.microsoft.com/office/drawing/2014/main" xmlns="" id="{7BB7A8D9-67BC-4132-9081-5F70E0524447}"/>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a:t>
            </a:fld>
            <a:endParaRPr lang="en-US" dirty="0"/>
          </a:p>
        </p:txBody>
      </p:sp>
    </p:spTree>
    <p:extLst>
      <p:ext uri="{BB962C8B-B14F-4D97-AF65-F5344CB8AC3E}">
        <p14:creationId xmlns:p14="http://schemas.microsoft.com/office/powerpoint/2010/main" val="2642883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BA673-F78E-45B3-B62B-06E6135F94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0E6FF4B-B4D4-4232-912A-5C60D9E919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EFD0677-9552-43CB-A5D2-9D5A7C55312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xmlns="" id="{F6CA62B8-152A-4C3B-932E-4DD77EFECABC}"/>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a:t>
            </a:fld>
            <a:endParaRPr lang="en-US" dirty="0"/>
          </a:p>
        </p:txBody>
      </p:sp>
    </p:spTree>
    <p:extLst>
      <p:ext uri="{BB962C8B-B14F-4D97-AF65-F5344CB8AC3E}">
        <p14:creationId xmlns:p14="http://schemas.microsoft.com/office/powerpoint/2010/main" val="130582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8FA556-0A81-4315-A938-1AF23F34B98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xmlns="" id="{40ABC968-FE9F-43BC-9566-2E2B1D8A7ED5}"/>
              </a:ext>
            </a:extLst>
          </p:cNvPr>
          <p:cNvSpPr txBox="1">
            <a:spLocks/>
          </p:cNvSpPr>
          <p:nvPr userDrawn="1"/>
        </p:nvSpPr>
        <p:spPr>
          <a:xfrm>
            <a:off x="134257" y="6465207"/>
            <a:ext cx="89625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Slide #: </a:t>
            </a:r>
            <a:fld id="{4FAB73BC-B049-4115-A692-8D63A059BFB8}" type="slidenum">
              <a:rPr lang="en-US" smtClean="0"/>
              <a:pPr/>
              <a:t>‹#›</a:t>
            </a:fld>
            <a:endParaRPr lang="en-US" dirty="0"/>
          </a:p>
        </p:txBody>
      </p:sp>
    </p:spTree>
    <p:extLst>
      <p:ext uri="{BB962C8B-B14F-4D97-AF65-F5344CB8AC3E}">
        <p14:creationId xmlns:p14="http://schemas.microsoft.com/office/powerpoint/2010/main" val="235626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E3820B8-8CBC-45F9-B597-C2308EC99A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3255" y="6420793"/>
            <a:ext cx="2866449" cy="417213"/>
          </a:xfrm>
          <a:prstGeom prst="rect">
            <a:avLst/>
          </a:prstGeom>
        </p:spPr>
      </p:pic>
      <p:sp>
        <p:nvSpPr>
          <p:cNvPr id="7" name="Slide Number Placeholder 5">
            <a:extLst>
              <a:ext uri="{FF2B5EF4-FFF2-40B4-BE49-F238E27FC236}">
                <a16:creationId xmlns:a16="http://schemas.microsoft.com/office/drawing/2014/main" xmlns="" id="{E1999AE5-9FD0-4833-9763-15D8C6D75264}"/>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a:t>
            </a:fld>
            <a:endParaRPr lang="en-US" dirty="0"/>
          </a:p>
        </p:txBody>
      </p:sp>
    </p:spTree>
    <p:extLst>
      <p:ext uri="{BB962C8B-B14F-4D97-AF65-F5344CB8AC3E}">
        <p14:creationId xmlns:p14="http://schemas.microsoft.com/office/powerpoint/2010/main" val="299470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B60871-F333-494A-8DFB-8B939B12C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C7CAC4E-F752-4235-AEA8-10D909C25C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EE0D900-ED49-47BE-8721-8D4A483FC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Slide Number Placeholder 5">
            <a:extLst>
              <a:ext uri="{FF2B5EF4-FFF2-40B4-BE49-F238E27FC236}">
                <a16:creationId xmlns:a16="http://schemas.microsoft.com/office/drawing/2014/main" xmlns="" id="{879E1773-2E2D-4194-ADC9-263D4745F36D}"/>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a:t>
            </a:fld>
            <a:endParaRPr lang="en-US" dirty="0"/>
          </a:p>
        </p:txBody>
      </p:sp>
    </p:spTree>
    <p:extLst>
      <p:ext uri="{BB962C8B-B14F-4D97-AF65-F5344CB8AC3E}">
        <p14:creationId xmlns:p14="http://schemas.microsoft.com/office/powerpoint/2010/main" val="2001091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BB6A0-2046-4596-BDB2-C690D77BDB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597626-B59A-48C6-86CD-C3E7E996CD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E2D3E53-12FE-4448-89F5-DB1739032F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xmlns="" id="{892B3390-B1AF-44C4-B156-9AA77413E06B}"/>
              </a:ext>
            </a:extLst>
          </p:cNvPr>
          <p:cNvSpPr>
            <a:spLocks noGrp="1"/>
          </p:cNvSpPr>
          <p:nvPr>
            <p:ph type="ftr" sz="quarter" idx="11"/>
          </p:nvPr>
        </p:nvSpPr>
        <p:spPr/>
        <p:txBody>
          <a:bodyPr/>
          <a:lstStyle/>
          <a:p>
            <a:endParaRPr lang="en-US" dirty="0"/>
          </a:p>
        </p:txBody>
      </p:sp>
      <p:pic>
        <p:nvPicPr>
          <p:cNvPr id="8" name="Picture 7">
            <a:extLst>
              <a:ext uri="{FF2B5EF4-FFF2-40B4-BE49-F238E27FC236}">
                <a16:creationId xmlns:a16="http://schemas.microsoft.com/office/drawing/2014/main" xmlns="" id="{1D8D32A7-DC0F-47E0-A86D-727050495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3255" y="6420793"/>
            <a:ext cx="2866449" cy="417213"/>
          </a:xfrm>
          <a:prstGeom prst="rect">
            <a:avLst/>
          </a:prstGeom>
        </p:spPr>
      </p:pic>
      <p:sp>
        <p:nvSpPr>
          <p:cNvPr id="10" name="Slide Number Placeholder 5">
            <a:extLst>
              <a:ext uri="{FF2B5EF4-FFF2-40B4-BE49-F238E27FC236}">
                <a16:creationId xmlns:a16="http://schemas.microsoft.com/office/drawing/2014/main" xmlns="" id="{C8F21019-5A27-4FAC-A13C-7A6CD0992D91}"/>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a:t>
            </a:fld>
            <a:endParaRPr lang="en-US" dirty="0"/>
          </a:p>
        </p:txBody>
      </p:sp>
    </p:spTree>
    <p:extLst>
      <p:ext uri="{BB962C8B-B14F-4D97-AF65-F5344CB8AC3E}">
        <p14:creationId xmlns:p14="http://schemas.microsoft.com/office/powerpoint/2010/main" val="357430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3B6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611722" y="1261872"/>
            <a:ext cx="10970679" cy="4846320"/>
          </a:xfrm>
        </p:spPr>
        <p:txBody>
          <a:bodyPr/>
          <a:lstStyle>
            <a:lvl1pPr marL="0" indent="0">
              <a:spcBef>
                <a:spcPts val="571"/>
              </a:spcBef>
              <a:defRPr>
                <a:solidFill>
                  <a:srgbClr val="1C3B61"/>
                </a:solidFill>
              </a:defRPr>
            </a:lvl1pPr>
            <a:lvl2pPr marL="551843" indent="-113211">
              <a:spcBef>
                <a:spcPts val="571"/>
              </a:spcBef>
              <a:spcAft>
                <a:spcPts val="857"/>
              </a:spcAft>
              <a:buFont typeface="Arial"/>
              <a:buChar char="•"/>
              <a:defRPr sz="1714" baseline="0">
                <a:solidFill>
                  <a:srgbClr val="1C3B61"/>
                </a:solidFill>
              </a:defRPr>
            </a:lvl2pPr>
            <a:lvl3pPr marL="653140" indent="-105834">
              <a:spcBef>
                <a:spcPts val="286"/>
              </a:spcBef>
              <a:buFont typeface="Lucida Grande"/>
              <a:buChar char="-"/>
              <a:defRPr sz="1333">
                <a:solidFill>
                  <a:srgbClr val="1C3B6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11"/>
          <p:cNvSpPr>
            <a:spLocks noGrp="1" noChangeArrowheads="1"/>
          </p:cNvSpPr>
          <p:nvPr>
            <p:ph type="ftr" sz="quarter" idx="13"/>
          </p:nvPr>
        </p:nvSpPr>
        <p:spPr>
          <a:xfrm>
            <a:off x="7860393" y="6492875"/>
            <a:ext cx="3409345" cy="228600"/>
          </a:xfrm>
        </p:spPr>
        <p:txBody>
          <a:bodyPr/>
          <a:lstStyle>
            <a:lvl1pPr>
              <a:defRPr/>
            </a:lvl1pPr>
          </a:lstStyle>
          <a:p>
            <a:pPr>
              <a:defRPr/>
            </a:pPr>
            <a:r>
              <a:rPr lang="en-US" altLang="en-US"/>
              <a:t>© Fred Hutchinson Cancer Research Center </a:t>
            </a:r>
          </a:p>
        </p:txBody>
      </p:sp>
      <p:sp>
        <p:nvSpPr>
          <p:cNvPr id="5" name="Rectangle 12"/>
          <p:cNvSpPr>
            <a:spLocks noGrp="1" noChangeArrowheads="1"/>
          </p:cNvSpPr>
          <p:nvPr>
            <p:ph type="sldNum" sz="quarter" idx="14"/>
          </p:nvPr>
        </p:nvSpPr>
        <p:spPr/>
        <p:txBody>
          <a:bodyPr/>
          <a:lstStyle>
            <a:lvl1pPr>
              <a:defRPr smtClean="0"/>
            </a:lvl1pPr>
          </a:lstStyle>
          <a:p>
            <a:pPr>
              <a:defRPr/>
            </a:pPr>
            <a:fld id="{C4525801-A101-4D4A-B11F-592753BAFCF4}" type="slidenum">
              <a:rPr lang="en-US" altLang="en-US"/>
              <a:pPr>
                <a:defRPr/>
              </a:pPr>
              <a:t>‹#›</a:t>
            </a:fld>
            <a:endParaRPr lang="en-US" altLang="en-US"/>
          </a:p>
        </p:txBody>
      </p:sp>
    </p:spTree>
    <p:extLst>
      <p:ext uri="{BB962C8B-B14F-4D97-AF65-F5344CB8AC3E}">
        <p14:creationId xmlns:p14="http://schemas.microsoft.com/office/powerpoint/2010/main" val="4269062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DFFF56B-A49A-4252-8462-4ABC8622D3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580B860-3ED3-4D5F-823E-31E98923AE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E15BA0A-AE86-4AD4-A825-FD3319D06E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D08D8-4C5F-4248-992F-74CC3F72C054}" type="datetime1">
              <a:rPr lang="en-US" smtClean="0"/>
              <a:t>12/7/2017</a:t>
            </a:fld>
            <a:endParaRPr lang="en-US"/>
          </a:p>
        </p:txBody>
      </p:sp>
      <p:sp>
        <p:nvSpPr>
          <p:cNvPr id="5" name="Footer Placeholder 4">
            <a:extLst>
              <a:ext uri="{FF2B5EF4-FFF2-40B4-BE49-F238E27FC236}">
                <a16:creationId xmlns:a16="http://schemas.microsoft.com/office/drawing/2014/main" xmlns="" id="{5839FD79-E033-41A8-A739-B67EA5993C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3B8FA4AB-272F-42E1-BA85-9E64DF9166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Background Slide #: </a:t>
            </a:r>
            <a:fld id="{4FAB73BC-B049-4115-A692-8D63A059BFB8}" type="slidenum">
              <a:rPr lang="en-US" smtClean="0"/>
              <a:pPr/>
              <a:t>‹#›</a:t>
            </a:fld>
            <a:endParaRPr lang="en-US" dirty="0"/>
          </a:p>
        </p:txBody>
      </p:sp>
      <p:sp>
        <p:nvSpPr>
          <p:cNvPr id="7" name="Rectangle 6">
            <a:extLst>
              <a:ext uri="{FF2B5EF4-FFF2-40B4-BE49-F238E27FC236}">
                <a16:creationId xmlns:a16="http://schemas.microsoft.com/office/drawing/2014/main" xmlns="" id="{DBA6C889-1AC4-4470-8770-98F77827EAC7}"/>
              </a:ext>
            </a:extLst>
          </p:cNvPr>
          <p:cNvSpPr/>
          <p:nvPr userDrawn="1"/>
        </p:nvSpPr>
        <p:spPr>
          <a:xfrm>
            <a:off x="1" y="6400800"/>
            <a:ext cx="12192000" cy="4572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xmlns="" id="{313400ED-BD42-4ECC-85F6-B17CAEB3EB7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693255" y="6420793"/>
            <a:ext cx="2866449" cy="417213"/>
          </a:xfrm>
          <a:prstGeom prst="rect">
            <a:avLst/>
          </a:prstGeom>
        </p:spPr>
      </p:pic>
    </p:spTree>
    <p:extLst>
      <p:ext uri="{BB962C8B-B14F-4D97-AF65-F5344CB8AC3E}">
        <p14:creationId xmlns:p14="http://schemas.microsoft.com/office/powerpoint/2010/main" val="131821460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7" r:id="rId5"/>
    <p:sldLayoutId id="2147483678"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jon.ons.org/cjon/21/2-0/supplement/checkpoint-inhibitors-common-immune-related-adverse-events-and-their" TargetMode="External"/><Relationship Id="rId2" Type="http://schemas.openxmlformats.org/officeDocument/2006/relationships/hyperlink" Target="https://swog.org/Visitors/S1400/UpdateSlides_0622.pdf" TargetMode="External"/><Relationship Id="rId1" Type="http://schemas.openxmlformats.org/officeDocument/2006/relationships/slideLayout" Target="../slideLayouts/slideLayout2.xml"/><Relationship Id="rId5" Type="http://schemas.openxmlformats.org/officeDocument/2006/relationships/hyperlink" Target="https://www.nccn.org/immunotherapytool/pdf/NCCN_Immunotherapy_Teaching_Monitoring_Tool.pdf" TargetMode="External"/><Relationship Id="rId4" Type="http://schemas.openxmlformats.org/officeDocument/2006/relationships/hyperlink" Target="https://na01.safelinks.protection.outlook.com/?url=https://urldefense.proofpoint.com/v2/url?u%3Dhttps-3A__www.ctsu.org_website_jhu-5Fhphisac.html%26d%3DDwMGaQ%26c%3DpeOX_onx6tQehdA5EEh9Fw%26r%3De5I9pMn5aXjZxnx8ksjQFgnwcYbv8-52ZlSypx2Cs2A%26m%3DqzGtRac6daxEdOFlGnsfSp0kQXQHd56FrAa6DIYA63k%26s%3DBxeOlaqM_IbAt1qS4MYkVaQjGB-DJTa08VB02rXrSRU%26e%3D&amp;data=02|01|wburdette@gibbscc.org|acd1e9db5ecc41608afd08d517b6fd0b|3ab267a62b644df386b68e6b81b88853|0|0|636440997061440625&amp;sdata=%2BYiZM5NuPg7m2ue2FUAEswuUtzkg8q4NtCgXXZD2bjw%3D&amp;reserved=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mailto:S1400Question@crab.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funding@swog.org" TargetMode="External"/><Relationship Id="rId4" Type="http://schemas.openxmlformats.org/officeDocument/2006/relationships/hyperlink" Target="mailto:cmiwa@swog.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3740" y="2843081"/>
            <a:ext cx="10969799" cy="1278830"/>
          </a:xfrm>
          <a:ln>
            <a:noFill/>
          </a:ln>
        </p:spPr>
        <p:txBody>
          <a:bodyPr>
            <a:noAutofit/>
          </a:bodyPr>
          <a:lstStyle/>
          <a:p>
            <a:pPr fontAlgn="base">
              <a:spcAft>
                <a:spcPct val="0"/>
              </a:spcAft>
              <a:defRPr/>
            </a:pPr>
            <a:r>
              <a:rPr lang="en-US" sz="4000" b="1" kern="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Active Study Informational Webinar</a:t>
            </a:r>
            <a:br>
              <a:rPr lang="en-US" sz="4000" b="1" kern="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b="1" kern="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Fall 2017 Update: December 7</a:t>
            </a:r>
            <a:r>
              <a:rPr lang="en-US" sz="4000" b="1" kern="0" baseline="30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4000" b="1" kern="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2017</a:t>
            </a:r>
            <a:br>
              <a:rPr lang="en-US" sz="4000" b="1" kern="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b="1" kern="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11am PT/1pm CT/2pm ET</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83034" y="4488994"/>
            <a:ext cx="10058400" cy="1331642"/>
          </a:xfrm>
        </p:spPr>
        <p:txBody>
          <a:bodyPr>
            <a:normAutofit/>
          </a:bodyPr>
          <a:lstStyle/>
          <a:p>
            <a:pPr algn="ctr"/>
            <a:r>
              <a:rPr lang="en-US" sz="2800" b="1" kern="0" dirty="0">
                <a:solidFill>
                  <a:srgbClr val="0070C0"/>
                </a:solidFill>
              </a:rPr>
              <a:t>A Biomarker-Driven Master Protocol for Previously Treated Squamous Cell Lung Cancer (LUNG-MAP)</a:t>
            </a:r>
          </a:p>
        </p:txBody>
      </p:sp>
      <p:sp>
        <p:nvSpPr>
          <p:cNvPr id="6" name="TextBox 5"/>
          <p:cNvSpPr txBox="1"/>
          <p:nvPr/>
        </p:nvSpPr>
        <p:spPr>
          <a:xfrm>
            <a:off x="8874084" y="6069401"/>
            <a:ext cx="3368230" cy="646331"/>
          </a:xfrm>
          <a:prstGeom prst="rect">
            <a:avLst/>
          </a:prstGeom>
          <a:noFill/>
        </p:spPr>
        <p:txBody>
          <a:bodyPr wrap="none" rtlCol="0">
            <a:spAutoFit/>
          </a:bodyPr>
          <a:lstStyle/>
          <a:p>
            <a:r>
              <a:rPr lang="en-US" b="1" kern="0" dirty="0">
                <a:solidFill>
                  <a:schemeClr val="bg1">
                    <a:lumMod val="65000"/>
                  </a:schemeClr>
                </a:solidFill>
              </a:rPr>
              <a:t>Version </a:t>
            </a:r>
            <a:r>
              <a:rPr lang="en-US" b="1" kern="0" dirty="0" smtClean="0">
                <a:solidFill>
                  <a:schemeClr val="bg1">
                    <a:lumMod val="65000"/>
                  </a:schemeClr>
                </a:solidFill>
              </a:rPr>
              <a:t>Date: 7Dec2017 </a:t>
            </a:r>
            <a:r>
              <a:rPr lang="en-US" b="1" kern="0" dirty="0" smtClean="0">
                <a:solidFill>
                  <a:schemeClr val="bg1">
                    <a:lumMod val="65000"/>
                  </a:schemeClr>
                </a:solidFill>
              </a:rPr>
              <a:t>FINAL v2</a:t>
            </a:r>
            <a:endParaRPr lang="en-US" b="1" kern="0" dirty="0">
              <a:solidFill>
                <a:schemeClr val="bg1">
                  <a:lumMod val="65000"/>
                </a:schemeClr>
              </a:solidFill>
            </a:endParaRPr>
          </a:p>
          <a:p>
            <a:endParaRPr lang="en-US" dirty="0">
              <a:solidFill>
                <a:schemeClr val="bg1">
                  <a:lumMod val="65000"/>
                </a:schemeClr>
              </a:solidFill>
            </a:endParaRPr>
          </a:p>
        </p:txBody>
      </p:sp>
      <p:sp>
        <p:nvSpPr>
          <p:cNvPr id="17" name="Slide Number Placeholder 5">
            <a:extLst>
              <a:ext uri="{FF2B5EF4-FFF2-40B4-BE49-F238E27FC236}">
                <a16:creationId xmlns:a16="http://schemas.microsoft.com/office/drawing/2014/main" xmlns="" id="{62DDEBAA-58D1-4459-BA7B-66D5FA7BC49A}"/>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1</a:t>
            </a:fld>
            <a:endParaRPr lang="en-US" dirty="0"/>
          </a:p>
        </p:txBody>
      </p:sp>
      <p:pic>
        <p:nvPicPr>
          <p:cNvPr id="1026" name="Picture 2" descr="Image result for lung-MA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51" y="494295"/>
            <a:ext cx="7883306" cy="1460498"/>
          </a:xfrm>
          <a:prstGeom prst="rect">
            <a:avLst/>
          </a:prstGeom>
          <a:noFill/>
          <a:ln w="25400">
            <a:solidFill>
              <a:schemeClr val="accent1">
                <a:lumMod val="75000"/>
              </a:schemeClr>
            </a:solidFill>
          </a:ln>
          <a:effectLst>
            <a:glow rad="889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460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30306" y="331694"/>
            <a:ext cx="11447929" cy="5755341"/>
          </a:xfrm>
          <a:prstGeom prst="roundRect">
            <a:avLst/>
          </a:prstGeom>
          <a:gradFill>
            <a:gsLst>
              <a:gs pos="0">
                <a:srgbClr val="E6E1C4"/>
              </a:gs>
              <a:gs pos="28000">
                <a:schemeClr val="bg1">
                  <a:alpha val="71000"/>
                </a:schemeClr>
              </a:gs>
              <a:gs pos="100000">
                <a:srgbClr val="E6E1C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6494" y="2113248"/>
            <a:ext cx="10990730" cy="1325563"/>
          </a:xfrm>
        </p:spPr>
        <p:txBody>
          <a:bodyPr vert="horz" lIns="91440" tIns="45720" rIns="91440" bIns="45720" rtlCol="0" anchor="ctr">
            <a:noAutofit/>
          </a:bodyPr>
          <a:lstStyle/>
          <a:p>
            <a:pPr algn="ctr"/>
            <a:r>
              <a:rPr lang="en-US" sz="5400" b="1" dirty="0">
                <a:solidFill>
                  <a:schemeClr val="accent1">
                    <a:lumMod val="75000"/>
                  </a:schemeClr>
                </a:solidFill>
                <a:effectLst>
                  <a:outerShdw blurRad="38100" dist="38100" dir="2700000" algn="tl">
                    <a:srgbClr val="000000">
                      <a:alpha val="43137"/>
                    </a:srgbClr>
                  </a:outerShdw>
                </a:effectLst>
              </a:rPr>
              <a:t>Summary of </a:t>
            </a:r>
            <a:r>
              <a:rPr lang="en-US" sz="5400" b="1" dirty="0" smtClean="0">
                <a:solidFill>
                  <a:schemeClr val="accent1">
                    <a:lumMod val="75000"/>
                  </a:schemeClr>
                </a:solidFill>
                <a:effectLst>
                  <a:outerShdw blurRad="38100" dist="38100" dir="2700000" algn="tl">
                    <a:srgbClr val="000000">
                      <a:alpha val="43137"/>
                    </a:srgbClr>
                  </a:outerShdw>
                </a:effectLst>
              </a:rPr>
              <a:t>Open</a:t>
            </a:r>
            <a:r>
              <a:rPr lang="en-US" sz="5400" b="1" dirty="0">
                <a:solidFill>
                  <a:schemeClr val="accent1">
                    <a:lumMod val="75000"/>
                  </a:schemeClr>
                </a:solidFill>
                <a:effectLst>
                  <a:outerShdw blurRad="38100" dist="38100" dir="2700000" algn="tl">
                    <a:srgbClr val="000000">
                      <a:alpha val="43137"/>
                    </a:srgbClr>
                  </a:outerShdw>
                </a:effectLst>
              </a:rPr>
              <a:t> </a:t>
            </a:r>
            <a:r>
              <a:rPr lang="en-US" sz="5400" b="1" dirty="0" smtClean="0">
                <a:solidFill>
                  <a:schemeClr val="accent1">
                    <a:lumMod val="75000"/>
                  </a:schemeClr>
                </a:solidFill>
                <a:effectLst>
                  <a:outerShdw blurRad="38100" dist="38100" dir="2700000" algn="tl">
                    <a:srgbClr val="000000">
                      <a:alpha val="43137"/>
                    </a:srgbClr>
                  </a:outerShdw>
                </a:effectLst>
              </a:rPr>
              <a:t>Sub-studies: </a:t>
            </a:r>
            <a:br>
              <a:rPr lang="en-US" sz="5400" b="1" dirty="0" smtClean="0">
                <a:solidFill>
                  <a:schemeClr val="accent1">
                    <a:lumMod val="75000"/>
                  </a:schemeClr>
                </a:solidFill>
                <a:effectLst>
                  <a:outerShdw blurRad="38100" dist="38100" dir="2700000" algn="tl">
                    <a:srgbClr val="000000">
                      <a:alpha val="43137"/>
                    </a:srgbClr>
                  </a:outerShdw>
                </a:effectLst>
              </a:rPr>
            </a:br>
            <a:r>
              <a:rPr lang="en-US" sz="5400" b="1" dirty="0" smtClean="0">
                <a:solidFill>
                  <a:schemeClr val="accent1">
                    <a:lumMod val="75000"/>
                  </a:schemeClr>
                </a:solidFill>
                <a:effectLst>
                  <a:outerShdw blurRad="38100" dist="38100" dir="2700000" algn="tl">
                    <a:srgbClr val="000000">
                      <a:alpha val="43137"/>
                    </a:srgbClr>
                  </a:outerShdw>
                </a:effectLst>
              </a:rPr>
              <a:t>S1400F</a:t>
            </a:r>
            <a:endParaRPr lang="en-US" sz="5400"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96470" y="3612776"/>
            <a:ext cx="10515600" cy="2349033"/>
          </a:xfrm>
        </p:spPr>
        <p:txBody>
          <a:bodyPr>
            <a:normAutofit/>
          </a:bodyPr>
          <a:lstStyle/>
          <a:p>
            <a:pPr marL="0" indent="0" algn="ctr">
              <a:buNone/>
            </a:pPr>
            <a:endParaRPr lang="en-US" sz="3200" b="1" dirty="0"/>
          </a:p>
          <a:p>
            <a:pPr marL="0" indent="0" algn="ctr">
              <a:buNone/>
            </a:pPr>
            <a:r>
              <a:rPr lang="en-US" sz="3200" b="1" dirty="0" smtClean="0"/>
              <a:t>Natasha Leighl, M.D.</a:t>
            </a:r>
          </a:p>
          <a:p>
            <a:pPr marL="0" indent="0" algn="ctr">
              <a:buNone/>
            </a:pPr>
            <a:r>
              <a:rPr lang="en-US" sz="3200" i="1" dirty="0" smtClean="0"/>
              <a:t>S1400F Study Chair</a:t>
            </a:r>
            <a:endParaRPr lang="en-US" sz="3200" i="1" dirty="0"/>
          </a:p>
        </p:txBody>
      </p:sp>
      <p:sp>
        <p:nvSpPr>
          <p:cNvPr id="4" name="Slide Number Placeholder 3"/>
          <p:cNvSpPr>
            <a:spLocks noGrp="1"/>
          </p:cNvSpPr>
          <p:nvPr>
            <p:ph type="sldNum" sz="quarter" idx="12"/>
          </p:nvPr>
        </p:nvSpPr>
        <p:spPr/>
        <p:txBody>
          <a:bodyPr/>
          <a:lstStyle/>
          <a:p>
            <a:r>
              <a:rPr lang="en-US" smtClean="0">
                <a:solidFill>
                  <a:prstClr val="black">
                    <a:tint val="75000"/>
                  </a:prstClr>
                </a:solidFill>
              </a:rPr>
              <a:t>Slide #: </a:t>
            </a:r>
            <a:fld id="{4FAB73BC-B049-4115-A692-8D63A059BFB8}"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3673297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B7F233-AFBC-46FE-8427-8D441C93B909}"/>
              </a:ext>
            </a:extLst>
          </p:cNvPr>
          <p:cNvSpPr>
            <a:spLocks noGrp="1"/>
          </p:cNvSpPr>
          <p:nvPr>
            <p:ph type="title"/>
          </p:nvPr>
        </p:nvSpPr>
        <p:spPr/>
        <p:txBody>
          <a:bodyPr>
            <a:normAutofit/>
          </a:bodyPr>
          <a:lstStyle/>
          <a:p>
            <a:r>
              <a:rPr lang="en-US" b="1" u="sng" kern="0" dirty="0" smtClean="0">
                <a:solidFill>
                  <a:schemeClr val="tx2"/>
                </a:solidFill>
              </a:rPr>
              <a:t>S1400F – Single Arm Phase II</a:t>
            </a:r>
            <a:endParaRPr lang="en-US" b="1" u="sng" kern="0" dirty="0">
              <a:solidFill>
                <a:schemeClr val="tx2"/>
              </a:solidFill>
            </a:endParaRPr>
          </a:p>
        </p:txBody>
      </p:sp>
      <p:sp>
        <p:nvSpPr>
          <p:cNvPr id="6" name="Slide Number Placeholder 5">
            <a:extLst>
              <a:ext uri="{FF2B5EF4-FFF2-40B4-BE49-F238E27FC236}">
                <a16:creationId xmlns:a16="http://schemas.microsoft.com/office/drawing/2014/main" xmlns="" id="{85D84B98-59C7-4BC9-A182-824E208A9AC3}"/>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11</a:t>
            </a:fld>
            <a:endParaRPr lang="en-US" dirty="0"/>
          </a:p>
        </p:txBody>
      </p:sp>
      <p:sp>
        <p:nvSpPr>
          <p:cNvPr id="7" name="Content Placeholder 2">
            <a:extLst>
              <a:ext uri="{FF2B5EF4-FFF2-40B4-BE49-F238E27FC236}">
                <a16:creationId xmlns:a16="http://schemas.microsoft.com/office/drawing/2014/main" xmlns="" id="{5710E757-087B-43FC-AFEB-B4F4B5EFBC31}"/>
              </a:ext>
            </a:extLst>
          </p:cNvPr>
          <p:cNvSpPr txBox="1">
            <a:spLocks/>
          </p:cNvSpPr>
          <p:nvPr/>
        </p:nvSpPr>
        <p:spPr>
          <a:xfrm>
            <a:off x="601532" y="1550487"/>
            <a:ext cx="10546080" cy="4629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2575" indent="-282575">
              <a:spcBef>
                <a:spcPts val="0"/>
              </a:spcBef>
              <a:spcAft>
                <a:spcPts val="1200"/>
              </a:spcAft>
            </a:pPr>
            <a:r>
              <a:rPr lang="en-US" dirty="0" smtClean="0">
                <a:ea typeface="Meiryo" panose="020B0604030504040204" pitchFamily="34" charset="-128"/>
                <a:cs typeface="Arial" panose="020B0604020202020204" pitchFamily="34" charset="0"/>
              </a:rPr>
              <a:t>A “</a:t>
            </a:r>
            <a:r>
              <a:rPr lang="en-US" b="1" dirty="0" smtClean="0">
                <a:ea typeface="Meiryo" panose="020B0604030504040204" pitchFamily="34" charset="-128"/>
                <a:cs typeface="Arial" panose="020B0604020202020204" pitchFamily="34" charset="0"/>
              </a:rPr>
              <a:t>non-match</a:t>
            </a:r>
            <a:r>
              <a:rPr lang="en-US" dirty="0" smtClean="0">
                <a:ea typeface="Meiryo" panose="020B0604030504040204" pitchFamily="34" charset="-128"/>
                <a:cs typeface="Arial" panose="020B0604020202020204" pitchFamily="34" charset="0"/>
              </a:rPr>
              <a:t>” study for patients who have previously received and progressed on a PD-1 or PD-L1 inhibitor as a single agent treatment and are not eligible for other Lung-MAP sub-studies.</a:t>
            </a:r>
            <a:r>
              <a:rPr lang="en-US" b="1" dirty="0" smtClean="0">
                <a:ea typeface="Meiryo" panose="020B0604030504040204" pitchFamily="34" charset="-128"/>
                <a:cs typeface="Arial" panose="020B0604020202020204" pitchFamily="34" charset="0"/>
              </a:rPr>
              <a:t> </a:t>
            </a:r>
            <a:endParaRPr lang="en-US" b="1" u="sng" dirty="0" smtClean="0">
              <a:ea typeface="Meiryo" panose="020B0604030504040204" pitchFamily="34" charset="-128"/>
              <a:cs typeface="Arial" panose="020B0604020202020204" pitchFamily="34" charset="0"/>
            </a:endParaRPr>
          </a:p>
          <a:p>
            <a:pPr marL="282575" indent="-282575">
              <a:spcBef>
                <a:spcPts val="0"/>
              </a:spcBef>
              <a:spcAft>
                <a:spcPts val="1200"/>
              </a:spcAft>
            </a:pPr>
            <a:r>
              <a:rPr lang="en-US" dirty="0" smtClean="0">
                <a:ea typeface="Meiryo" panose="020B0604030504040204" pitchFamily="34" charset="-128"/>
                <a:cs typeface="Arial" panose="020B0604020202020204" pitchFamily="34" charset="0"/>
              </a:rPr>
              <a:t>Seeks to evaluate the efficacy of </a:t>
            </a:r>
            <a:r>
              <a:rPr lang="en-US" b="1" dirty="0" smtClean="0">
                <a:ea typeface="Meiryo" panose="020B0604030504040204" pitchFamily="34" charset="-128"/>
                <a:cs typeface="Arial" panose="020B0604020202020204" pitchFamily="34" charset="0"/>
              </a:rPr>
              <a:t>MEDI4736 (</a:t>
            </a:r>
            <a:r>
              <a:rPr lang="en-US" b="1" dirty="0" err="1" smtClean="0">
                <a:ea typeface="Meiryo" panose="020B0604030504040204" pitchFamily="34" charset="-128"/>
                <a:cs typeface="Arial" panose="020B0604020202020204" pitchFamily="34" charset="0"/>
              </a:rPr>
              <a:t>durvalumab</a:t>
            </a:r>
            <a:r>
              <a:rPr lang="en-US" b="1" dirty="0" smtClean="0">
                <a:ea typeface="Meiryo" panose="020B0604030504040204" pitchFamily="34" charset="-128"/>
                <a:cs typeface="Arial" panose="020B0604020202020204" pitchFamily="34" charset="0"/>
              </a:rPr>
              <a:t>) + </a:t>
            </a:r>
            <a:r>
              <a:rPr lang="en-US" b="1" dirty="0" err="1" smtClean="0">
                <a:ea typeface="Meiryo" panose="020B0604030504040204" pitchFamily="34" charset="-128"/>
                <a:cs typeface="Arial" panose="020B0604020202020204" pitchFamily="34" charset="0"/>
              </a:rPr>
              <a:t>tremelimumab</a:t>
            </a:r>
            <a:r>
              <a:rPr lang="en-US" dirty="0" smtClean="0">
                <a:ea typeface="Meiryo" panose="020B0604030504040204" pitchFamily="34" charset="-128"/>
                <a:cs typeface="Arial" panose="020B0604020202020204" pitchFamily="34" charset="0"/>
              </a:rPr>
              <a:t>, potent PD-L1 and CTLA-4 inhibitors, in such patients. </a:t>
            </a:r>
          </a:p>
          <a:p>
            <a:pPr marL="282575" indent="-282575">
              <a:spcBef>
                <a:spcPts val="0"/>
              </a:spcBef>
              <a:spcAft>
                <a:spcPts val="1200"/>
              </a:spcAft>
            </a:pPr>
            <a:r>
              <a:rPr lang="en-US" dirty="0" smtClean="0">
                <a:ea typeface="Meiryo" panose="020B0604030504040204" pitchFamily="34" charset="-128"/>
                <a:cs typeface="Arial" panose="020B0604020202020204" pitchFamily="34" charset="0"/>
              </a:rPr>
              <a:t>MEDI4736 (</a:t>
            </a:r>
            <a:r>
              <a:rPr lang="en-US" dirty="0" err="1" smtClean="0">
                <a:ea typeface="Meiryo" panose="020B0604030504040204" pitchFamily="34" charset="-128"/>
                <a:cs typeface="Arial" panose="020B0604020202020204" pitchFamily="34" charset="0"/>
              </a:rPr>
              <a:t>durvalumab</a:t>
            </a:r>
            <a:r>
              <a:rPr lang="en-US" dirty="0" smtClean="0">
                <a:ea typeface="Meiryo" panose="020B0604030504040204" pitchFamily="34" charset="-128"/>
                <a:cs typeface="Arial" panose="020B0604020202020204" pitchFamily="34" charset="0"/>
              </a:rPr>
              <a:t>) + </a:t>
            </a:r>
            <a:r>
              <a:rPr lang="en-US" dirty="0" err="1" smtClean="0">
                <a:ea typeface="Meiryo" panose="020B0604030504040204" pitchFamily="34" charset="-128"/>
                <a:cs typeface="Arial" panose="020B0604020202020204" pitchFamily="34" charset="0"/>
              </a:rPr>
              <a:t>tremelimumab</a:t>
            </a:r>
            <a:r>
              <a:rPr lang="en-US" dirty="0" smtClean="0">
                <a:ea typeface="Meiryo" panose="020B0604030504040204" pitchFamily="34" charset="-128"/>
                <a:cs typeface="Arial" panose="020B0604020202020204" pitchFamily="34" charset="0"/>
              </a:rPr>
              <a:t> will be administered intravenously on 1 day for four 28-day cycles. MEDI4736 will be given alone for subsequent cycles. </a:t>
            </a:r>
          </a:p>
          <a:p>
            <a:pPr marL="282575" indent="-282575">
              <a:spcBef>
                <a:spcPts val="0"/>
              </a:spcBef>
              <a:spcAft>
                <a:spcPts val="1200"/>
              </a:spcAft>
            </a:pPr>
            <a:r>
              <a:rPr lang="en-US" dirty="0" smtClean="0">
                <a:ea typeface="Meiryo" panose="020B0604030504040204" pitchFamily="34" charset="-128"/>
                <a:cs typeface="Arial" panose="020B0604020202020204" pitchFamily="34" charset="0"/>
              </a:rPr>
              <a:t>Treatment will continue in consenting patients until disease progression or intolerable toxicity. </a:t>
            </a:r>
            <a:endParaRPr lang="en-US" dirty="0">
              <a:ea typeface="Meiryo" panose="020B0604030504040204" pitchFamily="34" charset="-128"/>
              <a:cs typeface="Arial" panose="020B0604020202020204" pitchFamily="34" charset="0"/>
            </a:endParaRPr>
          </a:p>
        </p:txBody>
      </p:sp>
    </p:spTree>
    <p:extLst>
      <p:ext uri="{BB962C8B-B14F-4D97-AF65-F5344CB8AC3E}">
        <p14:creationId xmlns:p14="http://schemas.microsoft.com/office/powerpoint/2010/main" val="3373552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30306" y="331694"/>
            <a:ext cx="11447929" cy="5755341"/>
          </a:xfrm>
          <a:prstGeom prst="roundRect">
            <a:avLst/>
          </a:prstGeom>
          <a:gradFill>
            <a:gsLst>
              <a:gs pos="0">
                <a:srgbClr val="E6E1C4"/>
              </a:gs>
              <a:gs pos="28000">
                <a:schemeClr val="bg1">
                  <a:alpha val="71000"/>
                </a:schemeClr>
              </a:gs>
              <a:gs pos="100000">
                <a:srgbClr val="E6E1C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6494" y="1942913"/>
            <a:ext cx="10990730" cy="1325563"/>
          </a:xfrm>
        </p:spPr>
        <p:txBody>
          <a:bodyPr vert="horz" lIns="91440" tIns="45720" rIns="91440" bIns="45720" rtlCol="0" anchor="ctr">
            <a:noAutofit/>
          </a:bodyPr>
          <a:lstStyle/>
          <a:p>
            <a:pPr algn="ctr"/>
            <a:r>
              <a:rPr lang="en-US" sz="5400" b="1" dirty="0">
                <a:solidFill>
                  <a:schemeClr val="accent1">
                    <a:lumMod val="75000"/>
                  </a:schemeClr>
                </a:solidFill>
                <a:effectLst>
                  <a:outerShdw blurRad="38100" dist="38100" dir="2700000" algn="tl">
                    <a:srgbClr val="000000">
                      <a:alpha val="43137"/>
                    </a:srgbClr>
                  </a:outerShdw>
                </a:effectLst>
              </a:rPr>
              <a:t>Summary of </a:t>
            </a:r>
            <a:r>
              <a:rPr lang="en-US" sz="5400" b="1" dirty="0" smtClean="0">
                <a:solidFill>
                  <a:schemeClr val="accent1">
                    <a:lumMod val="75000"/>
                  </a:schemeClr>
                </a:solidFill>
                <a:effectLst>
                  <a:outerShdw blurRad="38100" dist="38100" dir="2700000" algn="tl">
                    <a:srgbClr val="000000">
                      <a:alpha val="43137"/>
                    </a:srgbClr>
                  </a:outerShdw>
                </a:effectLst>
              </a:rPr>
              <a:t>Open</a:t>
            </a:r>
            <a:r>
              <a:rPr lang="en-US" sz="5400" b="1" dirty="0">
                <a:solidFill>
                  <a:schemeClr val="accent1">
                    <a:lumMod val="75000"/>
                  </a:schemeClr>
                </a:solidFill>
                <a:effectLst>
                  <a:outerShdw blurRad="38100" dist="38100" dir="2700000" algn="tl">
                    <a:srgbClr val="000000">
                      <a:alpha val="43137"/>
                    </a:srgbClr>
                  </a:outerShdw>
                </a:effectLst>
              </a:rPr>
              <a:t> </a:t>
            </a:r>
            <a:r>
              <a:rPr lang="en-US" sz="5400" b="1" dirty="0" smtClean="0">
                <a:solidFill>
                  <a:schemeClr val="accent1">
                    <a:lumMod val="75000"/>
                  </a:schemeClr>
                </a:solidFill>
                <a:effectLst>
                  <a:outerShdw blurRad="38100" dist="38100" dir="2700000" algn="tl">
                    <a:srgbClr val="000000">
                      <a:alpha val="43137"/>
                    </a:srgbClr>
                  </a:outerShdw>
                </a:effectLst>
              </a:rPr>
              <a:t>Sub-studies: </a:t>
            </a:r>
            <a:br>
              <a:rPr lang="en-US" sz="5400" b="1" dirty="0" smtClean="0">
                <a:solidFill>
                  <a:schemeClr val="accent1">
                    <a:lumMod val="75000"/>
                  </a:schemeClr>
                </a:solidFill>
                <a:effectLst>
                  <a:outerShdw blurRad="38100" dist="38100" dir="2700000" algn="tl">
                    <a:srgbClr val="000000">
                      <a:alpha val="43137"/>
                    </a:srgbClr>
                  </a:outerShdw>
                </a:effectLst>
              </a:rPr>
            </a:br>
            <a:r>
              <a:rPr lang="en-US" sz="5400" b="1" dirty="0" smtClean="0">
                <a:solidFill>
                  <a:schemeClr val="accent1">
                    <a:lumMod val="75000"/>
                  </a:schemeClr>
                </a:solidFill>
                <a:effectLst>
                  <a:outerShdw blurRad="38100" dist="38100" dir="2700000" algn="tl">
                    <a:srgbClr val="000000">
                      <a:alpha val="43137"/>
                    </a:srgbClr>
                  </a:outerShdw>
                </a:effectLst>
              </a:rPr>
              <a:t>S1400G</a:t>
            </a:r>
            <a:endParaRPr lang="en-US" sz="5400"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96470" y="3487270"/>
            <a:ext cx="10515600" cy="2349033"/>
          </a:xfrm>
        </p:spPr>
        <p:txBody>
          <a:bodyPr>
            <a:normAutofit/>
          </a:bodyPr>
          <a:lstStyle/>
          <a:p>
            <a:pPr marL="0" indent="0" algn="ctr">
              <a:buNone/>
            </a:pPr>
            <a:endParaRPr lang="en-US" sz="3200" b="1" dirty="0"/>
          </a:p>
          <a:p>
            <a:pPr marL="0" indent="0" algn="ctr">
              <a:buNone/>
            </a:pPr>
            <a:r>
              <a:rPr lang="en-US" sz="3200" b="1" dirty="0"/>
              <a:t>Roy Herbst, M.D., </a:t>
            </a:r>
            <a:r>
              <a:rPr lang="en-US" sz="3200" b="1" dirty="0" smtClean="0"/>
              <a:t>Ph.D.</a:t>
            </a:r>
          </a:p>
          <a:p>
            <a:pPr marL="0" indent="0" algn="ctr">
              <a:buNone/>
            </a:pPr>
            <a:r>
              <a:rPr lang="en-US" sz="3200" i="1" dirty="0" smtClean="0"/>
              <a:t>S1400 Study Co-Chair</a:t>
            </a:r>
            <a:endParaRPr lang="en-US" sz="3200" i="1" dirty="0"/>
          </a:p>
        </p:txBody>
      </p:sp>
      <p:sp>
        <p:nvSpPr>
          <p:cNvPr id="4" name="Slide Number Placeholder 3"/>
          <p:cNvSpPr>
            <a:spLocks noGrp="1"/>
          </p:cNvSpPr>
          <p:nvPr>
            <p:ph type="sldNum" sz="quarter" idx="12"/>
          </p:nvPr>
        </p:nvSpPr>
        <p:spPr/>
        <p:txBody>
          <a:bodyPr/>
          <a:lstStyle/>
          <a:p>
            <a:r>
              <a:rPr lang="en-US" smtClean="0">
                <a:solidFill>
                  <a:prstClr val="black">
                    <a:tint val="75000"/>
                  </a:prstClr>
                </a:solidFill>
              </a:rPr>
              <a:t>Slide #: </a:t>
            </a:r>
            <a:fld id="{4FAB73BC-B049-4115-A692-8D63A059BFB8}"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3753943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F3D5ED68-D5DE-4A9B-8CE8-C3A14F9CF06F}"/>
              </a:ext>
            </a:extLst>
          </p:cNvPr>
          <p:cNvSpPr>
            <a:spLocks noGrp="1"/>
          </p:cNvSpPr>
          <p:nvPr>
            <p:ph type="title"/>
          </p:nvPr>
        </p:nvSpPr>
        <p:spPr>
          <a:xfrm>
            <a:off x="838200" y="365125"/>
            <a:ext cx="10515600" cy="1325563"/>
          </a:xfrm>
        </p:spPr>
        <p:txBody>
          <a:bodyPr>
            <a:noAutofit/>
          </a:bodyPr>
          <a:lstStyle/>
          <a:p>
            <a:r>
              <a:rPr lang="en-US" b="1" u="sng" kern="0" dirty="0" smtClean="0">
                <a:solidFill>
                  <a:schemeClr val="tx2"/>
                </a:solidFill>
              </a:rPr>
              <a:t>S1400G – Single Arm Phase II</a:t>
            </a:r>
            <a:endParaRPr lang="en-US" b="1" u="sng" kern="0" dirty="0">
              <a:solidFill>
                <a:schemeClr val="tx2"/>
              </a:solidFill>
            </a:endParaRPr>
          </a:p>
        </p:txBody>
      </p:sp>
      <p:sp>
        <p:nvSpPr>
          <p:cNvPr id="11" name="Slide Number Placeholder 5">
            <a:extLst>
              <a:ext uri="{FF2B5EF4-FFF2-40B4-BE49-F238E27FC236}">
                <a16:creationId xmlns:a16="http://schemas.microsoft.com/office/drawing/2014/main" xmlns="" id="{EDE01AC2-BF1D-4694-AA9A-DFBE39A6C453}"/>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13</a:t>
            </a:fld>
            <a:endParaRPr lang="en-US" dirty="0"/>
          </a:p>
        </p:txBody>
      </p:sp>
      <p:sp>
        <p:nvSpPr>
          <p:cNvPr id="6" name="Content Placeholder 2"/>
          <p:cNvSpPr>
            <a:spLocks noGrp="1"/>
          </p:cNvSpPr>
          <p:nvPr>
            <p:ph idx="1"/>
          </p:nvPr>
        </p:nvSpPr>
        <p:spPr>
          <a:xfrm>
            <a:off x="515471" y="1463712"/>
            <a:ext cx="11198087" cy="4664990"/>
          </a:xfrm>
        </p:spPr>
        <p:txBody>
          <a:bodyPr>
            <a:noAutofit/>
          </a:bodyPr>
          <a:lstStyle/>
          <a:p>
            <a:r>
              <a:rPr lang="en-US" dirty="0"/>
              <a:t>A </a:t>
            </a:r>
            <a:r>
              <a:rPr lang="en-US" b="1" dirty="0"/>
              <a:t>PARP Inhibitor </a:t>
            </a:r>
            <a:r>
              <a:rPr lang="en-US" dirty="0"/>
              <a:t>study for patients with homologous recombination DNA repair deficiency (HRRD) who may be particularly receptive to treatment with PARP inhibitors. </a:t>
            </a:r>
          </a:p>
          <a:p>
            <a:r>
              <a:rPr lang="en-US" dirty="0"/>
              <a:t>Seeks to evaluate the efficacy of </a:t>
            </a:r>
            <a:r>
              <a:rPr lang="en-US" b="1" dirty="0"/>
              <a:t>talazoparib</a:t>
            </a:r>
            <a:r>
              <a:rPr lang="en-US" dirty="0"/>
              <a:t>, a potent PARP inhibitor, in such patients. </a:t>
            </a:r>
          </a:p>
          <a:p>
            <a:r>
              <a:rPr lang="en-US" dirty="0"/>
              <a:t>Includes patients with alterations in </a:t>
            </a:r>
            <a:r>
              <a:rPr lang="en-US" b="1" dirty="0"/>
              <a:t>BRCA1/2, ATM, CHEK1 and other HRRD genes</a:t>
            </a:r>
            <a:r>
              <a:rPr lang="en-US" dirty="0"/>
              <a:t>. </a:t>
            </a:r>
          </a:p>
          <a:p>
            <a:r>
              <a:rPr lang="en-US" dirty="0"/>
              <a:t>Talazoparib will be administered orally </a:t>
            </a:r>
            <a:r>
              <a:rPr lang="en-US" u="sng" dirty="0"/>
              <a:t>once daily</a:t>
            </a:r>
            <a:r>
              <a:rPr lang="en-US" dirty="0"/>
              <a:t> in 21-day cycles.</a:t>
            </a:r>
          </a:p>
          <a:p>
            <a:r>
              <a:rPr lang="en-US" dirty="0"/>
              <a:t>Treatment will continue in consenting patients until disease progression or intolerable toxicity. </a:t>
            </a:r>
          </a:p>
        </p:txBody>
      </p:sp>
    </p:spTree>
    <p:extLst>
      <p:ext uri="{BB962C8B-B14F-4D97-AF65-F5344CB8AC3E}">
        <p14:creationId xmlns:p14="http://schemas.microsoft.com/office/powerpoint/2010/main" val="364769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30305" y="331694"/>
            <a:ext cx="11447929" cy="5755341"/>
          </a:xfrm>
          <a:prstGeom prst="roundRect">
            <a:avLst/>
          </a:prstGeom>
          <a:gradFill>
            <a:gsLst>
              <a:gs pos="0">
                <a:srgbClr val="E6E1C4"/>
              </a:gs>
              <a:gs pos="28000">
                <a:schemeClr val="bg1">
                  <a:alpha val="71000"/>
                </a:schemeClr>
              </a:gs>
              <a:gs pos="100000">
                <a:srgbClr val="E6E1C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6494" y="1942913"/>
            <a:ext cx="10990730" cy="1325563"/>
          </a:xfrm>
        </p:spPr>
        <p:txBody>
          <a:bodyPr vert="horz" lIns="91440" tIns="45720" rIns="91440" bIns="45720" rtlCol="0" anchor="ctr">
            <a:noAutofit/>
          </a:bodyPr>
          <a:lstStyle/>
          <a:p>
            <a:pPr algn="ctr"/>
            <a:r>
              <a:rPr lang="en-US" sz="5400" b="1" dirty="0">
                <a:solidFill>
                  <a:schemeClr val="accent1">
                    <a:lumMod val="75000"/>
                  </a:schemeClr>
                </a:solidFill>
                <a:effectLst>
                  <a:outerShdw blurRad="38100" dist="38100" dir="2700000" algn="tl">
                    <a:srgbClr val="000000">
                      <a:alpha val="43137"/>
                    </a:srgbClr>
                  </a:outerShdw>
                </a:effectLst>
              </a:rPr>
              <a:t>Summary of </a:t>
            </a:r>
            <a:r>
              <a:rPr lang="en-US" sz="5400" b="1" dirty="0" smtClean="0">
                <a:solidFill>
                  <a:schemeClr val="accent1">
                    <a:lumMod val="75000"/>
                  </a:schemeClr>
                </a:solidFill>
                <a:effectLst>
                  <a:outerShdw blurRad="38100" dist="38100" dir="2700000" algn="tl">
                    <a:srgbClr val="000000">
                      <a:alpha val="43137"/>
                    </a:srgbClr>
                  </a:outerShdw>
                </a:effectLst>
              </a:rPr>
              <a:t>Open</a:t>
            </a:r>
            <a:r>
              <a:rPr lang="en-US" sz="5400" b="1" dirty="0">
                <a:solidFill>
                  <a:schemeClr val="accent1">
                    <a:lumMod val="75000"/>
                  </a:schemeClr>
                </a:solidFill>
                <a:effectLst>
                  <a:outerShdw blurRad="38100" dist="38100" dir="2700000" algn="tl">
                    <a:srgbClr val="000000">
                      <a:alpha val="43137"/>
                    </a:srgbClr>
                  </a:outerShdw>
                </a:effectLst>
              </a:rPr>
              <a:t> </a:t>
            </a:r>
            <a:r>
              <a:rPr lang="en-US" sz="5400" b="1" dirty="0" smtClean="0">
                <a:solidFill>
                  <a:schemeClr val="accent1">
                    <a:lumMod val="75000"/>
                  </a:schemeClr>
                </a:solidFill>
                <a:effectLst>
                  <a:outerShdw blurRad="38100" dist="38100" dir="2700000" algn="tl">
                    <a:srgbClr val="000000">
                      <a:alpha val="43137"/>
                    </a:srgbClr>
                  </a:outerShdw>
                </a:effectLst>
              </a:rPr>
              <a:t>Sub-studies: </a:t>
            </a:r>
            <a:br>
              <a:rPr lang="en-US" sz="5400" b="1" dirty="0" smtClean="0">
                <a:solidFill>
                  <a:schemeClr val="accent1">
                    <a:lumMod val="75000"/>
                  </a:schemeClr>
                </a:solidFill>
                <a:effectLst>
                  <a:outerShdw blurRad="38100" dist="38100" dir="2700000" algn="tl">
                    <a:srgbClr val="000000">
                      <a:alpha val="43137"/>
                    </a:srgbClr>
                  </a:outerShdw>
                </a:effectLst>
              </a:rPr>
            </a:br>
            <a:r>
              <a:rPr lang="en-US" sz="5400" b="1" dirty="0" smtClean="0">
                <a:solidFill>
                  <a:schemeClr val="accent1">
                    <a:lumMod val="75000"/>
                  </a:schemeClr>
                </a:solidFill>
                <a:effectLst>
                  <a:outerShdw blurRad="38100" dist="38100" dir="2700000" algn="tl">
                    <a:srgbClr val="000000">
                      <a:alpha val="43137"/>
                    </a:srgbClr>
                  </a:outerShdw>
                </a:effectLst>
              </a:rPr>
              <a:t>S1400I</a:t>
            </a:r>
            <a:endParaRPr lang="en-US" sz="5400"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96470" y="3505199"/>
            <a:ext cx="10515600" cy="2349033"/>
          </a:xfrm>
        </p:spPr>
        <p:txBody>
          <a:bodyPr>
            <a:normAutofit/>
          </a:bodyPr>
          <a:lstStyle/>
          <a:p>
            <a:pPr marL="0" indent="0" algn="ctr">
              <a:buNone/>
            </a:pPr>
            <a:endParaRPr lang="en-US" sz="3200" b="1" dirty="0"/>
          </a:p>
          <a:p>
            <a:pPr marL="0" indent="0" algn="ctr">
              <a:buNone/>
            </a:pPr>
            <a:r>
              <a:rPr lang="en-US" sz="3200" b="1" dirty="0" smtClean="0"/>
              <a:t>Lyudmila Bazhenova, M.D.</a:t>
            </a:r>
          </a:p>
          <a:p>
            <a:pPr marL="0" indent="0" algn="ctr">
              <a:buNone/>
            </a:pPr>
            <a:r>
              <a:rPr lang="en-US" sz="3200" i="1" dirty="0" smtClean="0"/>
              <a:t>S1400I Study Co-Chair</a:t>
            </a:r>
            <a:endParaRPr lang="en-US" sz="3200" i="1" dirty="0"/>
          </a:p>
        </p:txBody>
      </p:sp>
      <p:sp>
        <p:nvSpPr>
          <p:cNvPr id="4" name="Slide Number Placeholder 3"/>
          <p:cNvSpPr>
            <a:spLocks noGrp="1"/>
          </p:cNvSpPr>
          <p:nvPr>
            <p:ph type="sldNum" sz="quarter" idx="12"/>
          </p:nvPr>
        </p:nvSpPr>
        <p:spPr/>
        <p:txBody>
          <a:bodyPr/>
          <a:lstStyle/>
          <a:p>
            <a:r>
              <a:rPr lang="en-US" smtClean="0">
                <a:solidFill>
                  <a:prstClr val="black">
                    <a:tint val="75000"/>
                  </a:prstClr>
                </a:solidFill>
              </a:rPr>
              <a:t>Slide #: </a:t>
            </a:r>
            <a:fld id="{4FAB73BC-B049-4115-A692-8D63A059BFB8}"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1839728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B7F233-AFBC-46FE-8427-8D441C93B909}"/>
              </a:ext>
            </a:extLst>
          </p:cNvPr>
          <p:cNvSpPr>
            <a:spLocks noGrp="1"/>
          </p:cNvSpPr>
          <p:nvPr>
            <p:ph type="title"/>
          </p:nvPr>
        </p:nvSpPr>
        <p:spPr/>
        <p:txBody>
          <a:bodyPr>
            <a:normAutofit/>
          </a:bodyPr>
          <a:lstStyle/>
          <a:p>
            <a:r>
              <a:rPr lang="en-US" b="1" u="sng" kern="0" dirty="0" smtClean="0">
                <a:solidFill>
                  <a:schemeClr val="tx2"/>
                </a:solidFill>
              </a:rPr>
              <a:t>S1400I – Randomized Phase III</a:t>
            </a:r>
            <a:endParaRPr lang="en-US" b="1" u="sng" kern="0" dirty="0">
              <a:solidFill>
                <a:schemeClr val="tx2"/>
              </a:solidFill>
            </a:endParaRPr>
          </a:p>
        </p:txBody>
      </p:sp>
      <p:sp>
        <p:nvSpPr>
          <p:cNvPr id="6" name="Slide Number Placeholder 5">
            <a:extLst>
              <a:ext uri="{FF2B5EF4-FFF2-40B4-BE49-F238E27FC236}">
                <a16:creationId xmlns:a16="http://schemas.microsoft.com/office/drawing/2014/main" xmlns="" id="{2E885867-644D-42A4-9DCD-0AA181C075B9}"/>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15</a:t>
            </a:fld>
            <a:endParaRPr lang="en-US" dirty="0"/>
          </a:p>
        </p:txBody>
      </p:sp>
      <p:sp>
        <p:nvSpPr>
          <p:cNvPr id="7" name="Content Placeholder 2">
            <a:extLst>
              <a:ext uri="{FF2B5EF4-FFF2-40B4-BE49-F238E27FC236}">
                <a16:creationId xmlns:a16="http://schemas.microsoft.com/office/drawing/2014/main" xmlns="" id="{5710E757-087B-43FC-AFEB-B4F4B5EFBC31}"/>
              </a:ext>
            </a:extLst>
          </p:cNvPr>
          <p:cNvSpPr>
            <a:spLocks noGrp="1"/>
          </p:cNvSpPr>
          <p:nvPr>
            <p:ph idx="1"/>
          </p:nvPr>
        </p:nvSpPr>
        <p:spPr>
          <a:xfrm>
            <a:off x="628426" y="1404893"/>
            <a:ext cx="10546080" cy="4629150"/>
          </a:xfrm>
        </p:spPr>
        <p:txBody>
          <a:bodyPr>
            <a:noAutofit/>
          </a:bodyPr>
          <a:lstStyle/>
          <a:p>
            <a:pPr marL="282575" indent="-282575">
              <a:spcBef>
                <a:spcPts val="0"/>
              </a:spcBef>
              <a:spcAft>
                <a:spcPts val="1200"/>
              </a:spcAft>
            </a:pPr>
            <a:r>
              <a:rPr lang="en-US" sz="2600" dirty="0">
                <a:ea typeface="Meiryo" panose="020B0604030504040204" pitchFamily="34" charset="-128"/>
                <a:cs typeface="Arial" panose="020B0604020202020204" pitchFamily="34" charset="0"/>
              </a:rPr>
              <a:t>A “</a:t>
            </a:r>
            <a:r>
              <a:rPr lang="en-US" sz="2600" b="1" dirty="0">
                <a:ea typeface="Meiryo" panose="020B0604030504040204" pitchFamily="34" charset="-128"/>
                <a:cs typeface="Arial" panose="020B0604020202020204" pitchFamily="34" charset="0"/>
              </a:rPr>
              <a:t>non-match</a:t>
            </a:r>
            <a:r>
              <a:rPr lang="en-US" sz="2600" dirty="0">
                <a:ea typeface="Meiryo" panose="020B0604030504040204" pitchFamily="34" charset="-128"/>
                <a:cs typeface="Arial" panose="020B0604020202020204" pitchFamily="34" charset="0"/>
              </a:rPr>
              <a:t>” study for patients whose molecular profile does not match a targeted therapy and who have not been treated previously with a checkpoint inhibitor. </a:t>
            </a:r>
            <a:endParaRPr lang="en-US" sz="2600" b="1" u="sng" dirty="0">
              <a:ea typeface="Meiryo" panose="020B0604030504040204" pitchFamily="34" charset="-128"/>
              <a:cs typeface="Arial" panose="020B0604020202020204" pitchFamily="34" charset="0"/>
            </a:endParaRPr>
          </a:p>
          <a:p>
            <a:pPr marL="282575" marR="0" indent="-282575">
              <a:spcBef>
                <a:spcPts val="0"/>
              </a:spcBef>
              <a:spcAft>
                <a:spcPts val="1200"/>
              </a:spcAft>
            </a:pPr>
            <a:r>
              <a:rPr lang="en-US" sz="2600" dirty="0">
                <a:ea typeface="Meiryo" panose="020B0604030504040204" pitchFamily="34" charset="-128"/>
                <a:cs typeface="Arial" panose="020B0604020202020204" pitchFamily="34" charset="0"/>
              </a:rPr>
              <a:t>Seeks to compare overall survival in patients randomized to </a:t>
            </a:r>
            <a:r>
              <a:rPr lang="en-US" sz="2600" b="1" dirty="0">
                <a:ea typeface="Meiryo" panose="020B0604030504040204" pitchFamily="34" charset="-128"/>
                <a:cs typeface="Arial" panose="020B0604020202020204" pitchFamily="34" charset="0"/>
              </a:rPr>
              <a:t>nivolumab plus ipilimumab versus nivolumab</a:t>
            </a:r>
            <a:r>
              <a:rPr lang="en-US" sz="2600" dirty="0">
                <a:ea typeface="Meiryo" panose="020B0604030504040204" pitchFamily="34" charset="-128"/>
                <a:cs typeface="Arial" panose="020B0604020202020204" pitchFamily="34" charset="0"/>
              </a:rPr>
              <a:t>. </a:t>
            </a:r>
          </a:p>
          <a:p>
            <a:pPr marL="282575" marR="0" indent="-282575">
              <a:spcBef>
                <a:spcPts val="0"/>
              </a:spcBef>
              <a:spcAft>
                <a:spcPts val="1200"/>
              </a:spcAft>
            </a:pPr>
            <a:r>
              <a:rPr lang="en-US" sz="2600" dirty="0">
                <a:ea typeface="Meiryo" panose="020B0604030504040204" pitchFamily="34" charset="-128"/>
                <a:cs typeface="Arial" panose="020B0604020202020204" pitchFamily="34" charset="0"/>
              </a:rPr>
              <a:t>Arm 1 – Nivolumab will be administered intravenously on Day 1 of every 14 day cycle. Ipilimumab will be administered intravenously on Day 1 of every third cycle (i.e. Cycle 1, Cycle 4, etc.). </a:t>
            </a:r>
          </a:p>
          <a:p>
            <a:pPr marL="282575" marR="0" indent="-282575">
              <a:spcBef>
                <a:spcPts val="0"/>
              </a:spcBef>
              <a:spcAft>
                <a:spcPts val="1200"/>
              </a:spcAft>
            </a:pPr>
            <a:r>
              <a:rPr lang="en-US" sz="2600" dirty="0">
                <a:ea typeface="Meiryo" panose="020B0604030504040204" pitchFamily="34" charset="-128"/>
                <a:cs typeface="Arial" panose="020B0604020202020204" pitchFamily="34" charset="0"/>
              </a:rPr>
              <a:t>Arm 2 – Nivolumab will be administered intravenously on Day 1 of every 14 day cycle.</a:t>
            </a:r>
          </a:p>
          <a:p>
            <a:pPr marL="282575" marR="0" indent="-282575">
              <a:spcBef>
                <a:spcPts val="0"/>
              </a:spcBef>
              <a:spcAft>
                <a:spcPts val="1200"/>
              </a:spcAft>
            </a:pPr>
            <a:r>
              <a:rPr lang="en-US" sz="2600" dirty="0">
                <a:ea typeface="Meiryo" panose="020B0604030504040204" pitchFamily="34" charset="-128"/>
                <a:cs typeface="Arial" panose="020B0604020202020204" pitchFamily="34" charset="0"/>
              </a:rPr>
              <a:t>Treatment will continue in consenting patients until disease progression or intolerable toxicity. </a:t>
            </a:r>
          </a:p>
        </p:txBody>
      </p:sp>
    </p:spTree>
    <p:extLst>
      <p:ext uri="{BB962C8B-B14F-4D97-AF65-F5344CB8AC3E}">
        <p14:creationId xmlns:p14="http://schemas.microsoft.com/office/powerpoint/2010/main" val="2229406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B7F233-AFBC-46FE-8427-8D441C93B909}"/>
              </a:ext>
            </a:extLst>
          </p:cNvPr>
          <p:cNvSpPr>
            <a:spLocks noGrp="1"/>
          </p:cNvSpPr>
          <p:nvPr>
            <p:ph type="title"/>
          </p:nvPr>
        </p:nvSpPr>
        <p:spPr>
          <a:xfrm>
            <a:off x="694760" y="15490"/>
            <a:ext cx="10515600" cy="1325563"/>
          </a:xfrm>
        </p:spPr>
        <p:txBody>
          <a:bodyPr>
            <a:normAutofit/>
          </a:bodyPr>
          <a:lstStyle/>
          <a:p>
            <a:r>
              <a:rPr lang="en-US" b="1" kern="0" dirty="0" smtClean="0">
                <a:solidFill>
                  <a:schemeClr val="tx2"/>
                </a:solidFill>
              </a:rPr>
              <a:t>Management and Prevention of irAEs</a:t>
            </a:r>
            <a:endParaRPr lang="en-US" b="1" kern="0" dirty="0">
              <a:solidFill>
                <a:schemeClr val="tx2"/>
              </a:solidFill>
            </a:endParaRPr>
          </a:p>
        </p:txBody>
      </p:sp>
      <p:sp>
        <p:nvSpPr>
          <p:cNvPr id="3" name="Content Placeholder 2">
            <a:extLst>
              <a:ext uri="{FF2B5EF4-FFF2-40B4-BE49-F238E27FC236}">
                <a16:creationId xmlns:a16="http://schemas.microsoft.com/office/drawing/2014/main" xmlns="" id="{5710E757-087B-43FC-AFEB-B4F4B5EFBC31}"/>
              </a:ext>
            </a:extLst>
          </p:cNvPr>
          <p:cNvSpPr>
            <a:spLocks noGrp="1"/>
          </p:cNvSpPr>
          <p:nvPr>
            <p:ph idx="1"/>
          </p:nvPr>
        </p:nvSpPr>
        <p:spPr>
          <a:xfrm>
            <a:off x="116541" y="1255067"/>
            <a:ext cx="11851341" cy="5316070"/>
          </a:xfrm>
        </p:spPr>
        <p:txBody>
          <a:bodyPr>
            <a:normAutofit fontScale="70000" lnSpcReduction="20000"/>
          </a:bodyPr>
          <a:lstStyle/>
          <a:p>
            <a:pPr marL="233363" marR="0" indent="0">
              <a:spcBef>
                <a:spcPts val="0"/>
              </a:spcBef>
              <a:spcAft>
                <a:spcPts val="1200"/>
              </a:spcAft>
              <a:buNone/>
            </a:pPr>
            <a:r>
              <a:rPr lang="en-US" sz="4000" b="1" u="sng" dirty="0" smtClean="0">
                <a:solidFill>
                  <a:srgbClr val="487F81"/>
                </a:solidFill>
                <a:ea typeface="Meiryo" panose="020B0604030504040204" pitchFamily="34" charset="-128"/>
                <a:cs typeface="Arial" panose="020B0604020202020204" pitchFamily="34" charset="0"/>
              </a:rPr>
              <a:t>Resources </a:t>
            </a:r>
            <a:r>
              <a:rPr lang="en-US" sz="4000" b="1" u="sng" dirty="0">
                <a:solidFill>
                  <a:srgbClr val="487F81"/>
                </a:solidFill>
                <a:ea typeface="Meiryo" panose="020B0604030504040204" pitchFamily="34" charset="-128"/>
                <a:cs typeface="Arial" panose="020B0604020202020204" pitchFamily="34" charset="0"/>
              </a:rPr>
              <a:t>on irAE </a:t>
            </a:r>
            <a:r>
              <a:rPr lang="en-US" sz="4000" b="1" u="sng" dirty="0" smtClean="0">
                <a:solidFill>
                  <a:srgbClr val="487F81"/>
                </a:solidFill>
                <a:ea typeface="Meiryo" panose="020B0604030504040204" pitchFamily="34" charset="-128"/>
                <a:cs typeface="Arial" panose="020B0604020202020204" pitchFamily="34" charset="0"/>
              </a:rPr>
              <a:t>management</a:t>
            </a:r>
            <a:r>
              <a:rPr lang="en-US" sz="4000" b="1" dirty="0" smtClean="0">
                <a:solidFill>
                  <a:srgbClr val="487F81"/>
                </a:solidFill>
                <a:ea typeface="Meiryo" panose="020B0604030504040204" pitchFamily="34" charset="-128"/>
                <a:cs typeface="Arial" panose="020B0604020202020204" pitchFamily="34" charset="0"/>
              </a:rPr>
              <a:t>:</a:t>
            </a:r>
            <a:endParaRPr lang="en-US" sz="4000" b="1" dirty="0">
              <a:solidFill>
                <a:srgbClr val="487F81"/>
              </a:solidFill>
              <a:ea typeface="Meiryo" panose="020B0604030504040204" pitchFamily="34" charset="-128"/>
              <a:cs typeface="Arial" panose="020B0604020202020204" pitchFamily="34" charset="0"/>
            </a:endParaRPr>
          </a:p>
          <a:p>
            <a:pPr marL="739775" lvl="1" indent="-282575">
              <a:lnSpc>
                <a:spcPct val="120000"/>
              </a:lnSpc>
              <a:spcBef>
                <a:spcPts val="0"/>
              </a:spcBef>
              <a:spcAft>
                <a:spcPts val="1200"/>
              </a:spcAft>
            </a:pPr>
            <a:r>
              <a:rPr lang="en-US" sz="2800" b="1" dirty="0">
                <a:solidFill>
                  <a:srgbClr val="262626"/>
                </a:solidFill>
                <a:ea typeface="Meiryo" panose="020B0604030504040204" pitchFamily="34" charset="-128"/>
                <a:cs typeface="Arial" panose="020B0604020202020204" pitchFamily="34" charset="0"/>
              </a:rPr>
              <a:t>Dr. </a:t>
            </a:r>
            <a:r>
              <a:rPr lang="en-US" sz="2800" b="1" dirty="0" smtClean="0">
                <a:solidFill>
                  <a:srgbClr val="262626"/>
                </a:solidFill>
                <a:ea typeface="Meiryo" panose="020B0604030504040204" pitchFamily="34" charset="-128"/>
                <a:cs typeface="Arial" panose="020B0604020202020204" pitchFamily="34" charset="0"/>
              </a:rPr>
              <a:t>Bazhenova’s Presentation Slides </a:t>
            </a:r>
            <a:br>
              <a:rPr lang="en-US" sz="2800" b="1" dirty="0" smtClean="0">
                <a:solidFill>
                  <a:srgbClr val="262626"/>
                </a:solidFill>
                <a:ea typeface="Meiryo" panose="020B0604030504040204" pitchFamily="34" charset="-128"/>
                <a:cs typeface="Arial" panose="020B0604020202020204" pitchFamily="34" charset="0"/>
              </a:rPr>
            </a:br>
            <a:r>
              <a:rPr lang="en-US" sz="2800" u="sng" dirty="0" smtClean="0">
                <a:solidFill>
                  <a:srgbClr val="262626"/>
                </a:solidFill>
                <a:ea typeface="Meiryo" panose="020B0604030504040204" pitchFamily="34" charset="-128"/>
                <a:cs typeface="Arial" panose="020B0604020202020204" pitchFamily="34" charset="0"/>
                <a:hlinkClick r:id="rId2"/>
              </a:rPr>
              <a:t>https</a:t>
            </a:r>
            <a:r>
              <a:rPr lang="en-US" sz="2800" u="sng" dirty="0">
                <a:solidFill>
                  <a:srgbClr val="262626"/>
                </a:solidFill>
                <a:ea typeface="Meiryo" panose="020B0604030504040204" pitchFamily="34" charset="-128"/>
                <a:cs typeface="Arial" panose="020B0604020202020204" pitchFamily="34" charset="0"/>
                <a:hlinkClick r:id="rId2"/>
              </a:rPr>
              <a:t>://swog.org/Visitors/S1400/UpdateSlides_0622.pdf</a:t>
            </a:r>
            <a:endParaRPr lang="en-US" sz="2800" u="sng" dirty="0">
              <a:solidFill>
                <a:srgbClr val="262626"/>
              </a:solidFill>
              <a:ea typeface="Meiryo" panose="020B0604030504040204" pitchFamily="34" charset="-128"/>
              <a:cs typeface="Arial" panose="020B0604020202020204" pitchFamily="34" charset="0"/>
            </a:endParaRPr>
          </a:p>
          <a:p>
            <a:pPr marL="739775" lvl="1" indent="-282575">
              <a:lnSpc>
                <a:spcPct val="120000"/>
              </a:lnSpc>
              <a:spcBef>
                <a:spcPts val="0"/>
              </a:spcBef>
              <a:spcAft>
                <a:spcPts val="1200"/>
              </a:spcAft>
            </a:pPr>
            <a:r>
              <a:rPr lang="en-US" sz="2800" b="1" dirty="0"/>
              <a:t>Checkpoint Inhibitors: Common Immune-Related Adverse Events and Their </a:t>
            </a:r>
            <a:r>
              <a:rPr lang="en-US" sz="2800" b="1" dirty="0" smtClean="0"/>
              <a:t>Management (Paper in Clinical Journal of Oncology Nursing)</a:t>
            </a:r>
            <a:r>
              <a:rPr lang="en-US" sz="2800" b="1" u="sng" dirty="0" smtClean="0">
                <a:solidFill>
                  <a:srgbClr val="262626"/>
                </a:solidFill>
                <a:ea typeface="Meiryo" panose="020B0604030504040204" pitchFamily="34" charset="-128"/>
                <a:cs typeface="Arial" panose="020B0604020202020204" pitchFamily="34" charset="0"/>
              </a:rPr>
              <a:t/>
            </a:r>
            <a:br>
              <a:rPr lang="en-US" sz="2800" b="1" u="sng" dirty="0" smtClean="0">
                <a:solidFill>
                  <a:srgbClr val="262626"/>
                </a:solidFill>
                <a:ea typeface="Meiryo" panose="020B0604030504040204" pitchFamily="34" charset="-128"/>
                <a:cs typeface="Arial" panose="020B0604020202020204" pitchFamily="34" charset="0"/>
              </a:rPr>
            </a:br>
            <a:r>
              <a:rPr lang="en-US" sz="2800" u="sng" dirty="0" smtClean="0">
                <a:hlinkClick r:id="rId3"/>
              </a:rPr>
              <a:t>https</a:t>
            </a:r>
            <a:r>
              <a:rPr lang="en-US" sz="2800" u="sng" dirty="0">
                <a:hlinkClick r:id="rId3"/>
              </a:rPr>
              <a:t>://</a:t>
            </a:r>
            <a:r>
              <a:rPr lang="en-US" sz="2800" u="sng" dirty="0" smtClean="0">
                <a:hlinkClick r:id="rId3"/>
              </a:rPr>
              <a:t>cjon.ons.org/cjon/21/2-0/supplement/checkpoint-inhibitors-common-immune-related-adverse-events-and-their</a:t>
            </a:r>
            <a:endParaRPr lang="en-US" sz="2800" u="sng" dirty="0" smtClean="0"/>
          </a:p>
          <a:p>
            <a:pPr marL="739775" lvl="1" indent="-282575">
              <a:lnSpc>
                <a:spcPct val="120000"/>
              </a:lnSpc>
              <a:spcBef>
                <a:spcPts val="0"/>
              </a:spcBef>
              <a:spcAft>
                <a:spcPts val="1200"/>
              </a:spcAft>
            </a:pPr>
            <a:r>
              <a:rPr lang="en-US" sz="2800" b="1" dirty="0" smtClean="0"/>
              <a:t>CTSU Video: “Harnessing </a:t>
            </a:r>
            <a:r>
              <a:rPr lang="en-US" sz="2800" b="1" dirty="0"/>
              <a:t>the Power of the Human Immune System Against Cancer” </a:t>
            </a:r>
            <a:r>
              <a:rPr lang="en-US" sz="2800" b="1" dirty="0" smtClean="0"/>
              <a:t>video</a:t>
            </a:r>
            <a:br>
              <a:rPr lang="en-US" sz="2800" b="1" dirty="0" smtClean="0"/>
            </a:br>
            <a:r>
              <a:rPr lang="en-US" sz="2800" dirty="0" smtClean="0"/>
              <a:t>Click</a:t>
            </a:r>
            <a:r>
              <a:rPr lang="en-US" sz="2800" dirty="0"/>
              <a:t> </a:t>
            </a:r>
            <a:r>
              <a:rPr lang="en-US" sz="2800" u="sng" dirty="0">
                <a:hlinkClick r:id="rId4" tooltip="Immunotherapy (Checkpoint Inhibitors) Video – April 26, 2017"/>
              </a:rPr>
              <a:t>Immunotherapy (Checkpoint Inhibitors) Video – April 26, 2017</a:t>
            </a:r>
            <a:r>
              <a:rPr lang="en-US" sz="2800" dirty="0"/>
              <a:t> or sign into the CTSU members' website with your CTEP-IAM account, go to the Resources Tab &gt; Educational Multimedia &gt; Videos</a:t>
            </a:r>
            <a:r>
              <a:rPr lang="en-US" sz="2800" dirty="0" smtClean="0"/>
              <a:t>.</a:t>
            </a:r>
          </a:p>
          <a:p>
            <a:pPr marL="739775" lvl="1" indent="-282575">
              <a:lnSpc>
                <a:spcPct val="120000"/>
              </a:lnSpc>
              <a:spcBef>
                <a:spcPts val="0"/>
              </a:spcBef>
              <a:spcAft>
                <a:spcPts val="1200"/>
              </a:spcAft>
            </a:pPr>
            <a:r>
              <a:rPr lang="en-US" sz="2800" b="1" dirty="0" smtClean="0"/>
              <a:t>NCCN immunotherapy </a:t>
            </a:r>
            <a:r>
              <a:rPr lang="en-US" sz="2800" b="1" dirty="0"/>
              <a:t>teaching/monitoring tool for </a:t>
            </a:r>
            <a:r>
              <a:rPr lang="en-US" sz="2800" b="1" dirty="0" smtClean="0"/>
              <a:t>clinicians and  patients:</a:t>
            </a:r>
            <a:r>
              <a:rPr lang="en-US" sz="2800" dirty="0"/>
              <a:t> </a:t>
            </a:r>
            <a:r>
              <a:rPr lang="en-US" sz="2800" dirty="0" smtClean="0"/>
              <a:t> </a:t>
            </a:r>
            <a:r>
              <a:rPr lang="en-US" sz="2800" u="sng" dirty="0" smtClean="0">
                <a:hlinkClick r:id="rId5"/>
              </a:rPr>
              <a:t>https</a:t>
            </a:r>
            <a:r>
              <a:rPr lang="en-US" sz="2800" u="sng" dirty="0">
                <a:hlinkClick r:id="rId5"/>
              </a:rPr>
              <a:t>://</a:t>
            </a:r>
            <a:r>
              <a:rPr lang="en-US" sz="2800" u="sng" dirty="0" smtClean="0">
                <a:hlinkClick r:id="rId5"/>
              </a:rPr>
              <a:t>www.nccn.org/immunotherapytool/pdf/NCCN_Immunotherapy_Teaching_Monitoring_Tool.pdf</a:t>
            </a:r>
            <a:r>
              <a:rPr lang="en-US" sz="2800" dirty="0"/>
              <a:t>  </a:t>
            </a:r>
            <a:r>
              <a:rPr lang="en-US" sz="2800" dirty="0" smtClean="0"/>
              <a:t/>
            </a:r>
            <a:br>
              <a:rPr lang="en-US" sz="2800" dirty="0" smtClean="0"/>
            </a:br>
            <a:r>
              <a:rPr lang="en-US" sz="2800" dirty="0" smtClean="0"/>
              <a:t>This </a:t>
            </a:r>
            <a:r>
              <a:rPr lang="en-US" sz="2800" dirty="0"/>
              <a:t>printable tool doesn’t discuss management, but lists the common toxicities associated with specific immunotherapeutic agents.</a:t>
            </a:r>
          </a:p>
          <a:p>
            <a:pPr marL="739775" lvl="1" indent="-282575">
              <a:spcBef>
                <a:spcPts val="0"/>
              </a:spcBef>
              <a:spcAft>
                <a:spcPts val="1200"/>
              </a:spcAft>
            </a:pPr>
            <a:endParaRPr lang="en-US" dirty="0"/>
          </a:p>
        </p:txBody>
      </p:sp>
      <p:sp>
        <p:nvSpPr>
          <p:cNvPr id="6" name="Slide Number Placeholder 5">
            <a:extLst>
              <a:ext uri="{FF2B5EF4-FFF2-40B4-BE49-F238E27FC236}">
                <a16:creationId xmlns:a16="http://schemas.microsoft.com/office/drawing/2014/main" xmlns="" id="{6AFEABA3-7D6E-442B-9B69-B61227E75DB6}"/>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16</a:t>
            </a:fld>
            <a:endParaRPr lang="en-US" dirty="0"/>
          </a:p>
        </p:txBody>
      </p:sp>
    </p:spTree>
    <p:extLst>
      <p:ext uri="{BB962C8B-B14F-4D97-AF65-F5344CB8AC3E}">
        <p14:creationId xmlns:p14="http://schemas.microsoft.com/office/powerpoint/2010/main" val="2721730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30305" y="331694"/>
            <a:ext cx="11447929" cy="5755341"/>
          </a:xfrm>
          <a:prstGeom prst="roundRect">
            <a:avLst/>
          </a:prstGeom>
          <a:gradFill>
            <a:gsLst>
              <a:gs pos="0">
                <a:srgbClr val="E6E1C4"/>
              </a:gs>
              <a:gs pos="28000">
                <a:schemeClr val="bg1">
                  <a:alpha val="71000"/>
                </a:schemeClr>
              </a:gs>
              <a:gs pos="100000">
                <a:srgbClr val="E6E1C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6494" y="1942913"/>
            <a:ext cx="10990730" cy="1325563"/>
          </a:xfrm>
        </p:spPr>
        <p:txBody>
          <a:bodyPr vert="horz" lIns="91440" tIns="45720" rIns="91440" bIns="45720" rtlCol="0" anchor="ctr">
            <a:noAutofit/>
          </a:bodyPr>
          <a:lstStyle/>
          <a:p>
            <a:pPr algn="ctr"/>
            <a:r>
              <a:rPr lang="en-US" sz="5400" b="1" dirty="0">
                <a:solidFill>
                  <a:schemeClr val="accent1">
                    <a:lumMod val="75000"/>
                  </a:schemeClr>
                </a:solidFill>
                <a:effectLst>
                  <a:outerShdw blurRad="38100" dist="38100" dir="2700000" algn="tl">
                    <a:srgbClr val="000000">
                      <a:alpha val="43137"/>
                    </a:srgbClr>
                  </a:outerShdw>
                </a:effectLst>
              </a:rPr>
              <a:t>Summary of </a:t>
            </a:r>
            <a:r>
              <a:rPr lang="en-US" sz="5400" b="1" dirty="0" smtClean="0">
                <a:solidFill>
                  <a:schemeClr val="accent1">
                    <a:lumMod val="75000"/>
                  </a:schemeClr>
                </a:solidFill>
                <a:effectLst>
                  <a:outerShdw blurRad="38100" dist="38100" dir="2700000" algn="tl">
                    <a:srgbClr val="000000">
                      <a:alpha val="43137"/>
                    </a:srgbClr>
                  </a:outerShdw>
                </a:effectLst>
              </a:rPr>
              <a:t>Open</a:t>
            </a:r>
            <a:r>
              <a:rPr lang="en-US" sz="5400" b="1" dirty="0">
                <a:solidFill>
                  <a:schemeClr val="accent1">
                    <a:lumMod val="75000"/>
                  </a:schemeClr>
                </a:solidFill>
                <a:effectLst>
                  <a:outerShdw blurRad="38100" dist="38100" dir="2700000" algn="tl">
                    <a:srgbClr val="000000">
                      <a:alpha val="43137"/>
                    </a:srgbClr>
                  </a:outerShdw>
                </a:effectLst>
              </a:rPr>
              <a:t> </a:t>
            </a:r>
            <a:r>
              <a:rPr lang="en-US" sz="5400" b="1" dirty="0" smtClean="0">
                <a:solidFill>
                  <a:schemeClr val="accent1">
                    <a:lumMod val="75000"/>
                  </a:schemeClr>
                </a:solidFill>
                <a:effectLst>
                  <a:outerShdw blurRad="38100" dist="38100" dir="2700000" algn="tl">
                    <a:srgbClr val="000000">
                      <a:alpha val="43137"/>
                    </a:srgbClr>
                  </a:outerShdw>
                </a:effectLst>
              </a:rPr>
              <a:t>Sub-studies: </a:t>
            </a:r>
            <a:br>
              <a:rPr lang="en-US" sz="5400" b="1" dirty="0" smtClean="0">
                <a:solidFill>
                  <a:schemeClr val="accent1">
                    <a:lumMod val="75000"/>
                  </a:schemeClr>
                </a:solidFill>
                <a:effectLst>
                  <a:outerShdw blurRad="38100" dist="38100" dir="2700000" algn="tl">
                    <a:srgbClr val="000000">
                      <a:alpha val="43137"/>
                    </a:srgbClr>
                  </a:outerShdw>
                </a:effectLst>
              </a:rPr>
            </a:br>
            <a:r>
              <a:rPr lang="en-US" sz="5400" b="1" dirty="0" smtClean="0">
                <a:solidFill>
                  <a:schemeClr val="accent1">
                    <a:lumMod val="75000"/>
                  </a:schemeClr>
                </a:solidFill>
                <a:effectLst>
                  <a:outerShdw blurRad="38100" dist="38100" dir="2700000" algn="tl">
                    <a:srgbClr val="000000">
                      <a:alpha val="43137"/>
                    </a:srgbClr>
                  </a:outerShdw>
                </a:effectLst>
              </a:rPr>
              <a:t>S1400VCP</a:t>
            </a:r>
            <a:endParaRPr lang="en-US" sz="5400"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96470" y="3505199"/>
            <a:ext cx="10515600" cy="2349033"/>
          </a:xfrm>
        </p:spPr>
        <p:txBody>
          <a:bodyPr>
            <a:normAutofit/>
          </a:bodyPr>
          <a:lstStyle/>
          <a:p>
            <a:pPr marL="0" indent="0" algn="ctr">
              <a:buNone/>
            </a:pPr>
            <a:endParaRPr lang="en-US" sz="3200" b="1" dirty="0"/>
          </a:p>
          <a:p>
            <a:pPr marL="0" indent="0" algn="ctr">
              <a:buNone/>
            </a:pPr>
            <a:r>
              <a:rPr lang="en-US" sz="3200" b="1" dirty="0" smtClean="0"/>
              <a:t>Crystal Miwa</a:t>
            </a:r>
          </a:p>
          <a:p>
            <a:pPr marL="0" indent="0" algn="ctr">
              <a:buNone/>
            </a:pPr>
            <a:r>
              <a:rPr lang="en-US" sz="3200" i="1" dirty="0" smtClean="0"/>
              <a:t>Lung-MAP Project Manager and Protocol Coordinator</a:t>
            </a:r>
            <a:endParaRPr lang="en-US" sz="3200" i="1" dirty="0"/>
          </a:p>
        </p:txBody>
      </p:sp>
      <p:sp>
        <p:nvSpPr>
          <p:cNvPr id="4" name="Slide Number Placeholder 3"/>
          <p:cNvSpPr>
            <a:spLocks noGrp="1"/>
          </p:cNvSpPr>
          <p:nvPr>
            <p:ph type="sldNum" sz="quarter" idx="12"/>
          </p:nvPr>
        </p:nvSpPr>
        <p:spPr/>
        <p:txBody>
          <a:bodyPr/>
          <a:lstStyle/>
          <a:p>
            <a:r>
              <a:rPr lang="en-US" smtClean="0">
                <a:solidFill>
                  <a:prstClr val="black">
                    <a:tint val="75000"/>
                  </a:prstClr>
                </a:solidFill>
              </a:rPr>
              <a:t>Slide #: </a:t>
            </a:r>
            <a:fld id="{4FAB73BC-B049-4115-A692-8D63A059BFB8}"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2976334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A798673-0B56-4ECF-A5CF-28D9C21F653A}"/>
              </a:ext>
            </a:extLst>
          </p:cNvPr>
          <p:cNvSpPr>
            <a:spLocks noGrp="1"/>
          </p:cNvSpPr>
          <p:nvPr>
            <p:ph type="title"/>
          </p:nvPr>
        </p:nvSpPr>
        <p:spPr/>
        <p:txBody>
          <a:bodyPr/>
          <a:lstStyle/>
          <a:p>
            <a:r>
              <a:rPr lang="en-US" b="1" u="sng" kern="0" dirty="0">
                <a:solidFill>
                  <a:schemeClr val="tx2"/>
                </a:solidFill>
              </a:rPr>
              <a:t>S1400VCP – Version Control Protocol</a:t>
            </a:r>
            <a:endParaRPr lang="en-US" u="sng" dirty="0"/>
          </a:p>
        </p:txBody>
      </p:sp>
      <p:sp>
        <p:nvSpPr>
          <p:cNvPr id="7" name="Content Placeholder 6">
            <a:extLst>
              <a:ext uri="{FF2B5EF4-FFF2-40B4-BE49-F238E27FC236}">
                <a16:creationId xmlns:a16="http://schemas.microsoft.com/office/drawing/2014/main" xmlns="" id="{69CBB30A-193F-4192-91E7-F6EF5CD700AA}"/>
              </a:ext>
            </a:extLst>
          </p:cNvPr>
          <p:cNvSpPr>
            <a:spLocks noGrp="1"/>
          </p:cNvSpPr>
          <p:nvPr>
            <p:ph idx="1"/>
          </p:nvPr>
        </p:nvSpPr>
        <p:spPr>
          <a:xfrm>
            <a:off x="856130" y="1628401"/>
            <a:ext cx="10515600" cy="4351338"/>
          </a:xfrm>
        </p:spPr>
        <p:txBody>
          <a:bodyPr/>
          <a:lstStyle/>
          <a:p>
            <a:r>
              <a:rPr lang="en-US" dirty="0"/>
              <a:t>Intent is to keep track of changes in the VCP and various component documents over the course of the study</a:t>
            </a:r>
          </a:p>
          <a:p>
            <a:r>
              <a:rPr lang="en-US" dirty="0"/>
              <a:t>An index will track revisions or updates made and list the version date of each component of Lung-MAP associated with that revision or update</a:t>
            </a:r>
          </a:p>
          <a:p>
            <a:r>
              <a:rPr lang="en-US" dirty="0"/>
              <a:t>The VCP will always </a:t>
            </a:r>
            <a:r>
              <a:rPr lang="en-US" dirty="0" smtClean="0"/>
              <a:t>include </a:t>
            </a:r>
            <a:r>
              <a:rPr lang="en-US" dirty="0"/>
              <a:t>the updated version dates for all components in the index</a:t>
            </a:r>
          </a:p>
          <a:p>
            <a:r>
              <a:rPr lang="en-US" b="1" dirty="0"/>
              <a:t>Revisions can be made to a sub-study independently of the other sub-studies</a:t>
            </a:r>
          </a:p>
        </p:txBody>
      </p:sp>
      <p:sp>
        <p:nvSpPr>
          <p:cNvPr id="5" name="Slide Number Placeholder 4">
            <a:extLst>
              <a:ext uri="{FF2B5EF4-FFF2-40B4-BE49-F238E27FC236}">
                <a16:creationId xmlns:a16="http://schemas.microsoft.com/office/drawing/2014/main" xmlns="" id="{1F6A1821-0BB0-4ED5-96EB-E5561346CF96}"/>
              </a:ext>
            </a:extLst>
          </p:cNvPr>
          <p:cNvSpPr>
            <a:spLocks noGrp="1"/>
          </p:cNvSpPr>
          <p:nvPr>
            <p:ph type="sldNum" sz="quarter" idx="12"/>
          </p:nvPr>
        </p:nvSpPr>
        <p:spPr/>
        <p:txBody>
          <a:bodyPr/>
          <a:lstStyle/>
          <a:p>
            <a:r>
              <a:rPr lang="en-US"/>
              <a:t>Slide #: </a:t>
            </a:r>
            <a:fld id="{4FAB73BC-B049-4115-A692-8D63A059BFB8}" type="slidenum">
              <a:rPr lang="en-US" smtClean="0"/>
              <a:pPr/>
              <a:t>18</a:t>
            </a:fld>
            <a:endParaRPr lang="en-US" dirty="0"/>
          </a:p>
        </p:txBody>
      </p:sp>
    </p:spTree>
    <p:extLst>
      <p:ext uri="{BB962C8B-B14F-4D97-AF65-F5344CB8AC3E}">
        <p14:creationId xmlns:p14="http://schemas.microsoft.com/office/powerpoint/2010/main" val="3490042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30306" y="331694"/>
            <a:ext cx="11447929" cy="5755341"/>
          </a:xfrm>
          <a:prstGeom prst="roundRect">
            <a:avLst/>
          </a:prstGeom>
          <a:gradFill>
            <a:gsLst>
              <a:gs pos="0">
                <a:srgbClr val="E6E1C4"/>
              </a:gs>
              <a:gs pos="28000">
                <a:schemeClr val="bg1">
                  <a:alpha val="71000"/>
                </a:schemeClr>
              </a:gs>
              <a:gs pos="100000">
                <a:srgbClr val="E6E1C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6494" y="1942913"/>
            <a:ext cx="10990730" cy="1325563"/>
          </a:xfrm>
        </p:spPr>
        <p:txBody>
          <a:bodyPr vert="horz" lIns="91440" tIns="45720" rIns="91440" bIns="45720" rtlCol="0" anchor="ctr">
            <a:noAutofit/>
          </a:bodyPr>
          <a:lstStyle/>
          <a:p>
            <a:pPr algn="ctr"/>
            <a:r>
              <a:rPr lang="en-US" sz="5400" b="1" dirty="0">
                <a:solidFill>
                  <a:schemeClr val="accent1">
                    <a:lumMod val="75000"/>
                  </a:schemeClr>
                </a:solidFill>
                <a:effectLst>
                  <a:outerShdw blurRad="38100" dist="38100" dir="2700000" algn="tl">
                    <a:srgbClr val="000000">
                      <a:alpha val="43137"/>
                    </a:srgbClr>
                  </a:outerShdw>
                </a:effectLst>
              </a:rPr>
              <a:t>Summary of </a:t>
            </a:r>
            <a:r>
              <a:rPr lang="en-US" sz="5400" b="1" dirty="0" smtClean="0">
                <a:solidFill>
                  <a:schemeClr val="accent1">
                    <a:lumMod val="75000"/>
                  </a:schemeClr>
                </a:solidFill>
                <a:effectLst>
                  <a:outerShdw blurRad="38100" dist="38100" dir="2700000" algn="tl">
                    <a:srgbClr val="000000">
                      <a:alpha val="43137"/>
                    </a:srgbClr>
                  </a:outerShdw>
                </a:effectLst>
              </a:rPr>
              <a:t>Upcoming Sub-studies: S1400K and S1400GEN</a:t>
            </a:r>
            <a:endParaRPr lang="en-US" sz="5400" b="1" dirty="0">
              <a:solidFill>
                <a:schemeClr val="accent1">
                  <a:lumMod val="7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r>
              <a:rPr lang="en-US" smtClean="0">
                <a:solidFill>
                  <a:prstClr val="black">
                    <a:tint val="75000"/>
                  </a:prstClr>
                </a:solidFill>
              </a:rPr>
              <a:t>Slide #: </a:t>
            </a:r>
            <a:fld id="{4FAB73BC-B049-4115-A692-8D63A059BFB8}" type="slidenum">
              <a:rPr lang="en-US" smtClean="0">
                <a:solidFill>
                  <a:prstClr val="black">
                    <a:tint val="75000"/>
                  </a:prstClr>
                </a:solidFill>
              </a:rPr>
              <a:pPr/>
              <a:t>19</a:t>
            </a:fld>
            <a:endParaRPr lang="en-US" dirty="0">
              <a:solidFill>
                <a:prstClr val="black">
                  <a:tint val="75000"/>
                </a:prstClr>
              </a:solidFill>
            </a:endParaRPr>
          </a:p>
        </p:txBody>
      </p:sp>
      <p:sp>
        <p:nvSpPr>
          <p:cNvPr id="7" name="Content Placeholder 2"/>
          <p:cNvSpPr txBox="1">
            <a:spLocks/>
          </p:cNvSpPr>
          <p:nvPr/>
        </p:nvSpPr>
        <p:spPr>
          <a:xfrm>
            <a:off x="838200" y="3827929"/>
            <a:ext cx="10515600" cy="2349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smtClean="0"/>
              <a:t>Roy Herbst, M.D., Ph.D.</a:t>
            </a:r>
          </a:p>
          <a:p>
            <a:pPr marL="0" indent="0" algn="ctr">
              <a:buFont typeface="Arial" panose="020B0604020202020204" pitchFamily="34" charset="0"/>
              <a:buNone/>
            </a:pPr>
            <a:r>
              <a:rPr lang="en-US" sz="3200" i="1" dirty="0" smtClean="0"/>
              <a:t>S1400 Study Co-Chair</a:t>
            </a:r>
            <a:endParaRPr lang="en-US" sz="3200" i="1" dirty="0"/>
          </a:p>
        </p:txBody>
      </p:sp>
    </p:spTree>
    <p:extLst>
      <p:ext uri="{BB962C8B-B14F-4D97-AF65-F5344CB8AC3E}">
        <p14:creationId xmlns:p14="http://schemas.microsoft.com/office/powerpoint/2010/main" val="1839728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30306" y="331694"/>
            <a:ext cx="11447929" cy="5755341"/>
          </a:xfrm>
          <a:prstGeom prst="roundRect">
            <a:avLst/>
          </a:prstGeom>
          <a:gradFill>
            <a:gsLst>
              <a:gs pos="0">
                <a:srgbClr val="E6E1C4"/>
              </a:gs>
              <a:gs pos="28000">
                <a:schemeClr val="bg1">
                  <a:alpha val="71000"/>
                </a:schemeClr>
              </a:gs>
              <a:gs pos="100000">
                <a:srgbClr val="E6E1C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6494" y="1942913"/>
            <a:ext cx="10990730" cy="1325563"/>
          </a:xfrm>
        </p:spPr>
        <p:txBody>
          <a:bodyPr vert="horz" lIns="91440" tIns="45720" rIns="91440" bIns="45720" rtlCol="0" anchor="ctr">
            <a:noAutofit/>
          </a:bodyPr>
          <a:lstStyle/>
          <a:p>
            <a:pPr algn="ctr"/>
            <a:r>
              <a:rPr lang="en-US" sz="5400" b="1" dirty="0">
                <a:solidFill>
                  <a:schemeClr val="accent1">
                    <a:lumMod val="75000"/>
                  </a:schemeClr>
                </a:solidFill>
                <a:effectLst>
                  <a:outerShdw blurRad="38100" dist="38100" dir="2700000" algn="tl">
                    <a:srgbClr val="000000">
                      <a:alpha val="43137"/>
                    </a:srgbClr>
                  </a:outerShdw>
                </a:effectLst>
              </a:rPr>
              <a:t>Introduction to Lung-MAP and </a:t>
            </a:r>
            <a:r>
              <a:rPr lang="en-US" sz="5400" b="1" dirty="0" smtClean="0">
                <a:solidFill>
                  <a:schemeClr val="accent1">
                    <a:lumMod val="75000"/>
                  </a:schemeClr>
                </a:solidFill>
                <a:effectLst>
                  <a:outerShdw blurRad="38100" dist="38100" dir="2700000" algn="tl">
                    <a:srgbClr val="000000">
                      <a:alpha val="43137"/>
                    </a:srgbClr>
                  </a:outerShdw>
                </a:effectLst>
              </a:rPr>
              <a:t/>
            </a:r>
            <a:br>
              <a:rPr lang="en-US" sz="5400" b="1" dirty="0" smtClean="0">
                <a:solidFill>
                  <a:schemeClr val="accent1">
                    <a:lumMod val="75000"/>
                  </a:schemeClr>
                </a:solidFill>
                <a:effectLst>
                  <a:outerShdw blurRad="38100" dist="38100" dir="2700000" algn="tl">
                    <a:srgbClr val="000000">
                      <a:alpha val="43137"/>
                    </a:srgbClr>
                  </a:outerShdw>
                </a:effectLst>
              </a:rPr>
            </a:br>
            <a:r>
              <a:rPr lang="en-US" sz="5400" b="1" dirty="0" smtClean="0">
                <a:solidFill>
                  <a:schemeClr val="accent1">
                    <a:lumMod val="75000"/>
                  </a:schemeClr>
                </a:solidFill>
                <a:effectLst>
                  <a:outerShdw blurRad="38100" dist="38100" dir="2700000" algn="tl">
                    <a:srgbClr val="000000">
                      <a:alpha val="43137"/>
                    </a:srgbClr>
                  </a:outerShdw>
                </a:effectLst>
              </a:rPr>
              <a:t>Today’s </a:t>
            </a:r>
            <a:r>
              <a:rPr lang="en-US" sz="5400" b="1" dirty="0">
                <a:solidFill>
                  <a:schemeClr val="accent1">
                    <a:lumMod val="75000"/>
                  </a:schemeClr>
                </a:solidFill>
                <a:effectLst>
                  <a:outerShdw blurRad="38100" dist="38100" dir="2700000" algn="tl">
                    <a:srgbClr val="000000">
                      <a:alpha val="43137"/>
                    </a:srgbClr>
                  </a:outerShdw>
                </a:effectLst>
              </a:rPr>
              <a:t>W</a:t>
            </a:r>
            <a:r>
              <a:rPr lang="en-US" sz="5400" b="1" dirty="0" smtClean="0">
                <a:solidFill>
                  <a:schemeClr val="accent1">
                    <a:lumMod val="75000"/>
                  </a:schemeClr>
                </a:solidFill>
                <a:effectLst>
                  <a:outerShdw blurRad="38100" dist="38100" dir="2700000" algn="tl">
                    <a:srgbClr val="000000">
                      <a:alpha val="43137"/>
                    </a:srgbClr>
                  </a:outerShdw>
                </a:effectLst>
              </a:rPr>
              <a:t>ebinar</a:t>
            </a:r>
            <a:endParaRPr lang="en-US" sz="5400"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3827929"/>
            <a:ext cx="10515600" cy="2349033"/>
          </a:xfrm>
        </p:spPr>
        <p:txBody>
          <a:bodyPr>
            <a:normAutofit/>
          </a:bodyPr>
          <a:lstStyle/>
          <a:p>
            <a:pPr marL="0" indent="0" algn="ctr">
              <a:buNone/>
            </a:pPr>
            <a:r>
              <a:rPr lang="en-US" sz="3200" b="1" dirty="0" smtClean="0"/>
              <a:t>Roy Herbst, M.D., Ph.D.</a:t>
            </a:r>
          </a:p>
          <a:p>
            <a:pPr marL="0" indent="0" algn="ctr">
              <a:buNone/>
            </a:pPr>
            <a:r>
              <a:rPr lang="en-US" sz="3200" i="1" dirty="0" smtClean="0"/>
              <a:t>S1400 Study Co-Chair</a:t>
            </a:r>
            <a:endParaRPr lang="en-US" sz="3200" i="1" dirty="0"/>
          </a:p>
        </p:txBody>
      </p:sp>
      <p:sp>
        <p:nvSpPr>
          <p:cNvPr id="4" name="Slide Number Placeholder 3"/>
          <p:cNvSpPr>
            <a:spLocks noGrp="1"/>
          </p:cNvSpPr>
          <p:nvPr>
            <p:ph type="sldNum" sz="quarter" idx="12"/>
          </p:nvPr>
        </p:nvSpPr>
        <p:spPr/>
        <p:txBody>
          <a:bodyPr/>
          <a:lstStyle/>
          <a:p>
            <a:r>
              <a:rPr lang="en-US" smtClean="0"/>
              <a:t>Slide #: </a:t>
            </a:r>
            <a:fld id="{4FAB73BC-B049-4115-A692-8D63A059BFB8}" type="slidenum">
              <a:rPr lang="en-US" smtClean="0"/>
              <a:pPr/>
              <a:t>2</a:t>
            </a:fld>
            <a:endParaRPr lang="en-US" dirty="0"/>
          </a:p>
        </p:txBody>
      </p:sp>
    </p:spTree>
    <p:extLst>
      <p:ext uri="{BB962C8B-B14F-4D97-AF65-F5344CB8AC3E}">
        <p14:creationId xmlns:p14="http://schemas.microsoft.com/office/powerpoint/2010/main" val="756469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96143D-FE40-4772-A846-353F8B881037}"/>
              </a:ext>
            </a:extLst>
          </p:cNvPr>
          <p:cNvSpPr>
            <a:spLocks noGrp="1"/>
          </p:cNvSpPr>
          <p:nvPr>
            <p:ph type="title"/>
          </p:nvPr>
        </p:nvSpPr>
        <p:spPr>
          <a:xfrm>
            <a:off x="897474" y="406984"/>
            <a:ext cx="11520948" cy="1325563"/>
          </a:xfrm>
        </p:spPr>
        <p:txBody>
          <a:bodyPr>
            <a:normAutofit/>
          </a:bodyPr>
          <a:lstStyle/>
          <a:p>
            <a:r>
              <a:rPr lang="en-US" b="1" u="sng" kern="0" dirty="0" smtClean="0">
                <a:solidFill>
                  <a:schemeClr val="tx2"/>
                </a:solidFill>
              </a:rPr>
              <a:t>S1400K – Single Arm Phase II</a:t>
            </a:r>
            <a:endParaRPr lang="en-US" b="1" u="sng" kern="0" dirty="0">
              <a:solidFill>
                <a:schemeClr val="tx2"/>
              </a:solidFill>
            </a:endParaRPr>
          </a:p>
        </p:txBody>
      </p:sp>
      <p:sp>
        <p:nvSpPr>
          <p:cNvPr id="6" name="Slide Number Placeholder 5">
            <a:extLst>
              <a:ext uri="{FF2B5EF4-FFF2-40B4-BE49-F238E27FC236}">
                <a16:creationId xmlns:a16="http://schemas.microsoft.com/office/drawing/2014/main" xmlns="" id="{1374CA45-79EB-4ADC-A25D-2787A91B8B5E}"/>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20</a:t>
            </a:fld>
            <a:endParaRPr lang="en-US" dirty="0"/>
          </a:p>
        </p:txBody>
      </p:sp>
      <p:sp>
        <p:nvSpPr>
          <p:cNvPr id="7" name="Content Placeholder 2">
            <a:extLst>
              <a:ext uri="{FF2B5EF4-FFF2-40B4-BE49-F238E27FC236}">
                <a16:creationId xmlns:a16="http://schemas.microsoft.com/office/drawing/2014/main" xmlns="" id="{D1E78FF5-036E-4702-9896-F91D4500185B}"/>
              </a:ext>
            </a:extLst>
          </p:cNvPr>
          <p:cNvSpPr>
            <a:spLocks noGrp="1"/>
          </p:cNvSpPr>
          <p:nvPr>
            <p:ph sz="half" idx="1"/>
          </p:nvPr>
        </p:nvSpPr>
        <p:spPr>
          <a:xfrm>
            <a:off x="897473" y="1732547"/>
            <a:ext cx="10503029" cy="4136548"/>
          </a:xfrm>
        </p:spPr>
        <p:txBody>
          <a:bodyPr>
            <a:normAutofit fontScale="92500" lnSpcReduction="10000"/>
          </a:bodyPr>
          <a:lstStyle/>
          <a:p>
            <a:pPr>
              <a:spcBef>
                <a:spcPts val="0"/>
              </a:spcBef>
              <a:spcAft>
                <a:spcPts val="1200"/>
              </a:spcAft>
            </a:pPr>
            <a:r>
              <a:rPr lang="en-US" dirty="0">
                <a:ea typeface="Meiryo" panose="020B0604030504040204" pitchFamily="34" charset="-128"/>
                <a:cs typeface="Arial" panose="020B0604020202020204" pitchFamily="34" charset="0"/>
              </a:rPr>
              <a:t>A biomarker study w/ eligibility defined as C-Met positive squamous cell as follows:</a:t>
            </a:r>
          </a:p>
          <a:p>
            <a:pPr lvl="1">
              <a:spcBef>
                <a:spcPts val="0"/>
              </a:spcBef>
              <a:spcAft>
                <a:spcPts val="1200"/>
              </a:spcAft>
            </a:pPr>
            <a:r>
              <a:rPr lang="en-US" dirty="0">
                <a:ea typeface="Meiryo" panose="020B0604030504040204" pitchFamily="34" charset="-128"/>
                <a:cs typeface="Arial" panose="020B0604020202020204" pitchFamily="34" charset="0"/>
              </a:rPr>
              <a:t>IHC positive based on Ventana SP44 Assay (H score ≥150) – Flagship/ARUP</a:t>
            </a:r>
          </a:p>
          <a:p>
            <a:pPr>
              <a:spcBef>
                <a:spcPts val="0"/>
              </a:spcBef>
              <a:spcAft>
                <a:spcPts val="1200"/>
              </a:spcAft>
            </a:pPr>
            <a:r>
              <a:rPr lang="en-US" dirty="0">
                <a:ea typeface="Meiryo" panose="020B0604030504040204" pitchFamily="34" charset="-128"/>
                <a:cs typeface="Arial" panose="020B0604020202020204" pitchFamily="34" charset="0"/>
              </a:rPr>
              <a:t>Seeks to evaluate the overall response rate (ORR) with telisotuzumab vedotin (ABBV-399) in all patients with </a:t>
            </a:r>
            <a:r>
              <a:rPr lang="en-US" b="1" dirty="0">
                <a:ea typeface="Meiryo" panose="020B0604030504040204" pitchFamily="34" charset="-128"/>
                <a:cs typeface="Arial" panose="020B0604020202020204" pitchFamily="34" charset="0"/>
              </a:rPr>
              <a:t>c-Met-positive lung squamous cell carcinoma.</a:t>
            </a:r>
          </a:p>
          <a:p>
            <a:pPr>
              <a:spcBef>
                <a:spcPts val="0"/>
              </a:spcBef>
              <a:spcAft>
                <a:spcPts val="1200"/>
              </a:spcAft>
            </a:pPr>
            <a:r>
              <a:rPr lang="en-US" b="1" dirty="0">
                <a:ea typeface="Meiryo" panose="020B0604030504040204" pitchFamily="34" charset="-128"/>
                <a:cs typeface="Arial" panose="020B0604020202020204" pitchFamily="34" charset="0"/>
              </a:rPr>
              <a:t>ABBV-399 </a:t>
            </a:r>
            <a:r>
              <a:rPr lang="en-US" dirty="0">
                <a:ea typeface="Meiryo" panose="020B0604030504040204" pitchFamily="34" charset="-128"/>
                <a:cs typeface="Arial" panose="020B0604020202020204" pitchFamily="34" charset="0"/>
              </a:rPr>
              <a:t>will be administered intravenously on 1 day of 21-day cycles. </a:t>
            </a:r>
          </a:p>
          <a:p>
            <a:pPr>
              <a:spcBef>
                <a:spcPts val="0"/>
              </a:spcBef>
              <a:spcAft>
                <a:spcPts val="1200"/>
              </a:spcAft>
            </a:pPr>
            <a:r>
              <a:rPr lang="en-US" dirty="0">
                <a:ea typeface="Meiryo" panose="020B0604030504040204" pitchFamily="34" charset="-128"/>
                <a:cs typeface="Arial" panose="020B0604020202020204" pitchFamily="34" charset="0"/>
              </a:rPr>
              <a:t>Treatment will continue in consenting patients until disease progression or intolerable toxicity. </a:t>
            </a:r>
          </a:p>
          <a:p>
            <a:pPr>
              <a:spcBef>
                <a:spcPts val="0"/>
              </a:spcBef>
              <a:spcAft>
                <a:spcPts val="1200"/>
              </a:spcAft>
            </a:pPr>
            <a:r>
              <a:rPr lang="en-US" dirty="0">
                <a:ea typeface="Meiryo" panose="020B0604030504040204" pitchFamily="34" charset="-128"/>
                <a:cs typeface="Arial" panose="020B0604020202020204" pitchFamily="34" charset="0"/>
              </a:rPr>
              <a:t>Total accrual goal is 44 pts, prevalence 30%</a:t>
            </a:r>
          </a:p>
        </p:txBody>
      </p:sp>
    </p:spTree>
    <p:extLst>
      <p:ext uri="{BB962C8B-B14F-4D97-AF65-F5344CB8AC3E}">
        <p14:creationId xmlns:p14="http://schemas.microsoft.com/office/powerpoint/2010/main" val="3470204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B378D0-1037-4465-BC5D-2985D5DFE274}"/>
              </a:ext>
            </a:extLst>
          </p:cNvPr>
          <p:cNvSpPr>
            <a:spLocks noGrp="1"/>
          </p:cNvSpPr>
          <p:nvPr>
            <p:ph type="title"/>
          </p:nvPr>
        </p:nvSpPr>
        <p:spPr/>
        <p:txBody>
          <a:bodyPr>
            <a:normAutofit/>
          </a:bodyPr>
          <a:lstStyle/>
          <a:p>
            <a:r>
              <a:rPr lang="en-US" b="1" u="sng" kern="0" dirty="0">
                <a:solidFill>
                  <a:schemeClr val="tx2"/>
                </a:solidFill>
              </a:rPr>
              <a:t>S1400GEN - Ancillary </a:t>
            </a:r>
            <a:r>
              <a:rPr lang="en-US" b="1" u="sng" kern="0" dirty="0" smtClean="0">
                <a:solidFill>
                  <a:schemeClr val="tx2"/>
                </a:solidFill>
              </a:rPr>
              <a:t>Study</a:t>
            </a:r>
            <a:endParaRPr lang="en-US" b="1" u="sng" kern="0" dirty="0">
              <a:solidFill>
                <a:schemeClr val="tx2"/>
              </a:solidFill>
            </a:endParaRPr>
          </a:p>
        </p:txBody>
      </p:sp>
      <p:sp>
        <p:nvSpPr>
          <p:cNvPr id="3" name="Content Placeholder 2">
            <a:extLst>
              <a:ext uri="{FF2B5EF4-FFF2-40B4-BE49-F238E27FC236}">
                <a16:creationId xmlns:a16="http://schemas.microsoft.com/office/drawing/2014/main" xmlns="" id="{01528BDD-04CE-4296-BAA1-A6DA8E3E6FB6}"/>
              </a:ext>
            </a:extLst>
          </p:cNvPr>
          <p:cNvSpPr>
            <a:spLocks noGrp="1"/>
          </p:cNvSpPr>
          <p:nvPr>
            <p:ph sz="half" idx="1"/>
          </p:nvPr>
        </p:nvSpPr>
        <p:spPr>
          <a:xfrm>
            <a:off x="838200" y="2188482"/>
            <a:ext cx="5181600" cy="3988481"/>
          </a:xfrm>
        </p:spPr>
        <p:txBody>
          <a:bodyPr/>
          <a:lstStyle/>
          <a:p>
            <a:pPr>
              <a:buFont typeface="Arial" panose="020B0604020202020204" pitchFamily="34" charset="0"/>
              <a:buChar char="•"/>
            </a:pPr>
            <a:r>
              <a:rPr lang="en-US" sz="2400" dirty="0">
                <a:latin typeface="Arial" panose="020B0604020202020204" pitchFamily="34" charset="0"/>
                <a:ea typeface="Times New Roman" panose="02020603050405020304" pitchFamily="18" charset="0"/>
              </a:rPr>
              <a:t>Conducted by: Fred Hutchinson Cancer Research Center </a:t>
            </a:r>
          </a:p>
          <a:p>
            <a:pPr>
              <a:buFont typeface="Arial" panose="020B0604020202020204" pitchFamily="34" charset="0"/>
              <a:buChar char="•"/>
            </a:pPr>
            <a:r>
              <a:rPr lang="en-US" sz="2400" dirty="0">
                <a:latin typeface="Arial" panose="020B0604020202020204" pitchFamily="34" charset="0"/>
                <a:ea typeface="Times New Roman" panose="02020603050405020304" pitchFamily="18" charset="0"/>
              </a:rPr>
              <a:t>All U.S. English language speaking patients registered to the </a:t>
            </a:r>
            <a:r>
              <a:rPr lang="en-US" sz="2400" b="1" u="sng" dirty="0">
                <a:latin typeface="Arial" panose="020B0604020202020204" pitchFamily="34" charset="0"/>
                <a:ea typeface="Times New Roman" panose="02020603050405020304" pitchFamily="18" charset="0"/>
              </a:rPr>
              <a:t>S1400</a:t>
            </a:r>
            <a:r>
              <a:rPr lang="en-US" sz="2400" dirty="0">
                <a:latin typeface="Arial" panose="020B0604020202020204" pitchFamily="34" charset="0"/>
                <a:ea typeface="Times New Roman" panose="02020603050405020304" pitchFamily="18" charset="0"/>
              </a:rPr>
              <a:t> master protocol study will be eligible for participation in this ancillary study</a:t>
            </a:r>
          </a:p>
          <a:p>
            <a:pPr>
              <a:buFont typeface="Arial" panose="020B0604020202020204" pitchFamily="34" charset="0"/>
              <a:buChar char="•"/>
            </a:pPr>
            <a:r>
              <a:rPr lang="en-US" sz="2400" dirty="0">
                <a:latin typeface="Arial" panose="020B0604020202020204" pitchFamily="34" charset="0"/>
                <a:ea typeface="Times New Roman" panose="02020603050405020304" pitchFamily="18" charset="0"/>
              </a:rPr>
              <a:t>The surveys will be conducted over the phone.</a:t>
            </a:r>
          </a:p>
          <a:p>
            <a:pPr>
              <a:buFont typeface="Arial" panose="020B0604020202020204" pitchFamily="34" charset="0"/>
              <a:buChar char="•"/>
            </a:pPr>
            <a:r>
              <a:rPr lang="en-US" sz="2400" dirty="0">
                <a:latin typeface="Arial" panose="020B0604020202020204" pitchFamily="34" charset="0"/>
                <a:ea typeface="Times New Roman" panose="02020603050405020304" pitchFamily="18" charset="0"/>
              </a:rPr>
              <a:t>25-30 minutes or less to complete</a:t>
            </a:r>
          </a:p>
          <a:p>
            <a:endParaRPr lang="en-US" dirty="0"/>
          </a:p>
        </p:txBody>
      </p:sp>
      <p:sp>
        <p:nvSpPr>
          <p:cNvPr id="4" name="Content Placeholder 3">
            <a:extLst>
              <a:ext uri="{FF2B5EF4-FFF2-40B4-BE49-F238E27FC236}">
                <a16:creationId xmlns:a16="http://schemas.microsoft.com/office/drawing/2014/main" xmlns="" id="{94F4158E-8802-4921-93F2-38F7D0584B8F}"/>
              </a:ext>
            </a:extLst>
          </p:cNvPr>
          <p:cNvSpPr>
            <a:spLocks noGrp="1"/>
          </p:cNvSpPr>
          <p:nvPr>
            <p:ph sz="half" idx="2"/>
          </p:nvPr>
        </p:nvSpPr>
        <p:spPr>
          <a:xfrm>
            <a:off x="6172200" y="2188482"/>
            <a:ext cx="5181600" cy="4351338"/>
          </a:xfrm>
        </p:spPr>
        <p:txBody>
          <a:bodyPr>
            <a:normAutofit/>
          </a:bodyPr>
          <a:lstStyle/>
          <a:p>
            <a:pPr>
              <a:buFont typeface="Arial" panose="020B0604020202020204" pitchFamily="34" charset="0"/>
              <a:buChar char="•"/>
            </a:pPr>
            <a:r>
              <a:rPr lang="en-US" sz="2400" dirty="0">
                <a:latin typeface="Arial" panose="020B0604020202020204" pitchFamily="34" charset="0"/>
                <a:ea typeface="Times New Roman" panose="02020603050405020304" pitchFamily="18" charset="0"/>
              </a:rPr>
              <a:t>Recruit and survey 30 study physicians that are providing care to patients enrolled in the </a:t>
            </a:r>
            <a:r>
              <a:rPr lang="en-US" sz="2400" b="1" u="sng" dirty="0">
                <a:latin typeface="Arial" panose="020B0604020202020204" pitchFamily="34" charset="0"/>
                <a:ea typeface="Times New Roman" panose="02020603050405020304" pitchFamily="18" charset="0"/>
              </a:rPr>
              <a:t>S1400</a:t>
            </a:r>
            <a:r>
              <a:rPr lang="en-US" sz="2400" dirty="0">
                <a:latin typeface="Arial" panose="020B0604020202020204" pitchFamily="34" charset="0"/>
                <a:ea typeface="Times New Roman" panose="02020603050405020304" pitchFamily="18" charset="0"/>
              </a:rPr>
              <a:t> ancillary study </a:t>
            </a:r>
          </a:p>
          <a:p>
            <a:pPr>
              <a:buFont typeface="Arial" panose="020B0604020202020204" pitchFamily="34" charset="0"/>
              <a:buChar char="•"/>
            </a:pPr>
            <a:r>
              <a:rPr lang="en-US" sz="2400" dirty="0">
                <a:latin typeface="Arial" panose="020B0604020202020204" pitchFamily="34" charset="0"/>
              </a:rPr>
              <a:t>Online survey</a:t>
            </a:r>
          </a:p>
          <a:p>
            <a:pPr>
              <a:buFont typeface="Arial" panose="020B0604020202020204" pitchFamily="34" charset="0"/>
              <a:buChar char="•"/>
            </a:pPr>
            <a:r>
              <a:rPr lang="en-US" sz="2400" dirty="0">
                <a:latin typeface="Arial" panose="020B0604020202020204" pitchFamily="34" charset="0"/>
              </a:rPr>
              <a:t>15-20 minutes or less to complete</a:t>
            </a:r>
            <a:endParaRPr lang="en-US" sz="2000" dirty="0"/>
          </a:p>
        </p:txBody>
      </p:sp>
      <p:sp>
        <p:nvSpPr>
          <p:cNvPr id="7" name="Slide Number Placeholder 5">
            <a:extLst>
              <a:ext uri="{FF2B5EF4-FFF2-40B4-BE49-F238E27FC236}">
                <a16:creationId xmlns:a16="http://schemas.microsoft.com/office/drawing/2014/main" xmlns="" id="{4B849495-9EB8-482B-98D2-F799B6D95061}"/>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21</a:t>
            </a:fld>
            <a:endParaRPr lang="en-US" dirty="0"/>
          </a:p>
        </p:txBody>
      </p:sp>
      <p:sp>
        <p:nvSpPr>
          <p:cNvPr id="5" name="TextBox 4"/>
          <p:cNvSpPr txBox="1"/>
          <p:nvPr/>
        </p:nvSpPr>
        <p:spPr>
          <a:xfrm>
            <a:off x="808391" y="1336474"/>
            <a:ext cx="10727617" cy="707886"/>
          </a:xfrm>
          <a:prstGeom prst="rect">
            <a:avLst/>
          </a:prstGeom>
          <a:noFill/>
        </p:spPr>
        <p:txBody>
          <a:bodyPr wrap="none" rtlCol="0">
            <a:spAutoFit/>
          </a:bodyPr>
          <a:lstStyle/>
          <a:p>
            <a:r>
              <a:rPr lang="en-US" sz="2000" b="1" dirty="0" smtClean="0"/>
              <a:t>Title</a:t>
            </a:r>
            <a:r>
              <a:rPr lang="en-US" sz="2000" dirty="0" smtClean="0"/>
              <a:t>: </a:t>
            </a:r>
            <a:r>
              <a:rPr lang="en-US" sz="2000" b="1" kern="0" dirty="0" smtClean="0">
                <a:solidFill>
                  <a:schemeClr val="tx2"/>
                </a:solidFill>
              </a:rPr>
              <a:t>Evaluating </a:t>
            </a:r>
            <a:r>
              <a:rPr lang="en-US" sz="2000" b="1" kern="0" dirty="0">
                <a:solidFill>
                  <a:schemeClr val="tx2"/>
                </a:solidFill>
              </a:rPr>
              <a:t>Patient and Physician Knowledge, Attitudes, and Preferences Related to Return of </a:t>
            </a:r>
            <a:endParaRPr lang="en-US" sz="2000" b="1" kern="0" dirty="0" smtClean="0">
              <a:solidFill>
                <a:schemeClr val="tx2"/>
              </a:solidFill>
            </a:endParaRPr>
          </a:p>
          <a:p>
            <a:r>
              <a:rPr lang="en-US" sz="2000" b="1" kern="0" dirty="0" smtClean="0">
                <a:solidFill>
                  <a:schemeClr val="tx2"/>
                </a:solidFill>
              </a:rPr>
              <a:t>Genomic </a:t>
            </a:r>
            <a:r>
              <a:rPr lang="en-US" sz="2000" b="1" kern="0" dirty="0">
                <a:solidFill>
                  <a:schemeClr val="tx2"/>
                </a:solidFill>
              </a:rPr>
              <a:t>Results in S1400</a:t>
            </a:r>
            <a:endParaRPr lang="en-US" sz="2000" dirty="0"/>
          </a:p>
        </p:txBody>
      </p:sp>
    </p:spTree>
    <p:extLst>
      <p:ext uri="{BB962C8B-B14F-4D97-AF65-F5344CB8AC3E}">
        <p14:creationId xmlns:p14="http://schemas.microsoft.com/office/powerpoint/2010/main" val="1655893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30306" y="331694"/>
            <a:ext cx="11447929" cy="5755341"/>
          </a:xfrm>
          <a:prstGeom prst="roundRect">
            <a:avLst/>
          </a:prstGeom>
          <a:gradFill>
            <a:gsLst>
              <a:gs pos="0">
                <a:srgbClr val="E6E1C4"/>
              </a:gs>
              <a:gs pos="28000">
                <a:schemeClr val="bg1">
                  <a:alpha val="71000"/>
                </a:schemeClr>
              </a:gs>
              <a:gs pos="100000">
                <a:srgbClr val="E6E1C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8905" y="2059454"/>
            <a:ext cx="10990730" cy="1325563"/>
          </a:xfrm>
        </p:spPr>
        <p:txBody>
          <a:bodyPr vert="horz" lIns="91440" tIns="45720" rIns="91440" bIns="45720" rtlCol="0" anchor="ctr">
            <a:noAutofit/>
          </a:bodyPr>
          <a:lstStyle/>
          <a:p>
            <a:pPr algn="ctr"/>
            <a:r>
              <a:rPr lang="en-US" sz="5400" b="1" dirty="0" smtClean="0">
                <a:solidFill>
                  <a:schemeClr val="accent1">
                    <a:lumMod val="75000"/>
                  </a:schemeClr>
                </a:solidFill>
                <a:effectLst>
                  <a:outerShdw blurRad="38100" dist="38100" dir="2700000" algn="tl">
                    <a:srgbClr val="000000">
                      <a:alpha val="43137"/>
                    </a:srgbClr>
                  </a:outerShdw>
                </a:effectLst>
              </a:rPr>
              <a:t>Revision 9/10 Forms Changes</a:t>
            </a:r>
            <a:endParaRPr lang="en-US" sz="5400"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96470" y="3334870"/>
            <a:ext cx="10515600" cy="2349033"/>
          </a:xfrm>
        </p:spPr>
        <p:txBody>
          <a:bodyPr>
            <a:normAutofit/>
          </a:bodyPr>
          <a:lstStyle/>
          <a:p>
            <a:pPr marL="0" indent="0" algn="ctr">
              <a:buNone/>
            </a:pPr>
            <a:endParaRPr lang="en-US" sz="3200" b="1" dirty="0" smtClean="0"/>
          </a:p>
          <a:p>
            <a:pPr marL="0" indent="0" algn="ctr">
              <a:buNone/>
            </a:pPr>
            <a:r>
              <a:rPr lang="en-US" sz="3200" b="1" dirty="0" smtClean="0"/>
              <a:t>Louise Highleyman</a:t>
            </a:r>
          </a:p>
          <a:p>
            <a:pPr marL="0" indent="0" algn="ctr">
              <a:buNone/>
            </a:pPr>
            <a:r>
              <a:rPr lang="en-US" sz="3200" i="1" dirty="0" smtClean="0"/>
              <a:t>Lung-MAP Data Coordinator</a:t>
            </a:r>
            <a:endParaRPr lang="en-US" sz="3200" i="1" dirty="0"/>
          </a:p>
        </p:txBody>
      </p:sp>
      <p:sp>
        <p:nvSpPr>
          <p:cNvPr id="4" name="Slide Number Placeholder 3"/>
          <p:cNvSpPr>
            <a:spLocks noGrp="1"/>
          </p:cNvSpPr>
          <p:nvPr>
            <p:ph type="sldNum" sz="quarter" idx="12"/>
          </p:nvPr>
        </p:nvSpPr>
        <p:spPr/>
        <p:txBody>
          <a:bodyPr/>
          <a:lstStyle/>
          <a:p>
            <a:r>
              <a:rPr lang="en-US" smtClean="0">
                <a:solidFill>
                  <a:prstClr val="black">
                    <a:tint val="75000"/>
                  </a:prstClr>
                </a:solidFill>
              </a:rPr>
              <a:t>Slide #: </a:t>
            </a:r>
            <a:fld id="{4FAB73BC-B049-4115-A692-8D63A059BFB8}"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401866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583" y="0"/>
            <a:ext cx="10556591" cy="1450757"/>
          </a:xfrm>
        </p:spPr>
        <p:txBody>
          <a:bodyPr vert="horz" lIns="91440" tIns="45720" rIns="91440" bIns="45720" rtlCol="0" anchor="ctr">
            <a:normAutofit/>
          </a:bodyPr>
          <a:lstStyle/>
          <a:p>
            <a:r>
              <a:rPr lang="en-US" b="1" kern="0" dirty="0">
                <a:solidFill>
                  <a:schemeClr val="tx2"/>
                </a:solidFill>
              </a:rPr>
              <a:t>Revision 9/10 Forms Changes</a:t>
            </a:r>
          </a:p>
        </p:txBody>
      </p:sp>
      <p:sp>
        <p:nvSpPr>
          <p:cNvPr id="3" name="Content Placeholder 2"/>
          <p:cNvSpPr>
            <a:spLocks noGrp="1"/>
          </p:cNvSpPr>
          <p:nvPr>
            <p:ph sz="half" idx="1"/>
          </p:nvPr>
        </p:nvSpPr>
        <p:spPr>
          <a:xfrm>
            <a:off x="545301" y="1487134"/>
            <a:ext cx="11368791" cy="4453465"/>
          </a:xfrm>
        </p:spPr>
        <p:txBody>
          <a:bodyPr>
            <a:normAutofit/>
          </a:bodyPr>
          <a:lstStyle/>
          <a:p>
            <a:pPr>
              <a:buFont typeface="Wingdings" panose="05000000000000000000" pitchFamily="2" charset="2"/>
              <a:buChar char="Ø"/>
            </a:pPr>
            <a:r>
              <a:rPr lang="en-US" sz="3200" b="1" u="sng" dirty="0"/>
              <a:t>S1400A</a:t>
            </a:r>
          </a:p>
          <a:p>
            <a:pPr marL="681038" lvl="1" indent="-214313">
              <a:buFont typeface="Arial" panose="020B0604020202020204" pitchFamily="34" charset="0"/>
              <a:buChar char="•"/>
            </a:pPr>
            <a:r>
              <a:rPr lang="en-US" sz="3200" dirty="0"/>
              <a:t>MEDI4736 arm only</a:t>
            </a:r>
          </a:p>
          <a:p>
            <a:pPr marL="681038" lvl="1" indent="-214313">
              <a:buFont typeface="Arial" panose="020B0604020202020204" pitchFamily="34" charset="0"/>
              <a:buChar char="•"/>
            </a:pPr>
            <a:r>
              <a:rPr lang="en-US" sz="3200" dirty="0"/>
              <a:t>Retrospective</a:t>
            </a:r>
          </a:p>
          <a:p>
            <a:pPr marL="681038" lvl="1" indent="-214313">
              <a:buFont typeface="Arial" panose="020B0604020202020204" pitchFamily="34" charset="0"/>
              <a:buChar char="•"/>
            </a:pPr>
            <a:r>
              <a:rPr lang="en-US" sz="3200" i="1" dirty="0"/>
              <a:t>Onstudy: Prior Treatment</a:t>
            </a:r>
            <a:endParaRPr lang="en-US" sz="3200" dirty="0"/>
          </a:p>
          <a:p>
            <a:pPr marL="1252538" lvl="2" indent="-342900">
              <a:buSzPct val="50000"/>
              <a:buFont typeface="Courier New" panose="02070309020205020404" pitchFamily="49" charset="0"/>
              <a:buChar char="o"/>
            </a:pPr>
            <a:r>
              <a:rPr lang="en-US" sz="2400" dirty="0"/>
              <a:t>One question added: “Number of prior systemic therapies for Stage IV disease”</a:t>
            </a:r>
          </a:p>
          <a:p>
            <a:pPr marL="681038" lvl="1" indent="-214313">
              <a:buFont typeface="Arial" panose="020B0604020202020204" pitchFamily="34" charset="0"/>
              <a:buChar char="•"/>
            </a:pPr>
            <a:r>
              <a:rPr lang="en-US" sz="3200" i="1" dirty="0"/>
              <a:t>Adverse Events: Report</a:t>
            </a:r>
            <a:endParaRPr lang="en-US" sz="3200" dirty="0"/>
          </a:p>
          <a:p>
            <a:pPr marL="1252538" lvl="2" indent="-342900">
              <a:buSzPct val="50000"/>
              <a:buFont typeface="Courier New" panose="02070309020205020404" pitchFamily="49" charset="0"/>
              <a:buChar char="o"/>
            </a:pPr>
            <a:r>
              <a:rPr lang="en-US" sz="2400" dirty="0"/>
              <a:t>Immune-related adverse events (Yes/No</a:t>
            </a:r>
            <a:r>
              <a:rPr lang="en-US" sz="2400" dirty="0" smtClean="0"/>
              <a:t>)</a:t>
            </a:r>
          </a:p>
          <a:p>
            <a:pPr marL="681038" lvl="1" indent="-214313">
              <a:buFont typeface="Arial" panose="020B0604020202020204" pitchFamily="34" charset="0"/>
              <a:buChar char="•"/>
            </a:pPr>
            <a:r>
              <a:rPr lang="en-US" sz="3200" dirty="0" smtClean="0"/>
              <a:t>Emails </a:t>
            </a:r>
            <a:r>
              <a:rPr lang="en-US" sz="3200" dirty="0"/>
              <a:t>sent to relevant sites (~60 sites with 1-2 pts. each)</a:t>
            </a:r>
          </a:p>
          <a:p>
            <a:pPr marL="603885" lvl="2" indent="0">
              <a:buNone/>
            </a:pPr>
            <a:endParaRPr lang="en-US" sz="2650" dirty="0"/>
          </a:p>
          <a:p>
            <a:pPr marL="681038" lvl="1" indent="-214313">
              <a:buFont typeface="Arial" panose="020B0604020202020204" pitchFamily="34" charset="0"/>
              <a:buChar char="•"/>
            </a:pPr>
            <a:endParaRPr lang="en-US" sz="1200" dirty="0"/>
          </a:p>
          <a:p>
            <a:pPr marL="466725" lvl="1" indent="0">
              <a:buNone/>
            </a:pPr>
            <a:endParaRPr lang="en-US" sz="2800" dirty="0"/>
          </a:p>
        </p:txBody>
      </p:sp>
      <p:sp>
        <p:nvSpPr>
          <p:cNvPr id="8"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8"/>
          <p:cNvSpPr>
            <a:spLocks noChangeArrowheads="1"/>
          </p:cNvSpPr>
          <p:nvPr/>
        </p:nvSpPr>
        <p:spPr bwMode="auto">
          <a:xfrm>
            <a:off x="0" y="3019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75403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583" y="0"/>
            <a:ext cx="10556591" cy="1450757"/>
          </a:xfrm>
        </p:spPr>
        <p:txBody>
          <a:bodyPr vert="horz" lIns="91440" tIns="45720" rIns="91440" bIns="45720" rtlCol="0" anchor="ctr">
            <a:normAutofit/>
          </a:bodyPr>
          <a:lstStyle/>
          <a:p>
            <a:r>
              <a:rPr lang="en-US" b="1" kern="0" dirty="0">
                <a:solidFill>
                  <a:schemeClr val="tx2"/>
                </a:solidFill>
              </a:rPr>
              <a:t>Revision 9/10 Forms Changes</a:t>
            </a:r>
          </a:p>
        </p:txBody>
      </p:sp>
      <p:grpSp>
        <p:nvGrpSpPr>
          <p:cNvPr id="5" name="Group 4"/>
          <p:cNvGrpSpPr>
            <a:grpSpLocks noChangeAspect="1"/>
          </p:cNvGrpSpPr>
          <p:nvPr/>
        </p:nvGrpSpPr>
        <p:grpSpPr>
          <a:xfrm>
            <a:off x="39598" y="2339788"/>
            <a:ext cx="5760262" cy="2326160"/>
            <a:chOff x="5347816" y="2359480"/>
            <a:chExt cx="6590259" cy="2850696"/>
          </a:xfrm>
        </p:grpSpPr>
        <p:pic>
          <p:nvPicPr>
            <p:cNvPr id="1028" name="Picture 274" descr="S1400A_AE form_wtih qu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594" y="2359480"/>
              <a:ext cx="6485598" cy="285069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347816" y="2925536"/>
              <a:ext cx="6590259" cy="7677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8"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8"/>
          <p:cNvSpPr>
            <a:spLocks noChangeArrowheads="1"/>
          </p:cNvSpPr>
          <p:nvPr/>
        </p:nvSpPr>
        <p:spPr bwMode="auto">
          <a:xfrm>
            <a:off x="0" y="3019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nvGrpSpPr>
          <p:cNvPr id="6" name="Group 5"/>
          <p:cNvGrpSpPr>
            <a:grpSpLocks noChangeAspect="1"/>
          </p:cNvGrpSpPr>
          <p:nvPr/>
        </p:nvGrpSpPr>
        <p:grpSpPr>
          <a:xfrm>
            <a:off x="5763999" y="1722323"/>
            <a:ext cx="6361688" cy="4164128"/>
            <a:chOff x="6020722" y="1863285"/>
            <a:chExt cx="6171278" cy="4039493"/>
          </a:xfrm>
        </p:grpSpPr>
        <p:pic>
          <p:nvPicPr>
            <p:cNvPr id="13" name="Picture 12" descr="O:\krystlep\S1400\Data Entry Guidelines- Rev 9_10\Screenshots\S1400A_AE form_wtih query_irAE = 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5999" y="1863285"/>
              <a:ext cx="5979038" cy="4039493"/>
            </a:xfrm>
            <a:prstGeom prst="rect">
              <a:avLst/>
            </a:prstGeom>
            <a:noFill/>
            <a:ln>
              <a:noFill/>
            </a:ln>
          </p:spPr>
        </p:pic>
        <p:sp>
          <p:nvSpPr>
            <p:cNvPr id="14" name="Rectangle 13"/>
            <p:cNvSpPr/>
            <p:nvPr/>
          </p:nvSpPr>
          <p:spPr>
            <a:xfrm>
              <a:off x="6020722" y="4654533"/>
              <a:ext cx="6171278" cy="344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29930294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582"/>
            <a:ext cx="10515600" cy="1325563"/>
          </a:xfrm>
        </p:spPr>
        <p:txBody>
          <a:bodyPr vert="horz" lIns="91440" tIns="45720" rIns="91440" bIns="45720" rtlCol="0" anchor="ctr">
            <a:normAutofit/>
          </a:bodyPr>
          <a:lstStyle/>
          <a:p>
            <a:r>
              <a:rPr lang="en-US" b="1" kern="0" dirty="0">
                <a:solidFill>
                  <a:schemeClr val="tx2"/>
                </a:solidFill>
              </a:rPr>
              <a:t>Revision 9/10 Forms Changes</a:t>
            </a:r>
          </a:p>
        </p:txBody>
      </p:sp>
      <p:sp>
        <p:nvSpPr>
          <p:cNvPr id="3" name="Content Placeholder 2"/>
          <p:cNvSpPr>
            <a:spLocks noGrp="1"/>
          </p:cNvSpPr>
          <p:nvPr>
            <p:ph sz="half" idx="1"/>
          </p:nvPr>
        </p:nvSpPr>
        <p:spPr>
          <a:xfrm>
            <a:off x="599090" y="1439318"/>
            <a:ext cx="10855403" cy="4408109"/>
          </a:xfrm>
        </p:spPr>
        <p:txBody>
          <a:bodyPr>
            <a:normAutofit fontScale="92500" lnSpcReduction="10000"/>
          </a:bodyPr>
          <a:lstStyle/>
          <a:p>
            <a:pPr>
              <a:buFont typeface="Wingdings" panose="05000000000000000000" pitchFamily="2" charset="2"/>
              <a:buChar char="Ø"/>
            </a:pPr>
            <a:r>
              <a:rPr lang="en-US" sz="3200" b="1" u="sng" dirty="0"/>
              <a:t>S1400I</a:t>
            </a:r>
          </a:p>
          <a:p>
            <a:pPr marL="681038" lvl="1" indent="-214313">
              <a:buFont typeface="Arial" panose="020B0604020202020204" pitchFamily="34" charset="0"/>
              <a:buChar char="•"/>
            </a:pPr>
            <a:r>
              <a:rPr lang="en-US" sz="3200" dirty="0"/>
              <a:t>Retrospective &amp; prospective, both treatment arms</a:t>
            </a:r>
          </a:p>
          <a:p>
            <a:pPr marL="681038" lvl="1" indent="-214313">
              <a:buFont typeface="Arial" panose="020B0604020202020204" pitchFamily="34" charset="0"/>
              <a:buChar char="•"/>
            </a:pPr>
            <a:r>
              <a:rPr lang="en-US" sz="3200" dirty="0"/>
              <a:t>“</a:t>
            </a:r>
            <a:r>
              <a:rPr lang="en-US" sz="3200" i="1" dirty="0"/>
              <a:t>Adverse Events: Report</a:t>
            </a:r>
            <a:r>
              <a:rPr lang="en-US" sz="3200" dirty="0"/>
              <a:t>”</a:t>
            </a:r>
          </a:p>
          <a:p>
            <a:pPr marL="1392237" lvl="2" indent="-457200">
              <a:buSzPct val="50000"/>
              <a:buFont typeface="Courier New" panose="02070309020205020404" pitchFamily="49" charset="0"/>
              <a:buChar char="o"/>
            </a:pPr>
            <a:r>
              <a:rPr lang="en-US" sz="2800" dirty="0"/>
              <a:t>Immune-related adverse events (Yes/No)</a:t>
            </a:r>
          </a:p>
          <a:p>
            <a:pPr marL="1392237" lvl="2" indent="-457200">
              <a:buSzPct val="50000"/>
              <a:buFont typeface="Courier New" panose="02070309020205020404" pitchFamily="49" charset="0"/>
              <a:buChar char="o"/>
            </a:pPr>
            <a:r>
              <a:rPr lang="en-US" sz="2800" dirty="0"/>
              <a:t>CTEP-AERS report ticket number (if applicable)</a:t>
            </a:r>
          </a:p>
          <a:p>
            <a:pPr marL="681038" lvl="1" indent="-214313">
              <a:buFont typeface="Arial" panose="020B0604020202020204" pitchFamily="34" charset="0"/>
              <a:buChar char="•"/>
            </a:pPr>
            <a:r>
              <a:rPr lang="en-US" sz="3200" dirty="0"/>
              <a:t>If there are </a:t>
            </a:r>
            <a:r>
              <a:rPr lang="en-US" sz="3200" dirty="0" err="1"/>
              <a:t>irAEs</a:t>
            </a:r>
            <a:r>
              <a:rPr lang="en-US" sz="3200" dirty="0"/>
              <a:t>: </a:t>
            </a:r>
            <a:r>
              <a:rPr lang="en-US" sz="3200" i="1" dirty="0"/>
              <a:t>“Immune-Related Adverse Event”</a:t>
            </a:r>
            <a:r>
              <a:rPr lang="en-US" sz="3200" dirty="0"/>
              <a:t> form</a:t>
            </a:r>
          </a:p>
          <a:p>
            <a:pPr marL="1392237" lvl="2" indent="-457200">
              <a:buSzPct val="50000"/>
              <a:buFont typeface="Courier New" panose="02070309020205020404" pitchFamily="49" charset="0"/>
              <a:buChar char="o"/>
            </a:pPr>
            <a:r>
              <a:rPr lang="en-US" sz="2800" dirty="0"/>
              <a:t>One form per event per cycle</a:t>
            </a:r>
          </a:p>
          <a:p>
            <a:pPr marL="1392237" lvl="2" indent="-457200">
              <a:buSzPct val="50000"/>
              <a:buFont typeface="Courier New" panose="02070309020205020404" pitchFamily="49" charset="0"/>
              <a:buChar char="o"/>
            </a:pPr>
            <a:r>
              <a:rPr lang="en-US" sz="2800" dirty="0"/>
              <a:t>A few supplemental </a:t>
            </a:r>
            <a:r>
              <a:rPr lang="en-US" sz="2800" dirty="0" smtClean="0"/>
              <a:t>questions</a:t>
            </a:r>
          </a:p>
          <a:p>
            <a:pPr marL="1588" lvl="2" indent="0" algn="ctr">
              <a:buSzPct val="50000"/>
              <a:buNone/>
            </a:pPr>
            <a:endParaRPr lang="en-US" sz="2800" b="1" dirty="0" smtClean="0">
              <a:solidFill>
                <a:srgbClr val="C00000"/>
              </a:solidFill>
            </a:endParaRPr>
          </a:p>
          <a:p>
            <a:pPr marL="1588" lvl="2" indent="0" algn="ctr">
              <a:buSzPct val="50000"/>
              <a:buNone/>
            </a:pPr>
            <a:r>
              <a:rPr lang="en-US" sz="2800" b="1" dirty="0" smtClean="0">
                <a:solidFill>
                  <a:srgbClr val="C00000"/>
                </a:solidFill>
              </a:rPr>
              <a:t>Note</a:t>
            </a:r>
            <a:r>
              <a:rPr lang="en-US" sz="2800" b="1" dirty="0">
                <a:solidFill>
                  <a:srgbClr val="C00000"/>
                </a:solidFill>
              </a:rPr>
              <a:t>: Keep an eye out for similar data forms </a:t>
            </a:r>
            <a:br>
              <a:rPr lang="en-US" sz="2800" b="1" dirty="0">
                <a:solidFill>
                  <a:srgbClr val="C00000"/>
                </a:solidFill>
              </a:rPr>
            </a:br>
            <a:r>
              <a:rPr lang="en-US" sz="2800" b="1" dirty="0">
                <a:solidFill>
                  <a:srgbClr val="C00000"/>
                </a:solidFill>
              </a:rPr>
              <a:t>on S1400F and any future IO sub-studies.</a:t>
            </a:r>
            <a:endParaRPr lang="en-US" sz="2650" b="1" dirty="0">
              <a:solidFill>
                <a:srgbClr val="C00000"/>
              </a:solidFill>
            </a:endParaRPr>
          </a:p>
          <a:p>
            <a:pPr marL="935037" lvl="2" indent="0">
              <a:buSzPct val="50000"/>
              <a:buNone/>
            </a:pPr>
            <a:endParaRPr lang="en-US" sz="2800" dirty="0"/>
          </a:p>
          <a:p>
            <a:pPr marL="466725" lvl="1" indent="0">
              <a:buNone/>
            </a:pPr>
            <a:endParaRPr lang="en-US" sz="2650" dirty="0"/>
          </a:p>
          <a:p>
            <a:pPr marL="818198" lvl="2" indent="-214313">
              <a:buFont typeface="Arial" panose="020B0604020202020204" pitchFamily="34" charset="0"/>
              <a:buChar char="•"/>
            </a:pPr>
            <a:endParaRPr lang="en-US" sz="2650" dirty="0"/>
          </a:p>
          <a:p>
            <a:pPr marL="681038" lvl="1" indent="-214313">
              <a:buFont typeface="Arial" panose="020B0604020202020204" pitchFamily="34" charset="0"/>
              <a:buChar char="•"/>
            </a:pPr>
            <a:endParaRPr lang="en-US" sz="1200" dirty="0"/>
          </a:p>
          <a:p>
            <a:pPr marL="466725" lvl="1" indent="0">
              <a:buNone/>
            </a:pPr>
            <a:endParaRPr lang="en-US" sz="2800" dirty="0"/>
          </a:p>
        </p:txBody>
      </p:sp>
    </p:spTree>
    <p:extLst>
      <p:ext uri="{BB962C8B-B14F-4D97-AF65-F5344CB8AC3E}">
        <p14:creationId xmlns:p14="http://schemas.microsoft.com/office/powerpoint/2010/main" val="101505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6" y="-125510"/>
            <a:ext cx="10515600" cy="1325563"/>
          </a:xfrm>
        </p:spPr>
        <p:txBody>
          <a:bodyPr vert="horz" lIns="91440" tIns="45720" rIns="91440" bIns="45720" rtlCol="0" anchor="ctr">
            <a:normAutofit/>
          </a:bodyPr>
          <a:lstStyle/>
          <a:p>
            <a:r>
              <a:rPr lang="en-US" b="1" kern="0" dirty="0">
                <a:solidFill>
                  <a:schemeClr val="tx2"/>
                </a:solidFill>
              </a:rPr>
              <a:t>Revision 9/10 Forms Changes</a:t>
            </a:r>
          </a:p>
        </p:txBody>
      </p:sp>
      <p:grpSp>
        <p:nvGrpSpPr>
          <p:cNvPr id="5" name="Group 4"/>
          <p:cNvGrpSpPr>
            <a:grpSpLocks noChangeAspect="1"/>
          </p:cNvGrpSpPr>
          <p:nvPr/>
        </p:nvGrpSpPr>
        <p:grpSpPr>
          <a:xfrm>
            <a:off x="644632" y="907059"/>
            <a:ext cx="11099132" cy="5498183"/>
            <a:chOff x="-697040" y="224750"/>
            <a:chExt cx="11129187" cy="5513609"/>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83" y="224750"/>
              <a:ext cx="8978242" cy="5513609"/>
            </a:xfrm>
            <a:prstGeom prst="rect">
              <a:avLst/>
            </a:prstGeom>
          </p:spPr>
        </p:pic>
        <p:sp>
          <p:nvSpPr>
            <p:cNvPr id="7" name="Rectangle 6"/>
            <p:cNvSpPr/>
            <p:nvPr/>
          </p:nvSpPr>
          <p:spPr>
            <a:xfrm>
              <a:off x="-697040" y="1566519"/>
              <a:ext cx="9227476" cy="3826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158"/>
            <p:cNvSpPr txBox="1">
              <a:spLocks noChangeArrowheads="1"/>
            </p:cNvSpPr>
            <p:nvPr/>
          </p:nvSpPr>
          <p:spPr bwMode="auto">
            <a:xfrm>
              <a:off x="3480791" y="2269905"/>
              <a:ext cx="6951356" cy="1165532"/>
            </a:xfrm>
            <a:prstGeom prst="rect">
              <a:avLst/>
            </a:prstGeom>
            <a:solidFill>
              <a:srgbClr val="FFFFFF"/>
            </a:solidFill>
            <a:ln w="28575">
              <a:solidFill>
                <a:srgbClr val="0000FF"/>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dirty="0">
                  <a:effectLst/>
                  <a:latin typeface="Calibri"/>
                  <a:ea typeface="Calibri"/>
                  <a:cs typeface="Times New Roman"/>
                </a:rPr>
                <a:t>If the adverse event warranted expedited reporting via the CTEP-AERS system, please enter the CTEP-AERS report ticket number here. The grade and attribution of the event should match the CTEP-AERS report.</a:t>
              </a:r>
              <a:endParaRPr lang="en-US" sz="2800" dirty="0">
                <a:effectLst/>
                <a:latin typeface="Calibri"/>
                <a:ea typeface="Calibri"/>
                <a:cs typeface="Times New Roman"/>
              </a:endParaRPr>
            </a:p>
          </p:txBody>
        </p:sp>
        <p:sp>
          <p:nvSpPr>
            <p:cNvPr id="9" name="Text Box 158"/>
            <p:cNvSpPr txBox="1">
              <a:spLocks noChangeArrowheads="1"/>
            </p:cNvSpPr>
            <p:nvPr/>
          </p:nvSpPr>
          <p:spPr bwMode="auto">
            <a:xfrm>
              <a:off x="4144832" y="3611086"/>
              <a:ext cx="6287315" cy="1457569"/>
            </a:xfrm>
            <a:prstGeom prst="rect">
              <a:avLst/>
            </a:prstGeom>
            <a:solidFill>
              <a:srgbClr val="FFFFFF"/>
            </a:solidFill>
            <a:ln w="28575">
              <a:solidFill>
                <a:srgbClr val="0000FF"/>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dirty="0">
                  <a:effectLst/>
                  <a:latin typeface="Calibri"/>
                  <a:ea typeface="Calibri"/>
                  <a:cs typeface="Times New Roman"/>
                </a:rPr>
                <a:t>If any AE’s in this reporting period were immune-related, this question must be answered for all loglines. A separate “Immune-Related Adverse Event” supplemental form will generate for each adverse event term where this question is answered “Yes”.</a:t>
              </a:r>
              <a:endParaRPr lang="en-US" sz="2800" dirty="0">
                <a:effectLst/>
                <a:latin typeface="Calibri"/>
                <a:ea typeface="Calibri"/>
                <a:cs typeface="Times New Roman"/>
              </a:endParaRPr>
            </a:p>
          </p:txBody>
        </p:sp>
        <p:cxnSp>
          <p:nvCxnSpPr>
            <p:cNvPr id="10" name="AutoShape 159"/>
            <p:cNvCxnSpPr>
              <a:cxnSpLocks noChangeShapeType="1"/>
            </p:cNvCxnSpPr>
            <p:nvPr/>
          </p:nvCxnSpPr>
          <p:spPr bwMode="auto">
            <a:xfrm flipH="1" flipV="1">
              <a:off x="2370447" y="4499436"/>
              <a:ext cx="1774387" cy="1"/>
            </a:xfrm>
            <a:prstGeom prst="straightConnector1">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11" name="AutoShape 159"/>
            <p:cNvCxnSpPr>
              <a:cxnSpLocks noChangeShapeType="1"/>
            </p:cNvCxnSpPr>
            <p:nvPr/>
          </p:nvCxnSpPr>
          <p:spPr bwMode="auto">
            <a:xfrm flipH="1">
              <a:off x="2009470" y="3432287"/>
              <a:ext cx="2135362" cy="627297"/>
            </a:xfrm>
            <a:prstGeom prst="straightConnector1">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618046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kern="0" dirty="0">
                <a:solidFill>
                  <a:schemeClr val="tx2"/>
                </a:solidFill>
              </a:rPr>
              <a:t>Revision 9/10 Forms Changes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864" y="1794611"/>
            <a:ext cx="6435272" cy="436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656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kern="0" dirty="0">
                <a:solidFill>
                  <a:schemeClr val="tx2"/>
                </a:solidFill>
              </a:rPr>
              <a:t>Revision 9/10 Forms Changes</a:t>
            </a:r>
          </a:p>
        </p:txBody>
      </p:sp>
      <p:sp>
        <p:nvSpPr>
          <p:cNvPr id="3" name="Content Placeholder 2"/>
          <p:cNvSpPr>
            <a:spLocks noGrp="1"/>
          </p:cNvSpPr>
          <p:nvPr>
            <p:ph sz="half" idx="1"/>
          </p:nvPr>
        </p:nvSpPr>
        <p:spPr>
          <a:xfrm>
            <a:off x="599090" y="1845734"/>
            <a:ext cx="10634967" cy="4453465"/>
          </a:xfrm>
        </p:spPr>
        <p:txBody>
          <a:bodyPr>
            <a:normAutofit/>
          </a:bodyPr>
          <a:lstStyle/>
          <a:p>
            <a:pPr>
              <a:buFont typeface="Wingdings" panose="05000000000000000000" pitchFamily="2" charset="2"/>
              <a:buChar char="Ø"/>
            </a:pPr>
            <a:r>
              <a:rPr lang="en-US" sz="3200" b="1" u="sng" dirty="0"/>
              <a:t>S1400I</a:t>
            </a:r>
          </a:p>
          <a:p>
            <a:pPr marL="681038" lvl="1" indent="-214313">
              <a:buFont typeface="Arial" panose="020B0604020202020204" pitchFamily="34" charset="0"/>
              <a:buChar char="•"/>
            </a:pPr>
            <a:r>
              <a:rPr lang="en-US" sz="3200" i="1" dirty="0"/>
              <a:t>“Follow-up Tumor: Assessment”</a:t>
            </a:r>
          </a:p>
          <a:p>
            <a:pPr marL="1328737" lvl="2" indent="-457200">
              <a:buSzPct val="50000"/>
              <a:buFont typeface="Courier New" panose="02070309020205020404" pitchFamily="49" charset="0"/>
              <a:buChar char="o"/>
            </a:pPr>
            <a:r>
              <a:rPr lang="en-US" sz="2800" dirty="0"/>
              <a:t>Added field: “Will the patient continue to receive protocol treatment?”</a:t>
            </a:r>
          </a:p>
          <a:p>
            <a:pPr marL="1328737" lvl="2" indent="-457200">
              <a:buSzPct val="50000"/>
              <a:buFont typeface="Courier New" panose="02070309020205020404" pitchFamily="49" charset="0"/>
              <a:buChar char="o"/>
            </a:pPr>
            <a:r>
              <a:rPr lang="en-US" sz="2800" i="1" dirty="0"/>
              <a:t>Follow-up Tumor Assessment </a:t>
            </a:r>
            <a:r>
              <a:rPr lang="en-US" sz="2800" dirty="0"/>
              <a:t>folders will continue to roll-out for patients who remain on treatment after progression</a:t>
            </a:r>
          </a:p>
          <a:p>
            <a:pPr marL="1328737" lvl="2" indent="-457200">
              <a:buSzPct val="50000"/>
              <a:buFont typeface="Courier New" panose="02070309020205020404" pitchFamily="49" charset="0"/>
              <a:buChar char="o"/>
            </a:pPr>
            <a:r>
              <a:rPr lang="en-US" sz="2800" dirty="0"/>
              <a:t>Reflects change in protocol going forward, but retrospectively we are just hoping to get data (including tumor measurements) on any scans done at site’s discretion</a:t>
            </a:r>
          </a:p>
          <a:p>
            <a:pPr marL="603885" lvl="2" indent="0">
              <a:buNone/>
            </a:pPr>
            <a:endParaRPr lang="en-US" sz="2050" dirty="0"/>
          </a:p>
          <a:p>
            <a:pPr marL="466725" lvl="1" indent="0">
              <a:buNone/>
            </a:pPr>
            <a:endParaRPr lang="en-US" sz="2650" dirty="0"/>
          </a:p>
          <a:p>
            <a:pPr marL="818198" lvl="2" indent="-214313">
              <a:buFont typeface="Arial" panose="020B0604020202020204" pitchFamily="34" charset="0"/>
              <a:buChar char="•"/>
            </a:pPr>
            <a:endParaRPr lang="en-US" sz="2650" dirty="0"/>
          </a:p>
          <a:p>
            <a:pPr marL="681038" lvl="1" indent="-214313">
              <a:buFont typeface="Arial" panose="020B0604020202020204" pitchFamily="34" charset="0"/>
              <a:buChar char="•"/>
            </a:pPr>
            <a:endParaRPr lang="en-US" sz="1200" dirty="0"/>
          </a:p>
          <a:p>
            <a:pPr marL="466725" lvl="1" indent="0">
              <a:buNone/>
            </a:pPr>
            <a:endParaRPr lang="en-US" sz="2800" dirty="0"/>
          </a:p>
        </p:txBody>
      </p:sp>
    </p:spTree>
    <p:extLst>
      <p:ext uri="{BB962C8B-B14F-4D97-AF65-F5344CB8AC3E}">
        <p14:creationId xmlns:p14="http://schemas.microsoft.com/office/powerpoint/2010/main" val="3006115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kern="0" dirty="0">
                <a:solidFill>
                  <a:schemeClr val="tx2"/>
                </a:solidFill>
              </a:rPr>
              <a:t>Revision 9/10 Forms Changes</a:t>
            </a:r>
          </a:p>
        </p:txBody>
      </p:sp>
      <p:grpSp>
        <p:nvGrpSpPr>
          <p:cNvPr id="5" name="Group 4"/>
          <p:cNvGrpSpPr>
            <a:grpSpLocks noChangeAspect="1"/>
          </p:cNvGrpSpPr>
          <p:nvPr/>
        </p:nvGrpSpPr>
        <p:grpSpPr>
          <a:xfrm>
            <a:off x="228600" y="1630534"/>
            <a:ext cx="9203644" cy="4541665"/>
            <a:chOff x="-733492" y="118753"/>
            <a:chExt cx="6545425" cy="3230245"/>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8463" y="118753"/>
              <a:ext cx="4903470" cy="3230245"/>
            </a:xfrm>
            <a:prstGeom prst="rect">
              <a:avLst/>
            </a:prstGeom>
            <a:noFill/>
            <a:ln w="9525">
              <a:solidFill>
                <a:schemeClr val="tx1"/>
              </a:solidFill>
            </a:ln>
            <a:extLst>
              <a:ext uri="{53640926-AAD7-44D8-BBD7-CCE9431645EC}">
                <a14:shadowObscured xmlns:a14="http://schemas.microsoft.com/office/drawing/2010/main"/>
              </a:ext>
            </a:extLst>
          </p:spPr>
        </p:pic>
        <p:sp>
          <p:nvSpPr>
            <p:cNvPr id="11" name="Text Box 111"/>
            <p:cNvSpPr txBox="1">
              <a:spLocks noChangeArrowheads="1"/>
            </p:cNvSpPr>
            <p:nvPr/>
          </p:nvSpPr>
          <p:spPr bwMode="auto">
            <a:xfrm>
              <a:off x="-733492" y="1386776"/>
              <a:ext cx="1259957" cy="824086"/>
            </a:xfrm>
            <a:prstGeom prst="rect">
              <a:avLst/>
            </a:prstGeom>
            <a:solidFill>
              <a:srgbClr val="FFFFFF"/>
            </a:solidFill>
            <a:ln w="28575">
              <a:solidFill>
                <a:srgbClr val="0000FF"/>
              </a:solidFill>
              <a:miter lim="800000"/>
              <a:headEnd/>
              <a:tailEnd/>
            </a:ln>
          </p:spPr>
          <p:txBody>
            <a:bodyPr rot="0" vert="horz" wrap="square" lIns="91440" tIns="0" rIns="0" bIns="0" anchor="t" anchorCtr="0" upright="1">
              <a:noAutofit/>
            </a:bodyPr>
            <a:lstStyle/>
            <a:p>
              <a:pPr marL="0" marR="0" algn="ctr">
                <a:spcBef>
                  <a:spcPts val="0"/>
                </a:spcBef>
                <a:spcAft>
                  <a:spcPts val="1000"/>
                </a:spcAft>
              </a:pPr>
              <a:r>
                <a:rPr lang="en-US" sz="2000" b="1" dirty="0">
                  <a:effectLst/>
                  <a:latin typeface="Calibri"/>
                  <a:ea typeface="Calibri"/>
                  <a:cs typeface="Times New Roman"/>
                </a:rPr>
                <a:t>For S1400I only</a:t>
              </a:r>
            </a:p>
            <a:p>
              <a:pPr marL="0" marR="0" algn="ctr">
                <a:spcBef>
                  <a:spcPts val="0"/>
                </a:spcBef>
                <a:spcAft>
                  <a:spcPts val="1000"/>
                </a:spcAft>
              </a:pPr>
              <a:r>
                <a:rPr lang="en-US" sz="2000" dirty="0">
                  <a:effectLst/>
                  <a:latin typeface="Calibri"/>
                  <a:ea typeface="Calibri"/>
                  <a:cs typeface="Times New Roman"/>
                </a:rPr>
                <a:t>(added 10/2/17).</a:t>
              </a:r>
              <a:endParaRPr lang="en-US" sz="3200" dirty="0">
                <a:effectLst/>
                <a:latin typeface="Calibri"/>
                <a:ea typeface="Calibri"/>
                <a:cs typeface="Times New Roman"/>
              </a:endParaRPr>
            </a:p>
          </p:txBody>
        </p:sp>
        <p:cxnSp>
          <p:nvCxnSpPr>
            <p:cNvPr id="12" name="AutoShape 110"/>
            <p:cNvCxnSpPr>
              <a:cxnSpLocks noChangeShapeType="1"/>
              <a:stCxn id="11" idx="3"/>
              <a:endCxn id="17" idx="1"/>
            </p:cNvCxnSpPr>
            <p:nvPr/>
          </p:nvCxnSpPr>
          <p:spPr bwMode="auto">
            <a:xfrm>
              <a:off x="526465" y="1798819"/>
              <a:ext cx="381997" cy="93296"/>
            </a:xfrm>
            <a:prstGeom prst="straightConnector1">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cxnSp>
      </p:grpSp>
      <p:sp>
        <p:nvSpPr>
          <p:cNvPr id="17" name="Rectangle 16"/>
          <p:cNvSpPr/>
          <p:nvPr/>
        </p:nvSpPr>
        <p:spPr>
          <a:xfrm>
            <a:off x="2537382" y="3933586"/>
            <a:ext cx="6894861" cy="3805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137150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578" y="-25401"/>
            <a:ext cx="5992904" cy="1325563"/>
          </a:xfrm>
        </p:spPr>
        <p:txBody>
          <a:bodyPr>
            <a:normAutofit/>
          </a:bodyPr>
          <a:lstStyle/>
          <a:p>
            <a:pPr algn="ctr"/>
            <a:r>
              <a:rPr lang="en-US" b="1" dirty="0">
                <a:solidFill>
                  <a:schemeClr val="tx2"/>
                </a:solidFill>
              </a:rPr>
              <a:t>Webinar </a:t>
            </a:r>
            <a:r>
              <a:rPr lang="en-US" b="1" dirty="0" smtClean="0">
                <a:solidFill>
                  <a:schemeClr val="tx2"/>
                </a:solidFill>
              </a:rPr>
              <a:t>Agenda </a:t>
            </a:r>
            <a:endParaRPr lang="en-US" b="1" dirty="0">
              <a:solidFill>
                <a:schemeClr val="tx2"/>
              </a:solidFill>
            </a:endParaRPr>
          </a:p>
        </p:txBody>
      </p:sp>
      <p:sp>
        <p:nvSpPr>
          <p:cNvPr id="4" name="TextBox 3"/>
          <p:cNvSpPr txBox="1"/>
          <p:nvPr/>
        </p:nvSpPr>
        <p:spPr>
          <a:xfrm>
            <a:off x="860614" y="1009003"/>
            <a:ext cx="5190565" cy="7694414"/>
          </a:xfrm>
          <a:prstGeom prst="rect">
            <a:avLst/>
          </a:prstGeom>
          <a:noFill/>
        </p:spPr>
        <p:txBody>
          <a:bodyPr wrap="square" rtlCol="0">
            <a:spAutoFit/>
          </a:bodyPr>
          <a:lstStyle/>
          <a:p>
            <a:pPr marL="342900" indent="-342900">
              <a:buAutoNum type="arabicPeriod"/>
            </a:pPr>
            <a:r>
              <a:rPr lang="en-US" sz="2600" b="1" dirty="0" smtClean="0"/>
              <a:t>Introduction</a:t>
            </a:r>
          </a:p>
          <a:p>
            <a:pPr marL="800100" lvl="1" indent="-342900">
              <a:buFont typeface="+mj-lt"/>
              <a:buAutoNum type="alphaLcParenR"/>
            </a:pPr>
            <a:r>
              <a:rPr lang="en-US" sz="2600" dirty="0" smtClean="0"/>
              <a:t>Lung-MAP Partnership and Collaborators </a:t>
            </a:r>
          </a:p>
          <a:p>
            <a:pPr marL="800100" lvl="1" indent="-342900">
              <a:buFont typeface="+mj-lt"/>
              <a:buAutoNum type="alphaLcParenR"/>
            </a:pPr>
            <a:r>
              <a:rPr lang="en-US" sz="2600" dirty="0" smtClean="0"/>
              <a:t>Current Trial Schema</a:t>
            </a:r>
          </a:p>
          <a:p>
            <a:pPr marL="342900" indent="-342900">
              <a:buAutoNum type="arabicPeriod"/>
            </a:pPr>
            <a:r>
              <a:rPr lang="en-US" sz="2600" b="1" dirty="0" smtClean="0"/>
              <a:t>Tissue Screening at PD vs </a:t>
            </a:r>
            <a:br>
              <a:rPr lang="en-US" sz="2600" b="1" dirty="0" smtClean="0"/>
            </a:br>
            <a:r>
              <a:rPr lang="en-US" sz="2600" b="1" dirty="0" smtClean="0"/>
              <a:t>Pre-Screening</a:t>
            </a:r>
          </a:p>
          <a:p>
            <a:pPr marL="342900" indent="-342900">
              <a:buAutoNum type="arabicPeriod"/>
            </a:pPr>
            <a:r>
              <a:rPr lang="en-US" sz="2600" b="1" dirty="0" smtClean="0"/>
              <a:t>Summary of Open Sub-studies</a:t>
            </a:r>
          </a:p>
          <a:p>
            <a:pPr marL="800100" lvl="1" indent="-342900">
              <a:buAutoNum type="alphaLcParenR"/>
            </a:pPr>
            <a:r>
              <a:rPr lang="en-US" sz="2600" dirty="0" smtClean="0"/>
              <a:t>S1400F</a:t>
            </a:r>
          </a:p>
          <a:p>
            <a:pPr marL="800100" lvl="1" indent="-342900">
              <a:buAutoNum type="alphaLcParenR"/>
            </a:pPr>
            <a:r>
              <a:rPr lang="en-US" sz="2600" dirty="0" smtClean="0"/>
              <a:t>S1400G</a:t>
            </a:r>
          </a:p>
          <a:p>
            <a:pPr marL="800100" lvl="1" indent="-342900">
              <a:buAutoNum type="alphaLcParenR"/>
            </a:pPr>
            <a:r>
              <a:rPr lang="en-US" sz="2600" dirty="0" smtClean="0"/>
              <a:t>S1400I</a:t>
            </a:r>
          </a:p>
          <a:p>
            <a:pPr marL="1203325" lvl="2" indent="-342900">
              <a:buFont typeface="Arial" panose="020B0604020202020204" pitchFamily="34" charset="0"/>
              <a:buChar char="•"/>
            </a:pPr>
            <a:r>
              <a:rPr lang="en-US" sz="2600" dirty="0"/>
              <a:t>Immune-Related Adverse Events (irAEs</a:t>
            </a:r>
            <a:r>
              <a:rPr lang="en-US" sz="2600" dirty="0" smtClean="0"/>
              <a:t>)</a:t>
            </a:r>
          </a:p>
          <a:p>
            <a:pPr marL="917575" lvl="1" indent="-514350">
              <a:buFont typeface="+mj-lt"/>
              <a:buAutoNum type="alphaLcParenR"/>
            </a:pPr>
            <a:r>
              <a:rPr lang="en-US" sz="2600" dirty="0" smtClean="0"/>
              <a:t>S1400VCP</a:t>
            </a:r>
          </a:p>
          <a:p>
            <a:pPr marL="860425" lvl="2"/>
            <a:endParaRPr lang="en-US" sz="2600" dirty="0" smtClean="0"/>
          </a:p>
          <a:p>
            <a:pPr marL="403225" indent="-457200">
              <a:buFont typeface="+mj-lt"/>
              <a:buAutoNum type="arabicPeriod"/>
            </a:pPr>
            <a:endParaRPr lang="en-US" sz="2600" dirty="0" smtClean="0"/>
          </a:p>
          <a:p>
            <a:endParaRPr lang="en-US" sz="2600" dirty="0" smtClean="0"/>
          </a:p>
          <a:p>
            <a:pPr marL="342900" indent="-342900">
              <a:buAutoNum type="arabicPeriod"/>
            </a:pPr>
            <a:endParaRPr lang="en-US" sz="2600" dirty="0" smtClean="0"/>
          </a:p>
          <a:p>
            <a:pPr marL="342900" indent="-342900">
              <a:buAutoNum type="arabicPeriod"/>
            </a:pPr>
            <a:endParaRPr lang="en-US" sz="2600" dirty="0" smtClean="0"/>
          </a:p>
          <a:p>
            <a:pPr marL="800100" lvl="1" indent="-342900">
              <a:buFont typeface="+mj-lt"/>
              <a:buAutoNum type="alphaLcParenR"/>
            </a:pPr>
            <a:endParaRPr lang="en-US" sz="2600" dirty="0"/>
          </a:p>
        </p:txBody>
      </p:sp>
      <p:sp>
        <p:nvSpPr>
          <p:cNvPr id="5" name="TextBox 4"/>
          <p:cNvSpPr txBox="1"/>
          <p:nvPr/>
        </p:nvSpPr>
        <p:spPr>
          <a:xfrm>
            <a:off x="6087036" y="1009003"/>
            <a:ext cx="5486400" cy="3293209"/>
          </a:xfrm>
          <a:prstGeom prst="rect">
            <a:avLst/>
          </a:prstGeom>
          <a:noFill/>
        </p:spPr>
        <p:txBody>
          <a:bodyPr wrap="square" rtlCol="0">
            <a:spAutoFit/>
          </a:bodyPr>
          <a:lstStyle/>
          <a:p>
            <a:pPr marL="403225" indent="-457200">
              <a:buFont typeface="+mj-lt"/>
              <a:buAutoNum type="arabicPeriod" startAt="4"/>
            </a:pPr>
            <a:r>
              <a:rPr lang="en-US" sz="2600" b="1" dirty="0"/>
              <a:t>Summary of Upcoming Sub-studies</a:t>
            </a:r>
          </a:p>
          <a:p>
            <a:pPr marL="798513" lvl="1" indent="-341313">
              <a:buFont typeface="+mj-lt"/>
              <a:buAutoNum type="alphaLcParenR"/>
            </a:pPr>
            <a:r>
              <a:rPr lang="en-US" sz="2600" dirty="0"/>
              <a:t>S1400K</a:t>
            </a:r>
          </a:p>
          <a:p>
            <a:pPr marL="798513" lvl="1" indent="-341313">
              <a:buFont typeface="+mj-lt"/>
              <a:buAutoNum type="alphaLcParenR"/>
            </a:pPr>
            <a:r>
              <a:rPr lang="en-US" sz="2600" dirty="0"/>
              <a:t>S1400GEN</a:t>
            </a:r>
          </a:p>
          <a:p>
            <a:pPr marL="457200" indent="-457200">
              <a:buFont typeface="+mj-lt"/>
              <a:buAutoNum type="arabicPeriod" startAt="5"/>
            </a:pPr>
            <a:r>
              <a:rPr lang="en-US" sz="2600" b="1" dirty="0" smtClean="0"/>
              <a:t>Revision 9/10 Forms Changes</a:t>
            </a:r>
          </a:p>
          <a:p>
            <a:pPr marL="457200" indent="-457200">
              <a:buFont typeface="+mj-lt"/>
              <a:buAutoNum type="arabicPeriod" startAt="5"/>
            </a:pPr>
            <a:r>
              <a:rPr lang="en-US" sz="2600" b="1" dirty="0"/>
              <a:t>Quality Assurance and </a:t>
            </a:r>
            <a:r>
              <a:rPr lang="en-US" sz="2600" b="1" dirty="0" smtClean="0"/>
              <a:t>Monitoring</a:t>
            </a:r>
          </a:p>
          <a:p>
            <a:pPr marL="457200" indent="-457200">
              <a:buFont typeface="+mj-lt"/>
              <a:buAutoNum type="arabicPeriod" startAt="5"/>
            </a:pPr>
            <a:r>
              <a:rPr lang="en-US" sz="2600" b="1" dirty="0" smtClean="0"/>
              <a:t>Study </a:t>
            </a:r>
            <a:r>
              <a:rPr lang="en-US" sz="2600" b="1" dirty="0"/>
              <a:t>Protocol Structure and Revision </a:t>
            </a:r>
            <a:r>
              <a:rPr lang="en-US" sz="2600" b="1" dirty="0" smtClean="0"/>
              <a:t>Status</a:t>
            </a:r>
          </a:p>
          <a:p>
            <a:endParaRPr lang="en-US" sz="2600" dirty="0"/>
          </a:p>
        </p:txBody>
      </p:sp>
    </p:spTree>
    <p:extLst>
      <p:ext uri="{BB962C8B-B14F-4D97-AF65-F5344CB8AC3E}">
        <p14:creationId xmlns:p14="http://schemas.microsoft.com/office/powerpoint/2010/main" val="34264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30306" y="331694"/>
            <a:ext cx="11447929" cy="5755341"/>
          </a:xfrm>
          <a:prstGeom prst="roundRect">
            <a:avLst/>
          </a:prstGeom>
          <a:gradFill>
            <a:gsLst>
              <a:gs pos="0">
                <a:srgbClr val="E6E1C4"/>
              </a:gs>
              <a:gs pos="28000">
                <a:schemeClr val="bg1">
                  <a:alpha val="71000"/>
                </a:schemeClr>
              </a:gs>
              <a:gs pos="100000">
                <a:srgbClr val="E6E1C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6494" y="1942913"/>
            <a:ext cx="10990730" cy="1325563"/>
          </a:xfrm>
        </p:spPr>
        <p:txBody>
          <a:bodyPr vert="horz" lIns="91440" tIns="45720" rIns="91440" bIns="45720" rtlCol="0" anchor="ctr">
            <a:noAutofit/>
          </a:bodyPr>
          <a:lstStyle/>
          <a:p>
            <a:pPr algn="ctr"/>
            <a:r>
              <a:rPr lang="en-US" sz="5400" b="1" dirty="0" smtClean="0">
                <a:solidFill>
                  <a:schemeClr val="accent1">
                    <a:lumMod val="75000"/>
                  </a:schemeClr>
                </a:solidFill>
                <a:effectLst>
                  <a:outerShdw blurRad="38100" dist="38100" dir="2700000" algn="tl">
                    <a:srgbClr val="000000">
                      <a:alpha val="43137"/>
                    </a:srgbClr>
                  </a:outerShdw>
                </a:effectLst>
              </a:rPr>
              <a:t>Quality Assurance and Monitoring</a:t>
            </a:r>
            <a:endParaRPr lang="en-US" sz="5400"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3827929"/>
            <a:ext cx="10515600" cy="2349033"/>
          </a:xfrm>
        </p:spPr>
        <p:txBody>
          <a:bodyPr>
            <a:normAutofit/>
          </a:bodyPr>
          <a:lstStyle/>
          <a:p>
            <a:pPr marL="0" indent="0" algn="ctr">
              <a:buNone/>
            </a:pPr>
            <a:r>
              <a:rPr lang="en-US" sz="3200" b="1" dirty="0"/>
              <a:t>Rose Ermete, </a:t>
            </a:r>
            <a:r>
              <a:rPr lang="en-US" sz="3200" b="1" dirty="0" smtClean="0"/>
              <a:t>RN, BSN, OCN, CCRP</a:t>
            </a:r>
            <a:endParaRPr lang="en-US" sz="3200" b="1" dirty="0"/>
          </a:p>
          <a:p>
            <a:pPr marL="0" indent="0" algn="ctr">
              <a:buNone/>
            </a:pPr>
            <a:r>
              <a:rPr lang="en-US" sz="3200" i="1" dirty="0"/>
              <a:t>SWOG Quality Assurance Manager</a:t>
            </a:r>
          </a:p>
        </p:txBody>
      </p:sp>
      <p:sp>
        <p:nvSpPr>
          <p:cNvPr id="4" name="Slide Number Placeholder 3"/>
          <p:cNvSpPr>
            <a:spLocks noGrp="1"/>
          </p:cNvSpPr>
          <p:nvPr>
            <p:ph type="sldNum" sz="quarter" idx="12"/>
          </p:nvPr>
        </p:nvSpPr>
        <p:spPr/>
        <p:txBody>
          <a:bodyPr/>
          <a:lstStyle/>
          <a:p>
            <a:r>
              <a:rPr lang="en-US" smtClean="0">
                <a:solidFill>
                  <a:prstClr val="black">
                    <a:tint val="75000"/>
                  </a:prstClr>
                </a:solidFill>
              </a:rPr>
              <a:t>Slide #: </a:t>
            </a:r>
            <a:fld id="{4FAB73BC-B049-4115-A692-8D63A059BFB8}"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3169939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dirty="0" smtClean="0">
                <a:solidFill>
                  <a:schemeClr val="tx2"/>
                </a:solidFill>
              </a:rPr>
              <a:t>QA/Monitoring: </a:t>
            </a:r>
            <a:r>
              <a:rPr lang="en-US" b="1" kern="0" dirty="0">
                <a:solidFill>
                  <a:schemeClr val="tx2"/>
                </a:solidFill>
              </a:rPr>
              <a:t>Common Problems</a:t>
            </a:r>
          </a:p>
        </p:txBody>
      </p:sp>
      <p:sp>
        <p:nvSpPr>
          <p:cNvPr id="3" name="Content Placeholder 2"/>
          <p:cNvSpPr>
            <a:spLocks noGrp="1"/>
          </p:cNvSpPr>
          <p:nvPr>
            <p:ph idx="1"/>
          </p:nvPr>
        </p:nvSpPr>
        <p:spPr>
          <a:xfrm>
            <a:off x="1097280" y="1845734"/>
            <a:ext cx="10464800" cy="4392506"/>
          </a:xfrm>
        </p:spPr>
        <p:txBody>
          <a:bodyPr>
            <a:normAutofit/>
          </a:bodyPr>
          <a:lstStyle/>
          <a:p>
            <a:r>
              <a:rPr lang="en-US" sz="2800" b="1" dirty="0"/>
              <a:t>Regulatory: For sites using the CIRB:</a:t>
            </a:r>
          </a:p>
          <a:p>
            <a:pPr marL="382588" lvl="1" indent="-273050"/>
            <a:r>
              <a:rPr lang="en-US" sz="2600" dirty="0"/>
              <a:t>Consent forms deviate from the approved boilerplate language</a:t>
            </a:r>
          </a:p>
          <a:p>
            <a:pPr marL="382588" lvl="1" indent="-273050"/>
            <a:r>
              <a:rPr lang="en-US" sz="2600" dirty="0"/>
              <a:t>Unable to determine when consent versions were implemented</a:t>
            </a:r>
          </a:p>
          <a:p>
            <a:r>
              <a:rPr lang="en-US" sz="2800" b="1" dirty="0"/>
              <a:t>Boilerplate Document</a:t>
            </a:r>
          </a:p>
          <a:p>
            <a:pPr marL="382588" lvl="1" indent="-273050"/>
            <a:r>
              <a:rPr lang="en-US" sz="2600" dirty="0"/>
              <a:t>Protocol Specific</a:t>
            </a:r>
          </a:p>
          <a:p>
            <a:pPr marL="382588" lvl="1" indent="-273050"/>
            <a:r>
              <a:rPr lang="en-US" sz="2600" dirty="0"/>
              <a:t>Annual Signatory </a:t>
            </a:r>
          </a:p>
          <a:p>
            <a:r>
              <a:rPr lang="en-US" sz="2800" b="1" dirty="0"/>
              <a:t>DTL – New requirement</a:t>
            </a:r>
          </a:p>
        </p:txBody>
      </p:sp>
      <p:sp>
        <p:nvSpPr>
          <p:cNvPr id="8" name="Slide Number Placeholder 5">
            <a:extLst>
              <a:ext uri="{FF2B5EF4-FFF2-40B4-BE49-F238E27FC236}">
                <a16:creationId xmlns:a16="http://schemas.microsoft.com/office/drawing/2014/main" xmlns="" id="{EFADF274-C7AE-49AB-9BA0-5C62D4878B2E}"/>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31</a:t>
            </a:fld>
            <a:endParaRPr lang="en-US" dirty="0"/>
          </a:p>
        </p:txBody>
      </p:sp>
    </p:spTree>
    <p:extLst>
      <p:ext uri="{BB962C8B-B14F-4D97-AF65-F5344CB8AC3E}">
        <p14:creationId xmlns:p14="http://schemas.microsoft.com/office/powerpoint/2010/main" val="17724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dirty="0" smtClean="0">
                <a:solidFill>
                  <a:schemeClr val="tx2"/>
                </a:solidFill>
              </a:rPr>
              <a:t>QA/Monitoring: </a:t>
            </a:r>
            <a:r>
              <a:rPr lang="en-US" b="1" kern="0" dirty="0">
                <a:solidFill>
                  <a:schemeClr val="tx2"/>
                </a:solidFill>
              </a:rPr>
              <a:t>Common Problems</a:t>
            </a:r>
          </a:p>
        </p:txBody>
      </p:sp>
      <p:sp>
        <p:nvSpPr>
          <p:cNvPr id="3" name="Content Placeholder 2"/>
          <p:cNvSpPr>
            <a:spLocks noGrp="1"/>
          </p:cNvSpPr>
          <p:nvPr>
            <p:ph idx="1"/>
          </p:nvPr>
        </p:nvSpPr>
        <p:spPr>
          <a:xfrm>
            <a:off x="1097280" y="1845734"/>
            <a:ext cx="10464800" cy="4392506"/>
          </a:xfrm>
        </p:spPr>
        <p:txBody>
          <a:bodyPr>
            <a:normAutofit/>
          </a:bodyPr>
          <a:lstStyle/>
          <a:p>
            <a:r>
              <a:rPr lang="en-US" sz="2800" b="1" dirty="0"/>
              <a:t>Patient Case Review: Eligibility</a:t>
            </a:r>
          </a:p>
          <a:p>
            <a:pPr marL="382588" lvl="1" indent="-327025"/>
            <a:r>
              <a:rPr lang="en-US" sz="2600" b="1" u="sng" dirty="0"/>
              <a:t>S1400</a:t>
            </a:r>
            <a:r>
              <a:rPr lang="en-US" sz="2600" dirty="0"/>
              <a:t>: Failure to confirm ≥ 20% tumor cells by local pathologist </a:t>
            </a:r>
          </a:p>
          <a:p>
            <a:pPr lvl="2"/>
            <a:r>
              <a:rPr lang="en-US" sz="2200" dirty="0"/>
              <a:t> Much better – we are seeing less of this</a:t>
            </a:r>
          </a:p>
          <a:p>
            <a:pPr marL="382588" lvl="1" indent="-327025"/>
            <a:r>
              <a:rPr lang="en-US" sz="2600" b="1" u="sng" dirty="0"/>
              <a:t>S1400G: </a:t>
            </a:r>
            <a:r>
              <a:rPr lang="en-US" sz="2600" dirty="0"/>
              <a:t>Must have achieved stable disease, a partial response, or a complete response at their first disease assessment after initiating first-line platinum-based chemotherapy </a:t>
            </a:r>
          </a:p>
          <a:p>
            <a:pPr marL="382588" lvl="1" indent="-327025"/>
            <a:r>
              <a:rPr lang="en-US" sz="2600" b="1" u="sng" dirty="0"/>
              <a:t>S1400I</a:t>
            </a:r>
            <a:r>
              <a:rPr lang="en-US" sz="2600" dirty="0"/>
              <a:t>: Must not have received systemic treatment with corticosteroids (&gt; 10 mg daily prednisone or equivalent) or other immunosuppressive medications within 14 days prior to sub-study registration. </a:t>
            </a:r>
          </a:p>
        </p:txBody>
      </p:sp>
      <p:sp>
        <p:nvSpPr>
          <p:cNvPr id="9" name="Slide Number Placeholder 5">
            <a:extLst>
              <a:ext uri="{FF2B5EF4-FFF2-40B4-BE49-F238E27FC236}">
                <a16:creationId xmlns:a16="http://schemas.microsoft.com/office/drawing/2014/main" xmlns="" id="{AEABBE92-6ADD-4786-8677-E169E4CF2ED5}"/>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32</a:t>
            </a:fld>
            <a:endParaRPr lang="en-US" dirty="0"/>
          </a:p>
        </p:txBody>
      </p:sp>
    </p:spTree>
    <p:extLst>
      <p:ext uri="{BB962C8B-B14F-4D97-AF65-F5344CB8AC3E}">
        <p14:creationId xmlns:p14="http://schemas.microsoft.com/office/powerpoint/2010/main" val="1262682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dirty="0" smtClean="0">
                <a:solidFill>
                  <a:schemeClr val="tx2"/>
                </a:solidFill>
              </a:rPr>
              <a:t>QA/Monitoring: </a:t>
            </a:r>
            <a:r>
              <a:rPr lang="en-US" b="1" kern="0" dirty="0">
                <a:solidFill>
                  <a:schemeClr val="tx2"/>
                </a:solidFill>
              </a:rPr>
              <a:t>Common Problems</a:t>
            </a:r>
          </a:p>
        </p:txBody>
      </p:sp>
      <p:sp>
        <p:nvSpPr>
          <p:cNvPr id="3" name="Content Placeholder 2"/>
          <p:cNvSpPr>
            <a:spLocks noGrp="1"/>
          </p:cNvSpPr>
          <p:nvPr>
            <p:ph idx="1"/>
          </p:nvPr>
        </p:nvSpPr>
        <p:spPr>
          <a:xfrm>
            <a:off x="1097280" y="1845734"/>
            <a:ext cx="10464800" cy="4392506"/>
          </a:xfrm>
        </p:spPr>
        <p:txBody>
          <a:bodyPr>
            <a:normAutofit/>
          </a:bodyPr>
          <a:lstStyle/>
          <a:p>
            <a:r>
              <a:rPr lang="en-US" sz="2800" b="1" dirty="0"/>
              <a:t>Patient Case Review: Treatment</a:t>
            </a:r>
            <a:endParaRPr lang="en-US" sz="2600" dirty="0"/>
          </a:p>
          <a:p>
            <a:pPr marL="382588" lvl="1" indent="-268288"/>
            <a:r>
              <a:rPr lang="en-US" sz="2600" dirty="0"/>
              <a:t>Failure to dose reduce per protocol</a:t>
            </a:r>
          </a:p>
          <a:p>
            <a:pPr marL="382588" lvl="1" indent="-268288"/>
            <a:r>
              <a:rPr lang="en-US" sz="2600" dirty="0"/>
              <a:t>Failure to document compliance to oral drugs</a:t>
            </a:r>
          </a:p>
          <a:p>
            <a:r>
              <a:rPr lang="en-US" sz="2800" b="1" dirty="0"/>
              <a:t>Patient Case Review: Adverse Events</a:t>
            </a:r>
          </a:p>
          <a:p>
            <a:pPr marL="382588" lvl="1" indent="-268288"/>
            <a:r>
              <a:rPr lang="en-US" sz="2600" dirty="0"/>
              <a:t>Failure to report adverse events</a:t>
            </a:r>
          </a:p>
          <a:p>
            <a:pPr marL="382588" lvl="1" indent="-268288"/>
            <a:r>
              <a:rPr lang="en-US" sz="2600" dirty="0"/>
              <a:t>See CRF Guidelines page 27</a:t>
            </a:r>
          </a:p>
          <a:p>
            <a:pPr marL="382588" lvl="1" indent="-268288"/>
            <a:r>
              <a:rPr lang="en-US" sz="2600" b="1" dirty="0"/>
              <a:t>NEW</a:t>
            </a:r>
            <a:r>
              <a:rPr lang="en-US" sz="2600" dirty="0"/>
              <a:t>:  S1400 A &amp; I - Collection of immune relationships of events (going forward &amp; retrospective)</a:t>
            </a:r>
          </a:p>
          <a:p>
            <a:pPr marL="0" indent="0">
              <a:buNone/>
            </a:pPr>
            <a:endParaRPr lang="en-US" sz="2800" b="1" dirty="0"/>
          </a:p>
          <a:p>
            <a:pPr lvl="1"/>
            <a:endParaRPr lang="en-US" sz="2600" dirty="0"/>
          </a:p>
        </p:txBody>
      </p:sp>
      <p:pic>
        <p:nvPicPr>
          <p:cNvPr id="4098" name="Picture 2" descr="https://encrypted-tbn3.gstatic.com/images?q=tbn:ANd9GcTDcufGkD__kvBy0vzTz_3IQmAvG_jyJY41sNaOVt9DlZQZZ--b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55646" y="27662399"/>
            <a:ext cx="354850" cy="35485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a:extLst>
              <a:ext uri="{FF2B5EF4-FFF2-40B4-BE49-F238E27FC236}">
                <a16:creationId xmlns:a16="http://schemas.microsoft.com/office/drawing/2014/main" xmlns="" id="{9F7A6FEB-44CA-4F9E-92D8-F55631B83613}"/>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33</a:t>
            </a:fld>
            <a:endParaRPr lang="en-US" dirty="0"/>
          </a:p>
        </p:txBody>
      </p:sp>
    </p:spTree>
    <p:extLst>
      <p:ext uri="{BB962C8B-B14F-4D97-AF65-F5344CB8AC3E}">
        <p14:creationId xmlns:p14="http://schemas.microsoft.com/office/powerpoint/2010/main" val="2332661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30AA543-1236-45D7-84D5-EB05D9A883E5}"/>
              </a:ext>
            </a:extLst>
          </p:cNvPr>
          <p:cNvPicPr>
            <a:picLocks noChangeAspect="1"/>
          </p:cNvPicPr>
          <p:nvPr/>
        </p:nvPicPr>
        <p:blipFill>
          <a:blip r:embed="rId3"/>
          <a:stretch>
            <a:fillRect/>
          </a:stretch>
        </p:blipFill>
        <p:spPr>
          <a:xfrm>
            <a:off x="1814168" y="105579"/>
            <a:ext cx="8277225" cy="6096000"/>
          </a:xfrm>
          <a:prstGeom prst="rect">
            <a:avLst/>
          </a:prstGeom>
        </p:spPr>
      </p:pic>
      <p:sp>
        <p:nvSpPr>
          <p:cNvPr id="6" name="Slide Number Placeholder 5">
            <a:extLst>
              <a:ext uri="{FF2B5EF4-FFF2-40B4-BE49-F238E27FC236}">
                <a16:creationId xmlns:a16="http://schemas.microsoft.com/office/drawing/2014/main" xmlns="" id="{4D5A8BE1-F775-4304-8667-0FBF9808AA50}"/>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34</a:t>
            </a:fld>
            <a:endParaRPr lang="en-US" dirty="0"/>
          </a:p>
        </p:txBody>
      </p:sp>
    </p:spTree>
    <p:extLst>
      <p:ext uri="{BB962C8B-B14F-4D97-AF65-F5344CB8AC3E}">
        <p14:creationId xmlns:p14="http://schemas.microsoft.com/office/powerpoint/2010/main" val="2440441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3C7F7B2-0953-4450-815C-CFEFF9AA8971}"/>
              </a:ext>
            </a:extLst>
          </p:cNvPr>
          <p:cNvPicPr>
            <a:picLocks noChangeAspect="1"/>
          </p:cNvPicPr>
          <p:nvPr/>
        </p:nvPicPr>
        <p:blipFill rotWithShape="1">
          <a:blip r:embed="rId2"/>
          <a:srcRect b="9437"/>
          <a:stretch/>
        </p:blipFill>
        <p:spPr>
          <a:xfrm>
            <a:off x="1938969" y="88135"/>
            <a:ext cx="8174516" cy="6241306"/>
          </a:xfrm>
          <a:prstGeom prst="rect">
            <a:avLst/>
          </a:prstGeom>
        </p:spPr>
      </p:pic>
      <p:sp>
        <p:nvSpPr>
          <p:cNvPr id="6" name="Slide Number Placeholder 5">
            <a:extLst>
              <a:ext uri="{FF2B5EF4-FFF2-40B4-BE49-F238E27FC236}">
                <a16:creationId xmlns:a16="http://schemas.microsoft.com/office/drawing/2014/main" xmlns="" id="{8CBA4FAA-582E-453B-B31A-72E3BD925C0B}"/>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35</a:t>
            </a:fld>
            <a:endParaRPr lang="en-US" dirty="0"/>
          </a:p>
        </p:txBody>
      </p:sp>
    </p:spTree>
    <p:extLst>
      <p:ext uri="{BB962C8B-B14F-4D97-AF65-F5344CB8AC3E}">
        <p14:creationId xmlns:p14="http://schemas.microsoft.com/office/powerpoint/2010/main" val="588211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dirty="0" smtClean="0">
                <a:solidFill>
                  <a:schemeClr val="tx2"/>
                </a:solidFill>
              </a:rPr>
              <a:t>QA/Monitoring: </a:t>
            </a:r>
            <a:r>
              <a:rPr lang="en-US" b="1" kern="0" dirty="0">
                <a:solidFill>
                  <a:schemeClr val="tx2"/>
                </a:solidFill>
              </a:rPr>
              <a:t>Common Problems</a:t>
            </a:r>
          </a:p>
        </p:txBody>
      </p:sp>
      <p:sp>
        <p:nvSpPr>
          <p:cNvPr id="3" name="Content Placeholder 2"/>
          <p:cNvSpPr>
            <a:spLocks noGrp="1"/>
          </p:cNvSpPr>
          <p:nvPr>
            <p:ph idx="1"/>
          </p:nvPr>
        </p:nvSpPr>
        <p:spPr>
          <a:xfrm>
            <a:off x="1097280" y="1845734"/>
            <a:ext cx="10464800" cy="4392506"/>
          </a:xfrm>
        </p:spPr>
        <p:txBody>
          <a:bodyPr>
            <a:normAutofit/>
          </a:bodyPr>
          <a:lstStyle/>
          <a:p>
            <a:r>
              <a:rPr lang="en-US" sz="2800" b="1" dirty="0"/>
              <a:t>Patient Case Review: Data Quality</a:t>
            </a:r>
          </a:p>
          <a:p>
            <a:pPr marL="114300" lvl="1" indent="0">
              <a:buNone/>
            </a:pPr>
            <a:r>
              <a:rPr lang="en-US" sz="2600" dirty="0"/>
              <a:t>Data entry errors  (CRF Guidelines on Abstract page and CRA Workbench)</a:t>
            </a:r>
          </a:p>
          <a:p>
            <a:pPr marL="566738" lvl="2" indent="-338138"/>
            <a:r>
              <a:rPr lang="en-US" sz="2400" dirty="0"/>
              <a:t>Current date of staging (</a:t>
            </a:r>
            <a:r>
              <a:rPr lang="en-US" sz="2400" dirty="0" err="1"/>
              <a:t>Pg</a:t>
            </a:r>
            <a:r>
              <a:rPr lang="en-US" sz="2400" dirty="0"/>
              <a:t> 3)</a:t>
            </a:r>
          </a:p>
          <a:p>
            <a:pPr marL="566738" lvl="2" indent="-338138"/>
            <a:r>
              <a:rPr lang="en-US" sz="2400" dirty="0"/>
              <a:t>TNM staging  (</a:t>
            </a:r>
            <a:r>
              <a:rPr lang="en-US" sz="2400" dirty="0" err="1"/>
              <a:t>Pg</a:t>
            </a:r>
            <a:r>
              <a:rPr lang="en-US" sz="2400" dirty="0"/>
              <a:t> 3)</a:t>
            </a:r>
          </a:p>
          <a:p>
            <a:pPr marL="566738" lvl="2" indent="-338138"/>
            <a:r>
              <a:rPr lang="en-US" sz="2400" dirty="0"/>
              <a:t># of prior systemic treatments for Stage IV (</a:t>
            </a:r>
            <a:r>
              <a:rPr lang="en-US" sz="2400" dirty="0" err="1"/>
              <a:t>Pg</a:t>
            </a:r>
            <a:r>
              <a:rPr lang="en-US" sz="2400" dirty="0"/>
              <a:t> 4)</a:t>
            </a:r>
          </a:p>
          <a:p>
            <a:pPr marL="566738" lvl="2" indent="-338138"/>
            <a:r>
              <a:rPr lang="en-US" sz="2400" dirty="0"/>
              <a:t>Date on uploaded reports (</a:t>
            </a:r>
            <a:r>
              <a:rPr lang="en-US" sz="2400" dirty="0" err="1"/>
              <a:t>Pg</a:t>
            </a:r>
            <a:r>
              <a:rPr lang="en-US" sz="2400" dirty="0"/>
              <a:t> 5)</a:t>
            </a:r>
          </a:p>
          <a:p>
            <a:pPr marL="566738" lvl="2" indent="-338138"/>
            <a:r>
              <a:rPr lang="en-US" sz="2400" dirty="0"/>
              <a:t>Measured Creatinine Clearance (</a:t>
            </a:r>
            <a:r>
              <a:rPr lang="en-US" sz="2400" dirty="0" err="1"/>
              <a:t>Pg</a:t>
            </a:r>
            <a:r>
              <a:rPr lang="en-US" sz="2400" dirty="0"/>
              <a:t> 15)</a:t>
            </a:r>
          </a:p>
          <a:p>
            <a:pPr marL="566738" lvl="2" indent="-338138"/>
            <a:r>
              <a:rPr lang="en-US" sz="2400" dirty="0"/>
              <a:t>RECIST (</a:t>
            </a:r>
            <a:r>
              <a:rPr lang="en-US" sz="2400" dirty="0" err="1"/>
              <a:t>Pg</a:t>
            </a:r>
            <a:r>
              <a:rPr lang="en-US" sz="2400" dirty="0"/>
              <a:t> 21 &amp; 22)</a:t>
            </a:r>
          </a:p>
          <a:p>
            <a:pPr marL="0" indent="0">
              <a:buNone/>
            </a:pPr>
            <a:endParaRPr lang="en-US" sz="2800" b="1" dirty="0"/>
          </a:p>
          <a:p>
            <a:pPr lvl="1"/>
            <a:endParaRPr lang="en-US" sz="2600" dirty="0"/>
          </a:p>
        </p:txBody>
      </p:sp>
      <p:pic>
        <p:nvPicPr>
          <p:cNvPr id="4098" name="Picture 2" descr="https://encrypted-tbn3.gstatic.com/images?q=tbn:ANd9GcTDcufGkD__kvBy0vzTz_3IQmAvG_jyJY41sNaOVt9DlZQZZ--b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55646" y="27662399"/>
            <a:ext cx="354850" cy="35485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a:extLst>
              <a:ext uri="{FF2B5EF4-FFF2-40B4-BE49-F238E27FC236}">
                <a16:creationId xmlns:a16="http://schemas.microsoft.com/office/drawing/2014/main" xmlns="" id="{F44C841A-D631-4F1E-8A03-7C1C4A27C090}"/>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36</a:t>
            </a:fld>
            <a:endParaRPr lang="en-US" dirty="0"/>
          </a:p>
        </p:txBody>
      </p:sp>
    </p:spTree>
    <p:extLst>
      <p:ext uri="{BB962C8B-B14F-4D97-AF65-F5344CB8AC3E}">
        <p14:creationId xmlns:p14="http://schemas.microsoft.com/office/powerpoint/2010/main" val="962861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dirty="0">
                <a:solidFill>
                  <a:schemeClr val="tx2"/>
                </a:solidFill>
              </a:rPr>
              <a:t>QA/Monitoring: Disease Assessment</a:t>
            </a:r>
          </a:p>
        </p:txBody>
      </p:sp>
      <p:sp>
        <p:nvSpPr>
          <p:cNvPr id="3" name="Content Placeholder 2"/>
          <p:cNvSpPr>
            <a:spLocks noGrp="1"/>
          </p:cNvSpPr>
          <p:nvPr>
            <p:ph idx="1"/>
          </p:nvPr>
        </p:nvSpPr>
        <p:spPr>
          <a:xfrm>
            <a:off x="1097280" y="1845734"/>
            <a:ext cx="10464800" cy="4392506"/>
          </a:xfrm>
        </p:spPr>
        <p:txBody>
          <a:bodyPr>
            <a:normAutofit/>
          </a:bodyPr>
          <a:lstStyle/>
          <a:p>
            <a:r>
              <a:rPr lang="en-US" sz="2800" b="1" dirty="0"/>
              <a:t>Target Lesions</a:t>
            </a:r>
          </a:p>
          <a:p>
            <a:pPr marL="382588" lvl="1" indent="-268288"/>
            <a:r>
              <a:rPr lang="en-US" sz="2600" dirty="0"/>
              <a:t>Choose up to 2 lesions per organ &amp; 5 lesions total</a:t>
            </a:r>
          </a:p>
          <a:p>
            <a:pPr marL="382588" lvl="1" indent="-268288"/>
            <a:r>
              <a:rPr lang="en-US" sz="2600" dirty="0"/>
              <a:t>For lymph nodes, record the smallest (short axis) diameter (must be &gt; 1.5 cm to be a measurable lesion). </a:t>
            </a:r>
          </a:p>
          <a:p>
            <a:pPr marL="382588" lvl="1" indent="-268288"/>
            <a:r>
              <a:rPr lang="en-US" sz="2600" dirty="0"/>
              <a:t>Nodules are generally not considered lymph nodes. </a:t>
            </a:r>
            <a:endParaRPr lang="en-US" sz="2600" b="1" dirty="0"/>
          </a:p>
          <a:p>
            <a:pPr marL="201168" lvl="1" indent="0">
              <a:buNone/>
            </a:pPr>
            <a:endParaRPr lang="en-US" sz="2600" dirty="0"/>
          </a:p>
        </p:txBody>
      </p:sp>
      <p:pic>
        <p:nvPicPr>
          <p:cNvPr id="4098" name="Picture 2" descr="https://encrypted-tbn3.gstatic.com/images?q=tbn:ANd9GcTDcufGkD__kvBy0vzTz_3IQmAvG_jyJY41sNaOVt9DlZQZZ--b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55646" y="27662399"/>
            <a:ext cx="354850" cy="35485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a:extLst>
              <a:ext uri="{FF2B5EF4-FFF2-40B4-BE49-F238E27FC236}">
                <a16:creationId xmlns:a16="http://schemas.microsoft.com/office/drawing/2014/main" xmlns="" id="{F59B9C40-C859-4F0D-87D3-2155BBF285C1}"/>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37</a:t>
            </a:fld>
            <a:endParaRPr lang="en-US" dirty="0"/>
          </a:p>
        </p:txBody>
      </p:sp>
    </p:spTree>
    <p:extLst>
      <p:ext uri="{BB962C8B-B14F-4D97-AF65-F5344CB8AC3E}">
        <p14:creationId xmlns:p14="http://schemas.microsoft.com/office/powerpoint/2010/main" val="4193092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dirty="0">
                <a:solidFill>
                  <a:schemeClr val="tx2"/>
                </a:solidFill>
              </a:rPr>
              <a:t>QA/Monitoring: Disease Assessment</a:t>
            </a:r>
          </a:p>
        </p:txBody>
      </p:sp>
      <p:sp>
        <p:nvSpPr>
          <p:cNvPr id="3" name="Content Placeholder 2"/>
          <p:cNvSpPr>
            <a:spLocks noGrp="1"/>
          </p:cNvSpPr>
          <p:nvPr>
            <p:ph idx="1"/>
          </p:nvPr>
        </p:nvSpPr>
        <p:spPr>
          <a:xfrm>
            <a:off x="1097280" y="1779874"/>
            <a:ext cx="10464800" cy="4392506"/>
          </a:xfrm>
        </p:spPr>
        <p:txBody>
          <a:bodyPr>
            <a:normAutofit/>
          </a:bodyPr>
          <a:lstStyle/>
          <a:p>
            <a:r>
              <a:rPr lang="en-US" sz="2800" b="1" dirty="0"/>
              <a:t>Non-Target Lesions</a:t>
            </a:r>
          </a:p>
          <a:p>
            <a:pPr marL="382588" lvl="1" indent="-268288"/>
            <a:r>
              <a:rPr lang="en-US" sz="2400" dirty="0"/>
              <a:t>Measurable lesions that were not selected as target lesions. Since only two lesions per organ and five lesions in total can be selected as target lesions, any additional lesions should be followed as non-target disease. </a:t>
            </a:r>
          </a:p>
          <a:p>
            <a:pPr marL="382588" lvl="1" indent="-268288"/>
            <a:r>
              <a:rPr lang="en-US" sz="2400" dirty="0"/>
              <a:t>Small lesions (longest diameter &lt; 1.0 cm or pathologic lymph nodes with ≥ 1.0 cm to &lt;1.5 cm short axis). Note: Lymph nodes that have a short axis &lt; 1.0 cm (10 mm) are considered non-pathological and should not be recorded or followed. </a:t>
            </a:r>
          </a:p>
          <a:p>
            <a:pPr marL="382588" lvl="1" indent="-268288"/>
            <a:r>
              <a:rPr lang="en-US" sz="2400" dirty="0"/>
              <a:t>Bone lesions, leptomeningeal disease, ascites, pleural/pericardial effusions, lymphangitis cutis/</a:t>
            </a:r>
            <a:r>
              <a:rPr lang="en-US" sz="2400" dirty="0" err="1"/>
              <a:t>pulmonitis</a:t>
            </a:r>
            <a:r>
              <a:rPr lang="en-US" sz="2400" dirty="0"/>
              <a:t>, inflammatory breast disease, and abdominal masses (not followed by CT or MRI). </a:t>
            </a:r>
          </a:p>
          <a:p>
            <a:pPr marL="382588" lvl="1" indent="-268288"/>
            <a:r>
              <a:rPr lang="en-US" sz="2400" dirty="0"/>
              <a:t>Previously radiated lesions that have not progressed. </a:t>
            </a:r>
          </a:p>
          <a:p>
            <a:pPr marL="201168" lvl="1" indent="0">
              <a:buNone/>
            </a:pPr>
            <a:endParaRPr lang="en-US" sz="2600" dirty="0"/>
          </a:p>
        </p:txBody>
      </p:sp>
      <p:pic>
        <p:nvPicPr>
          <p:cNvPr id="4098" name="Picture 2" descr="https://encrypted-tbn3.gstatic.com/images?q=tbn:ANd9GcTDcufGkD__kvBy0vzTz_3IQmAvG_jyJY41sNaOVt9DlZQZZ--b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55646" y="27662399"/>
            <a:ext cx="354850" cy="35485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a:extLst>
              <a:ext uri="{FF2B5EF4-FFF2-40B4-BE49-F238E27FC236}">
                <a16:creationId xmlns:a16="http://schemas.microsoft.com/office/drawing/2014/main" xmlns="" id="{C94C95B0-1E91-4C74-8694-E481C2881125}"/>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38</a:t>
            </a:fld>
            <a:endParaRPr lang="en-US" dirty="0"/>
          </a:p>
        </p:txBody>
      </p:sp>
    </p:spTree>
    <p:extLst>
      <p:ext uri="{BB962C8B-B14F-4D97-AF65-F5344CB8AC3E}">
        <p14:creationId xmlns:p14="http://schemas.microsoft.com/office/powerpoint/2010/main" val="1612497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42" y="96225"/>
            <a:ext cx="12012058" cy="1241846"/>
          </a:xfrm>
        </p:spPr>
        <p:txBody>
          <a:bodyPr>
            <a:normAutofit fontScale="90000"/>
          </a:bodyPr>
          <a:lstStyle/>
          <a:p>
            <a:r>
              <a:rPr lang="en-US" b="1" kern="0" dirty="0">
                <a:solidFill>
                  <a:schemeClr val="tx2"/>
                </a:solidFill>
              </a:rPr>
              <a:t>QA/Monitoring: Data </a:t>
            </a:r>
            <a:r>
              <a:rPr lang="en-US" b="1" kern="0" dirty="0" smtClean="0">
                <a:solidFill>
                  <a:schemeClr val="tx2"/>
                </a:solidFill>
              </a:rPr>
              <a:t>and Tissue Submission Requirements </a:t>
            </a:r>
            <a:endParaRPr lang="en-US" b="1" kern="0" dirty="0">
              <a:solidFill>
                <a:schemeClr val="tx2"/>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98685606"/>
              </p:ext>
            </p:extLst>
          </p:nvPr>
        </p:nvGraphicFramePr>
        <p:xfrm>
          <a:off x="590972" y="1780150"/>
          <a:ext cx="10545762" cy="3754120"/>
        </p:xfrm>
        <a:graphic>
          <a:graphicData uri="http://schemas.openxmlformats.org/drawingml/2006/table">
            <a:tbl>
              <a:tblPr firstRow="1" bandRow="1">
                <a:tableStyleId>{5C22544A-7EE6-4342-B048-85BDC9FD1C3A}</a:tableStyleId>
              </a:tblPr>
              <a:tblGrid>
                <a:gridCol w="3515254">
                  <a:extLst>
                    <a:ext uri="{9D8B030D-6E8A-4147-A177-3AD203B41FA5}">
                      <a16:colId xmlns:a16="http://schemas.microsoft.com/office/drawing/2014/main" xmlns="" val="20000"/>
                    </a:ext>
                  </a:extLst>
                </a:gridCol>
                <a:gridCol w="3515254">
                  <a:extLst>
                    <a:ext uri="{9D8B030D-6E8A-4147-A177-3AD203B41FA5}">
                      <a16:colId xmlns:a16="http://schemas.microsoft.com/office/drawing/2014/main" xmlns="" val="20001"/>
                    </a:ext>
                  </a:extLst>
                </a:gridCol>
                <a:gridCol w="3515254">
                  <a:extLst>
                    <a:ext uri="{9D8B030D-6E8A-4147-A177-3AD203B41FA5}">
                      <a16:colId xmlns:a16="http://schemas.microsoft.com/office/drawing/2014/main" xmlns="" val="20002"/>
                    </a:ext>
                  </a:extLst>
                </a:gridCol>
              </a:tblGrid>
              <a:tr h="370840">
                <a:tc>
                  <a:txBody>
                    <a:bodyPr/>
                    <a:lstStyle/>
                    <a:p>
                      <a:pPr algn="ctr"/>
                      <a:r>
                        <a:rPr lang="en-US" dirty="0"/>
                        <a:t>Medidata</a:t>
                      </a:r>
                      <a:r>
                        <a:rPr lang="en-US" baseline="0" dirty="0"/>
                        <a:t> Rave®</a:t>
                      </a:r>
                      <a:endParaRPr lang="en-US" dirty="0"/>
                    </a:p>
                  </a:txBody>
                  <a:tcPr>
                    <a:solidFill>
                      <a:schemeClr val="accent2"/>
                    </a:solidFill>
                  </a:tcPr>
                </a:tc>
                <a:tc>
                  <a:txBody>
                    <a:bodyPr/>
                    <a:lstStyle/>
                    <a:p>
                      <a:pPr algn="ctr"/>
                      <a:r>
                        <a:rPr lang="en-US" dirty="0"/>
                        <a:t>TRIAD application</a:t>
                      </a:r>
                    </a:p>
                  </a:txBody>
                  <a:tcPr>
                    <a:solidFill>
                      <a:schemeClr val="accent6"/>
                    </a:solidFill>
                  </a:tcPr>
                </a:tc>
                <a:tc>
                  <a:txBody>
                    <a:bodyPr/>
                    <a:lstStyle/>
                    <a:p>
                      <a:pPr algn="ctr"/>
                      <a:r>
                        <a:rPr lang="en-US" dirty="0"/>
                        <a:t>SWOG</a:t>
                      </a:r>
                      <a:r>
                        <a:rPr lang="en-US" baseline="0" dirty="0"/>
                        <a:t> </a:t>
                      </a:r>
                      <a:r>
                        <a:rPr lang="en-US" dirty="0"/>
                        <a:t>Specimen Tracking System</a:t>
                      </a:r>
                    </a:p>
                  </a:txBody>
                  <a:tcPr>
                    <a:solidFill>
                      <a:schemeClr val="accent1">
                        <a:lumMod val="75000"/>
                      </a:schemeClr>
                    </a:solidFill>
                  </a:tcPr>
                </a:tc>
                <a:extLst>
                  <a:ext uri="{0D108BD9-81ED-4DB2-BD59-A6C34878D82A}">
                    <a16:rowId xmlns:a16="http://schemas.microsoft.com/office/drawing/2014/main" xmlns="" val="10000"/>
                  </a:ext>
                </a:extLst>
              </a:tr>
              <a:tr h="370840">
                <a:tc>
                  <a:txBody>
                    <a:bodyPr/>
                    <a:lstStyle/>
                    <a:p>
                      <a:pPr algn="ctr"/>
                      <a:r>
                        <a:rPr lang="en-US" b="1" dirty="0">
                          <a:solidFill>
                            <a:schemeClr val="bg1">
                              <a:lumMod val="95000"/>
                            </a:schemeClr>
                          </a:solidFill>
                        </a:rPr>
                        <a:t>All case report forms &amp;</a:t>
                      </a:r>
                      <a:r>
                        <a:rPr lang="en-US" b="1" baseline="0" dirty="0">
                          <a:solidFill>
                            <a:schemeClr val="bg1">
                              <a:lumMod val="95000"/>
                            </a:schemeClr>
                          </a:solidFill>
                        </a:rPr>
                        <a:t> specified </a:t>
                      </a:r>
                      <a:r>
                        <a:rPr lang="en-US" b="1" dirty="0">
                          <a:solidFill>
                            <a:schemeClr val="bg1">
                              <a:lumMod val="95000"/>
                            </a:schemeClr>
                          </a:solidFill>
                        </a:rPr>
                        <a:t>source documentation</a:t>
                      </a:r>
                    </a:p>
                  </a:txBody>
                  <a:tcPr>
                    <a:solidFill>
                      <a:schemeClr val="accent2"/>
                    </a:solidFill>
                  </a:tcPr>
                </a:tc>
                <a:tc>
                  <a:txBody>
                    <a:bodyPr/>
                    <a:lstStyle/>
                    <a:p>
                      <a:pPr algn="ctr"/>
                      <a:r>
                        <a:rPr lang="en-US" b="1" dirty="0">
                          <a:solidFill>
                            <a:schemeClr val="bg1">
                              <a:lumMod val="95000"/>
                            </a:schemeClr>
                          </a:solidFill>
                        </a:rPr>
                        <a:t>Radiology images</a:t>
                      </a:r>
                    </a:p>
                  </a:txBody>
                  <a:tcPr>
                    <a:solidFill>
                      <a:schemeClr val="accent6"/>
                    </a:solidFill>
                  </a:tcPr>
                </a:tc>
                <a:tc>
                  <a:txBody>
                    <a:bodyPr/>
                    <a:lstStyle/>
                    <a:p>
                      <a:pPr algn="ctr"/>
                      <a:r>
                        <a:rPr lang="en-US" b="1" dirty="0">
                          <a:solidFill>
                            <a:schemeClr val="bg1">
                              <a:lumMod val="95000"/>
                            </a:schemeClr>
                          </a:solidFill>
                        </a:rPr>
                        <a:t>All specimens</a:t>
                      </a:r>
                    </a:p>
                  </a:txBody>
                  <a:tcPr>
                    <a:solidFill>
                      <a:schemeClr val="accent1">
                        <a:lumMod val="75000"/>
                      </a:schemeClr>
                    </a:solidFill>
                  </a:tcPr>
                </a:tc>
                <a:extLst>
                  <a:ext uri="{0D108BD9-81ED-4DB2-BD59-A6C34878D82A}">
                    <a16:rowId xmlns:a16="http://schemas.microsoft.com/office/drawing/2014/main" xmlns="" val="10001"/>
                  </a:ext>
                </a:extLst>
              </a:tr>
              <a:tr h="370840">
                <a:tc>
                  <a:txBody>
                    <a:bodyPr/>
                    <a:lstStyle/>
                    <a:p>
                      <a:pPr algn="ctr"/>
                      <a:r>
                        <a:rPr lang="en-US" dirty="0">
                          <a:solidFill>
                            <a:schemeClr val="bg1">
                              <a:lumMod val="95000"/>
                            </a:schemeClr>
                          </a:solidFill>
                        </a:rPr>
                        <a:t>Protocol </a:t>
                      </a:r>
                      <a:r>
                        <a:rPr lang="en-US" baseline="0" dirty="0">
                          <a:solidFill>
                            <a:schemeClr val="bg1">
                              <a:lumMod val="95000"/>
                            </a:schemeClr>
                          </a:solidFill>
                        </a:rPr>
                        <a:t>Section 14 for submission schedule</a:t>
                      </a:r>
                      <a:endParaRPr lang="en-US" dirty="0">
                        <a:solidFill>
                          <a:schemeClr val="bg1">
                            <a:lumMod val="95000"/>
                          </a:schemeClr>
                        </a:solidFill>
                      </a:endParaRPr>
                    </a:p>
                  </a:txBody>
                  <a:tcP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lumMod val="95000"/>
                            </a:schemeClr>
                          </a:solidFill>
                        </a:rPr>
                        <a:t>Protocol Section</a:t>
                      </a:r>
                      <a:r>
                        <a:rPr lang="en-US" baseline="0" dirty="0">
                          <a:solidFill>
                            <a:schemeClr val="bg1">
                              <a:lumMod val="95000"/>
                            </a:schemeClr>
                          </a:solidFill>
                        </a:rPr>
                        <a:t> 14 for schedule</a:t>
                      </a:r>
                      <a:endParaRPr lang="en-US" dirty="0">
                        <a:solidFill>
                          <a:schemeClr val="bg1">
                            <a:lumMod val="95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lumMod val="95000"/>
                            </a:schemeClr>
                          </a:solidFill>
                        </a:rPr>
                        <a:t>Protocol </a:t>
                      </a:r>
                      <a:r>
                        <a:rPr lang="en-US" baseline="0" dirty="0">
                          <a:solidFill>
                            <a:schemeClr val="bg1">
                              <a:lumMod val="95000"/>
                            </a:schemeClr>
                          </a:solidFill>
                        </a:rPr>
                        <a:t>Section 15 for details</a:t>
                      </a:r>
                      <a:endParaRPr lang="en-US" dirty="0">
                        <a:solidFill>
                          <a:schemeClr val="bg1">
                            <a:lumMod val="95000"/>
                          </a:schemeClr>
                        </a:solidFill>
                      </a:endParaRPr>
                    </a:p>
                  </a:txBody>
                  <a:tcPr>
                    <a:solidFill>
                      <a:schemeClr val="accent6"/>
                    </a:solidFill>
                  </a:tcPr>
                </a:tc>
                <a:tc>
                  <a:txBody>
                    <a:bodyPr/>
                    <a:lstStyle/>
                    <a:p>
                      <a:pPr algn="ctr"/>
                      <a:r>
                        <a:rPr lang="en-US" dirty="0">
                          <a:solidFill>
                            <a:schemeClr val="bg1">
                              <a:lumMod val="95000"/>
                            </a:schemeClr>
                          </a:solidFill>
                        </a:rPr>
                        <a:t>Protocol </a:t>
                      </a:r>
                      <a:r>
                        <a:rPr lang="en-US" baseline="0" dirty="0">
                          <a:solidFill>
                            <a:schemeClr val="bg1">
                              <a:lumMod val="95000"/>
                            </a:schemeClr>
                          </a:solidFill>
                        </a:rPr>
                        <a:t>Section 15 for details and schedule</a:t>
                      </a:r>
                      <a:endParaRPr lang="en-US" dirty="0">
                        <a:solidFill>
                          <a:schemeClr val="bg1">
                            <a:lumMod val="95000"/>
                          </a:schemeClr>
                        </a:solidFill>
                      </a:endParaRPr>
                    </a:p>
                  </a:txBody>
                  <a:tcPr>
                    <a:solidFill>
                      <a:schemeClr val="accent1">
                        <a:lumMod val="75000"/>
                      </a:schemeClr>
                    </a:solidFill>
                  </a:tcPr>
                </a:tc>
                <a:extLst>
                  <a:ext uri="{0D108BD9-81ED-4DB2-BD59-A6C34878D82A}">
                    <a16:rowId xmlns:a16="http://schemas.microsoft.com/office/drawing/2014/main" xmlns="" val="10002"/>
                  </a:ext>
                </a:extLst>
              </a:tr>
              <a:tr h="370840">
                <a:tc>
                  <a:txBody>
                    <a:bodyPr/>
                    <a:lstStyle/>
                    <a:p>
                      <a:pPr algn="ctr"/>
                      <a:r>
                        <a:rPr lang="en-US" dirty="0">
                          <a:solidFill>
                            <a:schemeClr val="bg1">
                              <a:lumMod val="95000"/>
                            </a:schemeClr>
                          </a:solidFill>
                        </a:rPr>
                        <a:t>Baseline forms due within 7 days of registration </a:t>
                      </a:r>
                    </a:p>
                  </a:txBody>
                  <a:tcPr>
                    <a:solidFill>
                      <a:schemeClr val="accent2"/>
                    </a:solidFill>
                  </a:tcPr>
                </a:tc>
                <a:tc>
                  <a:txBody>
                    <a:bodyPr/>
                    <a:lstStyle/>
                    <a:p>
                      <a:pPr algn="ctr"/>
                      <a:r>
                        <a:rPr lang="en-US" dirty="0">
                          <a:solidFill>
                            <a:schemeClr val="bg1">
                              <a:lumMod val="95000"/>
                            </a:schemeClr>
                          </a:solidFill>
                        </a:rPr>
                        <a:t>Scan images to be uploaded within 7 days of the disease assessment</a:t>
                      </a:r>
                    </a:p>
                  </a:txBody>
                  <a:tcPr>
                    <a:solidFill>
                      <a:schemeClr val="accent6"/>
                    </a:solidFill>
                  </a:tcPr>
                </a:tc>
                <a:tc>
                  <a:txBody>
                    <a:bodyPr/>
                    <a:lstStyle/>
                    <a:p>
                      <a:pPr algn="ctr"/>
                      <a:r>
                        <a:rPr lang="en-US" dirty="0">
                          <a:solidFill>
                            <a:schemeClr val="bg1">
                              <a:lumMod val="95000"/>
                            </a:schemeClr>
                          </a:solidFill>
                        </a:rPr>
                        <a:t>Specimens can be batched, but enter the date drawn in Specimen tracking</a:t>
                      </a:r>
                    </a:p>
                  </a:txBody>
                  <a:tcPr>
                    <a:solidFill>
                      <a:schemeClr val="accent1">
                        <a:lumMod val="75000"/>
                      </a:schemeClr>
                    </a:solidFill>
                  </a:tcPr>
                </a:tc>
                <a:extLst>
                  <a:ext uri="{0D108BD9-81ED-4DB2-BD59-A6C34878D82A}">
                    <a16:rowId xmlns:a16="http://schemas.microsoft.com/office/drawing/2014/main" xmlns="" val="10003"/>
                  </a:ext>
                </a:extLst>
              </a:tr>
              <a:tr h="370840">
                <a:tc>
                  <a:txBody>
                    <a:bodyPr/>
                    <a:lstStyle/>
                    <a:p>
                      <a:pPr algn="l"/>
                      <a:r>
                        <a:rPr lang="en-US" dirty="0">
                          <a:solidFill>
                            <a:schemeClr val="bg1">
                              <a:lumMod val="95000"/>
                            </a:schemeClr>
                          </a:solidFill>
                        </a:rPr>
                        <a:t>For Baseline Forms:</a:t>
                      </a:r>
                    </a:p>
                    <a:p>
                      <a:pPr marL="573088" indent="-285750" algn="l">
                        <a:buFont typeface="Arial" panose="020B0604020202020204" pitchFamily="34" charset="0"/>
                        <a:buChar char="•"/>
                      </a:pPr>
                      <a:r>
                        <a:rPr lang="en-US" dirty="0">
                          <a:solidFill>
                            <a:schemeClr val="bg1">
                              <a:lumMod val="95000"/>
                            </a:schemeClr>
                          </a:solidFill>
                        </a:rPr>
                        <a:t> &gt; 30 days late is a lesser</a:t>
                      </a:r>
                    </a:p>
                    <a:p>
                      <a:pPr marL="573088" indent="-285750" algn="l">
                        <a:buFont typeface="Arial" panose="020B0604020202020204" pitchFamily="34" charset="0"/>
                        <a:buChar char="•"/>
                      </a:pPr>
                      <a:r>
                        <a:rPr lang="en-US" dirty="0">
                          <a:solidFill>
                            <a:schemeClr val="bg1">
                              <a:lumMod val="95000"/>
                            </a:schemeClr>
                          </a:solidFill>
                        </a:rPr>
                        <a:t>&gt; 90 days late is a major </a:t>
                      </a:r>
                    </a:p>
                  </a:txBody>
                  <a:tcPr>
                    <a:solidFill>
                      <a:schemeClr val="accent2"/>
                    </a:solidFill>
                  </a:tcPr>
                </a:tc>
                <a:tc>
                  <a:txBody>
                    <a:bodyPr/>
                    <a:lstStyle/>
                    <a:p>
                      <a:pPr algn="l"/>
                      <a:r>
                        <a:rPr lang="en-US" dirty="0">
                          <a:solidFill>
                            <a:schemeClr val="bg1">
                              <a:lumMod val="95000"/>
                            </a:schemeClr>
                          </a:solidFill>
                        </a:rPr>
                        <a:t>For Baseline Forms:</a:t>
                      </a:r>
                    </a:p>
                    <a:p>
                      <a:pPr marL="573088" indent="-285750" algn="l">
                        <a:buFont typeface="Arial" panose="020B0604020202020204" pitchFamily="34" charset="0"/>
                        <a:buChar char="•"/>
                      </a:pPr>
                      <a:r>
                        <a:rPr lang="en-US" dirty="0">
                          <a:solidFill>
                            <a:schemeClr val="bg1">
                              <a:lumMod val="95000"/>
                            </a:schemeClr>
                          </a:solidFill>
                        </a:rPr>
                        <a:t> &gt; 30 days late is a lesser</a:t>
                      </a:r>
                    </a:p>
                    <a:p>
                      <a:pPr marL="573088" indent="-285750" algn="l">
                        <a:buFont typeface="Arial" panose="020B0604020202020204" pitchFamily="34" charset="0"/>
                        <a:buChar char="•"/>
                      </a:pPr>
                      <a:r>
                        <a:rPr lang="en-US" dirty="0">
                          <a:solidFill>
                            <a:schemeClr val="bg1">
                              <a:lumMod val="95000"/>
                            </a:schemeClr>
                          </a:solidFill>
                        </a:rPr>
                        <a:t>&gt; 90 days late is a major </a:t>
                      </a:r>
                    </a:p>
                    <a:p>
                      <a:pPr algn="ctr"/>
                      <a:endParaRPr lang="en-US" dirty="0">
                        <a:solidFill>
                          <a:schemeClr val="bg1">
                            <a:lumMod val="95000"/>
                          </a:schemeClr>
                        </a:solidFill>
                      </a:endParaRPr>
                    </a:p>
                  </a:txBody>
                  <a:tcPr>
                    <a:solidFill>
                      <a:schemeClr val="accent6"/>
                    </a:solidFill>
                  </a:tcPr>
                </a:tc>
                <a:tc>
                  <a:txBody>
                    <a:bodyPr/>
                    <a:lstStyle/>
                    <a:p>
                      <a:pPr algn="ctr"/>
                      <a:endParaRPr lang="en-US" dirty="0">
                        <a:solidFill>
                          <a:schemeClr val="bg1">
                            <a:lumMod val="95000"/>
                          </a:schemeClr>
                        </a:solidFill>
                      </a:endParaRPr>
                    </a:p>
                  </a:txBody>
                  <a:tcPr>
                    <a:solidFill>
                      <a:schemeClr val="accent1">
                        <a:lumMod val="75000"/>
                      </a:schemeClr>
                    </a:solidFill>
                  </a:tcPr>
                </a:tc>
                <a:extLst>
                  <a:ext uri="{0D108BD9-81ED-4DB2-BD59-A6C34878D82A}">
                    <a16:rowId xmlns:a16="http://schemas.microsoft.com/office/drawing/2014/main" xmlns="" val="1702849339"/>
                  </a:ext>
                </a:extLst>
              </a:tr>
            </a:tbl>
          </a:graphicData>
        </a:graphic>
      </p:graphicFrame>
      <p:sp>
        <p:nvSpPr>
          <p:cNvPr id="3" name="TextBox 2"/>
          <p:cNvSpPr txBox="1"/>
          <p:nvPr/>
        </p:nvSpPr>
        <p:spPr>
          <a:xfrm>
            <a:off x="1617921" y="5738012"/>
            <a:ext cx="8282763" cy="523220"/>
          </a:xfrm>
          <a:prstGeom prst="rect">
            <a:avLst/>
          </a:prstGeom>
          <a:noFill/>
        </p:spPr>
        <p:txBody>
          <a:bodyPr wrap="square" rtlCol="0">
            <a:spAutoFit/>
          </a:bodyPr>
          <a:lstStyle/>
          <a:p>
            <a:pPr algn="ctr"/>
            <a:r>
              <a:rPr lang="en-US" sz="2800" b="1" dirty="0"/>
              <a:t>Timely submission of data is critical to trial success!</a:t>
            </a:r>
          </a:p>
        </p:txBody>
      </p:sp>
      <p:sp>
        <p:nvSpPr>
          <p:cNvPr id="7" name="TextBox 6"/>
          <p:cNvSpPr txBox="1"/>
          <p:nvPr/>
        </p:nvSpPr>
        <p:spPr>
          <a:xfrm>
            <a:off x="3382816" y="1310276"/>
            <a:ext cx="4609532" cy="461665"/>
          </a:xfrm>
          <a:prstGeom prst="rect">
            <a:avLst/>
          </a:prstGeom>
          <a:noFill/>
        </p:spPr>
        <p:txBody>
          <a:bodyPr wrap="none" rtlCol="0">
            <a:spAutoFit/>
          </a:bodyPr>
          <a:lstStyle/>
          <a:p>
            <a:r>
              <a:rPr lang="en-US" sz="2400" dirty="0"/>
              <a:t>All data is submitted electronically: </a:t>
            </a:r>
          </a:p>
        </p:txBody>
      </p:sp>
      <p:sp>
        <p:nvSpPr>
          <p:cNvPr id="9" name="Slide Number Placeholder 5">
            <a:extLst>
              <a:ext uri="{FF2B5EF4-FFF2-40B4-BE49-F238E27FC236}">
                <a16:creationId xmlns:a16="http://schemas.microsoft.com/office/drawing/2014/main" xmlns="" id="{C40B62F9-8329-41C1-B470-AA4447807DE7}"/>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39</a:t>
            </a:fld>
            <a:endParaRPr lang="en-US" dirty="0"/>
          </a:p>
        </p:txBody>
      </p:sp>
    </p:spTree>
    <p:extLst>
      <p:ext uri="{BB962C8B-B14F-4D97-AF65-F5344CB8AC3E}">
        <p14:creationId xmlns:p14="http://schemas.microsoft.com/office/powerpoint/2010/main" val="741884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5302" y="1458428"/>
            <a:ext cx="4749800" cy="2952750"/>
          </a:xfrm>
        </p:spPr>
        <p:txBody>
          <a:bodyPr>
            <a:noAutofit/>
          </a:bodyPr>
          <a:lstStyle/>
          <a:p>
            <a:r>
              <a:rPr lang="en-US" sz="3600" b="1" kern="0" dirty="0">
                <a:solidFill>
                  <a:schemeClr val="tx2"/>
                </a:solidFill>
                <a:latin typeface="+mn-lt"/>
                <a:ea typeface="+mn-ea"/>
                <a:cs typeface="+mn-cs"/>
              </a:rPr>
              <a:t>S1400 Master Protocol</a:t>
            </a:r>
            <a:br>
              <a:rPr lang="en-US" sz="3600" b="1" kern="0" dirty="0">
                <a:solidFill>
                  <a:schemeClr val="tx2"/>
                </a:solidFill>
                <a:latin typeface="+mn-lt"/>
                <a:ea typeface="+mn-ea"/>
                <a:cs typeface="+mn-cs"/>
              </a:rPr>
            </a:br>
            <a:r>
              <a:rPr lang="en-US" sz="3600" kern="0" dirty="0" smtClean="0">
                <a:solidFill>
                  <a:schemeClr val="tx2"/>
                </a:solidFill>
                <a:latin typeface="+mn-lt"/>
                <a:ea typeface="+mn-ea"/>
                <a:cs typeface="+mn-cs"/>
              </a:rPr>
              <a:t>Led </a:t>
            </a:r>
            <a:r>
              <a:rPr lang="en-US" sz="3600" kern="0" dirty="0">
                <a:solidFill>
                  <a:schemeClr val="tx2"/>
                </a:solidFill>
                <a:latin typeface="+mn-lt"/>
                <a:ea typeface="+mn-ea"/>
                <a:cs typeface="+mn-cs"/>
              </a:rPr>
              <a:t>by </a:t>
            </a:r>
            <a:r>
              <a:rPr lang="en-US" sz="3600" kern="0" dirty="0" smtClean="0">
                <a:solidFill>
                  <a:schemeClr val="tx2"/>
                </a:solidFill>
                <a:latin typeface="+mn-lt"/>
                <a:ea typeface="+mn-ea"/>
                <a:cs typeface="+mn-cs"/>
              </a:rPr>
              <a:t>SWOG, with </a:t>
            </a:r>
            <a:r>
              <a:rPr lang="en-US" sz="3600" kern="0" dirty="0">
                <a:solidFill>
                  <a:schemeClr val="tx2"/>
                </a:solidFill>
                <a:latin typeface="+mn-lt"/>
                <a:ea typeface="+mn-ea"/>
                <a:cs typeface="+mn-cs"/>
              </a:rPr>
              <a:t>a </a:t>
            </a:r>
            <a:r>
              <a:rPr lang="en-US" sz="3600" kern="0" dirty="0" smtClean="0">
                <a:solidFill>
                  <a:schemeClr val="tx2"/>
                </a:solidFill>
                <a:latin typeface="+mn-lt"/>
                <a:ea typeface="+mn-ea"/>
                <a:cs typeface="+mn-cs"/>
              </a:rPr>
              <a:t>unique private-public partnership</a:t>
            </a:r>
            <a:endParaRPr lang="en-US" sz="3600" kern="0" dirty="0">
              <a:solidFill>
                <a:schemeClr val="tx2"/>
              </a:solidFill>
              <a:latin typeface="+mn-lt"/>
              <a:ea typeface="+mn-ea"/>
              <a:cs typeface="+mn-cs"/>
            </a:endParaRPr>
          </a:p>
        </p:txBody>
      </p:sp>
      <p:grpSp>
        <p:nvGrpSpPr>
          <p:cNvPr id="12" name="Group 11"/>
          <p:cNvGrpSpPr/>
          <p:nvPr/>
        </p:nvGrpSpPr>
        <p:grpSpPr>
          <a:xfrm>
            <a:off x="4791075" y="323850"/>
            <a:ext cx="7523402" cy="6000750"/>
            <a:chOff x="4186477" y="106679"/>
            <a:chExt cx="8128000" cy="6632323"/>
          </a:xfrm>
        </p:grpSpPr>
        <p:graphicFrame>
          <p:nvGraphicFramePr>
            <p:cNvPr id="5" name="Diagram 4"/>
            <p:cNvGraphicFramePr/>
            <p:nvPr>
              <p:extLst>
                <p:ext uri="{D42A27DB-BD31-4B8C-83A1-F6EECF244321}">
                  <p14:modId xmlns:p14="http://schemas.microsoft.com/office/powerpoint/2010/main" val="1013325400"/>
                </p:ext>
              </p:extLst>
            </p:nvPr>
          </p:nvGraphicFramePr>
          <p:xfrm>
            <a:off x="4186477" y="59435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onut 5"/>
            <p:cNvSpPr/>
            <p:nvPr/>
          </p:nvSpPr>
          <p:spPr>
            <a:xfrm>
              <a:off x="4682646" y="106679"/>
              <a:ext cx="6991611" cy="6632323"/>
            </a:xfrm>
            <a:prstGeom prst="donut">
              <a:avLst>
                <a:gd name="adj" fmla="val 2736"/>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06631" y="4511510"/>
              <a:ext cx="1103151" cy="825629"/>
            </a:xfrm>
            <a:prstGeom prst="rect">
              <a:avLst/>
            </a:prstGeom>
          </p:spPr>
        </p:pic>
        <p:pic>
          <p:nvPicPr>
            <p:cNvPr id="9" name="Picture 8" descr="C:\Users\dgandara\Desktop\Logos\fdalogodhhs.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86477" y="4511510"/>
              <a:ext cx="1620445" cy="77622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7258793" y="2625213"/>
              <a:ext cx="2016536" cy="165181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S1400 Master Protocol</a:t>
              </a:r>
            </a:p>
          </p:txBody>
        </p:sp>
        <p:pic>
          <p:nvPicPr>
            <p:cNvPr id="11" name="Picture 2" descr="NCTN Horizontal Bad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936" y="909996"/>
              <a:ext cx="1919117" cy="65475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Slide Number Placeholder 5">
            <a:extLst>
              <a:ext uri="{FF2B5EF4-FFF2-40B4-BE49-F238E27FC236}">
                <a16:creationId xmlns:a16="http://schemas.microsoft.com/office/drawing/2014/main" xmlns="" id="{659840EF-C4FB-469B-9A6C-4B8A278972FD}"/>
              </a:ext>
            </a:extLst>
          </p:cNvPr>
          <p:cNvSpPr txBox="1">
            <a:spLocks/>
          </p:cNvSpPr>
          <p:nvPr/>
        </p:nvSpPr>
        <p:spPr>
          <a:xfrm>
            <a:off x="134257" y="6465207"/>
            <a:ext cx="89625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Slide #: </a:t>
            </a:r>
            <a:fld id="{4FAB73BC-B049-4115-A692-8D63A059BFB8}" type="slidenum">
              <a:rPr lang="en-US" smtClean="0"/>
              <a:pPr/>
              <a:t>4</a:t>
            </a:fld>
            <a:endParaRPr lang="en-US" dirty="0"/>
          </a:p>
        </p:txBody>
      </p:sp>
      <p:pic>
        <p:nvPicPr>
          <p:cNvPr id="13" name="Picture 12" descr="\\odapps2\FNIH\LOGOS - FNIH &amp; NIH\NEW FNIH Logos 11_2013\REVISED LOGO FINALS TO FNIH\FNIH LOGO 2013_PNG with TRANSP for WWW and Powerpoint-WORD\FNIH-LOGO-2013_12x5in_RGB-with-TRANSP.png">
            <a:extLst>
              <a:ext uri="{FF2B5EF4-FFF2-40B4-BE49-F238E27FC236}">
                <a16:creationId xmlns:a16="http://schemas.microsoft.com/office/drawing/2014/main" xmlns="" id="{4524E92E-0483-452A-B21E-DC10BA9ADC6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77030" y="1050670"/>
            <a:ext cx="1569259" cy="6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9142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30306" y="331693"/>
            <a:ext cx="11447929" cy="5755341"/>
          </a:xfrm>
          <a:prstGeom prst="roundRect">
            <a:avLst/>
          </a:prstGeom>
          <a:gradFill>
            <a:gsLst>
              <a:gs pos="0">
                <a:srgbClr val="E6E1C4"/>
              </a:gs>
              <a:gs pos="28000">
                <a:schemeClr val="bg1">
                  <a:alpha val="71000"/>
                </a:schemeClr>
              </a:gs>
              <a:gs pos="100000">
                <a:srgbClr val="E6E1C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6494" y="2086353"/>
            <a:ext cx="10990730" cy="1325563"/>
          </a:xfrm>
        </p:spPr>
        <p:txBody>
          <a:bodyPr vert="horz" lIns="91440" tIns="45720" rIns="91440" bIns="45720" rtlCol="0" anchor="ctr">
            <a:noAutofit/>
          </a:bodyPr>
          <a:lstStyle/>
          <a:p>
            <a:pPr algn="ctr"/>
            <a:r>
              <a:rPr lang="en-US" sz="5400" b="1" dirty="0" smtClean="0">
                <a:solidFill>
                  <a:schemeClr val="accent1">
                    <a:lumMod val="75000"/>
                  </a:schemeClr>
                </a:solidFill>
                <a:effectLst>
                  <a:outerShdw blurRad="38100" dist="38100" dir="2700000" algn="tl">
                    <a:srgbClr val="000000">
                      <a:alpha val="43137"/>
                    </a:srgbClr>
                  </a:outerShdw>
                </a:effectLst>
              </a:rPr>
              <a:t>Study Protocol Structure and </a:t>
            </a:r>
            <a:br>
              <a:rPr lang="en-US" sz="5400" b="1" dirty="0" smtClean="0">
                <a:solidFill>
                  <a:schemeClr val="accent1">
                    <a:lumMod val="75000"/>
                  </a:schemeClr>
                </a:solidFill>
                <a:effectLst>
                  <a:outerShdw blurRad="38100" dist="38100" dir="2700000" algn="tl">
                    <a:srgbClr val="000000">
                      <a:alpha val="43137"/>
                    </a:srgbClr>
                  </a:outerShdw>
                </a:effectLst>
              </a:rPr>
            </a:br>
            <a:r>
              <a:rPr lang="en-US" sz="5400" b="1" dirty="0" smtClean="0">
                <a:solidFill>
                  <a:schemeClr val="accent1">
                    <a:lumMod val="75000"/>
                  </a:schemeClr>
                </a:solidFill>
                <a:effectLst>
                  <a:outerShdw blurRad="38100" dist="38100" dir="2700000" algn="tl">
                    <a:srgbClr val="000000">
                      <a:alpha val="43137"/>
                    </a:srgbClr>
                  </a:outerShdw>
                </a:effectLst>
              </a:rPr>
              <a:t>Revision Status</a:t>
            </a:r>
            <a:endParaRPr lang="en-US" sz="5400"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9236" y="3998277"/>
            <a:ext cx="10515600" cy="2349033"/>
          </a:xfrm>
        </p:spPr>
        <p:txBody>
          <a:bodyPr>
            <a:normAutofit/>
          </a:bodyPr>
          <a:lstStyle/>
          <a:p>
            <a:pPr marL="0" indent="0" algn="ctr">
              <a:buNone/>
            </a:pPr>
            <a:r>
              <a:rPr lang="en-US" sz="3200" b="1" dirty="0" smtClean="0"/>
              <a:t>Mary Redman, Ph.D.</a:t>
            </a:r>
          </a:p>
          <a:p>
            <a:pPr marL="0" indent="0" algn="ctr">
              <a:buNone/>
            </a:pPr>
            <a:r>
              <a:rPr lang="en-US" sz="3200" i="1" dirty="0" smtClean="0"/>
              <a:t>S1400 Lead Biostatistician</a:t>
            </a:r>
            <a:endParaRPr lang="en-US" sz="3200" i="1" dirty="0"/>
          </a:p>
        </p:txBody>
      </p:sp>
      <p:sp>
        <p:nvSpPr>
          <p:cNvPr id="4" name="Slide Number Placeholder 3"/>
          <p:cNvSpPr>
            <a:spLocks noGrp="1"/>
          </p:cNvSpPr>
          <p:nvPr>
            <p:ph type="sldNum" sz="quarter" idx="12"/>
          </p:nvPr>
        </p:nvSpPr>
        <p:spPr/>
        <p:txBody>
          <a:bodyPr/>
          <a:lstStyle/>
          <a:p>
            <a:r>
              <a:rPr lang="en-US" smtClean="0">
                <a:solidFill>
                  <a:prstClr val="black">
                    <a:tint val="75000"/>
                  </a:prstClr>
                </a:solidFill>
              </a:rPr>
              <a:t>Slide #: </a:t>
            </a:r>
            <a:fld id="{4FAB73BC-B049-4115-A692-8D63A059BFB8}"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31699399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86" y="107579"/>
            <a:ext cx="10515600" cy="1325563"/>
          </a:xfrm>
        </p:spPr>
        <p:txBody>
          <a:bodyPr vert="horz" lIns="91440" tIns="45720" rIns="91440" bIns="45720" rtlCol="0" anchor="ctr">
            <a:normAutofit/>
          </a:bodyPr>
          <a:lstStyle/>
          <a:p>
            <a:r>
              <a:rPr lang="en-US" b="1" kern="0" dirty="0">
                <a:solidFill>
                  <a:schemeClr val="tx2"/>
                </a:solidFill>
              </a:rPr>
              <a:t>Planned Expansion </a:t>
            </a:r>
            <a:r>
              <a:rPr lang="en-US" b="1" kern="0" dirty="0" smtClean="0">
                <a:solidFill>
                  <a:schemeClr val="tx2"/>
                </a:solidFill>
              </a:rPr>
              <a:t/>
            </a:r>
            <a:br>
              <a:rPr lang="en-US" b="1" kern="0" dirty="0" smtClean="0">
                <a:solidFill>
                  <a:schemeClr val="tx2"/>
                </a:solidFill>
              </a:rPr>
            </a:br>
            <a:r>
              <a:rPr lang="en-US" b="1" kern="0" dirty="0" smtClean="0">
                <a:solidFill>
                  <a:schemeClr val="tx2"/>
                </a:solidFill>
              </a:rPr>
              <a:t>of </a:t>
            </a:r>
            <a:r>
              <a:rPr lang="en-US" b="1" kern="0" dirty="0">
                <a:solidFill>
                  <a:schemeClr val="tx2"/>
                </a:solidFill>
              </a:rPr>
              <a:t>the Study </a:t>
            </a:r>
          </a:p>
        </p:txBody>
      </p:sp>
      <p:grpSp>
        <p:nvGrpSpPr>
          <p:cNvPr id="3" name="Group 2"/>
          <p:cNvGrpSpPr/>
          <p:nvPr/>
        </p:nvGrpSpPr>
        <p:grpSpPr>
          <a:xfrm>
            <a:off x="1852720" y="634234"/>
            <a:ext cx="9847438" cy="5593240"/>
            <a:chOff x="1323785" y="863439"/>
            <a:chExt cx="9847438" cy="5593240"/>
          </a:xfrm>
        </p:grpSpPr>
        <p:cxnSp>
          <p:nvCxnSpPr>
            <p:cNvPr id="116" name="Straight Arrow Connector 115">
              <a:extLst>
                <a:ext uri="{FF2B5EF4-FFF2-40B4-BE49-F238E27FC236}">
                  <a16:creationId xmlns:a16="http://schemas.microsoft.com/office/drawing/2014/main" xmlns="" id="{6F676626-8D2C-40C9-85A6-39A1B8837B0E}"/>
                </a:ext>
              </a:extLst>
            </p:cNvPr>
            <p:cNvCxnSpPr/>
            <p:nvPr/>
          </p:nvCxnSpPr>
          <p:spPr>
            <a:xfrm flipH="1">
              <a:off x="9298561" y="1766056"/>
              <a:ext cx="930152" cy="1351008"/>
            </a:xfrm>
            <a:prstGeom prst="straightConnector1">
              <a:avLst/>
            </a:prstGeom>
            <a:noFill/>
            <a:ln w="28575" cap="flat" cmpd="sng" algn="ctr">
              <a:solidFill>
                <a:srgbClr val="FF0000"/>
              </a:solidFill>
              <a:prstDash val="solid"/>
              <a:miter lim="800000"/>
              <a:tailEnd type="triangle"/>
            </a:ln>
            <a:effectLst/>
          </p:spPr>
        </p:cxnSp>
        <p:cxnSp>
          <p:nvCxnSpPr>
            <p:cNvPr id="42" name="Straight Arrow Connector 41">
              <a:extLst>
                <a:ext uri="{FF2B5EF4-FFF2-40B4-BE49-F238E27FC236}">
                  <a16:creationId xmlns:a16="http://schemas.microsoft.com/office/drawing/2014/main" xmlns="" id="{002B9B5B-50F3-4065-B1CC-8E62AD136ED8}"/>
                </a:ext>
              </a:extLst>
            </p:cNvPr>
            <p:cNvCxnSpPr/>
            <p:nvPr/>
          </p:nvCxnSpPr>
          <p:spPr>
            <a:xfrm flipH="1">
              <a:off x="8666904" y="3303473"/>
              <a:ext cx="10823" cy="770629"/>
            </a:xfrm>
            <a:prstGeom prst="straightConnector1">
              <a:avLst/>
            </a:prstGeom>
            <a:noFill/>
            <a:ln w="28575" cap="flat" cmpd="sng" algn="ctr">
              <a:solidFill>
                <a:srgbClr val="4F81BD">
                  <a:shade val="95000"/>
                  <a:satMod val="105000"/>
                </a:srgbClr>
              </a:solidFill>
              <a:prstDash val="solid"/>
              <a:tailEnd type="arrow"/>
            </a:ln>
            <a:effectLst/>
          </p:spPr>
        </p:cxnSp>
        <p:sp>
          <p:nvSpPr>
            <p:cNvPr id="43" name="Rectangle 42">
              <a:extLst>
                <a:ext uri="{FF2B5EF4-FFF2-40B4-BE49-F238E27FC236}">
                  <a16:creationId xmlns:a16="http://schemas.microsoft.com/office/drawing/2014/main" xmlns="" id="{6FE45C60-21C7-4E88-9C58-A4D4B8437CE8}"/>
                </a:ext>
              </a:extLst>
            </p:cNvPr>
            <p:cNvSpPr/>
            <p:nvPr/>
          </p:nvSpPr>
          <p:spPr>
            <a:xfrm>
              <a:off x="1363775" y="5130567"/>
              <a:ext cx="4322162" cy="923156"/>
            </a:xfrm>
            <a:prstGeom prst="rect">
              <a:avLst/>
            </a:prstGeom>
            <a:solidFill>
              <a:srgbClr val="C5E0B4">
                <a:alpha val="60000"/>
              </a:srgbClr>
            </a:solidFill>
            <a:ln w="2857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ヒラギノ角ゴ Pro W3"/>
              </a:endParaRPr>
            </a:p>
          </p:txBody>
        </p:sp>
        <p:cxnSp>
          <p:nvCxnSpPr>
            <p:cNvPr id="44" name="Straight Arrow Connector 43">
              <a:extLst>
                <a:ext uri="{FF2B5EF4-FFF2-40B4-BE49-F238E27FC236}">
                  <a16:creationId xmlns:a16="http://schemas.microsoft.com/office/drawing/2014/main" xmlns="" id="{3E22AED8-74BA-4300-9C78-C2D516471310}"/>
                </a:ext>
              </a:extLst>
            </p:cNvPr>
            <p:cNvCxnSpPr/>
            <p:nvPr/>
          </p:nvCxnSpPr>
          <p:spPr>
            <a:xfrm flipH="1">
              <a:off x="3014548" y="4848962"/>
              <a:ext cx="20932" cy="727795"/>
            </a:xfrm>
            <a:prstGeom prst="straightConnector1">
              <a:avLst/>
            </a:prstGeom>
            <a:noFill/>
            <a:ln w="28575" cap="flat" cmpd="sng" algn="ctr">
              <a:solidFill>
                <a:srgbClr val="4F81BD">
                  <a:shade val="95000"/>
                  <a:satMod val="105000"/>
                </a:srgbClr>
              </a:solidFill>
              <a:prstDash val="sysDash"/>
              <a:tailEnd type="arrow"/>
            </a:ln>
            <a:effectLst/>
          </p:spPr>
        </p:cxnSp>
        <p:cxnSp>
          <p:nvCxnSpPr>
            <p:cNvPr id="45" name="Straight Arrow Connector 44">
              <a:extLst>
                <a:ext uri="{FF2B5EF4-FFF2-40B4-BE49-F238E27FC236}">
                  <a16:creationId xmlns:a16="http://schemas.microsoft.com/office/drawing/2014/main" xmlns="" id="{81E71F1D-E912-4972-A655-00AF7BDA7BAF}"/>
                </a:ext>
              </a:extLst>
            </p:cNvPr>
            <p:cNvCxnSpPr>
              <a:endCxn id="76" idx="0"/>
            </p:cNvCxnSpPr>
            <p:nvPr/>
          </p:nvCxnSpPr>
          <p:spPr>
            <a:xfrm>
              <a:off x="2991716" y="3459582"/>
              <a:ext cx="6708" cy="984889"/>
            </a:xfrm>
            <a:prstGeom prst="straightConnector1">
              <a:avLst/>
            </a:prstGeom>
            <a:noFill/>
            <a:ln w="28575" cap="flat" cmpd="sng" algn="ctr">
              <a:solidFill>
                <a:srgbClr val="4F81BD">
                  <a:shade val="95000"/>
                  <a:satMod val="105000"/>
                </a:srgbClr>
              </a:solidFill>
              <a:prstDash val="solid"/>
              <a:tailEnd type="arrow"/>
            </a:ln>
            <a:effectLst/>
          </p:spPr>
        </p:cxnSp>
        <p:sp>
          <p:nvSpPr>
            <p:cNvPr id="46" name="TextBox 2">
              <a:extLst>
                <a:ext uri="{FF2B5EF4-FFF2-40B4-BE49-F238E27FC236}">
                  <a16:creationId xmlns:a16="http://schemas.microsoft.com/office/drawing/2014/main" xmlns="" id="{9965FD8F-4278-4EF2-9169-F233D8CA7318}"/>
                </a:ext>
              </a:extLst>
            </p:cNvPr>
            <p:cNvSpPr txBox="1">
              <a:spLocks noChangeArrowheads="1"/>
            </p:cNvSpPr>
            <p:nvPr/>
          </p:nvSpPr>
          <p:spPr bwMode="auto">
            <a:xfrm>
              <a:off x="2359640" y="3292592"/>
              <a:ext cx="1277566" cy="345079"/>
            </a:xfrm>
            <a:prstGeom prst="rect">
              <a:avLst/>
            </a:prstGeom>
            <a:solidFill>
              <a:srgbClr val="AAACB5"/>
            </a:solidFill>
            <a:ln w="28575" cap="flat" cmpd="sng" algn="ctr">
              <a:solidFill>
                <a:srgbClr val="AAACB5">
                  <a:shade val="50000"/>
                </a:srgbClr>
              </a:solidFill>
              <a:prstDash val="solid"/>
              <a:headEnd/>
              <a:tailEnd/>
            </a:ln>
            <a:effectLst/>
          </p:spPr>
          <p:txBody>
            <a:bodyPr wrap="square" lIns="67422" tIns="33711" rIns="67422" bIns="33711">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900" b="1" i="0" u="sng" strike="noStrike" kern="0" cap="none" spc="0" normalizeH="0" baseline="0" noProof="0" dirty="0">
                  <a:ln>
                    <a:noFill/>
                  </a:ln>
                  <a:solidFill>
                    <a:prstClr val="black"/>
                  </a:solidFill>
                  <a:effectLst/>
                  <a:uLnTx/>
                  <a:uFillTx/>
                  <a:latin typeface="Arial"/>
                  <a:ea typeface="ヒラギノ角ゴ Pro W3"/>
                </a:rPr>
                <a:t>Biomarker 1 </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900" b="1" i="0" u="sng" strike="noStrike" kern="0" cap="none" spc="0" normalizeH="0" baseline="0" noProof="0" dirty="0">
                  <a:ln>
                    <a:noFill/>
                  </a:ln>
                  <a:solidFill>
                    <a:prstClr val="black"/>
                  </a:solidFill>
                  <a:effectLst/>
                  <a:uLnTx/>
                  <a:uFillTx/>
                  <a:latin typeface="Arial"/>
                  <a:ea typeface="ヒラギノ角ゴ Pro W3"/>
                </a:rPr>
                <a:t>Positive</a:t>
              </a:r>
              <a:endParaRPr kumimoji="0" lang="en-US" sz="900" b="0" i="0" u="none" strike="noStrike" kern="0" cap="none" spc="0" normalizeH="0" baseline="0" noProof="0" dirty="0">
                <a:ln>
                  <a:noFill/>
                </a:ln>
                <a:solidFill>
                  <a:prstClr val="black"/>
                </a:solidFill>
                <a:effectLst/>
                <a:uLnTx/>
                <a:uFillTx/>
                <a:latin typeface="Arial"/>
                <a:ea typeface="ヒラギノ角ゴ Pro W3"/>
              </a:endParaRPr>
            </a:p>
          </p:txBody>
        </p:sp>
        <p:sp>
          <p:nvSpPr>
            <p:cNvPr id="47" name="TextBox 2">
              <a:extLst>
                <a:ext uri="{FF2B5EF4-FFF2-40B4-BE49-F238E27FC236}">
                  <a16:creationId xmlns:a16="http://schemas.microsoft.com/office/drawing/2014/main" xmlns="" id="{3C68D14D-03C0-4249-9895-54077B391DD7}"/>
                </a:ext>
              </a:extLst>
            </p:cNvPr>
            <p:cNvSpPr txBox="1">
              <a:spLocks noChangeArrowheads="1"/>
            </p:cNvSpPr>
            <p:nvPr/>
          </p:nvSpPr>
          <p:spPr bwMode="auto">
            <a:xfrm>
              <a:off x="2471883" y="3752390"/>
              <a:ext cx="1053080" cy="483579"/>
            </a:xfrm>
            <a:prstGeom prst="rect">
              <a:avLst/>
            </a:prstGeom>
            <a:solidFill>
              <a:srgbClr val="AAACB5"/>
            </a:solidFill>
            <a:ln w="28575" cap="flat" cmpd="sng" algn="ctr">
              <a:solidFill>
                <a:srgbClr val="AAACB5">
                  <a:shade val="50000"/>
                </a:srgbClr>
              </a:solidFill>
              <a:prstDash val="solid"/>
              <a:headEnd/>
              <a:tailEnd/>
            </a:ln>
            <a:effectLst/>
          </p:spPr>
          <p:txBody>
            <a:bodyPr wrap="none" lIns="67422" tIns="33711" rIns="67422" bIns="33711">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900" b="1" i="0" u="sng" strike="noStrike" kern="0" cap="none" spc="0" normalizeH="0" baseline="0" noProof="0" dirty="0">
                  <a:ln>
                    <a:noFill/>
                  </a:ln>
                  <a:solidFill>
                    <a:prstClr val="black"/>
                  </a:solidFill>
                  <a:effectLst/>
                  <a:uLnTx/>
                  <a:uFillTx/>
                  <a:latin typeface="Arial"/>
                  <a:ea typeface="ヒラギノ角ゴ Pro W3"/>
                </a:rPr>
                <a:t>Sub-study 1</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a:ea typeface="ヒラギノ角ゴ Pro W3"/>
                </a:rPr>
                <a:t>Biomarker-driven</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a:ea typeface="ヒラギノ角ゴ Pro W3"/>
                </a:rPr>
                <a:t>Targeted Therapy</a:t>
              </a:r>
            </a:p>
          </p:txBody>
        </p:sp>
        <p:cxnSp>
          <p:nvCxnSpPr>
            <p:cNvPr id="48" name="Straight Arrow Connector 47">
              <a:extLst>
                <a:ext uri="{FF2B5EF4-FFF2-40B4-BE49-F238E27FC236}">
                  <a16:creationId xmlns:a16="http://schemas.microsoft.com/office/drawing/2014/main" xmlns="" id="{D9FAFF64-0081-44F7-8E4E-8C77F8DAF55F}"/>
                </a:ext>
              </a:extLst>
            </p:cNvPr>
            <p:cNvCxnSpPr>
              <a:stCxn id="49" idx="2"/>
              <a:endCxn id="103" idx="0"/>
            </p:cNvCxnSpPr>
            <p:nvPr/>
          </p:nvCxnSpPr>
          <p:spPr>
            <a:xfrm>
              <a:off x="4825003" y="3637671"/>
              <a:ext cx="2" cy="811804"/>
            </a:xfrm>
            <a:prstGeom prst="straightConnector1">
              <a:avLst/>
            </a:prstGeom>
            <a:noFill/>
            <a:ln w="28575" cap="flat" cmpd="sng" algn="ctr">
              <a:solidFill>
                <a:srgbClr val="4F81BD">
                  <a:shade val="95000"/>
                  <a:satMod val="105000"/>
                </a:srgbClr>
              </a:solidFill>
              <a:prstDash val="solid"/>
              <a:tailEnd type="arrow"/>
            </a:ln>
            <a:effectLst/>
          </p:spPr>
        </p:cxnSp>
        <p:sp>
          <p:nvSpPr>
            <p:cNvPr id="49" name="TextBox 2">
              <a:extLst>
                <a:ext uri="{FF2B5EF4-FFF2-40B4-BE49-F238E27FC236}">
                  <a16:creationId xmlns:a16="http://schemas.microsoft.com/office/drawing/2014/main" xmlns="" id="{02081668-5D09-4D73-951E-93F3F63C0002}"/>
                </a:ext>
              </a:extLst>
            </p:cNvPr>
            <p:cNvSpPr txBox="1">
              <a:spLocks noChangeArrowheads="1"/>
            </p:cNvSpPr>
            <p:nvPr/>
          </p:nvSpPr>
          <p:spPr bwMode="auto">
            <a:xfrm>
              <a:off x="4212406" y="3292592"/>
              <a:ext cx="1225194" cy="345079"/>
            </a:xfrm>
            <a:prstGeom prst="rect">
              <a:avLst/>
            </a:prstGeom>
            <a:solidFill>
              <a:srgbClr val="AAACB5"/>
            </a:solidFill>
            <a:ln w="28575" cap="flat" cmpd="sng" algn="ctr">
              <a:solidFill>
                <a:srgbClr val="AAACB5">
                  <a:shade val="50000"/>
                </a:srgbClr>
              </a:solidFill>
              <a:prstDash val="solid"/>
              <a:headEnd/>
              <a:tailEnd/>
            </a:ln>
            <a:effectLst/>
          </p:spPr>
          <p:txBody>
            <a:bodyPr wrap="square" lIns="67422" tIns="33711" rIns="67422" bIns="33711">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900" b="1" i="0" u="sng" strike="noStrike" kern="0" cap="none" spc="0" normalizeH="0" baseline="0" noProof="0" dirty="0">
                  <a:ln>
                    <a:noFill/>
                  </a:ln>
                  <a:solidFill>
                    <a:prstClr val="black"/>
                  </a:solidFill>
                  <a:effectLst/>
                  <a:uLnTx/>
                  <a:uFillTx/>
                  <a:latin typeface="Arial"/>
                  <a:ea typeface="ヒラギノ角ゴ Pro W3"/>
                </a:rPr>
                <a:t>…Biomarker n Positive</a:t>
              </a:r>
              <a:endParaRPr kumimoji="0" lang="en-US" sz="900" b="0" i="0" u="none" strike="noStrike" kern="0" cap="none" spc="0" normalizeH="0" baseline="0" noProof="0" dirty="0">
                <a:ln>
                  <a:noFill/>
                </a:ln>
                <a:solidFill>
                  <a:prstClr val="black"/>
                </a:solidFill>
                <a:effectLst/>
                <a:uLnTx/>
                <a:uFillTx/>
                <a:latin typeface="Arial"/>
                <a:ea typeface="ヒラギノ角ゴ Pro W3"/>
              </a:endParaRPr>
            </a:p>
          </p:txBody>
        </p:sp>
        <p:sp>
          <p:nvSpPr>
            <p:cNvPr id="50" name="TextBox 2">
              <a:extLst>
                <a:ext uri="{FF2B5EF4-FFF2-40B4-BE49-F238E27FC236}">
                  <a16:creationId xmlns:a16="http://schemas.microsoft.com/office/drawing/2014/main" xmlns="" id="{C89D5947-E5E4-4680-8C5F-911EB406B277}"/>
                </a:ext>
              </a:extLst>
            </p:cNvPr>
            <p:cNvSpPr txBox="1">
              <a:spLocks noChangeArrowheads="1"/>
            </p:cNvSpPr>
            <p:nvPr/>
          </p:nvSpPr>
          <p:spPr bwMode="auto">
            <a:xfrm>
              <a:off x="4298463" y="3754892"/>
              <a:ext cx="1053080" cy="483579"/>
            </a:xfrm>
            <a:prstGeom prst="rect">
              <a:avLst/>
            </a:prstGeom>
            <a:solidFill>
              <a:srgbClr val="AAACB5"/>
            </a:solidFill>
            <a:ln w="28575" cap="flat" cmpd="sng" algn="ctr">
              <a:solidFill>
                <a:srgbClr val="AAACB5">
                  <a:shade val="50000"/>
                </a:srgbClr>
              </a:solidFill>
              <a:prstDash val="solid"/>
              <a:headEnd/>
              <a:tailEnd/>
            </a:ln>
            <a:effectLst/>
          </p:spPr>
          <p:txBody>
            <a:bodyPr wrap="none" lIns="67422" tIns="33711" rIns="67422" bIns="33711">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900" b="1" i="0" u="sng" strike="noStrike" kern="0" cap="none" spc="0" normalizeH="0" baseline="0" noProof="0" dirty="0">
                  <a:ln>
                    <a:noFill/>
                  </a:ln>
                  <a:solidFill>
                    <a:prstClr val="black"/>
                  </a:solidFill>
                  <a:effectLst/>
                  <a:uLnTx/>
                  <a:uFillTx/>
                  <a:latin typeface="Arial"/>
                  <a:ea typeface="ヒラギノ角ゴ Pro W3"/>
                </a:rPr>
                <a:t>…Sub-study n</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a:ea typeface="ヒラギノ角ゴ Pro W3"/>
                </a:rPr>
                <a:t>Biomarker-driven</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a:ea typeface="ヒラギノ角ゴ Pro W3"/>
                </a:rPr>
                <a:t>Targeted Therapy</a:t>
              </a:r>
            </a:p>
          </p:txBody>
        </p:sp>
        <p:cxnSp>
          <p:nvCxnSpPr>
            <p:cNvPr id="52" name="Straight Arrow Connector 51">
              <a:extLst>
                <a:ext uri="{FF2B5EF4-FFF2-40B4-BE49-F238E27FC236}">
                  <a16:creationId xmlns:a16="http://schemas.microsoft.com/office/drawing/2014/main" xmlns="" id="{8F74FF5C-9C50-4DAC-9E84-6491A1D311A4}"/>
                </a:ext>
              </a:extLst>
            </p:cNvPr>
            <p:cNvCxnSpPr/>
            <p:nvPr/>
          </p:nvCxnSpPr>
          <p:spPr>
            <a:xfrm>
              <a:off x="8666904" y="4069022"/>
              <a:ext cx="510089" cy="638972"/>
            </a:xfrm>
            <a:prstGeom prst="straightConnector1">
              <a:avLst/>
            </a:prstGeom>
            <a:noFill/>
            <a:ln w="28575" cap="flat" cmpd="sng" algn="ctr">
              <a:solidFill>
                <a:srgbClr val="4F81BD">
                  <a:shade val="95000"/>
                  <a:satMod val="105000"/>
                </a:srgbClr>
              </a:solidFill>
              <a:prstDash val="solid"/>
              <a:tailEnd type="arrow"/>
            </a:ln>
            <a:effectLst/>
          </p:spPr>
        </p:cxnSp>
        <p:sp>
          <p:nvSpPr>
            <p:cNvPr id="53" name="TextBox 2">
              <a:extLst>
                <a:ext uri="{FF2B5EF4-FFF2-40B4-BE49-F238E27FC236}">
                  <a16:creationId xmlns:a16="http://schemas.microsoft.com/office/drawing/2014/main" xmlns="" id="{B494D3EC-6FD9-49A0-A58D-AECC2D04F4F8}"/>
                </a:ext>
              </a:extLst>
            </p:cNvPr>
            <p:cNvSpPr txBox="1">
              <a:spLocks noChangeArrowheads="1"/>
            </p:cNvSpPr>
            <p:nvPr/>
          </p:nvSpPr>
          <p:spPr bwMode="auto">
            <a:xfrm>
              <a:off x="8022492" y="3300335"/>
              <a:ext cx="1412151" cy="206580"/>
            </a:xfrm>
            <a:prstGeom prst="rect">
              <a:avLst/>
            </a:prstGeom>
            <a:solidFill>
              <a:srgbClr val="611D72">
                <a:lumMod val="75000"/>
              </a:srgbClr>
            </a:solidFill>
            <a:ln w="28575" cap="flat" cmpd="sng" algn="ctr">
              <a:solidFill>
                <a:srgbClr val="611D72">
                  <a:lumMod val="50000"/>
                </a:srgbClr>
              </a:solidFill>
              <a:prstDash val="solid"/>
              <a:headEnd/>
              <a:tailEnd/>
            </a:ln>
            <a:effectLst/>
          </p:spPr>
          <p:txBody>
            <a:bodyPr wrap="none" lIns="67422" tIns="33711" rIns="67422" bIns="33711">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900" b="1" i="0" u="sng" strike="noStrike" kern="0" cap="none" spc="0" normalizeH="0" baseline="0" noProof="0" dirty="0">
                  <a:ln>
                    <a:noFill/>
                  </a:ln>
                  <a:solidFill>
                    <a:prstClr val="white"/>
                  </a:solidFill>
                  <a:effectLst/>
                  <a:uLnTx/>
                  <a:uFillTx/>
                  <a:latin typeface="Arial"/>
                  <a:ea typeface="ヒラギノ角ゴ Pro W3"/>
                </a:rPr>
                <a:t>IO Relapsed/Refractory</a:t>
              </a:r>
              <a:endParaRPr kumimoji="0" lang="en-US" sz="900" b="0" i="0" u="none" strike="noStrike" kern="0" cap="none" spc="0" normalizeH="0" baseline="0" noProof="0" dirty="0">
                <a:ln>
                  <a:noFill/>
                </a:ln>
                <a:solidFill>
                  <a:prstClr val="white"/>
                </a:solidFill>
                <a:effectLst/>
                <a:uLnTx/>
                <a:uFillTx/>
                <a:latin typeface="Arial"/>
                <a:ea typeface="ヒラギノ角ゴ Pro W3"/>
              </a:endParaRPr>
            </a:p>
          </p:txBody>
        </p:sp>
        <p:sp>
          <p:nvSpPr>
            <p:cNvPr id="54" name="TextBox 2">
              <a:extLst>
                <a:ext uri="{FF2B5EF4-FFF2-40B4-BE49-F238E27FC236}">
                  <a16:creationId xmlns:a16="http://schemas.microsoft.com/office/drawing/2014/main" xmlns="" id="{D916C33B-14D2-47F9-85C6-8C239417726F}"/>
                </a:ext>
              </a:extLst>
            </p:cNvPr>
            <p:cNvSpPr txBox="1">
              <a:spLocks noChangeArrowheads="1"/>
            </p:cNvSpPr>
            <p:nvPr/>
          </p:nvSpPr>
          <p:spPr bwMode="auto">
            <a:xfrm>
              <a:off x="7457185" y="3614444"/>
              <a:ext cx="2688142" cy="206580"/>
            </a:xfrm>
            <a:prstGeom prst="rect">
              <a:avLst/>
            </a:prstGeom>
            <a:solidFill>
              <a:srgbClr val="002B5C">
                <a:lumMod val="25000"/>
                <a:lumOff val="75000"/>
              </a:srgbClr>
            </a:solidFill>
            <a:ln w="28575" cap="flat" cmpd="sng" algn="ctr">
              <a:solidFill>
                <a:srgbClr val="AAACB5">
                  <a:shade val="50000"/>
                </a:srgbClr>
              </a:solidFill>
              <a:prstDash val="solid"/>
              <a:headEnd/>
              <a:tailEnd/>
            </a:ln>
            <a:effectLst/>
          </p:spPr>
          <p:txBody>
            <a:bodyPr wrap="none" lIns="67422" tIns="33711" rIns="67422" bIns="33711">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DADADA">
                      <a:lumMod val="10000"/>
                    </a:srgbClr>
                  </a:solidFill>
                  <a:effectLst/>
                  <a:uLnTx/>
                  <a:uFillTx/>
                  <a:latin typeface="Arial"/>
                  <a:ea typeface="ヒラギノ角ゴ Pro W3"/>
                </a:rPr>
                <a:t>Collect Tissue for Immuno Biomarker Profiling</a:t>
              </a:r>
              <a:endParaRPr kumimoji="0" lang="en-US" sz="900" b="0" i="0" u="none" strike="noStrike" kern="0" cap="none" spc="0" normalizeH="0" baseline="0" noProof="0" dirty="0">
                <a:ln>
                  <a:noFill/>
                </a:ln>
                <a:solidFill>
                  <a:srgbClr val="DADADA">
                    <a:lumMod val="10000"/>
                  </a:srgbClr>
                </a:solidFill>
                <a:effectLst/>
                <a:uLnTx/>
                <a:uFillTx/>
                <a:latin typeface="Arial"/>
                <a:ea typeface="ヒラギノ角ゴ Pro W3"/>
              </a:endParaRPr>
            </a:p>
          </p:txBody>
        </p:sp>
        <p:sp>
          <p:nvSpPr>
            <p:cNvPr id="60" name="Left Bracket 59">
              <a:extLst>
                <a:ext uri="{FF2B5EF4-FFF2-40B4-BE49-F238E27FC236}">
                  <a16:creationId xmlns:a16="http://schemas.microsoft.com/office/drawing/2014/main" xmlns="" id="{AA9F9A79-112B-42A5-8330-F8ADB54A6383}"/>
                </a:ext>
              </a:extLst>
            </p:cNvPr>
            <p:cNvSpPr/>
            <p:nvPr/>
          </p:nvSpPr>
          <p:spPr>
            <a:xfrm rot="5400000">
              <a:off x="7675952" y="1853082"/>
              <a:ext cx="147140" cy="2400300"/>
            </a:xfrm>
            <a:prstGeom prst="leftBracket">
              <a:avLst/>
            </a:prstGeom>
            <a:noFill/>
            <a:ln w="28575" cap="flat" cmpd="sng" algn="ctr">
              <a:solidFill>
                <a:srgbClr val="728C8B"/>
              </a:solidFill>
              <a:prstDash val="solid"/>
            </a:ln>
            <a:effectLst/>
          </p:spPr>
          <p:txBody>
            <a:bodyPr anchor="ctr"/>
            <a:lstStyle/>
            <a:p>
              <a:pPr algn="ctr" defTabSz="685800">
                <a:defRPr/>
              </a:pPr>
              <a:endParaRPr lang="en-US" sz="900" kern="0" dirty="0">
                <a:solidFill>
                  <a:srgbClr val="C0504D">
                    <a:lumMod val="60000"/>
                    <a:lumOff val="40000"/>
                  </a:srgbClr>
                </a:solidFill>
                <a:latin typeface="Arial"/>
                <a:ea typeface="ヒラギノ角ゴ Pro W3" charset="-128"/>
              </a:endParaRPr>
            </a:p>
          </p:txBody>
        </p:sp>
        <p:sp>
          <p:nvSpPr>
            <p:cNvPr id="66" name="Left Bracket 65">
              <a:extLst>
                <a:ext uri="{FF2B5EF4-FFF2-40B4-BE49-F238E27FC236}">
                  <a16:creationId xmlns:a16="http://schemas.microsoft.com/office/drawing/2014/main" xmlns="" id="{4FCA79C7-4D35-4B03-8652-2A8F602DADA0}"/>
                </a:ext>
              </a:extLst>
            </p:cNvPr>
            <p:cNvSpPr/>
            <p:nvPr/>
          </p:nvSpPr>
          <p:spPr>
            <a:xfrm rot="5400000">
              <a:off x="3842080" y="2231861"/>
              <a:ext cx="137160" cy="1714500"/>
            </a:xfrm>
            <a:prstGeom prst="leftBracket">
              <a:avLst/>
            </a:prstGeom>
            <a:noFill/>
            <a:ln w="28575" cap="flat" cmpd="sng" algn="ctr">
              <a:solidFill>
                <a:srgbClr val="728C8B"/>
              </a:solidFill>
              <a:prstDash val="solid"/>
            </a:ln>
            <a:effectLst/>
          </p:spPr>
          <p:txBody>
            <a:bodyPr anchor="ctr"/>
            <a:lstStyle/>
            <a:p>
              <a:pPr algn="ctr" defTabSz="685800">
                <a:defRPr/>
              </a:pPr>
              <a:endParaRPr lang="en-US" sz="900" kern="0" dirty="0">
                <a:solidFill>
                  <a:srgbClr val="C0504D">
                    <a:lumMod val="60000"/>
                    <a:lumOff val="40000"/>
                  </a:srgbClr>
                </a:solidFill>
                <a:latin typeface="Arial"/>
                <a:ea typeface="ヒラギノ角ゴ Pro W3" charset="-128"/>
              </a:endParaRPr>
            </a:p>
          </p:txBody>
        </p:sp>
        <p:sp>
          <p:nvSpPr>
            <p:cNvPr id="67" name="TextBox 66">
              <a:extLst>
                <a:ext uri="{FF2B5EF4-FFF2-40B4-BE49-F238E27FC236}">
                  <a16:creationId xmlns:a16="http://schemas.microsoft.com/office/drawing/2014/main" xmlns="" id="{1CDAD767-0F6E-4CFB-B401-A9CCA8127061}"/>
                </a:ext>
              </a:extLst>
            </p:cNvPr>
            <p:cNvSpPr txBox="1"/>
            <p:nvPr/>
          </p:nvSpPr>
          <p:spPr>
            <a:xfrm>
              <a:off x="2881860" y="2775961"/>
              <a:ext cx="2161400" cy="507831"/>
            </a:xfrm>
            <a:prstGeom prst="rect">
              <a:avLst/>
            </a:prstGeom>
            <a:noFill/>
            <a:ln w="28575">
              <a:noFill/>
            </a:ln>
          </p:spPr>
          <p:txBody>
            <a:bodyPr wrap="square" rtlCol="0">
              <a:spAutoFit/>
            </a:bodyPr>
            <a:lstStyle/>
            <a:p>
              <a:pPr algn="ctr" defTabSz="685800"/>
              <a:r>
                <a:rPr lang="en-US" sz="1350" dirty="0">
                  <a:solidFill>
                    <a:prstClr val="black"/>
                  </a:solidFill>
                  <a:latin typeface="Arial"/>
                  <a:ea typeface="ヒラギノ角ゴ Pro W3"/>
                </a:rPr>
                <a:t>Biomarker Matched* </a:t>
              </a:r>
            </a:p>
            <a:p>
              <a:pPr algn="ctr" defTabSz="685800"/>
              <a:r>
                <a:rPr lang="en-US" sz="1350" dirty="0">
                  <a:solidFill>
                    <a:prstClr val="black"/>
                  </a:solidFill>
                  <a:latin typeface="Arial"/>
                  <a:ea typeface="ヒラギノ角ゴ Pro W3"/>
                </a:rPr>
                <a:t>Sub-studies</a:t>
              </a:r>
            </a:p>
          </p:txBody>
        </p:sp>
        <p:sp>
          <p:nvSpPr>
            <p:cNvPr id="76" name="TextBox 3">
              <a:extLst>
                <a:ext uri="{FF2B5EF4-FFF2-40B4-BE49-F238E27FC236}">
                  <a16:creationId xmlns:a16="http://schemas.microsoft.com/office/drawing/2014/main" xmlns="" id="{2B97F189-7418-4DF3-AC3B-060A9BBB8196}"/>
                </a:ext>
              </a:extLst>
            </p:cNvPr>
            <p:cNvSpPr txBox="1">
              <a:spLocks noChangeArrowheads="1"/>
            </p:cNvSpPr>
            <p:nvPr/>
          </p:nvSpPr>
          <p:spPr bwMode="auto">
            <a:xfrm>
              <a:off x="2388128" y="4444470"/>
              <a:ext cx="1220593" cy="553998"/>
            </a:xfrm>
            <a:prstGeom prst="rect">
              <a:avLst/>
            </a:prstGeom>
            <a:solidFill>
              <a:srgbClr val="4F81BD">
                <a:lumMod val="20000"/>
                <a:lumOff val="80000"/>
              </a:srgbClr>
            </a:solidFill>
            <a:ln w="9525">
              <a:solidFill>
                <a:sysClr val="windowText" lastClr="000000"/>
              </a:solid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685800">
                <a:defRPr/>
              </a:pPr>
              <a:r>
                <a:rPr lang="en-US" sz="1000" kern="0" dirty="0">
                  <a:solidFill>
                    <a:prstClr val="black"/>
                  </a:solidFill>
                  <a:latin typeface="Calibri" panose="020F0502020204030204" pitchFamily="34" charset="0"/>
                  <a:ea typeface="ヒラギノ角ゴ Pro W3"/>
                </a:rPr>
                <a:t>Evaluate: Investigational therapy 1</a:t>
              </a:r>
            </a:p>
          </p:txBody>
        </p:sp>
        <p:sp>
          <p:nvSpPr>
            <p:cNvPr id="80" name="TextBox 79">
              <a:extLst>
                <a:ext uri="{FF2B5EF4-FFF2-40B4-BE49-F238E27FC236}">
                  <a16:creationId xmlns:a16="http://schemas.microsoft.com/office/drawing/2014/main" xmlns="" id="{BAD25BA4-05BB-46A0-9EF8-A7320D6CB059}"/>
                </a:ext>
              </a:extLst>
            </p:cNvPr>
            <p:cNvSpPr txBox="1"/>
            <p:nvPr/>
          </p:nvSpPr>
          <p:spPr>
            <a:xfrm>
              <a:off x="6476190" y="2706261"/>
              <a:ext cx="2626635" cy="507831"/>
            </a:xfrm>
            <a:prstGeom prst="rect">
              <a:avLst/>
            </a:prstGeom>
            <a:noFill/>
            <a:ln w="28575">
              <a:noFill/>
            </a:ln>
          </p:spPr>
          <p:txBody>
            <a:bodyPr wrap="square" rtlCol="0">
              <a:spAutoFit/>
            </a:bodyPr>
            <a:lstStyle/>
            <a:p>
              <a:pPr algn="ctr" defTabSz="685800"/>
              <a:r>
                <a:rPr lang="en-US" sz="1350" dirty="0">
                  <a:solidFill>
                    <a:prstClr val="black"/>
                  </a:solidFill>
                  <a:latin typeface="Arial"/>
                  <a:ea typeface="ヒラギノ角ゴ Pro W3"/>
                </a:rPr>
                <a:t>Non-Matched (Immunotherapy)</a:t>
              </a:r>
            </a:p>
            <a:p>
              <a:pPr algn="ctr" defTabSz="685800"/>
              <a:r>
                <a:rPr lang="en-US" sz="1350" dirty="0">
                  <a:solidFill>
                    <a:prstClr val="black"/>
                  </a:solidFill>
                  <a:latin typeface="Arial"/>
                  <a:ea typeface="ヒラギノ角ゴ Pro W3"/>
                </a:rPr>
                <a:t>Sub-studies </a:t>
              </a:r>
            </a:p>
          </p:txBody>
        </p:sp>
        <p:cxnSp>
          <p:nvCxnSpPr>
            <p:cNvPr id="81" name="Straight Arrow Connector 80">
              <a:extLst>
                <a:ext uri="{FF2B5EF4-FFF2-40B4-BE49-F238E27FC236}">
                  <a16:creationId xmlns:a16="http://schemas.microsoft.com/office/drawing/2014/main" xmlns="" id="{A184E156-DFFB-437C-8444-7CFC64472F15}"/>
                </a:ext>
              </a:extLst>
            </p:cNvPr>
            <p:cNvCxnSpPr>
              <a:stCxn id="82" idx="2"/>
              <a:endCxn id="104" idx="0"/>
            </p:cNvCxnSpPr>
            <p:nvPr/>
          </p:nvCxnSpPr>
          <p:spPr>
            <a:xfrm flipH="1">
              <a:off x="6478073" y="3654448"/>
              <a:ext cx="10823" cy="735460"/>
            </a:xfrm>
            <a:prstGeom prst="straightConnector1">
              <a:avLst/>
            </a:prstGeom>
            <a:noFill/>
            <a:ln w="28575" cap="flat" cmpd="sng" algn="ctr">
              <a:solidFill>
                <a:srgbClr val="4F81BD">
                  <a:shade val="95000"/>
                  <a:satMod val="105000"/>
                </a:srgbClr>
              </a:solidFill>
              <a:prstDash val="solid"/>
              <a:tailEnd type="arrow"/>
            </a:ln>
            <a:effectLst/>
          </p:spPr>
        </p:cxnSp>
        <p:sp>
          <p:nvSpPr>
            <p:cNvPr id="82" name="TextBox 2">
              <a:extLst>
                <a:ext uri="{FF2B5EF4-FFF2-40B4-BE49-F238E27FC236}">
                  <a16:creationId xmlns:a16="http://schemas.microsoft.com/office/drawing/2014/main" xmlns="" id="{27A66380-A4E4-492F-887D-6A7AE9E7196A}"/>
                </a:ext>
              </a:extLst>
            </p:cNvPr>
            <p:cNvSpPr txBox="1">
              <a:spLocks noChangeArrowheads="1"/>
            </p:cNvSpPr>
            <p:nvPr/>
          </p:nvSpPr>
          <p:spPr bwMode="auto">
            <a:xfrm>
              <a:off x="5984798" y="3309370"/>
              <a:ext cx="1008194" cy="345079"/>
            </a:xfrm>
            <a:prstGeom prst="rect">
              <a:avLst/>
            </a:prstGeom>
            <a:solidFill>
              <a:srgbClr val="611D72">
                <a:lumMod val="75000"/>
              </a:srgbClr>
            </a:solidFill>
            <a:ln w="28575" cap="flat" cmpd="sng" algn="ctr">
              <a:solidFill>
                <a:srgbClr val="611D72">
                  <a:lumMod val="50000"/>
                </a:srgbClr>
              </a:solidFill>
              <a:prstDash val="solid"/>
              <a:headEnd/>
              <a:tailEnd/>
            </a:ln>
            <a:effectLst/>
          </p:spPr>
          <p:txBody>
            <a:bodyPr wrap="none" lIns="67422" tIns="33711" rIns="67422" bIns="33711">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900" b="0" i="0" u="sng" strike="noStrike" kern="0" cap="none" spc="0" normalizeH="0" baseline="0" noProof="0" dirty="0">
                  <a:ln>
                    <a:noFill/>
                  </a:ln>
                  <a:solidFill>
                    <a:prstClr val="white"/>
                  </a:solidFill>
                  <a:effectLst/>
                  <a:uLnTx/>
                  <a:uFillTx/>
                  <a:latin typeface="Arial"/>
                  <a:ea typeface="ヒラギノ角ゴ Pro W3"/>
                </a:rPr>
                <a:t>IO Naïve</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a:ea typeface="ヒラギノ角ゴ Pro W3"/>
                </a:rPr>
                <a:t>(Squamous only)</a:t>
              </a:r>
            </a:p>
          </p:txBody>
        </p:sp>
        <p:cxnSp>
          <p:nvCxnSpPr>
            <p:cNvPr id="83" name="Straight Arrow Connector 82">
              <a:extLst>
                <a:ext uri="{FF2B5EF4-FFF2-40B4-BE49-F238E27FC236}">
                  <a16:creationId xmlns:a16="http://schemas.microsoft.com/office/drawing/2014/main" xmlns="" id="{9543ABED-7C8F-484F-8E3D-8D52F0F059D7}"/>
                </a:ext>
              </a:extLst>
            </p:cNvPr>
            <p:cNvCxnSpPr/>
            <p:nvPr/>
          </p:nvCxnSpPr>
          <p:spPr>
            <a:xfrm>
              <a:off x="4840061" y="4873578"/>
              <a:ext cx="0" cy="672400"/>
            </a:xfrm>
            <a:prstGeom prst="straightConnector1">
              <a:avLst/>
            </a:prstGeom>
            <a:noFill/>
            <a:ln w="28575" cap="flat" cmpd="sng" algn="ctr">
              <a:solidFill>
                <a:srgbClr val="4F81BD">
                  <a:shade val="95000"/>
                  <a:satMod val="105000"/>
                </a:srgbClr>
              </a:solidFill>
              <a:prstDash val="sysDash"/>
              <a:tailEnd type="arrow"/>
            </a:ln>
            <a:effectLst/>
          </p:spPr>
        </p:cxnSp>
        <p:cxnSp>
          <p:nvCxnSpPr>
            <p:cNvPr id="84" name="Straight Arrow Connector 83">
              <a:extLst>
                <a:ext uri="{FF2B5EF4-FFF2-40B4-BE49-F238E27FC236}">
                  <a16:creationId xmlns:a16="http://schemas.microsoft.com/office/drawing/2014/main" xmlns="" id="{928AD762-5B78-49BA-8FD1-58E516A0681C}"/>
                </a:ext>
              </a:extLst>
            </p:cNvPr>
            <p:cNvCxnSpPr/>
            <p:nvPr/>
          </p:nvCxnSpPr>
          <p:spPr>
            <a:xfrm>
              <a:off x="5907936" y="1823556"/>
              <a:ext cx="0" cy="777599"/>
            </a:xfrm>
            <a:prstGeom prst="straightConnector1">
              <a:avLst/>
            </a:prstGeom>
            <a:noFill/>
            <a:ln w="28575" cap="flat" cmpd="sng" algn="ctr">
              <a:solidFill>
                <a:srgbClr val="4F81BD">
                  <a:shade val="95000"/>
                  <a:satMod val="105000"/>
                </a:srgbClr>
              </a:solidFill>
              <a:prstDash val="solid"/>
              <a:tailEnd type="arrow"/>
            </a:ln>
            <a:effectLst/>
          </p:spPr>
        </p:cxnSp>
        <p:sp>
          <p:nvSpPr>
            <p:cNvPr id="85" name="TextBox 11">
              <a:extLst>
                <a:ext uri="{FF2B5EF4-FFF2-40B4-BE49-F238E27FC236}">
                  <a16:creationId xmlns:a16="http://schemas.microsoft.com/office/drawing/2014/main" xmlns="" id="{BF919665-1C6F-4802-87A5-3FB9A27887F9}"/>
                </a:ext>
              </a:extLst>
            </p:cNvPr>
            <p:cNvSpPr txBox="1">
              <a:spLocks noChangeArrowheads="1"/>
            </p:cNvSpPr>
            <p:nvPr/>
          </p:nvSpPr>
          <p:spPr bwMode="auto">
            <a:xfrm>
              <a:off x="4566533" y="2057384"/>
              <a:ext cx="2741794" cy="229663"/>
            </a:xfrm>
            <a:prstGeom prst="rect">
              <a:avLst/>
            </a:prstGeom>
            <a:solidFill>
              <a:srgbClr val="6C217F"/>
            </a:solidFill>
            <a:ln w="28575" cap="flat" cmpd="sng" algn="ctr">
              <a:solidFill>
                <a:srgbClr val="6C217F">
                  <a:lumMod val="50000"/>
                </a:srgbClr>
              </a:solidFill>
              <a:prstDash val="solid"/>
              <a:headEnd/>
              <a:tailEnd/>
            </a:ln>
            <a:effectLst/>
          </p:spPr>
          <p:txBody>
            <a:bodyPr wrap="square" lIns="67422" tIns="33711" rIns="67422" bIns="33711">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a:ea typeface="ヒラギノ角ゴ Pro W3"/>
                </a:rPr>
                <a:t>Centralized Biomarker Profiling</a:t>
              </a:r>
            </a:p>
          </p:txBody>
        </p:sp>
        <p:sp>
          <p:nvSpPr>
            <p:cNvPr id="90" name="Left Bracket 89">
              <a:extLst>
                <a:ext uri="{FF2B5EF4-FFF2-40B4-BE49-F238E27FC236}">
                  <a16:creationId xmlns:a16="http://schemas.microsoft.com/office/drawing/2014/main" xmlns="" id="{EB1B24C6-834C-43F4-8D3F-7083D7FDEA11}"/>
                </a:ext>
              </a:extLst>
            </p:cNvPr>
            <p:cNvSpPr/>
            <p:nvPr/>
          </p:nvSpPr>
          <p:spPr>
            <a:xfrm rot="5400000">
              <a:off x="5703630" y="775938"/>
              <a:ext cx="120462" cy="3770894"/>
            </a:xfrm>
            <a:prstGeom prst="leftBracket">
              <a:avLst/>
            </a:prstGeom>
            <a:noFill/>
            <a:ln w="28575" cap="flat" cmpd="sng" algn="ctr">
              <a:solidFill>
                <a:srgbClr val="728C8B"/>
              </a:solidFill>
              <a:prstDash val="solid"/>
            </a:ln>
            <a:effectLst/>
          </p:spPr>
          <p:txBody>
            <a:bodyPr anchor="ctr"/>
            <a:lstStyle/>
            <a:p>
              <a:pPr algn="ctr" defTabSz="685800">
                <a:defRPr/>
              </a:pPr>
              <a:endParaRPr lang="en-US" sz="900" kern="0" dirty="0">
                <a:solidFill>
                  <a:srgbClr val="C0504D">
                    <a:lumMod val="60000"/>
                    <a:lumOff val="40000"/>
                  </a:srgbClr>
                </a:solidFill>
                <a:latin typeface="Arial"/>
                <a:ea typeface="ヒラギノ角ゴ Pro W3" charset="-128"/>
              </a:endParaRPr>
            </a:p>
          </p:txBody>
        </p:sp>
        <p:sp>
          <p:nvSpPr>
            <p:cNvPr id="91" name="TextBox 11">
              <a:extLst>
                <a:ext uri="{FF2B5EF4-FFF2-40B4-BE49-F238E27FC236}">
                  <a16:creationId xmlns:a16="http://schemas.microsoft.com/office/drawing/2014/main" xmlns="" id="{012E9031-08D5-46F9-A634-F60F63C889AD}"/>
                </a:ext>
              </a:extLst>
            </p:cNvPr>
            <p:cNvSpPr txBox="1">
              <a:spLocks noChangeArrowheads="1"/>
            </p:cNvSpPr>
            <p:nvPr/>
          </p:nvSpPr>
          <p:spPr bwMode="auto">
            <a:xfrm>
              <a:off x="4566533" y="863439"/>
              <a:ext cx="2741794" cy="1052965"/>
            </a:xfrm>
            <a:prstGeom prst="rect">
              <a:avLst/>
            </a:prstGeom>
            <a:solidFill>
              <a:srgbClr val="DADADA"/>
            </a:solidFill>
            <a:ln w="28575" cap="flat" cmpd="sng" algn="ctr">
              <a:solidFill>
                <a:srgbClr val="6C217F">
                  <a:lumMod val="50000"/>
                </a:srgbClr>
              </a:solidFill>
              <a:prstDash val="solid"/>
              <a:headEnd/>
              <a:tailEnd/>
            </a:ln>
            <a:effectLst/>
          </p:spPr>
          <p:txBody>
            <a:bodyPr wrap="square" lIns="67422" tIns="33711" rIns="67422" bIns="33711">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a:ea typeface="ヒラギノ角ゴ Pro W3"/>
                </a:rPr>
                <a:t>Previously-treated Stage IV or Recurrent </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a:ea typeface="ヒラギノ角ゴ Pro W3"/>
                </a:rPr>
                <a:t>Non-Small Cell Lung Cancer</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0000"/>
                  </a:solidFill>
                  <a:effectLst/>
                  <a:uLnTx/>
                  <a:uFillTx/>
                  <a:latin typeface="Arial"/>
                  <a:ea typeface="ヒラギノ角ゴ Pro W3"/>
                </a:rPr>
                <a:t>All Histology</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ヒラギノ角ゴ Pro W3"/>
                </a:rPr>
                <a:t>(Chemo or </a:t>
              </a:r>
              <a:r>
                <a:rPr kumimoji="0" lang="en-US" sz="1000" b="0" i="0" u="none" strike="noStrike" kern="0" cap="none" spc="0" normalizeH="0" baseline="0" noProof="0" dirty="0" smtClean="0">
                  <a:ln>
                    <a:noFill/>
                  </a:ln>
                  <a:solidFill>
                    <a:prstClr val="black"/>
                  </a:solidFill>
                  <a:effectLst/>
                  <a:uLnTx/>
                  <a:uFillTx/>
                  <a:latin typeface="Arial"/>
                  <a:ea typeface="ヒラギノ角ゴ Pro W3"/>
                </a:rPr>
                <a:t>Immunotherapy </a:t>
              </a:r>
              <a:r>
                <a:rPr kumimoji="0" lang="en-US" sz="1000" b="0" i="0" u="none" strike="noStrike" kern="0" cap="none" spc="0" normalizeH="0" baseline="0" noProof="0" dirty="0">
                  <a:ln>
                    <a:noFill/>
                  </a:ln>
                  <a:solidFill>
                    <a:prstClr val="black"/>
                  </a:solidFill>
                  <a:effectLst/>
                  <a:uLnTx/>
                  <a:uFillTx/>
                  <a:latin typeface="Arial"/>
                  <a:ea typeface="ヒラギノ角ゴ Pro W3"/>
                </a:rPr>
                <a:t>Refractory Patients)</a:t>
              </a:r>
            </a:p>
          </p:txBody>
        </p:sp>
        <p:sp>
          <p:nvSpPr>
            <p:cNvPr id="92" name="TextBox 3">
              <a:extLst>
                <a:ext uri="{FF2B5EF4-FFF2-40B4-BE49-F238E27FC236}">
                  <a16:creationId xmlns:a16="http://schemas.microsoft.com/office/drawing/2014/main" xmlns="" id="{3BD9EC3E-FC2C-48E7-8D93-4DE6878B066B}"/>
                </a:ext>
              </a:extLst>
            </p:cNvPr>
            <p:cNvSpPr txBox="1">
              <a:spLocks noChangeArrowheads="1"/>
            </p:cNvSpPr>
            <p:nvPr/>
          </p:nvSpPr>
          <p:spPr bwMode="auto">
            <a:xfrm>
              <a:off x="1981539" y="5545978"/>
              <a:ext cx="936024" cy="369332"/>
            </a:xfrm>
            <a:prstGeom prst="rect">
              <a:avLst/>
            </a:prstGeom>
            <a:solidFill>
              <a:srgbClr val="AAACB5">
                <a:lumMod val="20000"/>
                <a:lumOff val="80000"/>
              </a:srgbClr>
            </a:solidFill>
            <a:ln w="9525">
              <a:solidFill>
                <a:sysClr val="windowText" lastClr="000000"/>
              </a:solidFill>
              <a:miter lim="800000"/>
              <a:headEnd/>
              <a:tailEnd/>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a:rPr>
                <a:t>Investigational  therapy 1</a:t>
              </a:r>
            </a:p>
          </p:txBody>
        </p:sp>
        <p:sp>
          <p:nvSpPr>
            <p:cNvPr id="93" name="TextBox 3">
              <a:extLst>
                <a:ext uri="{FF2B5EF4-FFF2-40B4-BE49-F238E27FC236}">
                  <a16:creationId xmlns:a16="http://schemas.microsoft.com/office/drawing/2014/main" xmlns="" id="{EE28B843-05D0-49C7-8DD8-3782B9BB8066}"/>
                </a:ext>
              </a:extLst>
            </p:cNvPr>
            <p:cNvSpPr txBox="1">
              <a:spLocks noChangeArrowheads="1"/>
            </p:cNvSpPr>
            <p:nvPr/>
          </p:nvSpPr>
          <p:spPr bwMode="auto">
            <a:xfrm>
              <a:off x="3105432" y="5545978"/>
              <a:ext cx="677258" cy="369332"/>
            </a:xfrm>
            <a:prstGeom prst="rect">
              <a:avLst/>
            </a:prstGeom>
            <a:solidFill>
              <a:srgbClr val="AAACB5">
                <a:lumMod val="20000"/>
                <a:lumOff val="80000"/>
              </a:srgbClr>
            </a:solidFill>
            <a:ln w="9525">
              <a:solidFill>
                <a:sysClr val="windowText" lastClr="000000"/>
              </a:solidFill>
              <a:miter lim="800000"/>
              <a:headEnd/>
              <a:tailEnd/>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a:rPr>
                <a:t>Standard of Care </a:t>
              </a:r>
            </a:p>
          </p:txBody>
        </p:sp>
        <p:cxnSp>
          <p:nvCxnSpPr>
            <p:cNvPr id="94" name="Straight Arrow Connector 93">
              <a:extLst>
                <a:ext uri="{FF2B5EF4-FFF2-40B4-BE49-F238E27FC236}">
                  <a16:creationId xmlns:a16="http://schemas.microsoft.com/office/drawing/2014/main" xmlns="" id="{622114B3-1E6F-4461-8638-8C744168BAE2}"/>
                </a:ext>
              </a:extLst>
            </p:cNvPr>
            <p:cNvCxnSpPr/>
            <p:nvPr/>
          </p:nvCxnSpPr>
          <p:spPr>
            <a:xfrm flipH="1">
              <a:off x="7993686" y="4074102"/>
              <a:ext cx="673218" cy="639713"/>
            </a:xfrm>
            <a:prstGeom prst="straightConnector1">
              <a:avLst/>
            </a:prstGeom>
            <a:noFill/>
            <a:ln w="28575" cap="flat" cmpd="sng" algn="ctr">
              <a:solidFill>
                <a:srgbClr val="4F81BD">
                  <a:shade val="95000"/>
                  <a:satMod val="105000"/>
                </a:srgbClr>
              </a:solidFill>
              <a:prstDash val="solid"/>
              <a:tailEnd type="arrow"/>
            </a:ln>
            <a:effectLst/>
          </p:spPr>
        </p:cxnSp>
        <p:sp>
          <p:nvSpPr>
            <p:cNvPr id="95" name="TextBox 94">
              <a:extLst>
                <a:ext uri="{FF2B5EF4-FFF2-40B4-BE49-F238E27FC236}">
                  <a16:creationId xmlns:a16="http://schemas.microsoft.com/office/drawing/2014/main" xmlns="" id="{ACBEBD57-7478-4FB7-AF62-08FDF154242D}"/>
                </a:ext>
              </a:extLst>
            </p:cNvPr>
            <p:cNvSpPr txBox="1"/>
            <p:nvPr/>
          </p:nvSpPr>
          <p:spPr>
            <a:xfrm>
              <a:off x="2854965" y="5576757"/>
              <a:ext cx="372955" cy="276999"/>
            </a:xfrm>
            <a:prstGeom prst="rect">
              <a:avLst/>
            </a:prstGeom>
            <a:noFill/>
            <a:ln w="28575">
              <a:noFill/>
            </a:ln>
          </p:spPr>
          <p:txBody>
            <a:bodyPr wrap="square" rtlCol="0">
              <a:spAutoFit/>
            </a:bodyPr>
            <a:lstStyle/>
            <a:p>
              <a:pPr defTabSz="685800"/>
              <a:r>
                <a:rPr lang="en-US" sz="1200" dirty="0">
                  <a:solidFill>
                    <a:prstClr val="black"/>
                  </a:solidFill>
                  <a:latin typeface="Arial"/>
                  <a:ea typeface="ヒラギノ角ゴ Pro W3"/>
                </a:rPr>
                <a:t>vs</a:t>
              </a:r>
            </a:p>
          </p:txBody>
        </p:sp>
        <p:sp>
          <p:nvSpPr>
            <p:cNvPr id="96" name="TextBox 3">
              <a:extLst>
                <a:ext uri="{FF2B5EF4-FFF2-40B4-BE49-F238E27FC236}">
                  <a16:creationId xmlns:a16="http://schemas.microsoft.com/office/drawing/2014/main" xmlns="" id="{8D478D7D-B64D-4AB0-99D0-45B07CBD423C}"/>
                </a:ext>
              </a:extLst>
            </p:cNvPr>
            <p:cNvSpPr txBox="1">
              <a:spLocks noChangeArrowheads="1"/>
            </p:cNvSpPr>
            <p:nvPr/>
          </p:nvSpPr>
          <p:spPr bwMode="auto">
            <a:xfrm>
              <a:off x="3895086" y="5545978"/>
              <a:ext cx="868825" cy="369332"/>
            </a:xfrm>
            <a:prstGeom prst="rect">
              <a:avLst/>
            </a:prstGeom>
            <a:solidFill>
              <a:srgbClr val="AAACB5">
                <a:lumMod val="20000"/>
                <a:lumOff val="80000"/>
              </a:srgbClr>
            </a:solidFill>
            <a:ln w="9525">
              <a:solidFill>
                <a:sysClr val="windowText" lastClr="000000"/>
              </a:solidFill>
              <a:miter lim="800000"/>
              <a:headEnd/>
              <a:tailEnd/>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a:rPr>
                <a:t>Investigational  therapy n</a:t>
              </a:r>
            </a:p>
          </p:txBody>
        </p:sp>
        <p:sp>
          <p:nvSpPr>
            <p:cNvPr id="97" name="TextBox 3">
              <a:extLst>
                <a:ext uri="{FF2B5EF4-FFF2-40B4-BE49-F238E27FC236}">
                  <a16:creationId xmlns:a16="http://schemas.microsoft.com/office/drawing/2014/main" xmlns="" id="{F2452D12-BB40-4291-BD4A-64AEF2545E9A}"/>
                </a:ext>
              </a:extLst>
            </p:cNvPr>
            <p:cNvSpPr txBox="1">
              <a:spLocks noChangeArrowheads="1"/>
            </p:cNvSpPr>
            <p:nvPr/>
          </p:nvSpPr>
          <p:spPr bwMode="auto">
            <a:xfrm>
              <a:off x="4935928" y="5545978"/>
              <a:ext cx="692858" cy="369332"/>
            </a:xfrm>
            <a:prstGeom prst="rect">
              <a:avLst/>
            </a:prstGeom>
            <a:solidFill>
              <a:srgbClr val="AAACB5">
                <a:lumMod val="20000"/>
                <a:lumOff val="80000"/>
              </a:srgbClr>
            </a:solidFill>
            <a:ln w="9525">
              <a:solidFill>
                <a:sysClr val="windowText" lastClr="000000"/>
              </a:solidFill>
              <a:miter lim="800000"/>
              <a:headEnd/>
              <a:tailEnd/>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a:rPr>
                <a:t>Standard of Care </a:t>
              </a:r>
            </a:p>
          </p:txBody>
        </p:sp>
        <p:sp>
          <p:nvSpPr>
            <p:cNvPr id="98" name="TextBox 97">
              <a:extLst>
                <a:ext uri="{FF2B5EF4-FFF2-40B4-BE49-F238E27FC236}">
                  <a16:creationId xmlns:a16="http://schemas.microsoft.com/office/drawing/2014/main" xmlns="" id="{7B5EE964-DCC2-4D1B-BEC5-FEC23DAEDBB8}"/>
                </a:ext>
              </a:extLst>
            </p:cNvPr>
            <p:cNvSpPr txBox="1"/>
            <p:nvPr/>
          </p:nvSpPr>
          <p:spPr>
            <a:xfrm>
              <a:off x="4693945" y="5576757"/>
              <a:ext cx="340350" cy="276999"/>
            </a:xfrm>
            <a:prstGeom prst="rect">
              <a:avLst/>
            </a:prstGeom>
            <a:noFill/>
            <a:ln w="28575">
              <a:noFill/>
            </a:ln>
          </p:spPr>
          <p:txBody>
            <a:bodyPr wrap="square" rtlCol="0">
              <a:spAutoFit/>
            </a:bodyPr>
            <a:lstStyle/>
            <a:p>
              <a:pPr defTabSz="685800"/>
              <a:r>
                <a:rPr lang="en-US" sz="1200" dirty="0">
                  <a:solidFill>
                    <a:prstClr val="black"/>
                  </a:solidFill>
                  <a:latin typeface="Arial"/>
                  <a:ea typeface="ヒラギノ角ゴ Pro W3"/>
                </a:rPr>
                <a:t>vs</a:t>
              </a:r>
            </a:p>
          </p:txBody>
        </p:sp>
        <p:sp>
          <p:nvSpPr>
            <p:cNvPr id="99" name="Oval 98">
              <a:extLst>
                <a:ext uri="{FF2B5EF4-FFF2-40B4-BE49-F238E27FC236}">
                  <a16:creationId xmlns:a16="http://schemas.microsoft.com/office/drawing/2014/main" xmlns="" id="{7F1DFFD7-F2CC-461F-874D-97AF63FD01F5}"/>
                </a:ext>
              </a:extLst>
            </p:cNvPr>
            <p:cNvSpPr/>
            <p:nvPr/>
          </p:nvSpPr>
          <p:spPr>
            <a:xfrm>
              <a:off x="2866345" y="5105156"/>
              <a:ext cx="300314" cy="206549"/>
            </a:xfrm>
            <a:prstGeom prst="ellipse">
              <a:avLst/>
            </a:prstGeom>
            <a:solidFill>
              <a:srgbClr val="D4DB90"/>
            </a:solidFill>
            <a:ln w="28575" cap="flat" cmpd="sng" algn="ctr">
              <a:solidFill>
                <a:srgbClr val="D4DB90">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Arial"/>
                  <a:ea typeface="ヒラギノ角ゴ Pro W3"/>
                </a:rPr>
                <a:t>R</a:t>
              </a:r>
            </a:p>
          </p:txBody>
        </p:sp>
        <p:sp>
          <p:nvSpPr>
            <p:cNvPr id="100" name="Oval 99">
              <a:extLst>
                <a:ext uri="{FF2B5EF4-FFF2-40B4-BE49-F238E27FC236}">
                  <a16:creationId xmlns:a16="http://schemas.microsoft.com/office/drawing/2014/main" xmlns="" id="{FCDDC1B3-C086-4C88-862E-CE7FF4593D82}"/>
                </a:ext>
              </a:extLst>
            </p:cNvPr>
            <p:cNvSpPr/>
            <p:nvPr/>
          </p:nvSpPr>
          <p:spPr>
            <a:xfrm>
              <a:off x="4679946" y="5105155"/>
              <a:ext cx="326191" cy="235130"/>
            </a:xfrm>
            <a:prstGeom prst="ellipse">
              <a:avLst/>
            </a:prstGeom>
            <a:solidFill>
              <a:srgbClr val="D4DB90"/>
            </a:solidFill>
            <a:ln w="28575" cap="flat" cmpd="sng" algn="ctr">
              <a:solidFill>
                <a:srgbClr val="D4DB90">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Arial"/>
                  <a:ea typeface="ヒラギノ角ゴ Pro W3"/>
                </a:rPr>
                <a:t>R</a:t>
              </a:r>
            </a:p>
          </p:txBody>
        </p:sp>
        <p:sp>
          <p:nvSpPr>
            <p:cNvPr id="101" name="TextBox 3">
              <a:extLst>
                <a:ext uri="{FF2B5EF4-FFF2-40B4-BE49-F238E27FC236}">
                  <a16:creationId xmlns:a16="http://schemas.microsoft.com/office/drawing/2014/main" xmlns="" id="{37C69BB4-B3AA-48F9-BA03-9A390F27ABE3}"/>
                </a:ext>
              </a:extLst>
            </p:cNvPr>
            <p:cNvSpPr txBox="1">
              <a:spLocks noChangeArrowheads="1"/>
            </p:cNvSpPr>
            <p:nvPr/>
          </p:nvSpPr>
          <p:spPr bwMode="auto">
            <a:xfrm>
              <a:off x="7590135" y="4726474"/>
              <a:ext cx="1004610" cy="553998"/>
            </a:xfrm>
            <a:prstGeom prst="rect">
              <a:avLst/>
            </a:prstGeom>
            <a:solidFill>
              <a:srgbClr val="AAACB5">
                <a:lumMod val="20000"/>
                <a:lumOff val="80000"/>
              </a:srgbClr>
            </a:solidFill>
            <a:ln w="9525">
              <a:solidFill>
                <a:sysClr val="windowText" lastClr="000000"/>
              </a:solidFill>
              <a:miter lim="800000"/>
              <a:headEnd/>
              <a:tailEnd/>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sng" strike="noStrike" kern="0" cap="none" spc="0" normalizeH="0" baseline="0" noProof="0" dirty="0">
                  <a:ln>
                    <a:noFill/>
                  </a:ln>
                  <a:solidFill>
                    <a:prstClr val="black"/>
                  </a:solidFill>
                  <a:effectLst/>
                  <a:uLnTx/>
                  <a:uFillTx/>
                  <a:latin typeface="Calibri" panose="020F0502020204030204" pitchFamily="34" charset="0"/>
                  <a:ea typeface="ヒラギノ角ゴ Pro W3"/>
                </a:rPr>
                <a:t>IO Sub-study 1</a:t>
              </a:r>
            </a:p>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000" b="0" i="0" u="sng" strike="noStrike" kern="0" cap="none" spc="0" normalizeH="0" baseline="0" noProof="0" dirty="0">
                <a:ln>
                  <a:noFill/>
                </a:ln>
                <a:solidFill>
                  <a:prstClr val="black"/>
                </a:solidFill>
                <a:effectLst/>
                <a:uLnTx/>
                <a:uFillTx/>
                <a:latin typeface="Calibri" panose="020F0502020204030204" pitchFamily="34" charset="0"/>
                <a:ea typeface="ヒラギノ角ゴ Pro W3"/>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a:rPr>
                <a:t>IO Combo 1</a:t>
              </a:r>
            </a:p>
          </p:txBody>
        </p:sp>
        <p:sp>
          <p:nvSpPr>
            <p:cNvPr id="103" name="TextBox 3">
              <a:extLst>
                <a:ext uri="{FF2B5EF4-FFF2-40B4-BE49-F238E27FC236}">
                  <a16:creationId xmlns:a16="http://schemas.microsoft.com/office/drawing/2014/main" xmlns="" id="{3AEB3BFD-0CB2-4381-A782-A699ED1FAB53}"/>
                </a:ext>
              </a:extLst>
            </p:cNvPr>
            <p:cNvSpPr txBox="1">
              <a:spLocks noChangeArrowheads="1"/>
            </p:cNvSpPr>
            <p:nvPr/>
          </p:nvSpPr>
          <p:spPr bwMode="auto">
            <a:xfrm>
              <a:off x="4214708" y="4449475"/>
              <a:ext cx="1220593" cy="553998"/>
            </a:xfrm>
            <a:prstGeom prst="rect">
              <a:avLst/>
            </a:prstGeom>
            <a:solidFill>
              <a:srgbClr val="4F81BD">
                <a:lumMod val="20000"/>
                <a:lumOff val="80000"/>
              </a:srgbClr>
            </a:solidFill>
            <a:ln w="9525">
              <a:solidFill>
                <a:sysClr val="windowText" lastClr="000000"/>
              </a:solid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685800">
                <a:defRPr/>
              </a:pPr>
              <a:r>
                <a:rPr lang="en-US" sz="1000" kern="0" dirty="0">
                  <a:solidFill>
                    <a:prstClr val="black"/>
                  </a:solidFill>
                  <a:latin typeface="Calibri" panose="020F0502020204030204" pitchFamily="34" charset="0"/>
                  <a:ea typeface="ヒラギノ角ゴ Pro W3"/>
                </a:rPr>
                <a:t>Evaluate: Investigational therapy n</a:t>
              </a:r>
            </a:p>
          </p:txBody>
        </p:sp>
        <p:sp>
          <p:nvSpPr>
            <p:cNvPr id="104" name="TextBox 3">
              <a:extLst>
                <a:ext uri="{FF2B5EF4-FFF2-40B4-BE49-F238E27FC236}">
                  <a16:creationId xmlns:a16="http://schemas.microsoft.com/office/drawing/2014/main" xmlns="" id="{4E660C19-6AA7-4250-98C7-C7416FA140A8}"/>
                </a:ext>
              </a:extLst>
            </p:cNvPr>
            <p:cNvSpPr txBox="1">
              <a:spLocks noChangeArrowheads="1"/>
            </p:cNvSpPr>
            <p:nvPr/>
          </p:nvSpPr>
          <p:spPr bwMode="auto">
            <a:xfrm>
              <a:off x="5841693" y="4389909"/>
              <a:ext cx="1272759" cy="646331"/>
            </a:xfrm>
            <a:prstGeom prst="rect">
              <a:avLst/>
            </a:prstGeom>
            <a:solidFill>
              <a:srgbClr val="4F81BD">
                <a:lumMod val="20000"/>
                <a:lumOff val="80000"/>
              </a:srgbClr>
            </a:solidFill>
            <a:ln w="9525">
              <a:solidFill>
                <a:sysClr val="windowText" lastClr="000000"/>
              </a:solid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605150" fontAlgn="auto">
                <a:spcBef>
                  <a:spcPts val="0"/>
                </a:spcBef>
                <a:spcAft>
                  <a:spcPts val="0"/>
                </a:spcAft>
                <a:defRPr/>
              </a:pPr>
              <a:r>
                <a:rPr lang="en-US" sz="900" kern="0" dirty="0">
                  <a:solidFill>
                    <a:prstClr val="black"/>
                  </a:solidFill>
                  <a:latin typeface="Calibri" panose="020F0502020204030204" pitchFamily="34" charset="0"/>
                  <a:ea typeface="ヒラギノ角ゴ Pro W3"/>
                </a:rPr>
                <a:t>Nivolumab + Ipilimumab </a:t>
              </a:r>
            </a:p>
            <a:p>
              <a:pPr algn="ctr" defTabSz="605150" fontAlgn="auto">
                <a:spcBef>
                  <a:spcPts val="0"/>
                </a:spcBef>
                <a:spcAft>
                  <a:spcPts val="0"/>
                </a:spcAft>
                <a:defRPr/>
              </a:pPr>
              <a:r>
                <a:rPr lang="en-US" sz="900" kern="0" dirty="0">
                  <a:solidFill>
                    <a:prstClr val="black"/>
                  </a:solidFill>
                  <a:latin typeface="Calibri" panose="020F0502020204030204" pitchFamily="34" charset="0"/>
                  <a:ea typeface="ヒラギノ角ゴ Pro W3"/>
                </a:rPr>
                <a:t>v.</a:t>
              </a:r>
            </a:p>
            <a:p>
              <a:pPr algn="ctr" defTabSz="605150" fontAlgn="auto">
                <a:spcBef>
                  <a:spcPts val="0"/>
                </a:spcBef>
                <a:spcAft>
                  <a:spcPts val="0"/>
                </a:spcAft>
                <a:defRPr/>
              </a:pPr>
              <a:r>
                <a:rPr lang="en-US" sz="900" kern="0" dirty="0">
                  <a:solidFill>
                    <a:prstClr val="black"/>
                  </a:solidFill>
                  <a:latin typeface="Calibri" panose="020F0502020204030204" pitchFamily="34" charset="0"/>
                  <a:ea typeface="ヒラギノ角ゴ Pro W3"/>
                </a:rPr>
                <a:t>Nivolumab</a:t>
              </a:r>
            </a:p>
          </p:txBody>
        </p:sp>
        <p:sp>
          <p:nvSpPr>
            <p:cNvPr id="106" name="TextBox 105">
              <a:extLst>
                <a:ext uri="{FF2B5EF4-FFF2-40B4-BE49-F238E27FC236}">
                  <a16:creationId xmlns:a16="http://schemas.microsoft.com/office/drawing/2014/main" xmlns="" id="{E6D0D107-4BA6-4641-8FF3-1C6F72ED0192}"/>
                </a:ext>
              </a:extLst>
            </p:cNvPr>
            <p:cNvSpPr txBox="1"/>
            <p:nvPr/>
          </p:nvSpPr>
          <p:spPr>
            <a:xfrm>
              <a:off x="1363776" y="5214361"/>
              <a:ext cx="822129" cy="300082"/>
            </a:xfrm>
            <a:prstGeom prst="rect">
              <a:avLst/>
            </a:prstGeom>
            <a:noFill/>
            <a:ln w="28575">
              <a:noFill/>
            </a:ln>
          </p:spPr>
          <p:txBody>
            <a:bodyPr wrap="square" rtlCol="0">
              <a:spAutoFit/>
            </a:bodyPr>
            <a:lstStyle/>
            <a:p>
              <a:pPr defTabSz="685800"/>
              <a:r>
                <a:rPr lang="en-US" sz="1350" dirty="0">
                  <a:solidFill>
                    <a:prstClr val="black"/>
                  </a:solidFill>
                  <a:latin typeface="Arial"/>
                  <a:ea typeface="ヒラギノ角ゴ Pro W3"/>
                </a:rPr>
                <a:t>Phase 3</a:t>
              </a:r>
            </a:p>
          </p:txBody>
        </p:sp>
        <p:sp>
          <p:nvSpPr>
            <p:cNvPr id="107" name="TextBox 106">
              <a:extLst>
                <a:ext uri="{FF2B5EF4-FFF2-40B4-BE49-F238E27FC236}">
                  <a16:creationId xmlns:a16="http://schemas.microsoft.com/office/drawing/2014/main" xmlns="" id="{544E860C-6294-4FCE-9C7F-ACDCFEA7CBD9}"/>
                </a:ext>
              </a:extLst>
            </p:cNvPr>
            <p:cNvSpPr txBox="1"/>
            <p:nvPr/>
          </p:nvSpPr>
          <p:spPr>
            <a:xfrm>
              <a:off x="1339506" y="4503085"/>
              <a:ext cx="899193" cy="300082"/>
            </a:xfrm>
            <a:prstGeom prst="rect">
              <a:avLst/>
            </a:prstGeom>
            <a:noFill/>
            <a:ln w="28575">
              <a:noFill/>
            </a:ln>
          </p:spPr>
          <p:txBody>
            <a:bodyPr wrap="square" rtlCol="0">
              <a:spAutoFit/>
            </a:bodyPr>
            <a:lstStyle/>
            <a:p>
              <a:pPr defTabSz="685800"/>
              <a:r>
                <a:rPr lang="en-US" sz="1350" dirty="0">
                  <a:solidFill>
                    <a:prstClr val="black"/>
                  </a:solidFill>
                  <a:latin typeface="Arial"/>
                  <a:ea typeface="ヒラギノ角ゴ Pro W3"/>
                </a:rPr>
                <a:t>Phase 2</a:t>
              </a:r>
            </a:p>
          </p:txBody>
        </p:sp>
        <p:sp>
          <p:nvSpPr>
            <p:cNvPr id="108" name="Oval 107">
              <a:extLst>
                <a:ext uri="{FF2B5EF4-FFF2-40B4-BE49-F238E27FC236}">
                  <a16:creationId xmlns:a16="http://schemas.microsoft.com/office/drawing/2014/main" xmlns="" id="{B82055FD-A3FB-49FE-9F00-49115505401C}"/>
                </a:ext>
              </a:extLst>
            </p:cNvPr>
            <p:cNvSpPr/>
            <p:nvPr/>
          </p:nvSpPr>
          <p:spPr>
            <a:xfrm>
              <a:off x="6305077" y="3855737"/>
              <a:ext cx="355199" cy="294287"/>
            </a:xfrm>
            <a:prstGeom prst="ellipse">
              <a:avLst/>
            </a:prstGeom>
            <a:solidFill>
              <a:srgbClr val="D4DB90"/>
            </a:solidFill>
            <a:ln w="28575" cap="flat" cmpd="sng" algn="ctr">
              <a:solidFill>
                <a:srgbClr val="D4DB90">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Arial"/>
                  <a:ea typeface="ヒラギノ角ゴ Pro W3"/>
                </a:rPr>
                <a:t>R</a:t>
              </a:r>
            </a:p>
          </p:txBody>
        </p:sp>
        <p:sp>
          <p:nvSpPr>
            <p:cNvPr id="109" name="TextBox 3">
              <a:extLst>
                <a:ext uri="{FF2B5EF4-FFF2-40B4-BE49-F238E27FC236}">
                  <a16:creationId xmlns:a16="http://schemas.microsoft.com/office/drawing/2014/main" xmlns="" id="{34EEA865-4AC6-4FFB-8770-24863D41DD26}"/>
                </a:ext>
              </a:extLst>
            </p:cNvPr>
            <p:cNvSpPr txBox="1">
              <a:spLocks noChangeArrowheads="1"/>
            </p:cNvSpPr>
            <p:nvPr/>
          </p:nvSpPr>
          <p:spPr bwMode="auto">
            <a:xfrm>
              <a:off x="8765445" y="4725478"/>
              <a:ext cx="1066232" cy="553998"/>
            </a:xfrm>
            <a:prstGeom prst="rect">
              <a:avLst/>
            </a:prstGeom>
            <a:solidFill>
              <a:srgbClr val="AAACB5">
                <a:lumMod val="20000"/>
                <a:lumOff val="80000"/>
              </a:srgbClr>
            </a:solidFill>
            <a:ln w="9525">
              <a:solidFill>
                <a:sysClr val="windowText" lastClr="000000"/>
              </a:solidFill>
              <a:miter lim="800000"/>
              <a:headEnd/>
              <a:tailEnd/>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sng" strike="noStrike" kern="0" cap="none" spc="0" normalizeH="0" baseline="0" noProof="0" dirty="0">
                  <a:ln>
                    <a:noFill/>
                  </a:ln>
                  <a:solidFill>
                    <a:prstClr val="black"/>
                  </a:solidFill>
                  <a:effectLst/>
                  <a:uLnTx/>
                  <a:uFillTx/>
                  <a:latin typeface="Calibri" panose="020F0502020204030204" pitchFamily="34" charset="0"/>
                  <a:ea typeface="ヒラギノ角ゴ Pro W3"/>
                </a:rPr>
                <a:t>…IO Sub-study m</a:t>
              </a:r>
            </a:p>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a:rPr>
                <a:t>IO Combo m</a:t>
              </a:r>
            </a:p>
          </p:txBody>
        </p:sp>
        <p:sp>
          <p:nvSpPr>
            <p:cNvPr id="111" name="TextBox 110">
              <a:extLst>
                <a:ext uri="{FF2B5EF4-FFF2-40B4-BE49-F238E27FC236}">
                  <a16:creationId xmlns:a16="http://schemas.microsoft.com/office/drawing/2014/main" xmlns="" id="{8635EA97-20FD-4CF2-A465-9C0B1AA97D25}"/>
                </a:ext>
              </a:extLst>
            </p:cNvPr>
            <p:cNvSpPr txBox="1"/>
            <p:nvPr/>
          </p:nvSpPr>
          <p:spPr>
            <a:xfrm>
              <a:off x="1323785" y="6041181"/>
              <a:ext cx="4362152" cy="415498"/>
            </a:xfrm>
            <a:prstGeom prst="rect">
              <a:avLst/>
            </a:prstGeom>
            <a:noFill/>
            <a:ln w="28575">
              <a:noFill/>
            </a:ln>
          </p:spPr>
          <p:txBody>
            <a:bodyPr wrap="square" rtlCol="0">
              <a:spAutoFit/>
            </a:bodyPr>
            <a:lstStyle/>
            <a:p>
              <a:r>
                <a:rPr lang="en-US" sz="1050" dirty="0" smtClean="0">
                  <a:solidFill>
                    <a:srgbClr val="002B5C"/>
                  </a:solidFill>
                  <a:latin typeface="Arial"/>
                  <a:ea typeface="ヒラギノ角ゴ Pro W3"/>
                </a:rPr>
                <a:t>Currently</a:t>
              </a:r>
              <a:r>
                <a:rPr lang="en-US" sz="1050" dirty="0">
                  <a:solidFill>
                    <a:srgbClr val="002B5C"/>
                  </a:solidFill>
                  <a:latin typeface="Arial"/>
                  <a:ea typeface="ヒラギノ角ゴ Pro W3"/>
                </a:rPr>
                <a:t>, biomarkers are defined by NGS. </a:t>
              </a:r>
              <a:r>
                <a:rPr lang="en-US" sz="1050" dirty="0" smtClean="0">
                  <a:solidFill>
                    <a:srgbClr val="002B5C"/>
                  </a:solidFill>
                  <a:latin typeface="Arial"/>
                  <a:ea typeface="ヒラギノ角ゴ Pro W3"/>
                </a:rPr>
                <a:t>Though, </a:t>
              </a:r>
              <a:r>
                <a:rPr lang="en-US" sz="1050" dirty="0">
                  <a:solidFill>
                    <a:srgbClr val="002B5C"/>
                  </a:solidFill>
                  <a:latin typeface="Arial"/>
                  <a:ea typeface="ヒラギノ角ゴ Pro W3"/>
                </a:rPr>
                <a:t>approaches such as c-MET IHC or Immunotherapy biomarkers may be </a:t>
              </a:r>
              <a:r>
                <a:rPr lang="en-US" sz="1050" dirty="0" smtClean="0">
                  <a:solidFill>
                    <a:srgbClr val="002B5C"/>
                  </a:solidFill>
                  <a:latin typeface="Arial"/>
                  <a:ea typeface="ヒラギノ角ゴ Pro W3"/>
                </a:rPr>
                <a:t>used.</a:t>
              </a:r>
              <a:endParaRPr lang="en-US" sz="1050" dirty="0">
                <a:solidFill>
                  <a:srgbClr val="002B5C"/>
                </a:solidFill>
                <a:latin typeface="Arial"/>
                <a:ea typeface="ヒラギノ角ゴ Pro W3"/>
              </a:endParaRPr>
            </a:p>
          </p:txBody>
        </p:sp>
        <p:sp>
          <p:nvSpPr>
            <p:cNvPr id="112" name="TextBox 2">
              <a:extLst>
                <a:ext uri="{FF2B5EF4-FFF2-40B4-BE49-F238E27FC236}">
                  <a16:creationId xmlns:a16="http://schemas.microsoft.com/office/drawing/2014/main" xmlns="" id="{9F46CB79-21D4-40B8-9C37-2707EE41E2F8}"/>
                </a:ext>
              </a:extLst>
            </p:cNvPr>
            <p:cNvSpPr txBox="1">
              <a:spLocks noChangeArrowheads="1"/>
            </p:cNvSpPr>
            <p:nvPr/>
          </p:nvSpPr>
          <p:spPr bwMode="auto">
            <a:xfrm>
              <a:off x="8392524" y="1922381"/>
              <a:ext cx="2778699" cy="719105"/>
            </a:xfrm>
            <a:prstGeom prst="rect">
              <a:avLst/>
            </a:prstGeom>
            <a:solidFill>
              <a:sysClr val="window" lastClr="FFFFFF"/>
            </a:solidFill>
            <a:ln w="28575" cap="flat" cmpd="sng" algn="ctr">
              <a:solidFill>
                <a:srgbClr val="FF0000"/>
              </a:solidFill>
              <a:prstDash val="solid"/>
              <a:miter lim="800000"/>
              <a:headEnd/>
              <a:tailEnd/>
            </a:ln>
            <a:effectLst/>
          </p:spPr>
          <p:txBody>
            <a:bodyPr wrap="none" lIns="102738" tIns="51370" rIns="102738" bIns="51370">
              <a:spAutoFit/>
            </a:bodyPr>
            <a:lstStyle/>
            <a:p>
              <a:pPr algn="ctr">
                <a:defRPr/>
              </a:pPr>
              <a:r>
                <a:rPr lang="en-US" sz="1333" b="1" kern="0" dirty="0">
                  <a:solidFill>
                    <a:srgbClr val="FF0000"/>
                  </a:solidFill>
                  <a:ea typeface="ヒラギノ角ゴ Pro W3"/>
                </a:rPr>
                <a:t>S1400F (squamous) and</a:t>
              </a:r>
            </a:p>
            <a:p>
              <a:pPr algn="ctr">
                <a:defRPr/>
              </a:pPr>
              <a:r>
                <a:rPr lang="en-US" sz="1333" b="1" kern="0" dirty="0">
                  <a:solidFill>
                    <a:srgbClr val="FF0000"/>
                  </a:solidFill>
                  <a:ea typeface="ヒラギノ角ゴ Pro W3"/>
                </a:rPr>
                <a:t>S1800 Immunotherapy Combination</a:t>
              </a:r>
            </a:p>
            <a:p>
              <a:pPr algn="ctr">
                <a:defRPr/>
              </a:pPr>
              <a:r>
                <a:rPr lang="en-US" sz="1333" b="1" kern="0" dirty="0">
                  <a:solidFill>
                    <a:srgbClr val="FF0000"/>
                  </a:solidFill>
                  <a:ea typeface="ヒラギノ角ゴ Pro W3"/>
                </a:rPr>
                <a:t>Platform (all NSCLC)</a:t>
              </a:r>
            </a:p>
          </p:txBody>
        </p:sp>
        <p:sp>
          <p:nvSpPr>
            <p:cNvPr id="113" name="Oval 112">
              <a:extLst>
                <a:ext uri="{FF2B5EF4-FFF2-40B4-BE49-F238E27FC236}">
                  <a16:creationId xmlns:a16="http://schemas.microsoft.com/office/drawing/2014/main" xmlns="" id="{C915F440-AE56-472C-9A34-772DEFABD496}"/>
                </a:ext>
              </a:extLst>
            </p:cNvPr>
            <p:cNvSpPr/>
            <p:nvPr/>
          </p:nvSpPr>
          <p:spPr>
            <a:xfrm>
              <a:off x="6963077" y="3117064"/>
              <a:ext cx="3624237" cy="2551284"/>
            </a:xfrm>
            <a:prstGeom prst="ellipse">
              <a:avLst/>
            </a:prstGeom>
            <a:noFill/>
            <a:ln w="28575" cap="flat" cmpd="sng" algn="ctr">
              <a:solidFill>
                <a:srgbClr val="FF0000"/>
              </a:solidFill>
              <a:prstDash val="solid"/>
              <a:miter lim="800000"/>
            </a:ln>
            <a:effectLst/>
          </p:spPr>
          <p:txBody>
            <a:bodyPr anchor="ctr"/>
            <a:lstStyle/>
            <a:p>
              <a:pPr algn="ctr">
                <a:defRPr/>
              </a:pPr>
              <a:endParaRPr lang="en-US" sz="1714" kern="0">
                <a:solidFill>
                  <a:prstClr val="white"/>
                </a:solidFill>
                <a:ea typeface="ヒラギノ角ゴ Pro W3"/>
              </a:endParaRPr>
            </a:p>
          </p:txBody>
        </p:sp>
        <p:cxnSp>
          <p:nvCxnSpPr>
            <p:cNvPr id="114" name="Straight Arrow Connector 113">
              <a:extLst>
                <a:ext uri="{FF2B5EF4-FFF2-40B4-BE49-F238E27FC236}">
                  <a16:creationId xmlns:a16="http://schemas.microsoft.com/office/drawing/2014/main" xmlns="" id="{B0E531B6-49DF-4DC7-BA89-D5C562187302}"/>
                </a:ext>
              </a:extLst>
            </p:cNvPr>
            <p:cNvCxnSpPr/>
            <p:nvPr/>
          </p:nvCxnSpPr>
          <p:spPr>
            <a:xfrm flipH="1" flipV="1">
              <a:off x="6417525" y="1472884"/>
              <a:ext cx="3486149" cy="150163"/>
            </a:xfrm>
            <a:prstGeom prst="straightConnector1">
              <a:avLst/>
            </a:prstGeom>
            <a:noFill/>
            <a:ln w="28575" cap="flat" cmpd="sng" algn="ctr">
              <a:solidFill>
                <a:srgbClr val="FF0000"/>
              </a:solidFill>
              <a:prstDash val="solid"/>
              <a:miter lim="800000"/>
              <a:tailEnd type="triangle"/>
            </a:ln>
            <a:effectLst/>
          </p:spPr>
        </p:cxnSp>
        <p:sp>
          <p:nvSpPr>
            <p:cNvPr id="115" name="TextBox 114">
              <a:extLst>
                <a:ext uri="{FF2B5EF4-FFF2-40B4-BE49-F238E27FC236}">
                  <a16:creationId xmlns:a16="http://schemas.microsoft.com/office/drawing/2014/main" xmlns="" id="{F7EAF997-D2E2-4D90-93F5-891278E20BB6}"/>
                </a:ext>
              </a:extLst>
            </p:cNvPr>
            <p:cNvSpPr txBox="1"/>
            <p:nvPr/>
          </p:nvSpPr>
          <p:spPr>
            <a:xfrm>
              <a:off x="9903674" y="1438381"/>
              <a:ext cx="786737" cy="369332"/>
            </a:xfrm>
            <a:prstGeom prst="rect">
              <a:avLst/>
            </a:prstGeom>
            <a:noFill/>
            <a:ln w="28575">
              <a:noFill/>
            </a:ln>
          </p:spPr>
          <p:txBody>
            <a:bodyPr wrap="square" rtlCol="0">
              <a:spAutoFit/>
            </a:bodyPr>
            <a:lstStyle/>
            <a:p>
              <a:r>
                <a:rPr lang="en-US" b="1" dirty="0" smtClean="0">
                  <a:solidFill>
                    <a:srgbClr val="FF0000"/>
                  </a:solidFill>
                  <a:effectLst>
                    <a:glow rad="63500">
                      <a:schemeClr val="accent2">
                        <a:satMod val="175000"/>
                        <a:alpha val="40000"/>
                      </a:schemeClr>
                    </a:glow>
                  </a:effectLst>
                  <a:ea typeface="ヒラギノ角ゴ Pro W3"/>
                </a:rPr>
                <a:t>NEW</a:t>
              </a:r>
              <a:endParaRPr lang="en-US" b="1" dirty="0">
                <a:solidFill>
                  <a:srgbClr val="FF0000"/>
                </a:solidFill>
                <a:effectLst>
                  <a:glow rad="63500">
                    <a:schemeClr val="accent2">
                      <a:satMod val="175000"/>
                      <a:alpha val="40000"/>
                    </a:schemeClr>
                  </a:glow>
                </a:effectLst>
                <a:ea typeface="ヒラギノ角ゴ Pro W3"/>
              </a:endParaRPr>
            </a:p>
          </p:txBody>
        </p:sp>
        <p:sp>
          <p:nvSpPr>
            <p:cNvPr id="117" name="TextBox 3">
              <a:extLst>
                <a:ext uri="{FF2B5EF4-FFF2-40B4-BE49-F238E27FC236}">
                  <a16:creationId xmlns:a16="http://schemas.microsoft.com/office/drawing/2014/main" xmlns="" id="{76210E64-D703-4E2D-8CC5-BDAA01CBE3DA}"/>
                </a:ext>
              </a:extLst>
            </p:cNvPr>
            <p:cNvSpPr txBox="1">
              <a:spLocks noChangeArrowheads="1"/>
            </p:cNvSpPr>
            <p:nvPr/>
          </p:nvSpPr>
          <p:spPr bwMode="auto">
            <a:xfrm>
              <a:off x="5904528" y="5094601"/>
              <a:ext cx="1254881" cy="57612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ヒラギノ角ゴ Pro W3" pitchFamily="2" charset="-128"/>
                </a:defRPr>
              </a:lvl1pPr>
              <a:lvl2pPr marL="742950" indent="-285750">
                <a:defRPr sz="2400">
                  <a:solidFill>
                    <a:schemeClr val="tx1"/>
                  </a:solidFill>
                  <a:latin typeface="Times New Roman" panose="02020603050405020304" pitchFamily="18" charset="0"/>
                  <a:ea typeface="ヒラギノ角ゴ Pro W3" pitchFamily="2" charset="-128"/>
                </a:defRPr>
              </a:lvl2pPr>
              <a:lvl3pPr marL="1143000" indent="-228600">
                <a:defRPr sz="2400">
                  <a:solidFill>
                    <a:schemeClr val="tx1"/>
                  </a:solidFill>
                  <a:latin typeface="Times New Roman" panose="02020603050405020304" pitchFamily="18" charset="0"/>
                  <a:ea typeface="ヒラギノ角ゴ Pro W3" pitchFamily="2" charset="-128"/>
                </a:defRPr>
              </a:lvl3pPr>
              <a:lvl4pPr marL="1600200" indent="-228600">
                <a:defRPr sz="2400">
                  <a:solidFill>
                    <a:schemeClr val="tx1"/>
                  </a:solidFill>
                  <a:latin typeface="Times New Roman" panose="02020603050405020304" pitchFamily="18" charset="0"/>
                  <a:ea typeface="ヒラギノ角ゴ Pro W3" pitchFamily="2" charset="-128"/>
                </a:defRPr>
              </a:lvl4pPr>
              <a:lvl5pPr marL="2057400" indent="-228600">
                <a:defRPr sz="2400">
                  <a:solidFill>
                    <a:schemeClr val="tx1"/>
                  </a:solidFill>
                  <a:latin typeface="Times New Roman" panose="02020603050405020304" pitchFamily="18" charset="0"/>
                  <a:ea typeface="ヒラギノ角ゴ Pro W3" pitchFamily="2"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9pPr>
            </a:lstStyle>
            <a:p>
              <a:pPr algn="ctr" defTabSz="457200" fontAlgn="base">
                <a:spcBef>
                  <a:spcPct val="0"/>
                </a:spcBef>
                <a:spcAft>
                  <a:spcPct val="0"/>
                </a:spcAft>
              </a:pPr>
              <a:r>
                <a:rPr lang="en-US" altLang="en-US" sz="1048" b="1" dirty="0">
                  <a:solidFill>
                    <a:srgbClr val="000000"/>
                  </a:solidFill>
                  <a:latin typeface="Calibri" panose="020F0502020204030204" pitchFamily="34" charset="0"/>
                  <a:cs typeface="Calibri" panose="020F0502020204030204" pitchFamily="34" charset="0"/>
                </a:rPr>
                <a:t>Study Activated 12/2015 </a:t>
              </a:r>
              <a:br>
                <a:rPr lang="en-US" altLang="en-US" sz="1048" b="1" dirty="0">
                  <a:solidFill>
                    <a:srgbClr val="000000"/>
                  </a:solidFill>
                  <a:latin typeface="Calibri" panose="020F0502020204030204" pitchFamily="34" charset="0"/>
                  <a:cs typeface="Calibri" panose="020F0502020204030204" pitchFamily="34" charset="0"/>
                </a:rPr>
              </a:br>
              <a:r>
                <a:rPr lang="en-US" altLang="en-US" sz="1048" b="1" dirty="0">
                  <a:solidFill>
                    <a:srgbClr val="000000"/>
                  </a:solidFill>
                  <a:latin typeface="Calibri" panose="020F0502020204030204" pitchFamily="34" charset="0"/>
                  <a:cs typeface="Calibri" panose="020F0502020204030204" pitchFamily="34" charset="0"/>
                </a:rPr>
                <a:t>Accrual is </a:t>
              </a:r>
              <a:r>
                <a:rPr lang="en-US" altLang="en-US" sz="1048" b="1" dirty="0" smtClean="0">
                  <a:solidFill>
                    <a:srgbClr val="000000"/>
                  </a:solidFill>
                  <a:latin typeface="Calibri" panose="020F0502020204030204" pitchFamily="34" charset="0"/>
                  <a:cs typeface="Calibri" panose="020F0502020204030204" pitchFamily="34" charset="0"/>
                </a:rPr>
                <a:t>ongoing</a:t>
              </a:r>
              <a:endParaRPr lang="en-US" altLang="en-US" sz="1048" b="1" dirty="0">
                <a:solidFill>
                  <a:srgbClr val="0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3908081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kern="0" dirty="0" smtClean="0">
                <a:solidFill>
                  <a:schemeClr val="tx2"/>
                </a:solidFill>
              </a:rPr>
              <a:t>Status of Developing Sub-studies</a:t>
            </a:r>
            <a:endParaRPr lang="en-US" b="1" kern="0" dirty="0">
              <a:solidFill>
                <a:schemeClr val="tx2"/>
              </a:solidFill>
            </a:endParaRPr>
          </a:p>
        </p:txBody>
      </p:sp>
      <p:sp>
        <p:nvSpPr>
          <p:cNvPr id="4" name="Content Placeholder 3"/>
          <p:cNvSpPr>
            <a:spLocks noGrp="1"/>
          </p:cNvSpPr>
          <p:nvPr>
            <p:ph sz="half" idx="2"/>
          </p:nvPr>
        </p:nvSpPr>
        <p:spPr>
          <a:xfrm>
            <a:off x="599090" y="1621146"/>
            <a:ext cx="10754709" cy="4301776"/>
          </a:xfrm>
        </p:spPr>
        <p:txBody>
          <a:bodyPr>
            <a:normAutofit fontScale="92500" lnSpcReduction="20000"/>
          </a:bodyPr>
          <a:lstStyle/>
          <a:p>
            <a:pPr>
              <a:buFont typeface="Wingdings" panose="05000000000000000000" pitchFamily="2" charset="2"/>
              <a:buChar char="Ø"/>
            </a:pPr>
            <a:r>
              <a:rPr lang="en-US" sz="3200" b="1" dirty="0"/>
              <a:t>Developing </a:t>
            </a:r>
            <a:endParaRPr lang="en-US" sz="3200" b="1" dirty="0" smtClean="0"/>
          </a:p>
          <a:p>
            <a:pPr marL="457200" lvl="1" indent="0">
              <a:buNone/>
            </a:pPr>
            <a:r>
              <a:rPr lang="en-US" sz="2800" u="sng" dirty="0" smtClean="0"/>
              <a:t>Biomarker-driven sub-studies:</a:t>
            </a:r>
            <a:endParaRPr lang="en-US" sz="2800" u="sng" dirty="0"/>
          </a:p>
          <a:p>
            <a:pPr lvl="1">
              <a:buClr>
                <a:srgbClr val="DB8631">
                  <a:lumMod val="50000"/>
                </a:srgbClr>
              </a:buClr>
            </a:pPr>
            <a:r>
              <a:rPr lang="en-US" sz="2800" b="1" u="sng" dirty="0"/>
              <a:t>S1400L [</a:t>
            </a:r>
            <a:r>
              <a:rPr lang="en-US" sz="2800" b="1" u="sng" dirty="0" smtClean="0"/>
              <a:t>Clovis]</a:t>
            </a:r>
            <a:endParaRPr lang="en-US" sz="2800" dirty="0" smtClean="0"/>
          </a:p>
          <a:p>
            <a:pPr lvl="2">
              <a:buClr>
                <a:srgbClr val="DB8631">
                  <a:lumMod val="50000"/>
                </a:srgbClr>
              </a:buClr>
            </a:pPr>
            <a:r>
              <a:rPr lang="en-US" sz="2500" dirty="0" smtClean="0"/>
              <a:t>evaluating Rucaparib</a:t>
            </a:r>
            <a:r>
              <a:rPr lang="en-US" sz="2500" dirty="0"/>
              <a:t>, genomic LOH-positive pts, </a:t>
            </a:r>
            <a:r>
              <a:rPr lang="en-US" sz="2500" dirty="0" smtClean="0"/>
              <a:t>all NSCLC</a:t>
            </a:r>
          </a:p>
          <a:p>
            <a:pPr lvl="2">
              <a:buClr>
                <a:srgbClr val="DB8631">
                  <a:lumMod val="50000"/>
                </a:srgbClr>
              </a:buClr>
            </a:pPr>
            <a:r>
              <a:rPr lang="en-US" sz="2500" dirty="0" smtClean="0"/>
              <a:t>Using </a:t>
            </a:r>
            <a:r>
              <a:rPr lang="en-US" sz="2500" dirty="0"/>
              <a:t>a loss-of-heterozygosity signature developed by Foundation Medicine (FMI</a:t>
            </a:r>
            <a:r>
              <a:rPr lang="en-US" sz="2500" dirty="0" smtClean="0"/>
              <a:t>), ~ 16% of patients</a:t>
            </a:r>
          </a:p>
          <a:p>
            <a:pPr lvl="2">
              <a:buClr>
                <a:srgbClr val="DB8631">
                  <a:lumMod val="50000"/>
                </a:srgbClr>
              </a:buClr>
            </a:pPr>
            <a:r>
              <a:rPr lang="en-US" sz="2500" dirty="0" smtClean="0"/>
              <a:t>Est. ~ 4% of patients will  be LOH</a:t>
            </a:r>
            <a:r>
              <a:rPr lang="en-US" sz="2500" dirty="0"/>
              <a:t>+ </a:t>
            </a:r>
            <a:r>
              <a:rPr lang="en-US" sz="2500" dirty="0" smtClean="0"/>
              <a:t>and </a:t>
            </a:r>
            <a:r>
              <a:rPr lang="en-US" sz="2500" dirty="0"/>
              <a:t>HRRD</a:t>
            </a:r>
            <a:r>
              <a:rPr lang="en-US" sz="2500" dirty="0" smtClean="0"/>
              <a:t>+</a:t>
            </a:r>
            <a:endParaRPr lang="en-US" sz="2500" dirty="0"/>
          </a:p>
          <a:p>
            <a:pPr marL="457200" lvl="1" indent="0">
              <a:buNone/>
            </a:pPr>
            <a:endParaRPr lang="en-US" sz="2800" u="sng" dirty="0" smtClean="0"/>
          </a:p>
          <a:p>
            <a:pPr marL="457200" lvl="1" indent="0">
              <a:buNone/>
            </a:pPr>
            <a:r>
              <a:rPr lang="en-US" sz="2800" u="sng" dirty="0" smtClean="0"/>
              <a:t>Non-match </a:t>
            </a:r>
            <a:r>
              <a:rPr lang="en-US" sz="2800" u="sng" dirty="0"/>
              <a:t>sub-studies:</a:t>
            </a:r>
          </a:p>
          <a:p>
            <a:pPr marL="685800" lvl="1" indent="-228600">
              <a:buFont typeface="Arial" panose="020B0604020202020204" pitchFamily="34" charset="0"/>
              <a:buChar char="•"/>
            </a:pPr>
            <a:r>
              <a:rPr lang="en-US" sz="2800" b="1" u="sng" dirty="0" smtClean="0"/>
              <a:t>S1800</a:t>
            </a:r>
            <a:r>
              <a:rPr lang="en-US" sz="2800" dirty="0" smtClean="0"/>
              <a:t> </a:t>
            </a:r>
            <a:r>
              <a:rPr lang="en-US" sz="2800" dirty="0"/>
              <a:t>– IO Combos </a:t>
            </a:r>
            <a:r>
              <a:rPr lang="en-US" sz="2800" dirty="0" smtClean="0"/>
              <a:t>(all NSCLC)</a:t>
            </a:r>
            <a:endParaRPr lang="en-US" sz="2800" dirty="0"/>
          </a:p>
          <a:p>
            <a:pPr marL="937260" lvl="2" indent="-342900">
              <a:buFontTx/>
              <a:buChar char="-"/>
            </a:pPr>
            <a:r>
              <a:rPr lang="en-US" sz="2500" dirty="0" smtClean="0"/>
              <a:t>Combination #1- Pembrolizumab + Ramuciramab</a:t>
            </a:r>
            <a:endParaRPr lang="en-US" sz="2500" dirty="0"/>
          </a:p>
          <a:p>
            <a:pPr marL="937260" lvl="2" indent="-342900">
              <a:buFontTx/>
              <a:buChar char="-"/>
            </a:pPr>
            <a:r>
              <a:rPr lang="en-US" sz="2500" dirty="0" smtClean="0"/>
              <a:t>Potential combination: Nivolumab + Rucaparib</a:t>
            </a:r>
            <a:endParaRPr lang="en-US" sz="2500" dirty="0"/>
          </a:p>
          <a:p>
            <a:pPr lvl="2">
              <a:buFont typeface="Calibri" panose="020F0502020204030204" pitchFamily="34" charset="0"/>
              <a:buChar char="⁻"/>
            </a:pPr>
            <a:endParaRPr lang="en-US" sz="2400" dirty="0"/>
          </a:p>
          <a:p>
            <a:pPr marL="685800" lvl="1" indent="-228600">
              <a:buClr>
                <a:srgbClr val="DB8631">
                  <a:lumMod val="50000"/>
                </a:srgbClr>
              </a:buClr>
              <a:buFont typeface="Arial" panose="020B0604020202020204" pitchFamily="34" charset="0"/>
              <a:buChar char="•"/>
            </a:pPr>
            <a:endParaRPr lang="en-US" sz="2800" dirty="0"/>
          </a:p>
          <a:p>
            <a:pPr marL="937260" lvl="2" indent="-342900">
              <a:buFontTx/>
              <a:buChar char="-"/>
            </a:pPr>
            <a:endParaRPr lang="en-US" sz="2500" dirty="0"/>
          </a:p>
        </p:txBody>
      </p:sp>
      <p:sp>
        <p:nvSpPr>
          <p:cNvPr id="8" name="Slide Number Placeholder 5">
            <a:extLst>
              <a:ext uri="{FF2B5EF4-FFF2-40B4-BE49-F238E27FC236}">
                <a16:creationId xmlns:a16="http://schemas.microsoft.com/office/drawing/2014/main" xmlns="" id="{9F7A61B9-22C1-48D8-9365-D987C569D8BF}"/>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42</a:t>
            </a:fld>
            <a:endParaRPr lang="en-US" dirty="0"/>
          </a:p>
        </p:txBody>
      </p:sp>
    </p:spTree>
    <p:extLst>
      <p:ext uri="{BB962C8B-B14F-4D97-AF65-F5344CB8AC3E}">
        <p14:creationId xmlns:p14="http://schemas.microsoft.com/office/powerpoint/2010/main" val="28357956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5009" y="290350"/>
            <a:ext cx="10174356" cy="1077549"/>
          </a:xfrm>
          <a:prstGeom prst="rect">
            <a:avLst/>
          </a:prstGeom>
        </p:spPr>
        <p:txBody>
          <a:bodyPr vert="horz" wrap="square" lIns="0" tIns="396568" rIns="0" bIns="0" rtlCol="0" anchor="ctr">
            <a:spAutoFit/>
          </a:bodyPr>
          <a:lstStyle/>
          <a:p>
            <a:pPr>
              <a:lnSpc>
                <a:spcPct val="100000"/>
              </a:lnSpc>
            </a:pPr>
            <a:r>
              <a:rPr lang="en-US" b="1" u="sng" kern="0" dirty="0" smtClean="0">
                <a:solidFill>
                  <a:schemeClr val="tx2"/>
                </a:solidFill>
              </a:rPr>
              <a:t>Study </a:t>
            </a:r>
            <a:r>
              <a:rPr b="1" u="sng" kern="0" dirty="0" smtClean="0">
                <a:solidFill>
                  <a:schemeClr val="tx2"/>
                </a:solidFill>
              </a:rPr>
              <a:t>Contact </a:t>
            </a:r>
            <a:r>
              <a:rPr b="1" u="sng" kern="0" dirty="0">
                <a:solidFill>
                  <a:schemeClr val="tx2"/>
                </a:solidFill>
              </a:rPr>
              <a:t>Information</a:t>
            </a:r>
          </a:p>
        </p:txBody>
      </p:sp>
      <p:sp>
        <p:nvSpPr>
          <p:cNvPr id="3" name="object 3"/>
          <p:cNvSpPr txBox="1"/>
          <p:nvPr/>
        </p:nvSpPr>
        <p:spPr>
          <a:xfrm>
            <a:off x="1236937" y="1566681"/>
            <a:ext cx="9954523" cy="4716676"/>
          </a:xfrm>
          <a:prstGeom prst="rect">
            <a:avLst/>
          </a:prstGeom>
        </p:spPr>
        <p:txBody>
          <a:bodyPr vert="horz" wrap="square" lIns="0" tIns="0" rIns="0" bIns="0" rtlCol="0">
            <a:spAutoFit/>
          </a:bodyPr>
          <a:lstStyle/>
          <a:p>
            <a:pPr marL="12700" marR="1910714"/>
            <a:r>
              <a:rPr sz="2600" b="1" spc="-20" dirty="0">
                <a:solidFill>
                  <a:srgbClr val="2C2C2C"/>
                </a:solidFill>
                <a:cs typeface="Calibri"/>
              </a:rPr>
              <a:t>E</a:t>
            </a:r>
            <a:r>
              <a:rPr sz="2600" b="1" spc="-10" dirty="0">
                <a:solidFill>
                  <a:srgbClr val="2C2C2C"/>
                </a:solidFill>
                <a:cs typeface="Calibri"/>
              </a:rPr>
              <a:t>ligi</a:t>
            </a:r>
            <a:r>
              <a:rPr sz="2600" b="1" spc="-20" dirty="0">
                <a:solidFill>
                  <a:srgbClr val="2C2C2C"/>
                </a:solidFill>
                <a:cs typeface="Calibri"/>
              </a:rPr>
              <a:t>b</a:t>
            </a:r>
            <a:r>
              <a:rPr sz="2600" b="1" spc="-10" dirty="0">
                <a:solidFill>
                  <a:srgbClr val="2C2C2C"/>
                </a:solidFill>
                <a:cs typeface="Calibri"/>
              </a:rPr>
              <a:t>ili</a:t>
            </a:r>
            <a:r>
              <a:rPr sz="2600" b="1" spc="-20" dirty="0">
                <a:solidFill>
                  <a:srgbClr val="2C2C2C"/>
                </a:solidFill>
                <a:cs typeface="Calibri"/>
              </a:rPr>
              <a:t>t</a:t>
            </a:r>
            <a:r>
              <a:rPr sz="2600" b="1" spc="-15" dirty="0">
                <a:solidFill>
                  <a:srgbClr val="2C2C2C"/>
                </a:solidFill>
                <a:cs typeface="Calibri"/>
              </a:rPr>
              <a:t>y +</a:t>
            </a:r>
            <a:r>
              <a:rPr sz="2600" b="1" spc="15" dirty="0">
                <a:solidFill>
                  <a:srgbClr val="2C2C2C"/>
                </a:solidFill>
                <a:cs typeface="Calibri"/>
              </a:rPr>
              <a:t> </a:t>
            </a:r>
            <a:r>
              <a:rPr sz="2600" b="1" spc="-15" dirty="0">
                <a:solidFill>
                  <a:srgbClr val="2C2C2C"/>
                </a:solidFill>
                <a:cs typeface="Calibri"/>
              </a:rPr>
              <a:t>Im</a:t>
            </a:r>
            <a:r>
              <a:rPr sz="2600" b="1" spc="-20" dirty="0">
                <a:solidFill>
                  <a:srgbClr val="2C2C2C"/>
                </a:solidFill>
                <a:cs typeface="Calibri"/>
              </a:rPr>
              <a:t>a</a:t>
            </a:r>
            <a:r>
              <a:rPr sz="2600" b="1" spc="-10" dirty="0">
                <a:solidFill>
                  <a:srgbClr val="2C2C2C"/>
                </a:solidFill>
                <a:cs typeface="Calibri"/>
              </a:rPr>
              <a:t>gi</a:t>
            </a:r>
            <a:r>
              <a:rPr sz="2600" b="1" spc="-20" dirty="0">
                <a:solidFill>
                  <a:srgbClr val="2C2C2C"/>
                </a:solidFill>
                <a:cs typeface="Calibri"/>
              </a:rPr>
              <a:t>n</a:t>
            </a:r>
            <a:r>
              <a:rPr sz="2600" b="1" spc="-15" dirty="0">
                <a:solidFill>
                  <a:srgbClr val="2C2C2C"/>
                </a:solidFill>
                <a:cs typeface="Calibri"/>
              </a:rPr>
              <a:t>g</a:t>
            </a:r>
            <a:r>
              <a:rPr sz="2600" b="1" spc="-5" dirty="0">
                <a:solidFill>
                  <a:srgbClr val="2C2C2C"/>
                </a:solidFill>
                <a:cs typeface="Calibri"/>
              </a:rPr>
              <a:t> </a:t>
            </a:r>
            <a:r>
              <a:rPr sz="2600" b="1" spc="-15" dirty="0">
                <a:solidFill>
                  <a:srgbClr val="2C2C2C"/>
                </a:solidFill>
                <a:cs typeface="Calibri"/>
              </a:rPr>
              <a:t>+</a:t>
            </a:r>
            <a:r>
              <a:rPr sz="2600" b="1" spc="5" dirty="0">
                <a:solidFill>
                  <a:srgbClr val="2C2C2C"/>
                </a:solidFill>
                <a:cs typeface="Calibri"/>
              </a:rPr>
              <a:t> </a:t>
            </a:r>
            <a:r>
              <a:rPr sz="2600" b="1" spc="-20" dirty="0">
                <a:solidFill>
                  <a:srgbClr val="2C2C2C"/>
                </a:solidFill>
                <a:cs typeface="Calibri"/>
              </a:rPr>
              <a:t>D</a:t>
            </a:r>
            <a:r>
              <a:rPr sz="2600" b="1" spc="-40" dirty="0">
                <a:solidFill>
                  <a:srgbClr val="2C2C2C"/>
                </a:solidFill>
                <a:cs typeface="Calibri"/>
              </a:rPr>
              <a:t>at</a:t>
            </a:r>
            <a:r>
              <a:rPr sz="2600" b="1" spc="-15" dirty="0">
                <a:solidFill>
                  <a:srgbClr val="2C2C2C"/>
                </a:solidFill>
                <a:cs typeface="Calibri"/>
              </a:rPr>
              <a:t>a</a:t>
            </a:r>
            <a:r>
              <a:rPr sz="2600" b="1" spc="25" dirty="0">
                <a:solidFill>
                  <a:srgbClr val="2C2C2C"/>
                </a:solidFill>
                <a:cs typeface="Calibri"/>
              </a:rPr>
              <a:t> </a:t>
            </a:r>
            <a:r>
              <a:rPr sz="2600" b="1" spc="-10" dirty="0">
                <a:solidFill>
                  <a:srgbClr val="2C2C2C"/>
                </a:solidFill>
                <a:cs typeface="Calibri"/>
              </a:rPr>
              <a:t>S</a:t>
            </a:r>
            <a:r>
              <a:rPr sz="2600" b="1" spc="-20" dirty="0">
                <a:solidFill>
                  <a:srgbClr val="2C2C2C"/>
                </a:solidFill>
                <a:cs typeface="Calibri"/>
              </a:rPr>
              <a:t>ub</a:t>
            </a:r>
            <a:r>
              <a:rPr sz="2600" b="1" spc="-10" dirty="0">
                <a:solidFill>
                  <a:srgbClr val="2C2C2C"/>
                </a:solidFill>
                <a:cs typeface="Calibri"/>
              </a:rPr>
              <a:t>missi</a:t>
            </a:r>
            <a:r>
              <a:rPr sz="2600" b="1" spc="-25" dirty="0">
                <a:solidFill>
                  <a:srgbClr val="2C2C2C"/>
                </a:solidFill>
                <a:cs typeface="Calibri"/>
              </a:rPr>
              <a:t>o</a:t>
            </a:r>
            <a:r>
              <a:rPr sz="2600" b="1" spc="-15" dirty="0">
                <a:solidFill>
                  <a:srgbClr val="2C2C2C"/>
                </a:solidFill>
                <a:cs typeface="Calibri"/>
              </a:rPr>
              <a:t>n</a:t>
            </a:r>
            <a:r>
              <a:rPr sz="2600" b="1" spc="-5" dirty="0">
                <a:solidFill>
                  <a:srgbClr val="2C2C2C"/>
                </a:solidFill>
                <a:cs typeface="Calibri"/>
              </a:rPr>
              <a:t> </a:t>
            </a:r>
            <a:r>
              <a:rPr lang="en-US" sz="2600" b="1" spc="-5" dirty="0" smtClean="0">
                <a:solidFill>
                  <a:srgbClr val="2C2C2C"/>
                </a:solidFill>
                <a:cs typeface="Calibri"/>
              </a:rPr>
              <a:t/>
            </a:r>
            <a:br>
              <a:rPr lang="en-US" sz="2600" b="1" spc="-5" dirty="0" smtClean="0">
                <a:solidFill>
                  <a:srgbClr val="2C2C2C"/>
                </a:solidFill>
                <a:cs typeface="Calibri"/>
              </a:rPr>
            </a:br>
            <a:r>
              <a:rPr sz="2600" dirty="0" smtClean="0">
                <a:solidFill>
                  <a:srgbClr val="2C2C2C"/>
                </a:solidFill>
                <a:cs typeface="Calibri"/>
              </a:rPr>
              <a:t>D</a:t>
            </a:r>
            <a:r>
              <a:rPr sz="2600" spc="-25" dirty="0" smtClean="0">
                <a:solidFill>
                  <a:srgbClr val="2C2C2C"/>
                </a:solidFill>
                <a:cs typeface="Calibri"/>
              </a:rPr>
              <a:t>at</a:t>
            </a:r>
            <a:r>
              <a:rPr sz="2600" dirty="0" smtClean="0">
                <a:solidFill>
                  <a:srgbClr val="2C2C2C"/>
                </a:solidFill>
                <a:cs typeface="Calibri"/>
              </a:rPr>
              <a:t>a </a:t>
            </a:r>
            <a:r>
              <a:rPr sz="2600" spc="5" dirty="0">
                <a:solidFill>
                  <a:srgbClr val="2C2C2C"/>
                </a:solidFill>
                <a:cs typeface="Calibri"/>
              </a:rPr>
              <a:t>O</a:t>
            </a:r>
            <a:r>
              <a:rPr sz="2600" dirty="0">
                <a:solidFill>
                  <a:srgbClr val="2C2C2C"/>
                </a:solidFill>
                <a:cs typeface="Calibri"/>
              </a:rPr>
              <a:t>p</a:t>
            </a:r>
            <a:r>
              <a:rPr sz="2600" spc="-5" dirty="0">
                <a:solidFill>
                  <a:srgbClr val="2C2C2C"/>
                </a:solidFill>
                <a:cs typeface="Calibri"/>
              </a:rPr>
              <a:t>e</a:t>
            </a:r>
            <a:r>
              <a:rPr sz="2600" spc="-40" dirty="0">
                <a:solidFill>
                  <a:srgbClr val="2C2C2C"/>
                </a:solidFill>
                <a:cs typeface="Calibri"/>
              </a:rPr>
              <a:t>r</a:t>
            </a:r>
            <a:r>
              <a:rPr sz="2600" spc="-25" dirty="0">
                <a:solidFill>
                  <a:srgbClr val="2C2C2C"/>
                </a:solidFill>
                <a:cs typeface="Calibri"/>
              </a:rPr>
              <a:t>a</a:t>
            </a:r>
            <a:r>
              <a:rPr sz="2600" dirty="0">
                <a:solidFill>
                  <a:srgbClr val="2C2C2C"/>
                </a:solidFill>
                <a:cs typeface="Calibri"/>
              </a:rPr>
              <a:t>t</a:t>
            </a:r>
            <a:r>
              <a:rPr sz="2600" spc="-5" dirty="0">
                <a:solidFill>
                  <a:srgbClr val="2C2C2C"/>
                </a:solidFill>
                <a:cs typeface="Calibri"/>
              </a:rPr>
              <a:t>io</a:t>
            </a:r>
            <a:r>
              <a:rPr sz="2600" dirty="0">
                <a:solidFill>
                  <a:srgbClr val="2C2C2C"/>
                </a:solidFill>
                <a:cs typeface="Calibri"/>
              </a:rPr>
              <a:t>n</a:t>
            </a:r>
            <a:r>
              <a:rPr sz="2600" spc="-5" dirty="0">
                <a:solidFill>
                  <a:srgbClr val="2C2C2C"/>
                </a:solidFill>
                <a:cs typeface="Calibri"/>
              </a:rPr>
              <a:t>s</a:t>
            </a:r>
            <a:r>
              <a:rPr sz="2600" dirty="0">
                <a:solidFill>
                  <a:srgbClr val="2C2C2C"/>
                </a:solidFill>
                <a:cs typeface="Calibri"/>
              </a:rPr>
              <a:t>,</a:t>
            </a:r>
            <a:r>
              <a:rPr sz="2600" spc="-5" dirty="0">
                <a:solidFill>
                  <a:srgbClr val="2C2C2C"/>
                </a:solidFill>
                <a:cs typeface="Calibri"/>
              </a:rPr>
              <a:t> </a:t>
            </a:r>
            <a:r>
              <a:rPr sz="2600" dirty="0">
                <a:solidFill>
                  <a:srgbClr val="2C2C2C"/>
                </a:solidFill>
                <a:cs typeface="Calibri"/>
              </a:rPr>
              <a:t>(206)</a:t>
            </a:r>
            <a:r>
              <a:rPr sz="2600" spc="-15" dirty="0">
                <a:solidFill>
                  <a:srgbClr val="2C2C2C"/>
                </a:solidFill>
                <a:cs typeface="Calibri"/>
              </a:rPr>
              <a:t> </a:t>
            </a:r>
            <a:r>
              <a:rPr sz="2600" dirty="0">
                <a:solidFill>
                  <a:srgbClr val="2C2C2C"/>
                </a:solidFill>
                <a:cs typeface="Calibri"/>
              </a:rPr>
              <a:t>652</a:t>
            </a:r>
            <a:r>
              <a:rPr sz="2600" spc="-5" dirty="0">
                <a:solidFill>
                  <a:srgbClr val="2C2C2C"/>
                </a:solidFill>
                <a:cs typeface="Calibri"/>
              </a:rPr>
              <a:t>-</a:t>
            </a:r>
            <a:r>
              <a:rPr sz="2600" dirty="0">
                <a:solidFill>
                  <a:srgbClr val="2C2C2C"/>
                </a:solidFill>
                <a:cs typeface="Calibri"/>
              </a:rPr>
              <a:t>22</a:t>
            </a:r>
            <a:r>
              <a:rPr sz="2600" spc="-10" dirty="0">
                <a:solidFill>
                  <a:srgbClr val="2C2C2C"/>
                </a:solidFill>
                <a:cs typeface="Calibri"/>
              </a:rPr>
              <a:t>6</a:t>
            </a:r>
            <a:r>
              <a:rPr sz="2600" dirty="0">
                <a:solidFill>
                  <a:srgbClr val="2C2C2C"/>
                </a:solidFill>
                <a:cs typeface="Calibri"/>
              </a:rPr>
              <a:t>7 </a:t>
            </a:r>
            <a:r>
              <a:rPr lang="en-US" sz="2600" dirty="0" smtClean="0">
                <a:solidFill>
                  <a:srgbClr val="2C2C2C"/>
                </a:solidFill>
                <a:cs typeface="Calibri"/>
              </a:rPr>
              <a:t/>
            </a:r>
            <a:br>
              <a:rPr lang="en-US" sz="2600" dirty="0" smtClean="0">
                <a:solidFill>
                  <a:srgbClr val="2C2C2C"/>
                </a:solidFill>
                <a:cs typeface="Calibri"/>
              </a:rPr>
            </a:br>
            <a:r>
              <a:rPr sz="2600" u="heavy" dirty="0" smtClean="0">
                <a:solidFill>
                  <a:srgbClr val="3F54C9"/>
                </a:solidFill>
                <a:cs typeface="Calibri"/>
                <a:hlinkClick r:id="rId3"/>
              </a:rPr>
              <a:t>S1400</a:t>
            </a:r>
            <a:r>
              <a:rPr sz="2600" u="heavy" spc="-5" dirty="0" smtClean="0">
                <a:solidFill>
                  <a:srgbClr val="3F54C9"/>
                </a:solidFill>
                <a:cs typeface="Calibri"/>
                <a:hlinkClick r:id="rId3"/>
              </a:rPr>
              <a:t>Q</a:t>
            </a:r>
            <a:r>
              <a:rPr sz="2600" u="heavy" dirty="0" smtClean="0">
                <a:solidFill>
                  <a:srgbClr val="3F54C9"/>
                </a:solidFill>
                <a:cs typeface="Calibri"/>
                <a:hlinkClick r:id="rId3"/>
              </a:rPr>
              <a:t>u</a:t>
            </a:r>
            <a:r>
              <a:rPr sz="2600" u="heavy" spc="-5" dirty="0" smtClean="0">
                <a:solidFill>
                  <a:srgbClr val="3F54C9"/>
                </a:solidFill>
                <a:cs typeface="Calibri"/>
                <a:hlinkClick r:id="rId3"/>
              </a:rPr>
              <a:t>e</a:t>
            </a:r>
            <a:r>
              <a:rPr sz="2600" u="heavy" spc="-30" dirty="0" smtClean="0">
                <a:solidFill>
                  <a:srgbClr val="3F54C9"/>
                </a:solidFill>
                <a:cs typeface="Calibri"/>
                <a:hlinkClick r:id="rId3"/>
              </a:rPr>
              <a:t>s</a:t>
            </a:r>
            <a:r>
              <a:rPr sz="2600" u="heavy" dirty="0" smtClean="0">
                <a:solidFill>
                  <a:srgbClr val="3F54C9"/>
                </a:solidFill>
                <a:cs typeface="Calibri"/>
                <a:hlinkClick r:id="rId3"/>
              </a:rPr>
              <a:t>t</a:t>
            </a:r>
            <a:r>
              <a:rPr sz="2600" u="heavy" spc="-5" dirty="0" smtClean="0">
                <a:solidFill>
                  <a:srgbClr val="3F54C9"/>
                </a:solidFill>
                <a:cs typeface="Calibri"/>
                <a:hlinkClick r:id="rId3"/>
              </a:rPr>
              <a:t>io</a:t>
            </a:r>
            <a:r>
              <a:rPr sz="2600" u="heavy" dirty="0" smtClean="0">
                <a:solidFill>
                  <a:srgbClr val="3F54C9"/>
                </a:solidFill>
                <a:cs typeface="Calibri"/>
                <a:hlinkClick r:id="rId3"/>
              </a:rPr>
              <a:t>n</a:t>
            </a:r>
            <a:r>
              <a:rPr sz="2600" u="heavy" spc="-5" dirty="0" smtClean="0">
                <a:solidFill>
                  <a:srgbClr val="3F54C9"/>
                </a:solidFill>
                <a:cs typeface="Calibri"/>
                <a:hlinkClick r:id="rId3"/>
              </a:rPr>
              <a:t>@</a:t>
            </a:r>
            <a:r>
              <a:rPr sz="2600" u="heavy" dirty="0" smtClean="0">
                <a:solidFill>
                  <a:srgbClr val="3F54C9"/>
                </a:solidFill>
                <a:cs typeface="Calibri"/>
                <a:hlinkClick r:id="rId3"/>
              </a:rPr>
              <a:t>c</a:t>
            </a:r>
            <a:r>
              <a:rPr sz="2600" u="heavy" spc="-40" dirty="0" smtClean="0">
                <a:solidFill>
                  <a:srgbClr val="3F54C9"/>
                </a:solidFill>
                <a:cs typeface="Calibri"/>
                <a:hlinkClick r:id="rId3"/>
              </a:rPr>
              <a:t>r</a:t>
            </a:r>
            <a:r>
              <a:rPr sz="2600" u="heavy" dirty="0" smtClean="0">
                <a:solidFill>
                  <a:srgbClr val="3F54C9"/>
                </a:solidFill>
                <a:cs typeface="Calibri"/>
                <a:hlinkClick r:id="rId3"/>
              </a:rPr>
              <a:t>ab</a:t>
            </a:r>
            <a:r>
              <a:rPr sz="2600" u="heavy" spc="-5" dirty="0" smtClean="0">
                <a:solidFill>
                  <a:srgbClr val="3F54C9"/>
                </a:solidFill>
                <a:cs typeface="Calibri"/>
                <a:hlinkClick r:id="rId3"/>
              </a:rPr>
              <a:t>.o</a:t>
            </a:r>
            <a:r>
              <a:rPr sz="2600" u="heavy" spc="-30" dirty="0" smtClean="0">
                <a:solidFill>
                  <a:srgbClr val="3F54C9"/>
                </a:solidFill>
                <a:cs typeface="Calibri"/>
                <a:hlinkClick r:id="rId3"/>
              </a:rPr>
              <a:t>r</a:t>
            </a:r>
            <a:r>
              <a:rPr sz="2600" u="heavy" dirty="0" smtClean="0">
                <a:solidFill>
                  <a:srgbClr val="3F54C9"/>
                </a:solidFill>
                <a:cs typeface="Calibri"/>
                <a:hlinkClick r:id="rId3"/>
              </a:rPr>
              <a:t>g</a:t>
            </a:r>
            <a:endParaRPr sz="2600" dirty="0">
              <a:cs typeface="Calibri"/>
            </a:endParaRPr>
          </a:p>
          <a:p>
            <a:pPr>
              <a:spcBef>
                <a:spcPts val="33"/>
              </a:spcBef>
            </a:pPr>
            <a:endParaRPr sz="2600" dirty="0">
              <a:cs typeface="Times New Roman"/>
            </a:endParaRPr>
          </a:p>
          <a:p>
            <a:pPr marL="12700"/>
            <a:r>
              <a:rPr sz="2600" b="1" spc="-20" dirty="0">
                <a:solidFill>
                  <a:srgbClr val="2C2C2C"/>
                </a:solidFill>
                <a:cs typeface="Calibri"/>
              </a:rPr>
              <a:t>P</a:t>
            </a:r>
            <a:r>
              <a:rPr sz="2600" b="1" spc="-35" dirty="0">
                <a:solidFill>
                  <a:srgbClr val="2C2C2C"/>
                </a:solidFill>
                <a:cs typeface="Calibri"/>
              </a:rPr>
              <a:t>r</a:t>
            </a:r>
            <a:r>
              <a:rPr sz="2600" b="1" spc="-20" dirty="0">
                <a:solidFill>
                  <a:srgbClr val="2C2C2C"/>
                </a:solidFill>
                <a:cs typeface="Calibri"/>
              </a:rPr>
              <a:t>o</a:t>
            </a:r>
            <a:r>
              <a:rPr sz="2600" b="1" spc="-40" dirty="0">
                <a:solidFill>
                  <a:srgbClr val="2C2C2C"/>
                </a:solidFill>
                <a:cs typeface="Calibri"/>
              </a:rPr>
              <a:t>t</a:t>
            </a:r>
            <a:r>
              <a:rPr sz="2600" b="1" spc="-20" dirty="0">
                <a:solidFill>
                  <a:srgbClr val="2C2C2C"/>
                </a:solidFill>
                <a:cs typeface="Calibri"/>
              </a:rPr>
              <a:t>oco</a:t>
            </a:r>
            <a:r>
              <a:rPr sz="2600" b="1" spc="-10" dirty="0">
                <a:solidFill>
                  <a:srgbClr val="2C2C2C"/>
                </a:solidFill>
                <a:cs typeface="Calibri"/>
              </a:rPr>
              <a:t>l</a:t>
            </a:r>
            <a:r>
              <a:rPr sz="2600" b="1" spc="65" dirty="0">
                <a:solidFill>
                  <a:srgbClr val="2C2C2C"/>
                </a:solidFill>
                <a:cs typeface="Calibri"/>
              </a:rPr>
              <a:t> </a:t>
            </a:r>
            <a:r>
              <a:rPr sz="2600" b="1" spc="-15" dirty="0">
                <a:solidFill>
                  <a:srgbClr val="2C2C2C"/>
                </a:solidFill>
                <a:cs typeface="Calibri"/>
              </a:rPr>
              <a:t>+</a:t>
            </a:r>
            <a:r>
              <a:rPr sz="2600" b="1" dirty="0">
                <a:solidFill>
                  <a:srgbClr val="2C2C2C"/>
                </a:solidFill>
                <a:cs typeface="Calibri"/>
              </a:rPr>
              <a:t> </a:t>
            </a:r>
            <a:r>
              <a:rPr sz="2600" b="1" spc="-55" dirty="0">
                <a:solidFill>
                  <a:srgbClr val="2C2C2C"/>
                </a:solidFill>
                <a:cs typeface="Calibri"/>
              </a:rPr>
              <a:t>R</a:t>
            </a:r>
            <a:r>
              <a:rPr sz="2600" b="1" spc="-20" dirty="0">
                <a:solidFill>
                  <a:srgbClr val="2C2C2C"/>
                </a:solidFill>
                <a:cs typeface="Calibri"/>
              </a:rPr>
              <a:t>e</a:t>
            </a:r>
            <a:r>
              <a:rPr sz="2600" b="1" spc="-15" dirty="0">
                <a:solidFill>
                  <a:srgbClr val="2C2C2C"/>
                </a:solidFill>
                <a:cs typeface="Calibri"/>
              </a:rPr>
              <a:t>g</a:t>
            </a:r>
            <a:r>
              <a:rPr sz="2600" b="1" spc="-20" dirty="0">
                <a:solidFill>
                  <a:srgbClr val="2C2C2C"/>
                </a:solidFill>
                <a:cs typeface="Calibri"/>
              </a:rPr>
              <a:t>u</a:t>
            </a:r>
            <a:r>
              <a:rPr sz="2600" b="1" spc="-10" dirty="0">
                <a:solidFill>
                  <a:srgbClr val="2C2C2C"/>
                </a:solidFill>
                <a:cs typeface="Calibri"/>
              </a:rPr>
              <a:t>l</a:t>
            </a:r>
            <a:r>
              <a:rPr sz="2600" b="1" spc="-40" dirty="0">
                <a:solidFill>
                  <a:srgbClr val="2C2C2C"/>
                </a:solidFill>
                <a:cs typeface="Calibri"/>
              </a:rPr>
              <a:t>at</a:t>
            </a:r>
            <a:r>
              <a:rPr sz="2600" b="1" spc="-20" dirty="0">
                <a:solidFill>
                  <a:srgbClr val="2C2C2C"/>
                </a:solidFill>
                <a:cs typeface="Calibri"/>
              </a:rPr>
              <a:t>o</a:t>
            </a:r>
            <a:r>
              <a:rPr sz="2600" b="1" dirty="0">
                <a:solidFill>
                  <a:srgbClr val="2C2C2C"/>
                </a:solidFill>
                <a:cs typeface="Calibri"/>
              </a:rPr>
              <a:t>r</a:t>
            </a:r>
            <a:r>
              <a:rPr sz="2600" b="1" spc="-15" dirty="0">
                <a:solidFill>
                  <a:srgbClr val="2C2C2C"/>
                </a:solidFill>
                <a:cs typeface="Calibri"/>
              </a:rPr>
              <a:t>y</a:t>
            </a:r>
            <a:endParaRPr sz="2600" dirty="0">
              <a:cs typeface="Calibri"/>
            </a:endParaRPr>
          </a:p>
          <a:p>
            <a:pPr marL="12700">
              <a:spcBef>
                <a:spcPts val="5"/>
              </a:spcBef>
            </a:pPr>
            <a:r>
              <a:rPr sz="2600" spc="-10" dirty="0">
                <a:solidFill>
                  <a:srgbClr val="2C2C2C"/>
                </a:solidFill>
                <a:cs typeface="Calibri"/>
              </a:rPr>
              <a:t>S</a:t>
            </a:r>
            <a:r>
              <a:rPr sz="2600" spc="-20" dirty="0">
                <a:solidFill>
                  <a:srgbClr val="2C2C2C"/>
                </a:solidFill>
                <a:cs typeface="Calibri"/>
              </a:rPr>
              <a:t>W</a:t>
            </a:r>
            <a:r>
              <a:rPr sz="2600" spc="5" dirty="0">
                <a:solidFill>
                  <a:srgbClr val="2C2C2C"/>
                </a:solidFill>
                <a:cs typeface="Calibri"/>
              </a:rPr>
              <a:t>O</a:t>
            </a:r>
            <a:r>
              <a:rPr sz="2600" dirty="0">
                <a:solidFill>
                  <a:srgbClr val="2C2C2C"/>
                </a:solidFill>
                <a:cs typeface="Calibri"/>
              </a:rPr>
              <a:t>G</a:t>
            </a:r>
            <a:r>
              <a:rPr sz="2600" spc="-25" dirty="0">
                <a:solidFill>
                  <a:srgbClr val="2C2C2C"/>
                </a:solidFill>
                <a:cs typeface="Calibri"/>
              </a:rPr>
              <a:t> </a:t>
            </a:r>
            <a:r>
              <a:rPr sz="2600" spc="5" dirty="0">
                <a:solidFill>
                  <a:srgbClr val="2C2C2C"/>
                </a:solidFill>
                <a:cs typeface="Calibri"/>
              </a:rPr>
              <a:t>O</a:t>
            </a:r>
            <a:r>
              <a:rPr sz="2600" dirty="0">
                <a:solidFill>
                  <a:srgbClr val="2C2C2C"/>
                </a:solidFill>
                <a:cs typeface="Calibri"/>
              </a:rPr>
              <a:t>p</a:t>
            </a:r>
            <a:r>
              <a:rPr sz="2600" spc="-5" dirty="0">
                <a:solidFill>
                  <a:srgbClr val="2C2C2C"/>
                </a:solidFill>
                <a:cs typeface="Calibri"/>
              </a:rPr>
              <a:t>e</a:t>
            </a:r>
            <a:r>
              <a:rPr sz="2600" spc="-40" dirty="0">
                <a:solidFill>
                  <a:srgbClr val="2C2C2C"/>
                </a:solidFill>
                <a:cs typeface="Calibri"/>
              </a:rPr>
              <a:t>r</a:t>
            </a:r>
            <a:r>
              <a:rPr sz="2600" spc="-25" dirty="0">
                <a:solidFill>
                  <a:srgbClr val="2C2C2C"/>
                </a:solidFill>
                <a:cs typeface="Calibri"/>
              </a:rPr>
              <a:t>a</a:t>
            </a:r>
            <a:r>
              <a:rPr sz="2600" dirty="0">
                <a:solidFill>
                  <a:srgbClr val="2C2C2C"/>
                </a:solidFill>
                <a:cs typeface="Calibri"/>
              </a:rPr>
              <a:t>t</a:t>
            </a:r>
            <a:r>
              <a:rPr sz="2600" spc="-5" dirty="0">
                <a:solidFill>
                  <a:srgbClr val="2C2C2C"/>
                </a:solidFill>
                <a:cs typeface="Calibri"/>
              </a:rPr>
              <a:t>i</a:t>
            </a:r>
            <a:r>
              <a:rPr sz="2600" dirty="0">
                <a:solidFill>
                  <a:srgbClr val="2C2C2C"/>
                </a:solidFill>
                <a:cs typeface="Calibri"/>
              </a:rPr>
              <a:t>ons </a:t>
            </a:r>
            <a:r>
              <a:rPr sz="2600" spc="5" dirty="0" smtClean="0">
                <a:solidFill>
                  <a:srgbClr val="2C2C2C"/>
                </a:solidFill>
                <a:cs typeface="Calibri"/>
              </a:rPr>
              <a:t>O</a:t>
            </a:r>
            <a:r>
              <a:rPr sz="2600" spc="-25" dirty="0" smtClean="0">
                <a:solidFill>
                  <a:srgbClr val="2C2C2C"/>
                </a:solidFill>
                <a:cs typeface="Calibri"/>
              </a:rPr>
              <a:t>f</a:t>
            </a:r>
            <a:r>
              <a:rPr sz="2600" dirty="0" smtClean="0">
                <a:solidFill>
                  <a:srgbClr val="2C2C2C"/>
                </a:solidFill>
                <a:cs typeface="Calibri"/>
              </a:rPr>
              <a:t>f</a:t>
            </a:r>
            <a:r>
              <a:rPr sz="2600" spc="-5" dirty="0" smtClean="0">
                <a:solidFill>
                  <a:srgbClr val="2C2C2C"/>
                </a:solidFill>
                <a:cs typeface="Calibri"/>
              </a:rPr>
              <a:t>i</a:t>
            </a:r>
            <a:r>
              <a:rPr sz="2600" dirty="0" smtClean="0">
                <a:solidFill>
                  <a:srgbClr val="2C2C2C"/>
                </a:solidFill>
                <a:cs typeface="Calibri"/>
              </a:rPr>
              <a:t>ce</a:t>
            </a:r>
            <a:r>
              <a:rPr lang="en-US" sz="2600" dirty="0" smtClean="0">
                <a:solidFill>
                  <a:srgbClr val="2C2C2C"/>
                </a:solidFill>
                <a:cs typeface="Calibri"/>
              </a:rPr>
              <a:t>,</a:t>
            </a:r>
            <a:r>
              <a:rPr sz="2600" dirty="0" smtClean="0">
                <a:solidFill>
                  <a:srgbClr val="2C2C2C"/>
                </a:solidFill>
                <a:cs typeface="Calibri"/>
              </a:rPr>
              <a:t> </a:t>
            </a:r>
            <a:r>
              <a:rPr sz="2600" dirty="0">
                <a:solidFill>
                  <a:srgbClr val="2C2C2C"/>
                </a:solidFill>
                <a:cs typeface="Calibri"/>
              </a:rPr>
              <a:t>(210)</a:t>
            </a:r>
            <a:r>
              <a:rPr sz="2600" spc="-20" dirty="0">
                <a:solidFill>
                  <a:srgbClr val="2C2C2C"/>
                </a:solidFill>
                <a:cs typeface="Calibri"/>
              </a:rPr>
              <a:t> </a:t>
            </a:r>
            <a:r>
              <a:rPr sz="2600" dirty="0">
                <a:solidFill>
                  <a:srgbClr val="2C2C2C"/>
                </a:solidFill>
                <a:cs typeface="Calibri"/>
              </a:rPr>
              <a:t>614</a:t>
            </a:r>
            <a:r>
              <a:rPr sz="2600" spc="-5" dirty="0">
                <a:solidFill>
                  <a:srgbClr val="2C2C2C"/>
                </a:solidFill>
                <a:cs typeface="Calibri"/>
              </a:rPr>
              <a:t>-</a:t>
            </a:r>
            <a:r>
              <a:rPr sz="2600" dirty="0">
                <a:solidFill>
                  <a:srgbClr val="2C2C2C"/>
                </a:solidFill>
                <a:cs typeface="Calibri"/>
              </a:rPr>
              <a:t>88</a:t>
            </a:r>
            <a:r>
              <a:rPr sz="2600" spc="-10" dirty="0">
                <a:solidFill>
                  <a:srgbClr val="2C2C2C"/>
                </a:solidFill>
                <a:cs typeface="Calibri"/>
              </a:rPr>
              <a:t>0</a:t>
            </a:r>
            <a:r>
              <a:rPr sz="2600" dirty="0">
                <a:solidFill>
                  <a:srgbClr val="2C2C2C"/>
                </a:solidFill>
                <a:cs typeface="Calibri"/>
              </a:rPr>
              <a:t>8</a:t>
            </a:r>
            <a:r>
              <a:rPr sz="2600" spc="-40" dirty="0">
                <a:solidFill>
                  <a:srgbClr val="2C2C2C"/>
                </a:solidFill>
                <a:cs typeface="Calibri"/>
              </a:rPr>
              <a:t> e</a:t>
            </a:r>
            <a:r>
              <a:rPr sz="2600" spc="-5" dirty="0">
                <a:solidFill>
                  <a:srgbClr val="2C2C2C"/>
                </a:solidFill>
                <a:cs typeface="Calibri"/>
              </a:rPr>
              <a:t>x</a:t>
            </a:r>
            <a:r>
              <a:rPr sz="2600" dirty="0">
                <a:solidFill>
                  <a:srgbClr val="2C2C2C"/>
                </a:solidFill>
                <a:cs typeface="Calibri"/>
              </a:rPr>
              <a:t>t</a:t>
            </a:r>
            <a:r>
              <a:rPr sz="2600" spc="15" dirty="0">
                <a:solidFill>
                  <a:srgbClr val="2C2C2C"/>
                </a:solidFill>
                <a:cs typeface="Calibri"/>
              </a:rPr>
              <a:t> </a:t>
            </a:r>
            <a:r>
              <a:rPr sz="2600" dirty="0">
                <a:solidFill>
                  <a:srgbClr val="2C2C2C"/>
                </a:solidFill>
                <a:cs typeface="Calibri"/>
              </a:rPr>
              <a:t>1019</a:t>
            </a:r>
            <a:endParaRPr sz="2600" dirty="0">
              <a:cs typeface="Calibri"/>
            </a:endParaRPr>
          </a:p>
          <a:p>
            <a:pPr marL="12700"/>
            <a:r>
              <a:rPr sz="2600" u="heavy" dirty="0">
                <a:solidFill>
                  <a:srgbClr val="3F54C9"/>
                </a:solidFill>
                <a:cs typeface="Calibri"/>
                <a:hlinkClick r:id="rId4"/>
              </a:rPr>
              <a:t>c</a:t>
            </a:r>
            <a:r>
              <a:rPr sz="2600" u="heavy" spc="-5" dirty="0">
                <a:solidFill>
                  <a:srgbClr val="3F54C9"/>
                </a:solidFill>
                <a:cs typeface="Calibri"/>
                <a:hlinkClick r:id="rId4"/>
              </a:rPr>
              <a:t>mi</a:t>
            </a:r>
            <a:r>
              <a:rPr sz="2600" u="heavy" spc="-30" dirty="0">
                <a:solidFill>
                  <a:srgbClr val="3F54C9"/>
                </a:solidFill>
                <a:cs typeface="Calibri"/>
                <a:hlinkClick r:id="rId4"/>
              </a:rPr>
              <a:t>w</a:t>
            </a:r>
            <a:r>
              <a:rPr sz="2600" u="heavy" dirty="0">
                <a:solidFill>
                  <a:srgbClr val="3F54C9"/>
                </a:solidFill>
                <a:cs typeface="Calibri"/>
                <a:hlinkClick r:id="rId4"/>
              </a:rPr>
              <a:t>a</a:t>
            </a:r>
            <a:r>
              <a:rPr sz="2600" u="heavy" spc="-5" dirty="0">
                <a:solidFill>
                  <a:srgbClr val="3F54C9"/>
                </a:solidFill>
                <a:cs typeface="Calibri"/>
                <a:hlinkClick r:id="rId4"/>
              </a:rPr>
              <a:t>@</a:t>
            </a:r>
            <a:r>
              <a:rPr sz="2600" u="heavy" spc="-20" dirty="0">
                <a:solidFill>
                  <a:srgbClr val="3F54C9"/>
                </a:solidFill>
                <a:cs typeface="Calibri"/>
                <a:hlinkClick r:id="rId4"/>
              </a:rPr>
              <a:t>s</a:t>
            </a:r>
            <a:r>
              <a:rPr sz="2600" u="heavy" spc="-30" dirty="0">
                <a:solidFill>
                  <a:srgbClr val="3F54C9"/>
                </a:solidFill>
                <a:cs typeface="Calibri"/>
                <a:hlinkClick r:id="rId4"/>
              </a:rPr>
              <a:t>w</a:t>
            </a:r>
            <a:r>
              <a:rPr sz="2600" u="heavy" spc="-5" dirty="0">
                <a:solidFill>
                  <a:srgbClr val="3F54C9"/>
                </a:solidFill>
                <a:cs typeface="Calibri"/>
                <a:hlinkClick r:id="rId4"/>
              </a:rPr>
              <a:t>o</a:t>
            </a:r>
            <a:r>
              <a:rPr sz="2600" u="heavy" dirty="0">
                <a:solidFill>
                  <a:srgbClr val="3F54C9"/>
                </a:solidFill>
                <a:cs typeface="Calibri"/>
                <a:hlinkClick r:id="rId4"/>
              </a:rPr>
              <a:t>g</a:t>
            </a:r>
            <a:r>
              <a:rPr sz="2600" u="heavy" spc="-5" dirty="0">
                <a:solidFill>
                  <a:srgbClr val="3F54C9"/>
                </a:solidFill>
                <a:cs typeface="Calibri"/>
                <a:hlinkClick r:id="rId4"/>
              </a:rPr>
              <a:t>.o</a:t>
            </a:r>
            <a:r>
              <a:rPr sz="2600" u="heavy" spc="-30" dirty="0">
                <a:solidFill>
                  <a:srgbClr val="3F54C9"/>
                </a:solidFill>
                <a:cs typeface="Calibri"/>
                <a:hlinkClick r:id="rId4"/>
              </a:rPr>
              <a:t>r</a:t>
            </a:r>
            <a:r>
              <a:rPr sz="2600" u="heavy" dirty="0">
                <a:solidFill>
                  <a:srgbClr val="3F54C9"/>
                </a:solidFill>
                <a:cs typeface="Calibri"/>
                <a:hlinkClick r:id="rId4"/>
              </a:rPr>
              <a:t>g</a:t>
            </a:r>
            <a:endParaRPr sz="2600" dirty="0">
              <a:cs typeface="Calibri"/>
            </a:endParaRPr>
          </a:p>
          <a:p>
            <a:pPr>
              <a:spcBef>
                <a:spcPts val="33"/>
              </a:spcBef>
            </a:pPr>
            <a:endParaRPr sz="2600" dirty="0">
              <a:cs typeface="Times New Roman"/>
            </a:endParaRPr>
          </a:p>
          <a:p>
            <a:pPr marL="12700"/>
            <a:r>
              <a:rPr sz="2600" b="1" spc="-10" dirty="0">
                <a:solidFill>
                  <a:srgbClr val="2C2C2C"/>
                </a:solidFill>
                <a:cs typeface="Calibri"/>
              </a:rPr>
              <a:t>F</a:t>
            </a:r>
            <a:r>
              <a:rPr sz="2600" b="1" spc="-20" dirty="0">
                <a:solidFill>
                  <a:srgbClr val="2C2C2C"/>
                </a:solidFill>
                <a:cs typeface="Calibri"/>
              </a:rPr>
              <a:t>und</a:t>
            </a:r>
            <a:r>
              <a:rPr sz="2600" b="1" spc="-10" dirty="0">
                <a:solidFill>
                  <a:srgbClr val="2C2C2C"/>
                </a:solidFill>
                <a:cs typeface="Calibri"/>
              </a:rPr>
              <a:t>i</a:t>
            </a:r>
            <a:r>
              <a:rPr sz="2600" b="1" spc="-20" dirty="0">
                <a:solidFill>
                  <a:srgbClr val="2C2C2C"/>
                </a:solidFill>
                <a:cs typeface="Calibri"/>
              </a:rPr>
              <a:t>n</a:t>
            </a:r>
            <a:r>
              <a:rPr sz="2600" b="1" spc="-15" dirty="0">
                <a:solidFill>
                  <a:srgbClr val="2C2C2C"/>
                </a:solidFill>
                <a:cs typeface="Calibri"/>
              </a:rPr>
              <a:t>g</a:t>
            </a:r>
            <a:r>
              <a:rPr sz="2600" b="1" spc="-5" dirty="0">
                <a:solidFill>
                  <a:srgbClr val="2C2C2C"/>
                </a:solidFill>
                <a:cs typeface="Calibri"/>
              </a:rPr>
              <a:t> </a:t>
            </a:r>
            <a:r>
              <a:rPr sz="2600" b="1" spc="-10" dirty="0">
                <a:solidFill>
                  <a:srgbClr val="2C2C2C"/>
                </a:solidFill>
                <a:cs typeface="Calibri"/>
              </a:rPr>
              <a:t>Q</a:t>
            </a:r>
            <a:r>
              <a:rPr sz="2600" b="1" spc="-20" dirty="0">
                <a:solidFill>
                  <a:srgbClr val="2C2C2C"/>
                </a:solidFill>
                <a:cs typeface="Calibri"/>
              </a:rPr>
              <a:t>ue</a:t>
            </a:r>
            <a:r>
              <a:rPr sz="2600" b="1" spc="-35" dirty="0">
                <a:solidFill>
                  <a:srgbClr val="2C2C2C"/>
                </a:solidFill>
                <a:cs typeface="Calibri"/>
              </a:rPr>
              <a:t>s</a:t>
            </a:r>
            <a:r>
              <a:rPr sz="2600" b="1" spc="-20" dirty="0">
                <a:solidFill>
                  <a:srgbClr val="2C2C2C"/>
                </a:solidFill>
                <a:cs typeface="Calibri"/>
              </a:rPr>
              <a:t>t</a:t>
            </a:r>
            <a:r>
              <a:rPr sz="2600" b="1" spc="-10" dirty="0">
                <a:solidFill>
                  <a:srgbClr val="2C2C2C"/>
                </a:solidFill>
                <a:cs typeface="Calibri"/>
              </a:rPr>
              <a:t>i</a:t>
            </a:r>
            <a:r>
              <a:rPr sz="2600" b="1" spc="-20" dirty="0">
                <a:solidFill>
                  <a:srgbClr val="2C2C2C"/>
                </a:solidFill>
                <a:cs typeface="Calibri"/>
              </a:rPr>
              <a:t>on</a:t>
            </a:r>
            <a:r>
              <a:rPr sz="2600" b="1" spc="-10" dirty="0">
                <a:solidFill>
                  <a:srgbClr val="2C2C2C"/>
                </a:solidFill>
                <a:cs typeface="Calibri"/>
              </a:rPr>
              <a:t>s</a:t>
            </a:r>
            <a:endParaRPr sz="2600" dirty="0">
              <a:cs typeface="Calibri"/>
            </a:endParaRPr>
          </a:p>
          <a:p>
            <a:pPr marL="12700">
              <a:spcBef>
                <a:spcPts val="5"/>
              </a:spcBef>
            </a:pPr>
            <a:r>
              <a:rPr sz="2600" spc="-5" dirty="0">
                <a:solidFill>
                  <a:srgbClr val="2C2C2C"/>
                </a:solidFill>
                <a:cs typeface="Calibri"/>
              </a:rPr>
              <a:t>G</a:t>
            </a:r>
            <a:r>
              <a:rPr sz="2600" spc="-40" dirty="0">
                <a:solidFill>
                  <a:srgbClr val="2C2C2C"/>
                </a:solidFill>
                <a:cs typeface="Calibri"/>
              </a:rPr>
              <a:t>r</a:t>
            </a:r>
            <a:r>
              <a:rPr sz="2600" spc="-5" dirty="0">
                <a:solidFill>
                  <a:srgbClr val="2C2C2C"/>
                </a:solidFill>
                <a:cs typeface="Calibri"/>
              </a:rPr>
              <a:t>o</a:t>
            </a:r>
            <a:r>
              <a:rPr sz="2600" dirty="0">
                <a:solidFill>
                  <a:srgbClr val="2C2C2C"/>
                </a:solidFill>
                <a:cs typeface="Calibri"/>
              </a:rPr>
              <a:t>up</a:t>
            </a:r>
            <a:r>
              <a:rPr sz="2600" spc="-5" dirty="0">
                <a:solidFill>
                  <a:srgbClr val="2C2C2C"/>
                </a:solidFill>
                <a:cs typeface="Calibri"/>
              </a:rPr>
              <a:t> C</a:t>
            </a:r>
            <a:r>
              <a:rPr sz="2600" dirty="0">
                <a:solidFill>
                  <a:srgbClr val="2C2C2C"/>
                </a:solidFill>
                <a:cs typeface="Calibri"/>
              </a:rPr>
              <a:t>ha</a:t>
            </a:r>
            <a:r>
              <a:rPr sz="2600" spc="-5" dirty="0">
                <a:solidFill>
                  <a:srgbClr val="2C2C2C"/>
                </a:solidFill>
                <a:cs typeface="Calibri"/>
              </a:rPr>
              <a:t>i</a:t>
            </a:r>
            <a:r>
              <a:rPr sz="2600" spc="80" dirty="0">
                <a:solidFill>
                  <a:srgbClr val="2C2C2C"/>
                </a:solidFill>
                <a:cs typeface="Calibri"/>
              </a:rPr>
              <a:t>r</a:t>
            </a:r>
            <a:r>
              <a:rPr sz="2600" spc="-120" dirty="0">
                <a:solidFill>
                  <a:srgbClr val="2C2C2C"/>
                </a:solidFill>
                <a:cs typeface="Calibri"/>
              </a:rPr>
              <a:t>’</a:t>
            </a:r>
            <a:r>
              <a:rPr sz="2600" dirty="0">
                <a:solidFill>
                  <a:srgbClr val="2C2C2C"/>
                </a:solidFill>
                <a:cs typeface="Calibri"/>
              </a:rPr>
              <a:t>s </a:t>
            </a:r>
            <a:r>
              <a:rPr sz="2600" spc="5" dirty="0">
                <a:solidFill>
                  <a:srgbClr val="2C2C2C"/>
                </a:solidFill>
                <a:cs typeface="Calibri"/>
              </a:rPr>
              <a:t>O</a:t>
            </a:r>
            <a:r>
              <a:rPr sz="2600" spc="-25" dirty="0">
                <a:solidFill>
                  <a:srgbClr val="2C2C2C"/>
                </a:solidFill>
                <a:cs typeface="Calibri"/>
              </a:rPr>
              <a:t>f</a:t>
            </a:r>
            <a:r>
              <a:rPr sz="2600" dirty="0">
                <a:solidFill>
                  <a:srgbClr val="2C2C2C"/>
                </a:solidFill>
                <a:cs typeface="Calibri"/>
              </a:rPr>
              <a:t>f</a:t>
            </a:r>
            <a:r>
              <a:rPr sz="2600" spc="-5" dirty="0">
                <a:solidFill>
                  <a:srgbClr val="2C2C2C"/>
                </a:solidFill>
                <a:cs typeface="Calibri"/>
              </a:rPr>
              <a:t>i</a:t>
            </a:r>
            <a:r>
              <a:rPr sz="2600" dirty="0">
                <a:solidFill>
                  <a:srgbClr val="2C2C2C"/>
                </a:solidFill>
                <a:cs typeface="Calibri"/>
              </a:rPr>
              <a:t>c</a:t>
            </a:r>
            <a:r>
              <a:rPr sz="2600" spc="-5" dirty="0">
                <a:solidFill>
                  <a:srgbClr val="2C2C2C"/>
                </a:solidFill>
                <a:cs typeface="Calibri"/>
              </a:rPr>
              <a:t>e</a:t>
            </a:r>
            <a:r>
              <a:rPr sz="2600" dirty="0">
                <a:solidFill>
                  <a:srgbClr val="2C2C2C"/>
                </a:solidFill>
                <a:cs typeface="Calibri"/>
              </a:rPr>
              <a:t>,</a:t>
            </a:r>
            <a:r>
              <a:rPr sz="2600" spc="5" dirty="0">
                <a:solidFill>
                  <a:srgbClr val="2C2C2C"/>
                </a:solidFill>
                <a:cs typeface="Calibri"/>
              </a:rPr>
              <a:t> </a:t>
            </a:r>
            <a:r>
              <a:rPr sz="2600" u="heavy" dirty="0">
                <a:solidFill>
                  <a:srgbClr val="3F54C9"/>
                </a:solidFill>
                <a:cs typeface="Calibri"/>
                <a:hlinkClick r:id="rId5"/>
              </a:rPr>
              <a:t>fund</a:t>
            </a:r>
            <a:r>
              <a:rPr sz="2600" u="heavy" spc="-5" dirty="0">
                <a:solidFill>
                  <a:srgbClr val="3F54C9"/>
                </a:solidFill>
                <a:cs typeface="Calibri"/>
                <a:hlinkClick r:id="rId5"/>
              </a:rPr>
              <a:t>i</a:t>
            </a:r>
            <a:r>
              <a:rPr sz="2600" u="heavy" dirty="0">
                <a:solidFill>
                  <a:srgbClr val="3F54C9"/>
                </a:solidFill>
                <a:cs typeface="Calibri"/>
                <a:hlinkClick r:id="rId5"/>
              </a:rPr>
              <a:t>ng</a:t>
            </a:r>
            <a:r>
              <a:rPr sz="2600" u="heavy" spc="-5" dirty="0">
                <a:solidFill>
                  <a:srgbClr val="3F54C9"/>
                </a:solidFill>
                <a:cs typeface="Calibri"/>
                <a:hlinkClick r:id="rId5"/>
              </a:rPr>
              <a:t>@</a:t>
            </a:r>
            <a:r>
              <a:rPr sz="2600" u="heavy" spc="-20" dirty="0">
                <a:solidFill>
                  <a:srgbClr val="3F54C9"/>
                </a:solidFill>
                <a:cs typeface="Calibri"/>
                <a:hlinkClick r:id="rId5"/>
              </a:rPr>
              <a:t>s</a:t>
            </a:r>
            <a:r>
              <a:rPr sz="2600" u="heavy" spc="-30" dirty="0">
                <a:solidFill>
                  <a:srgbClr val="3F54C9"/>
                </a:solidFill>
                <a:cs typeface="Calibri"/>
                <a:hlinkClick r:id="rId5"/>
              </a:rPr>
              <a:t>w</a:t>
            </a:r>
            <a:r>
              <a:rPr sz="2600" u="heavy" spc="-5" dirty="0">
                <a:solidFill>
                  <a:srgbClr val="3F54C9"/>
                </a:solidFill>
                <a:cs typeface="Calibri"/>
                <a:hlinkClick r:id="rId5"/>
              </a:rPr>
              <a:t>o</a:t>
            </a:r>
            <a:r>
              <a:rPr sz="2600" u="heavy" dirty="0">
                <a:solidFill>
                  <a:srgbClr val="3F54C9"/>
                </a:solidFill>
                <a:cs typeface="Calibri"/>
                <a:hlinkClick r:id="rId5"/>
              </a:rPr>
              <a:t>g</a:t>
            </a:r>
            <a:r>
              <a:rPr sz="2600" u="heavy" spc="-5" dirty="0">
                <a:solidFill>
                  <a:srgbClr val="3F54C9"/>
                </a:solidFill>
                <a:cs typeface="Calibri"/>
                <a:hlinkClick r:id="rId5"/>
              </a:rPr>
              <a:t>.</a:t>
            </a:r>
            <a:r>
              <a:rPr sz="2600" u="heavy" spc="-15" dirty="0">
                <a:solidFill>
                  <a:srgbClr val="3F54C9"/>
                </a:solidFill>
                <a:cs typeface="Calibri"/>
                <a:hlinkClick r:id="rId5"/>
              </a:rPr>
              <a:t>o</a:t>
            </a:r>
            <a:r>
              <a:rPr sz="2600" u="heavy" spc="-30" dirty="0">
                <a:solidFill>
                  <a:srgbClr val="3F54C9"/>
                </a:solidFill>
                <a:cs typeface="Calibri"/>
                <a:hlinkClick r:id="rId5"/>
              </a:rPr>
              <a:t>r</a:t>
            </a:r>
            <a:r>
              <a:rPr sz="2600" u="heavy" dirty="0">
                <a:solidFill>
                  <a:srgbClr val="3F54C9"/>
                </a:solidFill>
                <a:cs typeface="Calibri"/>
                <a:hlinkClick r:id="rId5"/>
              </a:rPr>
              <a:t>g</a:t>
            </a:r>
            <a:endParaRPr sz="2600" dirty="0">
              <a:cs typeface="Calibri"/>
            </a:endParaRPr>
          </a:p>
          <a:p>
            <a:pPr marL="12700"/>
            <a:r>
              <a:rPr sz="2600" spc="-25" dirty="0">
                <a:solidFill>
                  <a:srgbClr val="2C2C2C"/>
                </a:solidFill>
                <a:cs typeface="Calibri"/>
              </a:rPr>
              <a:t>F</a:t>
            </a:r>
            <a:r>
              <a:rPr sz="2600" spc="-5" dirty="0">
                <a:solidFill>
                  <a:srgbClr val="2C2C2C"/>
                </a:solidFill>
                <a:cs typeface="Calibri"/>
              </a:rPr>
              <a:t>o</a:t>
            </a:r>
            <a:r>
              <a:rPr sz="2600" dirty="0">
                <a:solidFill>
                  <a:srgbClr val="2C2C2C"/>
                </a:solidFill>
                <a:cs typeface="Calibri"/>
              </a:rPr>
              <a:t>r</a:t>
            </a:r>
            <a:r>
              <a:rPr sz="2600" spc="-15" dirty="0">
                <a:solidFill>
                  <a:srgbClr val="2C2C2C"/>
                </a:solidFill>
                <a:cs typeface="Calibri"/>
              </a:rPr>
              <a:t> </a:t>
            </a:r>
            <a:r>
              <a:rPr sz="2600" dirty="0">
                <a:solidFill>
                  <a:srgbClr val="2C2C2C"/>
                </a:solidFill>
                <a:cs typeface="Calibri"/>
              </a:rPr>
              <a:t>add</a:t>
            </a:r>
            <a:r>
              <a:rPr sz="2600" spc="-5" dirty="0">
                <a:solidFill>
                  <a:srgbClr val="2C2C2C"/>
                </a:solidFill>
                <a:cs typeface="Calibri"/>
              </a:rPr>
              <a:t>i</a:t>
            </a:r>
            <a:r>
              <a:rPr sz="2600" dirty="0">
                <a:solidFill>
                  <a:srgbClr val="2C2C2C"/>
                </a:solidFill>
                <a:cs typeface="Calibri"/>
              </a:rPr>
              <a:t>t</a:t>
            </a:r>
            <a:r>
              <a:rPr sz="2600" spc="-5" dirty="0">
                <a:solidFill>
                  <a:srgbClr val="2C2C2C"/>
                </a:solidFill>
                <a:cs typeface="Calibri"/>
              </a:rPr>
              <a:t>io</a:t>
            </a:r>
            <a:r>
              <a:rPr sz="2600" dirty="0">
                <a:solidFill>
                  <a:srgbClr val="2C2C2C"/>
                </a:solidFill>
                <a:cs typeface="Calibri"/>
              </a:rPr>
              <a:t>nal </a:t>
            </a:r>
            <a:r>
              <a:rPr sz="2600" spc="-5" dirty="0">
                <a:solidFill>
                  <a:srgbClr val="2C2C2C"/>
                </a:solidFill>
                <a:cs typeface="Calibri"/>
              </a:rPr>
              <a:t>i</a:t>
            </a:r>
            <a:r>
              <a:rPr sz="2600" spc="-10" dirty="0">
                <a:solidFill>
                  <a:srgbClr val="2C2C2C"/>
                </a:solidFill>
                <a:cs typeface="Calibri"/>
              </a:rPr>
              <a:t>n</a:t>
            </a:r>
            <a:r>
              <a:rPr sz="2600" spc="-40" dirty="0">
                <a:solidFill>
                  <a:srgbClr val="2C2C2C"/>
                </a:solidFill>
                <a:cs typeface="Calibri"/>
              </a:rPr>
              <a:t>f</a:t>
            </a:r>
            <a:r>
              <a:rPr sz="2600" spc="-5" dirty="0">
                <a:solidFill>
                  <a:srgbClr val="2C2C2C"/>
                </a:solidFill>
                <a:cs typeface="Calibri"/>
              </a:rPr>
              <a:t>orm</a:t>
            </a:r>
            <a:r>
              <a:rPr sz="2600" spc="-25" dirty="0">
                <a:solidFill>
                  <a:srgbClr val="2C2C2C"/>
                </a:solidFill>
                <a:cs typeface="Calibri"/>
              </a:rPr>
              <a:t>a</a:t>
            </a:r>
            <a:r>
              <a:rPr sz="2600" dirty="0">
                <a:solidFill>
                  <a:srgbClr val="2C2C2C"/>
                </a:solidFill>
                <a:cs typeface="Calibri"/>
              </a:rPr>
              <a:t>t</a:t>
            </a:r>
            <a:r>
              <a:rPr sz="2600" spc="-5" dirty="0">
                <a:solidFill>
                  <a:srgbClr val="2C2C2C"/>
                </a:solidFill>
                <a:cs typeface="Calibri"/>
              </a:rPr>
              <a:t>io</a:t>
            </a:r>
            <a:r>
              <a:rPr sz="2600" dirty="0">
                <a:solidFill>
                  <a:srgbClr val="2C2C2C"/>
                </a:solidFill>
                <a:cs typeface="Calibri"/>
              </a:rPr>
              <a:t>n,</a:t>
            </a:r>
            <a:r>
              <a:rPr sz="2600" spc="-5" dirty="0">
                <a:solidFill>
                  <a:srgbClr val="2C2C2C"/>
                </a:solidFill>
                <a:cs typeface="Calibri"/>
              </a:rPr>
              <a:t> se</a:t>
            </a:r>
            <a:r>
              <a:rPr sz="2600" dirty="0">
                <a:solidFill>
                  <a:srgbClr val="2C2C2C"/>
                </a:solidFill>
                <a:cs typeface="Calibri"/>
              </a:rPr>
              <a:t>e</a:t>
            </a:r>
            <a:r>
              <a:rPr sz="2600" spc="10" dirty="0">
                <a:solidFill>
                  <a:srgbClr val="2C2C2C"/>
                </a:solidFill>
                <a:cs typeface="Calibri"/>
              </a:rPr>
              <a:t> </a:t>
            </a:r>
            <a:r>
              <a:rPr sz="2600" dirty="0">
                <a:solidFill>
                  <a:srgbClr val="2C2C2C"/>
                </a:solidFill>
                <a:cs typeface="Calibri"/>
              </a:rPr>
              <a:t>fund</a:t>
            </a:r>
            <a:r>
              <a:rPr sz="2600" spc="-5" dirty="0">
                <a:solidFill>
                  <a:srgbClr val="2C2C2C"/>
                </a:solidFill>
                <a:cs typeface="Calibri"/>
              </a:rPr>
              <a:t>i</a:t>
            </a:r>
            <a:r>
              <a:rPr sz="2600" dirty="0">
                <a:solidFill>
                  <a:srgbClr val="2C2C2C"/>
                </a:solidFill>
                <a:cs typeface="Calibri"/>
              </a:rPr>
              <a:t>ng</a:t>
            </a:r>
            <a:r>
              <a:rPr sz="2600" spc="-30" dirty="0">
                <a:solidFill>
                  <a:srgbClr val="2C2C2C"/>
                </a:solidFill>
                <a:cs typeface="Calibri"/>
              </a:rPr>
              <a:t> </a:t>
            </a:r>
            <a:r>
              <a:rPr sz="2600" spc="-5" dirty="0">
                <a:solidFill>
                  <a:srgbClr val="2C2C2C"/>
                </a:solidFill>
                <a:cs typeface="Calibri"/>
              </a:rPr>
              <a:t>memo</a:t>
            </a:r>
            <a:r>
              <a:rPr sz="2600" dirty="0">
                <a:solidFill>
                  <a:srgbClr val="2C2C2C"/>
                </a:solidFill>
                <a:cs typeface="Calibri"/>
              </a:rPr>
              <a:t>s</a:t>
            </a:r>
            <a:endParaRPr sz="2600" dirty="0">
              <a:cs typeface="Calibri"/>
            </a:endParaRPr>
          </a:p>
          <a:p>
            <a:pPr>
              <a:spcBef>
                <a:spcPts val="34"/>
              </a:spcBef>
            </a:pPr>
            <a:endParaRPr sz="2050" dirty="0">
              <a:latin typeface="Times New Roman"/>
              <a:cs typeface="Times New Roman"/>
            </a:endParaRPr>
          </a:p>
        </p:txBody>
      </p:sp>
      <p:sp>
        <p:nvSpPr>
          <p:cNvPr id="8" name="Slide Number Placeholder 5">
            <a:extLst>
              <a:ext uri="{FF2B5EF4-FFF2-40B4-BE49-F238E27FC236}">
                <a16:creationId xmlns:a16="http://schemas.microsoft.com/office/drawing/2014/main" xmlns="" id="{F7706563-3040-49D9-80E5-774849194725}"/>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43</a:t>
            </a:fld>
            <a:endParaRPr lang="en-US" dirty="0"/>
          </a:p>
        </p:txBody>
      </p:sp>
    </p:spTree>
    <p:extLst>
      <p:ext uri="{BB962C8B-B14F-4D97-AF65-F5344CB8AC3E}">
        <p14:creationId xmlns:p14="http://schemas.microsoft.com/office/powerpoint/2010/main" val="5045713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US" b="1" kern="0" dirty="0">
                <a:solidFill>
                  <a:schemeClr val="tx2"/>
                </a:solidFill>
              </a:rPr>
              <a:t/>
            </a:r>
            <a:br>
              <a:rPr lang="en-US" b="1" kern="0" dirty="0">
                <a:solidFill>
                  <a:schemeClr val="tx2"/>
                </a:solidFill>
              </a:rPr>
            </a:br>
            <a:r>
              <a:rPr lang="en-US" sz="4900" b="1" kern="0" dirty="0">
                <a:solidFill>
                  <a:schemeClr val="tx2"/>
                </a:solidFill>
              </a:rPr>
              <a:t> S1400 Site Coordinator Committee</a:t>
            </a:r>
            <a:r>
              <a:rPr lang="en-US" b="1" kern="0" dirty="0">
                <a:solidFill>
                  <a:schemeClr val="tx2"/>
                </a:solidFill>
              </a:rPr>
              <a:t/>
            </a:r>
            <a:br>
              <a:rPr lang="en-US" b="1" kern="0" dirty="0">
                <a:solidFill>
                  <a:schemeClr val="tx2"/>
                </a:solidFill>
              </a:rPr>
            </a:br>
            <a:endParaRPr lang="en-US" b="1" kern="0" dirty="0">
              <a:solidFill>
                <a:schemeClr val="tx2"/>
              </a:solidFill>
            </a:endParaRPr>
          </a:p>
        </p:txBody>
      </p:sp>
      <p:sp>
        <p:nvSpPr>
          <p:cNvPr id="3" name="Content Placeholder 2"/>
          <p:cNvSpPr>
            <a:spLocks noGrp="1"/>
          </p:cNvSpPr>
          <p:nvPr>
            <p:ph idx="1"/>
          </p:nvPr>
        </p:nvSpPr>
        <p:spPr/>
        <p:txBody>
          <a:bodyPr>
            <a:normAutofit lnSpcReduction="10000"/>
          </a:bodyPr>
          <a:lstStyle/>
          <a:p>
            <a:pPr marL="0" indent="0">
              <a:buNone/>
            </a:pPr>
            <a:r>
              <a:rPr lang="en-US" b="1" dirty="0" smtClean="0"/>
              <a:t>SCC Mission </a:t>
            </a:r>
          </a:p>
          <a:p>
            <a:pPr marL="0" indent="0">
              <a:buNone/>
            </a:pPr>
            <a:r>
              <a:rPr lang="en-US" dirty="0" smtClean="0"/>
              <a:t>To </a:t>
            </a:r>
            <a:r>
              <a:rPr lang="en-US" dirty="0"/>
              <a:t>represent study site staff at the nursing, CRA, data management, and regulatory levels by providing feedback to and from the study leadership to enhance accrual and improve study management. </a:t>
            </a:r>
          </a:p>
          <a:p>
            <a:pPr marL="0" indent="0">
              <a:buNone/>
            </a:pPr>
            <a:endParaRPr lang="en-US" sz="2000" dirty="0" smtClean="0"/>
          </a:p>
          <a:p>
            <a:pPr marL="0" indent="0">
              <a:buNone/>
            </a:pPr>
            <a:r>
              <a:rPr lang="en-US" i="1" dirty="0" smtClean="0"/>
              <a:t>Jessica Jordan, VA Connecticut, Chair</a:t>
            </a:r>
          </a:p>
          <a:p>
            <a:pPr marL="0" indent="0">
              <a:buNone/>
            </a:pPr>
            <a:r>
              <a:rPr lang="en-US" i="1" dirty="0" smtClean="0"/>
              <a:t>Lavinia Dobrea, St Joe’s CA, Co-Chair</a:t>
            </a:r>
          </a:p>
          <a:p>
            <a:pPr marL="0" indent="0">
              <a:buNone/>
            </a:pPr>
            <a:endParaRPr lang="en-US" dirty="0" smtClean="0"/>
          </a:p>
          <a:p>
            <a:pPr marL="0" indent="0" algn="ctr">
              <a:buNone/>
            </a:pPr>
            <a:r>
              <a:rPr lang="en-US" b="1" dirty="0" smtClean="0"/>
              <a:t>Feel free to send questions and suggestions to:</a:t>
            </a:r>
          </a:p>
          <a:p>
            <a:pPr marL="0" indent="0" algn="ctr">
              <a:buNone/>
            </a:pPr>
            <a:r>
              <a:rPr lang="en-US" b="1" u="sng" dirty="0" smtClean="0">
                <a:solidFill>
                  <a:srgbClr val="0000FF"/>
                </a:solidFill>
              </a:rPr>
              <a:t>LungMapSCC@crab.org</a:t>
            </a:r>
            <a:endParaRPr lang="en-US" b="1" u="sng" dirty="0">
              <a:solidFill>
                <a:srgbClr val="0000FF"/>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r>
              <a:rPr lang="en-US" smtClean="0"/>
              <a:t>Slide #: </a:t>
            </a:r>
            <a:fld id="{4FAB73BC-B049-4115-A692-8D63A059BFB8}" type="slidenum">
              <a:rPr lang="en-US" smtClean="0"/>
              <a:pPr/>
              <a:t>44</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69225" y="0"/>
            <a:ext cx="10453549" cy="1479918"/>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261360" y="147064"/>
            <a:ext cx="5669280" cy="824865"/>
          </a:xfrm>
          <a:prstGeom prst="rect">
            <a:avLst/>
          </a:prstGeom>
          <a:effectLst>
            <a:outerShdw blurRad="50800" dist="50800" dir="5400000" algn="ctr" rotWithShape="0">
              <a:schemeClr val="tx1">
                <a:lumMod val="65000"/>
                <a:lumOff val="35000"/>
              </a:schemeClr>
            </a:outerShdw>
          </a:effectLst>
        </p:spPr>
      </p:pic>
      <p:sp>
        <p:nvSpPr>
          <p:cNvPr id="7" name="Text Box 2"/>
          <p:cNvSpPr txBox="1">
            <a:spLocks noChangeArrowheads="1"/>
          </p:cNvSpPr>
          <p:nvPr/>
        </p:nvSpPr>
        <p:spPr bwMode="auto">
          <a:xfrm>
            <a:off x="3236798" y="958279"/>
            <a:ext cx="6298565" cy="516255"/>
          </a:xfrm>
          <a:prstGeom prst="rect">
            <a:avLst/>
          </a:prstGeom>
          <a:noFill/>
          <a:ln w="9525">
            <a:noFill/>
            <a:miter lim="800000"/>
            <a:headEnd/>
            <a:tailEnd/>
          </a:ln>
        </p:spPr>
        <p:txBody>
          <a:bodyPr rot="0" vert="horz" wrap="square" lIns="91440" tIns="45720" rIns="91440" bIns="45720" anchor="ctr" anchorCtr="0">
            <a:noAutofit/>
          </a:bodyPr>
          <a:lstStyle/>
          <a:p>
            <a:pPr marL="0" marR="0">
              <a:lnSpc>
                <a:spcPct val="107000"/>
              </a:lnSpc>
              <a:spcBef>
                <a:spcPts val="0"/>
              </a:spcBef>
              <a:spcAft>
                <a:spcPts val="800"/>
              </a:spcAft>
            </a:pPr>
            <a:r>
              <a:rPr lang="en-US" sz="2800" dirty="0">
                <a:solidFill>
                  <a:srgbClr val="FFFFFF"/>
                </a:solidFill>
                <a:effectLst>
                  <a:outerShdw blurRad="38100" dist="38100" dir="2700000" algn="tl">
                    <a:srgbClr val="000000">
                      <a:alpha val="43137"/>
                    </a:srgbClr>
                  </a:outerShdw>
                </a:effectLst>
                <a:latin typeface="Segoe UI Semibold" panose="020B0702040204020203" pitchFamily="34" charset="0"/>
                <a:ea typeface="Batang"/>
                <a:cs typeface="Times New Roman"/>
              </a:rPr>
              <a:t>SITE COORDINATORS COMMITTEE</a:t>
            </a:r>
            <a:endParaRPr lang="en-US" sz="1100" dirty="0">
              <a:effectLst>
                <a:outerShdw blurRad="38100" dist="38100" dir="2700000" algn="tl">
                  <a:srgbClr val="000000">
                    <a:alpha val="43137"/>
                  </a:srgbClr>
                </a:outerShdw>
              </a:effectLst>
              <a:latin typeface="Segoe UI Semibold" panose="020B0702040204020203" pitchFamily="34" charset="0"/>
              <a:ea typeface="Calibri"/>
              <a:cs typeface="Times New Roman"/>
            </a:endParaRPr>
          </a:p>
        </p:txBody>
      </p:sp>
    </p:spTree>
    <p:extLst>
      <p:ext uri="{BB962C8B-B14F-4D97-AF65-F5344CB8AC3E}">
        <p14:creationId xmlns:p14="http://schemas.microsoft.com/office/powerpoint/2010/main" val="22090394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39262" y="168939"/>
            <a:ext cx="11148646" cy="4680967"/>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r>
              <a:rPr lang="en-US" smtClean="0">
                <a:solidFill>
                  <a:prstClr val="black">
                    <a:tint val="75000"/>
                  </a:prstClr>
                </a:solidFill>
              </a:rPr>
              <a:t>Slide #: </a:t>
            </a:r>
            <a:fld id="{4FAB73BC-B049-4115-A692-8D63A059BFB8}" type="slidenum">
              <a:rPr lang="en-US" smtClean="0">
                <a:solidFill>
                  <a:prstClr val="black">
                    <a:tint val="75000"/>
                  </a:prstClr>
                </a:solidFill>
              </a:rPr>
              <a:pPr/>
              <a:t>45</a:t>
            </a:fld>
            <a:endParaRPr lang="en-US" dirty="0">
              <a:solidFill>
                <a:prstClr val="black">
                  <a:tint val="75000"/>
                </a:prstClr>
              </a:solidFill>
            </a:endParaRPr>
          </a:p>
        </p:txBody>
      </p:sp>
      <p:pic>
        <p:nvPicPr>
          <p:cNvPr id="2052" name="Picture 4" descr="C:\Users\sarahb\AppData\Local\Microsoft\Windows\Temporary Internet Files\Content.IE5\LK26QLHV\Globos_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7630" y="-31726"/>
            <a:ext cx="4856857" cy="51698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55807" y="5035750"/>
            <a:ext cx="10990730" cy="1325563"/>
          </a:xfrm>
        </p:spPr>
        <p:txBody>
          <a:bodyPr vert="horz" lIns="91440" tIns="45720" rIns="91440" bIns="45720" rtlCol="0" anchor="ctr">
            <a:noAutofit/>
          </a:bodyPr>
          <a:lstStyle/>
          <a:p>
            <a:pPr algn="ctr"/>
            <a:r>
              <a:rPr lang="en-US" sz="5400" b="1" dirty="0" smtClean="0">
                <a:solidFill>
                  <a:schemeClr val="accent1">
                    <a:lumMod val="75000"/>
                  </a:schemeClr>
                </a:solidFill>
                <a:effectLst>
                  <a:outerShdw blurRad="38100" dist="38100" dir="2700000" algn="tl">
                    <a:srgbClr val="000000">
                      <a:alpha val="43137"/>
                    </a:srgbClr>
                  </a:outerShdw>
                </a:effectLst>
              </a:rPr>
              <a:t>Questions? …Please “raise your hand” in WebEx or use the chat feature</a:t>
            </a:r>
            <a:endParaRPr lang="en-US" sz="5400" b="1" dirty="0">
              <a:solidFill>
                <a:schemeClr val="accent1">
                  <a:lumMod val="75000"/>
                </a:schemeClr>
              </a:solidFill>
              <a:effectLst>
                <a:outerShdw blurRad="38100" dist="38100" dir="2700000" algn="tl">
                  <a:srgbClr val="000000">
                    <a:alpha val="43137"/>
                  </a:srgbClr>
                </a:outerShdw>
              </a:effectLst>
            </a:endParaRPr>
          </a:p>
        </p:txBody>
      </p:sp>
      <p:sp>
        <p:nvSpPr>
          <p:cNvPr id="3" name="TextBox 2"/>
          <p:cNvSpPr txBox="1"/>
          <p:nvPr/>
        </p:nvSpPr>
        <p:spPr>
          <a:xfrm>
            <a:off x="1577784" y="2734052"/>
            <a:ext cx="9108141" cy="769441"/>
          </a:xfrm>
          <a:prstGeom prst="rect">
            <a:avLst/>
          </a:prstGeom>
          <a:solidFill>
            <a:srgbClr val="FFFFFF">
              <a:alpha val="59000"/>
            </a:srgbClr>
          </a:solidFill>
        </p:spPr>
        <p:txBody>
          <a:bodyPr wrap="square" rtlCol="0">
            <a:spAutoFit/>
          </a:bodyPr>
          <a:lstStyle/>
          <a:p>
            <a:pPr algn="ctr"/>
            <a:r>
              <a:rPr lang="en-US" sz="4400" b="1" dirty="0">
                <a:effectLst>
                  <a:outerShdw blurRad="38100" dist="38100" dir="2700000" algn="tl">
                    <a:srgbClr val="000000">
                      <a:alpha val="43137"/>
                    </a:srgbClr>
                  </a:outerShdw>
                </a:effectLst>
              </a:rPr>
              <a:t>Thank You For Your Participation</a:t>
            </a:r>
            <a:r>
              <a:rPr lang="en-US" sz="4400" b="1" dirty="0" smtClean="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3040235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2405"/>
            <a:ext cx="12192000" cy="543135"/>
          </a:xfrm>
        </p:spPr>
        <p:txBody>
          <a:bodyPr>
            <a:noAutofit/>
          </a:bodyPr>
          <a:lstStyle/>
          <a:p>
            <a:pPr algn="ctr"/>
            <a:r>
              <a:rPr lang="en-US" b="1" dirty="0" smtClean="0">
                <a:solidFill>
                  <a:schemeClr val="tx2"/>
                </a:solidFill>
              </a:rPr>
              <a:t>Lung-MAP </a:t>
            </a:r>
            <a:r>
              <a:rPr lang="en-US" b="1" dirty="0">
                <a:solidFill>
                  <a:schemeClr val="tx2"/>
                </a:solidFill>
              </a:rPr>
              <a:t>Partners and Collaborators</a:t>
            </a:r>
          </a:p>
        </p:txBody>
      </p:sp>
      <p:pic>
        <p:nvPicPr>
          <p:cNvPr id="18" name="Picture 17">
            <a:extLst>
              <a:ext uri="{FF2B5EF4-FFF2-40B4-BE49-F238E27FC236}">
                <a16:creationId xmlns:a16="http://schemas.microsoft.com/office/drawing/2014/main" xmlns="" id="{9E46ACB7-1D79-4A79-9197-389A28960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30" y="1087083"/>
            <a:ext cx="1793927" cy="797027"/>
          </a:xfrm>
          <a:prstGeom prst="rect">
            <a:avLst/>
          </a:prstGeom>
        </p:spPr>
      </p:pic>
      <p:pic>
        <p:nvPicPr>
          <p:cNvPr id="20" name="Picture 19" descr="C:\Users\cmiwa\AppData\Local\Microsoft\Windows\Temporary Internet Files\Content.Outlook\06Q5Y6FG\Friends LOGO 2013.jpg">
            <a:extLst>
              <a:ext uri="{FF2B5EF4-FFF2-40B4-BE49-F238E27FC236}">
                <a16:creationId xmlns:a16="http://schemas.microsoft.com/office/drawing/2014/main" xmlns="" id="{D28FF380-EB09-4A44-B095-C2152FFD56BE}"/>
              </a:ext>
            </a:extLst>
          </p:cNvPr>
          <p:cNvPicPr>
            <a:picLocks noChangeAspect="1" noChangeArrowheads="1"/>
          </p:cNvPicPr>
          <p:nvPr/>
        </p:nvPicPr>
        <p:blipFill>
          <a:blip r:embed="rId4" cstate="print"/>
          <a:srcRect/>
          <a:stretch>
            <a:fillRect/>
          </a:stretch>
        </p:blipFill>
        <p:spPr bwMode="auto">
          <a:xfrm>
            <a:off x="7631919" y="1087083"/>
            <a:ext cx="1248863" cy="872569"/>
          </a:xfrm>
          <a:prstGeom prst="rect">
            <a:avLst/>
          </a:prstGeom>
          <a:noFill/>
        </p:spPr>
      </p:pic>
      <p:pic>
        <p:nvPicPr>
          <p:cNvPr id="21" name="Picture 2" descr="https://encrypted-tbn0.gstatic.com/images?q=tbn:ANd9GcSduQzJlqs_QPxFJQmz0vbks-gNm_-qlw39Rzq2DF6UKQUXCRLp">
            <a:extLst>
              <a:ext uri="{FF2B5EF4-FFF2-40B4-BE49-F238E27FC236}">
                <a16:creationId xmlns:a16="http://schemas.microsoft.com/office/drawing/2014/main" xmlns="" id="{A69A1E0E-3629-4749-97D2-212F4D97A0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4902" y="5099243"/>
            <a:ext cx="1594600" cy="8929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MedImmune company logo">
            <a:extLst>
              <a:ext uri="{FF2B5EF4-FFF2-40B4-BE49-F238E27FC236}">
                <a16:creationId xmlns:a16="http://schemas.microsoft.com/office/drawing/2014/main" xmlns="" id="{934B21A1-08DA-4BB4-90E8-E3B7CF736C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136" y="3747939"/>
            <a:ext cx="1008529" cy="1008530"/>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6" descr="Image result for Pfizer company logo">
            <a:extLst>
              <a:ext uri="{FF2B5EF4-FFF2-40B4-BE49-F238E27FC236}">
                <a16:creationId xmlns:a16="http://schemas.microsoft.com/office/drawing/2014/main" xmlns="" id="{9FD6898F-2AE8-43B1-939A-55B692DA07D9}"/>
              </a:ext>
            </a:extLst>
          </p:cNvPr>
          <p:cNvSpPr>
            <a:spLocks noChangeAspect="1" noChangeArrowheads="1"/>
          </p:cNvSpPr>
          <p:nvPr/>
        </p:nvSpPr>
        <p:spPr bwMode="auto">
          <a:xfrm>
            <a:off x="1738055" y="-215500"/>
            <a:ext cx="268941" cy="2689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4" name="AutoShape 8" descr="Image result for Pfizer company logo">
            <a:extLst>
              <a:ext uri="{FF2B5EF4-FFF2-40B4-BE49-F238E27FC236}">
                <a16:creationId xmlns:a16="http://schemas.microsoft.com/office/drawing/2014/main" xmlns="" id="{3054FD30-ECE8-43D1-8C20-8FE520DEC3A0}"/>
              </a:ext>
            </a:extLst>
          </p:cNvPr>
          <p:cNvSpPr>
            <a:spLocks noChangeAspect="1" noChangeArrowheads="1"/>
          </p:cNvSpPr>
          <p:nvPr/>
        </p:nvSpPr>
        <p:spPr bwMode="auto">
          <a:xfrm>
            <a:off x="1958366" y="-81029"/>
            <a:ext cx="268941" cy="2689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dirty="0"/>
          </a:p>
        </p:txBody>
      </p:sp>
      <p:pic>
        <p:nvPicPr>
          <p:cNvPr id="25" name="Picture 10" descr="https://encrypted-tbn2.gstatic.com/images?q=tbn:ANd9GcQNFaNo17Wr61Qi8Q35BeDnNAYcPM7dr9pF0aktLk0xvkigy5Rm7BvStXg">
            <a:extLst>
              <a:ext uri="{FF2B5EF4-FFF2-40B4-BE49-F238E27FC236}">
                <a16:creationId xmlns:a16="http://schemas.microsoft.com/office/drawing/2014/main" xmlns="" id="{91815D71-077E-4DC8-BECD-670EA6B8788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190" t="14098" r="17145" b="16687"/>
          <a:stretch/>
        </p:blipFill>
        <p:spPr bwMode="auto">
          <a:xfrm>
            <a:off x="9334526" y="2471749"/>
            <a:ext cx="181535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https://encrypted-tbn0.gstatic.com/images?q=tbn:ANd9GcSy34KLgGmngCvFVR1NHbCcPkyb18uhbzJsRThuVWTb13q_jwmj">
            <a:extLst>
              <a:ext uri="{FF2B5EF4-FFF2-40B4-BE49-F238E27FC236}">
                <a16:creationId xmlns:a16="http://schemas.microsoft.com/office/drawing/2014/main" xmlns="" id="{379B8F29-A8E9-4A76-B434-0C07CBEBA8D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9236" b="20319"/>
          <a:stretch/>
        </p:blipFill>
        <p:spPr bwMode="auto">
          <a:xfrm>
            <a:off x="2734370" y="3482459"/>
            <a:ext cx="2124268" cy="128400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xmlns="" id="{ACC445AC-C6E1-49E6-BFAA-E4D0A2387CF0}"/>
              </a:ext>
            </a:extLst>
          </p:cNvPr>
          <p:cNvPicPr>
            <a:picLocks noChangeAspect="1"/>
          </p:cNvPicPr>
          <p:nvPr/>
        </p:nvPicPr>
        <p:blipFill>
          <a:blip r:embed="rId9"/>
          <a:stretch>
            <a:fillRect/>
          </a:stretch>
        </p:blipFill>
        <p:spPr>
          <a:xfrm>
            <a:off x="6839463" y="2767962"/>
            <a:ext cx="2349296" cy="1119831"/>
          </a:xfrm>
          <a:prstGeom prst="rect">
            <a:avLst/>
          </a:prstGeom>
        </p:spPr>
      </p:pic>
      <p:pic>
        <p:nvPicPr>
          <p:cNvPr id="28" name="Picture 27">
            <a:extLst>
              <a:ext uri="{FF2B5EF4-FFF2-40B4-BE49-F238E27FC236}">
                <a16:creationId xmlns:a16="http://schemas.microsoft.com/office/drawing/2014/main" xmlns="" id="{D7DBC8AA-DB3C-47E2-A012-336052D2025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89447" y="925352"/>
            <a:ext cx="1055194" cy="1226662"/>
          </a:xfrm>
          <a:prstGeom prst="rect">
            <a:avLst/>
          </a:prstGeom>
        </p:spPr>
      </p:pic>
      <p:pic>
        <p:nvPicPr>
          <p:cNvPr id="29" name="Picture 2" descr="https://www.foundationmedicine.com/wp-content/themes/foundationmedicine/img/logos/foundation-medicine-2x.png">
            <a:extLst>
              <a:ext uri="{FF2B5EF4-FFF2-40B4-BE49-F238E27FC236}">
                <a16:creationId xmlns:a16="http://schemas.microsoft.com/office/drawing/2014/main" xmlns="" id="{6EC861CC-EF86-46DD-B35A-C3AA903B57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0285" y="2634610"/>
            <a:ext cx="2612159" cy="6965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s://upload.wikimedia.org/wikipedia/commons/thumb/a/ab/Amgen.svg/1000px-Amgen.svg.png">
            <a:extLst>
              <a:ext uri="{FF2B5EF4-FFF2-40B4-BE49-F238E27FC236}">
                <a16:creationId xmlns:a16="http://schemas.microsoft.com/office/drawing/2014/main" xmlns="" id="{669D5EC7-7DB6-42D8-88E1-B8927FAD481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71394" y="5240752"/>
            <a:ext cx="1907430" cy="49021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xmlns="" id="{C95DB6EA-C4F9-4552-A1DC-BC2FF1B6D64F}"/>
              </a:ext>
            </a:extLst>
          </p:cNvPr>
          <p:cNvPicPr>
            <a:picLocks noChangeAspect="1"/>
          </p:cNvPicPr>
          <p:nvPr/>
        </p:nvPicPr>
        <p:blipFill>
          <a:blip r:embed="rId13"/>
          <a:stretch>
            <a:fillRect/>
          </a:stretch>
        </p:blipFill>
        <p:spPr>
          <a:xfrm>
            <a:off x="4858638" y="1087083"/>
            <a:ext cx="1893806" cy="903199"/>
          </a:xfrm>
          <a:prstGeom prst="rect">
            <a:avLst/>
          </a:prstGeom>
        </p:spPr>
      </p:pic>
      <p:pic>
        <p:nvPicPr>
          <p:cNvPr id="32" name="Picture 4" descr="Image result for abbvie logo transparent">
            <a:extLst>
              <a:ext uri="{FF2B5EF4-FFF2-40B4-BE49-F238E27FC236}">
                <a16:creationId xmlns:a16="http://schemas.microsoft.com/office/drawing/2014/main" xmlns="" id="{206D813B-A842-41D0-9B16-AA81450B96A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79481" y="5370615"/>
            <a:ext cx="2526039" cy="62160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odapps2\FNIH\LOGOS - FNIH &amp; NIH\NEW FNIH Logos 11_2013\REVISED LOGO FINALS TO FNIH\FNIH LOGO 2013_PNG with TRANSP for WWW and Powerpoint-WORD\FNIH-LOGO-2013_12x5in_RGB-with-TRANSP.png">
            <a:extLst>
              <a:ext uri="{FF2B5EF4-FFF2-40B4-BE49-F238E27FC236}">
                <a16:creationId xmlns:a16="http://schemas.microsoft.com/office/drawing/2014/main" xmlns="" id="{AA581353-E9D2-4A7E-A441-A9C2A12D3A2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728570" y="1156977"/>
            <a:ext cx="1910289" cy="73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xmlns="" id="{4CD57F01-57A9-42B6-8E59-984B4009D0C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36634" y="2708796"/>
            <a:ext cx="2141687" cy="619081"/>
          </a:xfrm>
          <a:prstGeom prst="rect">
            <a:avLst/>
          </a:prstGeom>
        </p:spPr>
      </p:pic>
      <p:pic>
        <p:nvPicPr>
          <p:cNvPr id="35" name="Picture 34">
            <a:extLst>
              <a:ext uri="{FF2B5EF4-FFF2-40B4-BE49-F238E27FC236}">
                <a16:creationId xmlns:a16="http://schemas.microsoft.com/office/drawing/2014/main" xmlns="" id="{FC89B7D1-B65F-4C5B-B45D-90E06AE7A68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52536" y="4203420"/>
            <a:ext cx="1486927" cy="814093"/>
          </a:xfrm>
          <a:prstGeom prst="rect">
            <a:avLst/>
          </a:prstGeom>
        </p:spPr>
      </p:pic>
      <p:pic>
        <p:nvPicPr>
          <p:cNvPr id="36" name="Picture 35">
            <a:extLst>
              <a:ext uri="{FF2B5EF4-FFF2-40B4-BE49-F238E27FC236}">
                <a16:creationId xmlns:a16="http://schemas.microsoft.com/office/drawing/2014/main" xmlns="" id="{B8C166C6-EC80-4784-8A6C-EC4D381A8312}"/>
              </a:ext>
            </a:extLst>
          </p:cNvPr>
          <p:cNvPicPr>
            <a:picLocks noChangeAspect="1"/>
          </p:cNvPicPr>
          <p:nvPr/>
        </p:nvPicPr>
        <p:blipFill rotWithShape="1">
          <a:blip r:embed="rId18">
            <a:extLst>
              <a:ext uri="{28A0092B-C50C-407E-A947-70E740481C1C}">
                <a14:useLocalDpi xmlns:a14="http://schemas.microsoft.com/office/drawing/2010/main" val="0"/>
              </a:ext>
            </a:extLst>
          </a:blip>
          <a:srcRect t="60160"/>
          <a:stretch/>
        </p:blipFill>
        <p:spPr>
          <a:xfrm>
            <a:off x="7745429" y="4109138"/>
            <a:ext cx="3178194" cy="742824"/>
          </a:xfrm>
          <a:prstGeom prst="rect">
            <a:avLst/>
          </a:prstGeom>
        </p:spPr>
      </p:pic>
    </p:spTree>
    <p:extLst>
      <p:ext uri="{BB962C8B-B14F-4D97-AF65-F5344CB8AC3E}">
        <p14:creationId xmlns:p14="http://schemas.microsoft.com/office/powerpoint/2010/main" val="2687757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CB3EA12-F2D6-49DE-A245-E6A740BD3EC3}"/>
              </a:ext>
            </a:extLst>
          </p:cNvPr>
          <p:cNvPicPr>
            <a:picLocks noChangeAspect="1"/>
          </p:cNvPicPr>
          <p:nvPr/>
        </p:nvPicPr>
        <p:blipFill>
          <a:blip r:embed="rId3"/>
          <a:stretch>
            <a:fillRect/>
          </a:stretch>
        </p:blipFill>
        <p:spPr>
          <a:xfrm>
            <a:off x="58417" y="1526772"/>
            <a:ext cx="11981178" cy="4109213"/>
          </a:xfrm>
          <a:prstGeom prst="rect">
            <a:avLst/>
          </a:prstGeom>
        </p:spPr>
      </p:pic>
      <p:sp>
        <p:nvSpPr>
          <p:cNvPr id="59394" name="Title 3"/>
          <p:cNvSpPr>
            <a:spLocks noGrp="1"/>
          </p:cNvSpPr>
          <p:nvPr>
            <p:ph type="title"/>
          </p:nvPr>
        </p:nvSpPr>
        <p:spPr/>
        <p:txBody>
          <a:bodyPr/>
          <a:lstStyle/>
          <a:p>
            <a:r>
              <a:rPr lang="en-US" altLang="en-US" b="1" kern="0" dirty="0">
                <a:solidFill>
                  <a:schemeClr val="tx2"/>
                </a:solidFill>
              </a:rPr>
              <a:t>Current Lung-MAP Schema</a:t>
            </a:r>
          </a:p>
        </p:txBody>
      </p:sp>
      <p:sp>
        <p:nvSpPr>
          <p:cNvPr id="59397" name="TextBox 2"/>
          <p:cNvSpPr txBox="1">
            <a:spLocks noChangeArrowheads="1"/>
          </p:cNvSpPr>
          <p:nvPr/>
        </p:nvSpPr>
        <p:spPr bwMode="auto">
          <a:xfrm>
            <a:off x="5436954" y="4385104"/>
            <a:ext cx="816249"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2" charset="-128"/>
              </a:defRPr>
            </a:lvl1pPr>
            <a:lvl2pPr marL="742950" indent="-285750">
              <a:defRPr sz="2400">
                <a:solidFill>
                  <a:schemeClr val="tx1"/>
                </a:solidFill>
                <a:latin typeface="Times New Roman" panose="02020603050405020304" pitchFamily="18" charset="0"/>
                <a:ea typeface="ヒラギノ角ゴ Pro W3" pitchFamily="2" charset="-128"/>
              </a:defRPr>
            </a:lvl2pPr>
            <a:lvl3pPr marL="1143000" indent="-228600">
              <a:defRPr sz="2400">
                <a:solidFill>
                  <a:schemeClr val="tx1"/>
                </a:solidFill>
                <a:latin typeface="Times New Roman" panose="02020603050405020304" pitchFamily="18" charset="0"/>
                <a:ea typeface="ヒラギノ角ゴ Pro W3" pitchFamily="2" charset="-128"/>
              </a:defRPr>
            </a:lvl3pPr>
            <a:lvl4pPr marL="1600200" indent="-228600">
              <a:defRPr sz="2400">
                <a:solidFill>
                  <a:schemeClr val="tx1"/>
                </a:solidFill>
                <a:latin typeface="Times New Roman" panose="02020603050405020304" pitchFamily="18" charset="0"/>
                <a:ea typeface="ヒラギノ角ゴ Pro W3" pitchFamily="2" charset="-128"/>
              </a:defRPr>
            </a:lvl4pPr>
            <a:lvl5pPr marL="2057400" indent="-228600">
              <a:defRPr sz="2400">
                <a:solidFill>
                  <a:schemeClr val="tx1"/>
                </a:solidFill>
                <a:latin typeface="Times New Roman" panose="02020603050405020304" pitchFamily="18" charset="0"/>
                <a:ea typeface="ヒラギノ角ゴ Pro W3" pitchFamily="2"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9pPr>
          </a:lstStyle>
          <a:p>
            <a:pPr algn="ctr"/>
            <a:r>
              <a:rPr lang="en-US" altLang="en-US" sz="1333" b="1" dirty="0">
                <a:solidFill>
                  <a:srgbClr val="00B050"/>
                </a:solidFill>
                <a:latin typeface="Calibri" panose="020F0502020204030204" pitchFamily="34" charset="0"/>
              </a:rPr>
              <a:t>OPENED </a:t>
            </a:r>
          </a:p>
          <a:p>
            <a:pPr algn="ctr"/>
            <a:r>
              <a:rPr lang="en-US" altLang="en-US" sz="1333" b="1" dirty="0" smtClean="0">
                <a:solidFill>
                  <a:srgbClr val="00B050"/>
                </a:solidFill>
                <a:latin typeface="Calibri" panose="020F0502020204030204" pitchFamily="34" charset="0"/>
              </a:rPr>
              <a:t>2/2017</a:t>
            </a:r>
            <a:endParaRPr lang="en-US" altLang="en-US" sz="1333" b="1" dirty="0">
              <a:solidFill>
                <a:srgbClr val="00B050"/>
              </a:solidFill>
              <a:latin typeface="Calibri" panose="020F0502020204030204" pitchFamily="34" charset="0"/>
            </a:endParaRPr>
          </a:p>
        </p:txBody>
      </p:sp>
      <p:sp>
        <p:nvSpPr>
          <p:cNvPr id="59398" name="TextBox 7"/>
          <p:cNvSpPr txBox="1">
            <a:spLocks noChangeArrowheads="1"/>
          </p:cNvSpPr>
          <p:nvPr/>
        </p:nvSpPr>
        <p:spPr bwMode="auto">
          <a:xfrm>
            <a:off x="10784202" y="4887677"/>
            <a:ext cx="816249"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2" charset="-128"/>
              </a:defRPr>
            </a:lvl1pPr>
            <a:lvl2pPr marL="742950" indent="-285750">
              <a:defRPr sz="2400">
                <a:solidFill>
                  <a:schemeClr val="tx1"/>
                </a:solidFill>
                <a:latin typeface="Times New Roman" panose="02020603050405020304" pitchFamily="18" charset="0"/>
                <a:ea typeface="ヒラギノ角ゴ Pro W3" pitchFamily="2" charset="-128"/>
              </a:defRPr>
            </a:lvl2pPr>
            <a:lvl3pPr marL="1143000" indent="-228600">
              <a:defRPr sz="2400">
                <a:solidFill>
                  <a:schemeClr val="tx1"/>
                </a:solidFill>
                <a:latin typeface="Times New Roman" panose="02020603050405020304" pitchFamily="18" charset="0"/>
                <a:ea typeface="ヒラギノ角ゴ Pro W3" pitchFamily="2" charset="-128"/>
              </a:defRPr>
            </a:lvl3pPr>
            <a:lvl4pPr marL="1600200" indent="-228600">
              <a:defRPr sz="2400">
                <a:solidFill>
                  <a:schemeClr val="tx1"/>
                </a:solidFill>
                <a:latin typeface="Times New Roman" panose="02020603050405020304" pitchFamily="18" charset="0"/>
                <a:ea typeface="ヒラギノ角ゴ Pro W3" pitchFamily="2" charset="-128"/>
              </a:defRPr>
            </a:lvl4pPr>
            <a:lvl5pPr marL="2057400" indent="-228600">
              <a:defRPr sz="2400">
                <a:solidFill>
                  <a:schemeClr val="tx1"/>
                </a:solidFill>
                <a:latin typeface="Times New Roman" panose="02020603050405020304" pitchFamily="18" charset="0"/>
                <a:ea typeface="ヒラギノ角ゴ Pro W3" pitchFamily="2"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9pPr>
          </a:lstStyle>
          <a:p>
            <a:pPr algn="ctr"/>
            <a:r>
              <a:rPr lang="en-US" altLang="en-US" sz="1333" b="1" dirty="0">
                <a:solidFill>
                  <a:srgbClr val="00B050"/>
                </a:solidFill>
                <a:latin typeface="Calibri" panose="020F0502020204030204" pitchFamily="34" charset="0"/>
              </a:rPr>
              <a:t>OPENED </a:t>
            </a:r>
          </a:p>
          <a:p>
            <a:pPr algn="ctr"/>
            <a:r>
              <a:rPr lang="en-US" altLang="en-US" sz="1333" b="1" dirty="0" smtClean="0">
                <a:solidFill>
                  <a:srgbClr val="00B050"/>
                </a:solidFill>
                <a:latin typeface="Calibri" panose="020F0502020204030204" pitchFamily="34" charset="0"/>
              </a:rPr>
              <a:t>10/2017</a:t>
            </a:r>
            <a:endParaRPr lang="en-US" altLang="en-US" sz="1333" b="1" dirty="0">
              <a:solidFill>
                <a:srgbClr val="00B050"/>
              </a:solidFill>
              <a:latin typeface="Calibri" panose="020F0502020204030204" pitchFamily="34" charset="0"/>
            </a:endParaRPr>
          </a:p>
        </p:txBody>
      </p:sp>
      <p:sp>
        <p:nvSpPr>
          <p:cNvPr id="59399" name="TextBox 8"/>
          <p:cNvSpPr txBox="1">
            <a:spLocks noChangeArrowheads="1"/>
          </p:cNvSpPr>
          <p:nvPr/>
        </p:nvSpPr>
        <p:spPr bwMode="auto">
          <a:xfrm>
            <a:off x="9249077" y="5447454"/>
            <a:ext cx="816249"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2" charset="-128"/>
              </a:defRPr>
            </a:lvl1pPr>
            <a:lvl2pPr marL="742950" indent="-285750">
              <a:defRPr sz="2400">
                <a:solidFill>
                  <a:schemeClr val="tx1"/>
                </a:solidFill>
                <a:latin typeface="Times New Roman" panose="02020603050405020304" pitchFamily="18" charset="0"/>
                <a:ea typeface="ヒラギノ角ゴ Pro W3" pitchFamily="2" charset="-128"/>
              </a:defRPr>
            </a:lvl2pPr>
            <a:lvl3pPr marL="1143000" indent="-228600">
              <a:defRPr sz="2400">
                <a:solidFill>
                  <a:schemeClr val="tx1"/>
                </a:solidFill>
                <a:latin typeface="Times New Roman" panose="02020603050405020304" pitchFamily="18" charset="0"/>
                <a:ea typeface="ヒラギノ角ゴ Pro W3" pitchFamily="2" charset="-128"/>
              </a:defRPr>
            </a:lvl3pPr>
            <a:lvl4pPr marL="1600200" indent="-228600">
              <a:defRPr sz="2400">
                <a:solidFill>
                  <a:schemeClr val="tx1"/>
                </a:solidFill>
                <a:latin typeface="Times New Roman" panose="02020603050405020304" pitchFamily="18" charset="0"/>
                <a:ea typeface="ヒラギノ角ゴ Pro W3" pitchFamily="2" charset="-128"/>
              </a:defRPr>
            </a:lvl4pPr>
            <a:lvl5pPr marL="2057400" indent="-228600">
              <a:defRPr sz="2400">
                <a:solidFill>
                  <a:schemeClr val="tx1"/>
                </a:solidFill>
                <a:latin typeface="Times New Roman" panose="02020603050405020304" pitchFamily="18" charset="0"/>
                <a:ea typeface="ヒラギノ角ゴ Pro W3" pitchFamily="2"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9pPr>
          </a:lstStyle>
          <a:p>
            <a:pPr algn="ctr"/>
            <a:r>
              <a:rPr lang="en-US" altLang="en-US" sz="1333" b="1" dirty="0">
                <a:solidFill>
                  <a:srgbClr val="00B050"/>
                </a:solidFill>
                <a:latin typeface="Calibri" panose="020F0502020204030204" pitchFamily="34" charset="0"/>
              </a:rPr>
              <a:t>OPENED </a:t>
            </a:r>
          </a:p>
          <a:p>
            <a:pPr algn="ctr"/>
            <a:r>
              <a:rPr lang="en-US" altLang="en-US" sz="1333" b="1" dirty="0" smtClean="0">
                <a:solidFill>
                  <a:srgbClr val="00B050"/>
                </a:solidFill>
                <a:latin typeface="Calibri" panose="020F0502020204030204" pitchFamily="34" charset="0"/>
              </a:rPr>
              <a:t>12/2015</a:t>
            </a:r>
            <a:endParaRPr lang="en-US" altLang="en-US" sz="1333" b="1" dirty="0">
              <a:solidFill>
                <a:srgbClr val="00B050"/>
              </a:solidFill>
              <a:latin typeface="Calibri" panose="020F0502020204030204" pitchFamily="34" charset="0"/>
            </a:endParaRPr>
          </a:p>
        </p:txBody>
      </p:sp>
      <p:sp>
        <p:nvSpPr>
          <p:cNvPr id="59400" name="TextBox 9"/>
          <p:cNvSpPr txBox="1">
            <a:spLocks noChangeArrowheads="1"/>
          </p:cNvSpPr>
          <p:nvPr/>
        </p:nvSpPr>
        <p:spPr bwMode="auto">
          <a:xfrm>
            <a:off x="6289890" y="4386467"/>
            <a:ext cx="1199752"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2" charset="-128"/>
              </a:defRPr>
            </a:lvl1pPr>
            <a:lvl2pPr marL="742950" indent="-285750">
              <a:defRPr sz="2400">
                <a:solidFill>
                  <a:schemeClr val="tx1"/>
                </a:solidFill>
                <a:latin typeface="Times New Roman" panose="02020603050405020304" pitchFamily="18" charset="0"/>
                <a:ea typeface="ヒラギノ角ゴ Pro W3" pitchFamily="2" charset="-128"/>
              </a:defRPr>
            </a:lvl2pPr>
            <a:lvl3pPr marL="1143000" indent="-228600">
              <a:defRPr sz="2400">
                <a:solidFill>
                  <a:schemeClr val="tx1"/>
                </a:solidFill>
                <a:latin typeface="Times New Roman" panose="02020603050405020304" pitchFamily="18" charset="0"/>
                <a:ea typeface="ヒラギノ角ゴ Pro W3" pitchFamily="2" charset="-128"/>
              </a:defRPr>
            </a:lvl3pPr>
            <a:lvl4pPr marL="1600200" indent="-228600">
              <a:defRPr sz="2400">
                <a:solidFill>
                  <a:schemeClr val="tx1"/>
                </a:solidFill>
                <a:latin typeface="Times New Roman" panose="02020603050405020304" pitchFamily="18" charset="0"/>
                <a:ea typeface="ヒラギノ角ゴ Pro W3" pitchFamily="2" charset="-128"/>
              </a:defRPr>
            </a:lvl4pPr>
            <a:lvl5pPr marL="2057400" indent="-228600">
              <a:defRPr sz="2400">
                <a:solidFill>
                  <a:schemeClr val="tx1"/>
                </a:solidFill>
                <a:latin typeface="Times New Roman" panose="02020603050405020304" pitchFamily="18" charset="0"/>
                <a:ea typeface="ヒラギノ角ゴ Pro W3" pitchFamily="2"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9pPr>
          </a:lstStyle>
          <a:p>
            <a:pPr algn="ctr"/>
            <a:r>
              <a:rPr lang="en-US" altLang="en-US" sz="1333" b="1" dirty="0" smtClean="0">
                <a:solidFill>
                  <a:srgbClr val="329F9B"/>
                </a:solidFill>
                <a:latin typeface="Calibri" panose="020F0502020204030204" pitchFamily="34" charset="0"/>
              </a:rPr>
              <a:t>Est. Activation</a:t>
            </a:r>
            <a:endParaRPr lang="en-US" altLang="en-US" sz="1333" b="1" dirty="0">
              <a:solidFill>
                <a:srgbClr val="329F9B"/>
              </a:solidFill>
              <a:latin typeface="Calibri" panose="020F0502020204030204" pitchFamily="34" charset="0"/>
            </a:endParaRPr>
          </a:p>
          <a:p>
            <a:pPr algn="ctr"/>
            <a:r>
              <a:rPr lang="en-US" altLang="en-US" sz="1333" b="1" dirty="0" smtClean="0">
                <a:solidFill>
                  <a:srgbClr val="329F9B"/>
                </a:solidFill>
                <a:latin typeface="Calibri" panose="020F0502020204030204" pitchFamily="34" charset="0"/>
              </a:rPr>
              <a:t>1/2018</a:t>
            </a:r>
            <a:endParaRPr lang="en-US" altLang="en-US" sz="1333" b="1" dirty="0">
              <a:solidFill>
                <a:srgbClr val="329F9B"/>
              </a:solidFill>
              <a:latin typeface="Calibri" panose="020F0502020204030204" pitchFamily="34" charset="0"/>
            </a:endParaRPr>
          </a:p>
        </p:txBody>
      </p:sp>
      <p:sp>
        <p:nvSpPr>
          <p:cNvPr id="2" name="TextBox 1"/>
          <p:cNvSpPr txBox="1"/>
          <p:nvPr/>
        </p:nvSpPr>
        <p:spPr>
          <a:xfrm>
            <a:off x="3115011" y="5618859"/>
            <a:ext cx="4491551" cy="646331"/>
          </a:xfrm>
          <a:prstGeom prst="rect">
            <a:avLst/>
          </a:prstGeom>
          <a:solidFill>
            <a:schemeClr val="accent1"/>
          </a:solidFill>
        </p:spPr>
        <p:txBody>
          <a:bodyPr wrap="none" rtlCol="0">
            <a:spAutoFit/>
          </a:bodyPr>
          <a:lstStyle/>
          <a:p>
            <a:r>
              <a:rPr lang="en-US" dirty="0" smtClean="0"/>
              <a:t>S1400GEN – ancillary study for all participants</a:t>
            </a:r>
          </a:p>
          <a:p>
            <a:r>
              <a:rPr lang="en-US" dirty="0" smtClean="0"/>
              <a:t>Estimated activation 01/2018</a:t>
            </a:r>
            <a:endParaRPr lang="en-US" dirty="0"/>
          </a:p>
        </p:txBody>
      </p:sp>
    </p:spTree>
    <p:extLst>
      <p:ext uri="{BB962C8B-B14F-4D97-AF65-F5344CB8AC3E}">
        <p14:creationId xmlns:p14="http://schemas.microsoft.com/office/powerpoint/2010/main" val="101866724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30306" y="331694"/>
            <a:ext cx="11447929" cy="5755341"/>
          </a:xfrm>
          <a:prstGeom prst="roundRect">
            <a:avLst/>
          </a:prstGeom>
          <a:gradFill>
            <a:gsLst>
              <a:gs pos="0">
                <a:srgbClr val="E6E1C4"/>
              </a:gs>
              <a:gs pos="28000">
                <a:schemeClr val="bg1">
                  <a:alpha val="71000"/>
                </a:schemeClr>
              </a:gs>
              <a:gs pos="100000">
                <a:srgbClr val="E6E1C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6141" y="2193925"/>
            <a:ext cx="10990730" cy="1325563"/>
          </a:xfrm>
        </p:spPr>
        <p:txBody>
          <a:bodyPr vert="horz" lIns="91440" tIns="45720" rIns="91440" bIns="45720" rtlCol="0" anchor="ctr">
            <a:noAutofit/>
          </a:bodyPr>
          <a:lstStyle/>
          <a:p>
            <a:pPr algn="ctr"/>
            <a:r>
              <a:rPr lang="en-US" sz="5400" b="1" dirty="0" smtClean="0">
                <a:solidFill>
                  <a:schemeClr val="accent1">
                    <a:lumMod val="75000"/>
                  </a:schemeClr>
                </a:solidFill>
                <a:effectLst>
                  <a:outerShdw blurRad="38100" dist="38100" dir="2700000" algn="tl">
                    <a:srgbClr val="000000">
                      <a:alpha val="43137"/>
                    </a:srgbClr>
                  </a:outerShdw>
                </a:effectLst>
              </a:rPr>
              <a:t>Tissue Screening: </a:t>
            </a:r>
            <a:br>
              <a:rPr lang="en-US" sz="5400" b="1" dirty="0" smtClean="0">
                <a:solidFill>
                  <a:schemeClr val="accent1">
                    <a:lumMod val="75000"/>
                  </a:schemeClr>
                </a:solidFill>
                <a:effectLst>
                  <a:outerShdw blurRad="38100" dist="38100" dir="2700000" algn="tl">
                    <a:srgbClr val="000000">
                      <a:alpha val="43137"/>
                    </a:srgbClr>
                  </a:outerShdw>
                </a:effectLst>
              </a:rPr>
            </a:br>
            <a:r>
              <a:rPr lang="en-US" sz="5400" b="1" dirty="0" smtClean="0">
                <a:solidFill>
                  <a:schemeClr val="accent1">
                    <a:lumMod val="75000"/>
                  </a:schemeClr>
                </a:solidFill>
                <a:effectLst>
                  <a:outerShdw blurRad="38100" dist="38100" dir="2700000" algn="tl">
                    <a:srgbClr val="000000">
                      <a:alpha val="43137"/>
                    </a:srgbClr>
                  </a:outerShdw>
                </a:effectLst>
              </a:rPr>
              <a:t>Screening at PD vs Pre-Screening</a:t>
            </a:r>
            <a:endParaRPr lang="en-US" sz="5400"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96470" y="3971382"/>
            <a:ext cx="10515600" cy="2349033"/>
          </a:xfrm>
        </p:spPr>
        <p:txBody>
          <a:bodyPr>
            <a:normAutofit/>
          </a:bodyPr>
          <a:lstStyle/>
          <a:p>
            <a:pPr marL="0" indent="0" algn="ctr">
              <a:buNone/>
            </a:pPr>
            <a:r>
              <a:rPr lang="en-US" sz="3200" b="1" dirty="0" smtClean="0"/>
              <a:t>Martin Edelman, M.D.</a:t>
            </a:r>
          </a:p>
          <a:p>
            <a:pPr marL="0" indent="0" algn="ctr">
              <a:buNone/>
            </a:pPr>
            <a:r>
              <a:rPr lang="en-US" sz="3200" i="1" dirty="0" smtClean="0"/>
              <a:t>S1400C Study Chair </a:t>
            </a:r>
            <a:br>
              <a:rPr lang="en-US" sz="3200" i="1" dirty="0" smtClean="0"/>
            </a:br>
            <a:r>
              <a:rPr lang="en-US" sz="3200" i="1" dirty="0" smtClean="0"/>
              <a:t>Lung-MAP </a:t>
            </a:r>
            <a:r>
              <a:rPr lang="en-US" sz="3200" i="1" dirty="0"/>
              <a:t>Study Chair/Champion on behalf of NRG</a:t>
            </a:r>
            <a:endParaRPr lang="en-US" sz="3200" i="1" dirty="0">
              <a:solidFill>
                <a:srgbClr val="FF0000"/>
              </a:solidFill>
            </a:endParaRPr>
          </a:p>
        </p:txBody>
      </p:sp>
      <p:sp>
        <p:nvSpPr>
          <p:cNvPr id="4" name="Slide Number Placeholder 3"/>
          <p:cNvSpPr>
            <a:spLocks noGrp="1"/>
          </p:cNvSpPr>
          <p:nvPr>
            <p:ph type="sldNum" sz="quarter" idx="12"/>
          </p:nvPr>
        </p:nvSpPr>
        <p:spPr/>
        <p:txBody>
          <a:bodyPr/>
          <a:lstStyle/>
          <a:p>
            <a:r>
              <a:rPr lang="en-US" smtClean="0">
                <a:solidFill>
                  <a:prstClr val="black">
                    <a:tint val="75000"/>
                  </a:prstClr>
                </a:solidFill>
              </a:rPr>
              <a:t>Slide #: </a:t>
            </a:r>
            <a:fld id="{4FAB73BC-B049-4115-A692-8D63A059BFB8}"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3673297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28F0A6A-A3F5-463E-B640-35F14F05A66F}"/>
              </a:ext>
            </a:extLst>
          </p:cNvPr>
          <p:cNvSpPr txBox="1"/>
          <p:nvPr/>
        </p:nvSpPr>
        <p:spPr>
          <a:xfrm>
            <a:off x="530984" y="1174873"/>
            <a:ext cx="11259671" cy="4647426"/>
          </a:xfrm>
          <a:prstGeom prst="rect">
            <a:avLst/>
          </a:prstGeom>
          <a:noFill/>
        </p:spPr>
        <p:txBody>
          <a:bodyPr wrap="square" rtlCol="0">
            <a:spAutoFit/>
          </a:bodyPr>
          <a:lstStyle/>
          <a:p>
            <a:pPr lvl="0"/>
            <a:r>
              <a:rPr lang="en-US" sz="2800" b="1" kern="0" dirty="0" smtClean="0">
                <a:solidFill>
                  <a:schemeClr val="tx2"/>
                </a:solidFill>
              </a:rPr>
              <a:t>Patients can participate in screening in two ways:</a:t>
            </a:r>
          </a:p>
          <a:p>
            <a:r>
              <a:rPr lang="en-US" sz="2400" kern="0" dirty="0"/>
              <a:t>	Option 1: Screening at Progression on prior treatment </a:t>
            </a:r>
          </a:p>
          <a:p>
            <a:pPr lvl="0"/>
            <a:r>
              <a:rPr lang="en-US" sz="2400" kern="0" dirty="0" smtClean="0"/>
              <a:t>	Option 2: Pre-screened prior to progression on current treatment</a:t>
            </a:r>
          </a:p>
          <a:p>
            <a:r>
              <a:rPr lang="en-US" sz="2400" kern="0" dirty="0"/>
              <a:t>	</a:t>
            </a:r>
            <a:endParaRPr lang="en-US" sz="2400" kern="0" dirty="0" smtClean="0">
              <a:solidFill>
                <a:schemeClr val="tx2"/>
              </a:solidFill>
            </a:endParaRPr>
          </a:p>
          <a:p>
            <a:pPr lvl="0"/>
            <a:r>
              <a:rPr lang="en-US" sz="2800" b="1" kern="0" dirty="0" smtClean="0">
                <a:solidFill>
                  <a:schemeClr val="tx2"/>
                </a:solidFill>
              </a:rPr>
              <a:t>Pre-Screening criteria:  </a:t>
            </a:r>
            <a:endParaRPr lang="en-US" sz="2800" b="1" kern="0" dirty="0">
              <a:solidFill>
                <a:schemeClr val="tx2"/>
              </a:solidFill>
            </a:endParaRPr>
          </a:p>
          <a:p>
            <a:pPr marL="285750" indent="-285750">
              <a:buFont typeface="Arial" panose="020B0604020202020204" pitchFamily="34" charset="0"/>
              <a:buChar char="•"/>
            </a:pPr>
            <a:r>
              <a:rPr lang="en-US" sz="2400" dirty="0" smtClean="0"/>
              <a:t>Current </a:t>
            </a:r>
            <a:r>
              <a:rPr lang="en-US" sz="2400" dirty="0"/>
              <a:t>treatment must be for Stage IV or recurrent </a:t>
            </a:r>
            <a:r>
              <a:rPr lang="en-US" sz="2400" dirty="0" smtClean="0"/>
              <a:t>disease</a:t>
            </a:r>
          </a:p>
          <a:p>
            <a:pPr marL="285750" indent="-285750">
              <a:buFont typeface="Arial" panose="020B0604020202020204" pitchFamily="34" charset="0"/>
              <a:buChar char="•"/>
            </a:pPr>
            <a:r>
              <a:rPr lang="en-US" sz="2400" dirty="0" smtClean="0"/>
              <a:t>Must </a:t>
            </a:r>
            <a:r>
              <a:rPr lang="en-US" sz="2400" dirty="0"/>
              <a:t>have received at least one dose of the current </a:t>
            </a:r>
            <a:r>
              <a:rPr lang="en-US" sz="2400" dirty="0" smtClean="0"/>
              <a:t>regimen</a:t>
            </a:r>
          </a:p>
          <a:p>
            <a:pPr marL="285750" indent="-285750">
              <a:buFont typeface="Arial" panose="020B0604020202020204" pitchFamily="34" charset="0"/>
              <a:buChar char="•"/>
            </a:pPr>
            <a:r>
              <a:rPr lang="en-US" sz="2400" dirty="0" smtClean="0"/>
              <a:t>Must have </a:t>
            </a:r>
            <a:r>
              <a:rPr lang="en-US" sz="2400" dirty="0"/>
              <a:t>previously received or currently be receiving a platinum-based chemotherapy regimen or </a:t>
            </a:r>
            <a:r>
              <a:rPr lang="en-US" sz="2400" dirty="0" smtClean="0"/>
              <a:t>anti-PD-1/PD-L1 </a:t>
            </a:r>
            <a:r>
              <a:rPr lang="en-US" sz="2400" dirty="0"/>
              <a:t>therapy (e.g. Nivolumab or Pembrolizumab</a:t>
            </a:r>
            <a:r>
              <a:rPr lang="en-US" sz="2400" dirty="0" smtClean="0"/>
              <a:t>)</a:t>
            </a:r>
          </a:p>
          <a:p>
            <a:endParaRPr lang="en-US" sz="2400" dirty="0"/>
          </a:p>
          <a:p>
            <a:pPr algn="ctr"/>
            <a:r>
              <a:rPr lang="en-US" sz="2400" b="1" dirty="0" smtClean="0">
                <a:solidFill>
                  <a:srgbClr val="C00000"/>
                </a:solidFill>
              </a:rPr>
              <a:t>NOTE</a:t>
            </a:r>
            <a:r>
              <a:rPr lang="en-US" sz="2400" dirty="0" smtClean="0">
                <a:solidFill>
                  <a:srgbClr val="C00000"/>
                </a:solidFill>
              </a:rPr>
              <a:t>: Each sub-study has its own eligibility criteria (related to labs, history, etc.). </a:t>
            </a:r>
            <a:br>
              <a:rPr lang="en-US" sz="2400" dirty="0" smtClean="0">
                <a:solidFill>
                  <a:srgbClr val="C00000"/>
                </a:solidFill>
              </a:rPr>
            </a:br>
            <a:r>
              <a:rPr lang="en-US" sz="2400" u="sng" dirty="0" smtClean="0">
                <a:solidFill>
                  <a:srgbClr val="C00000"/>
                </a:solidFill>
              </a:rPr>
              <a:t>Eligibility for Screening/Pre-Screening doesn’t imply eligibility for all sub-studies</a:t>
            </a:r>
            <a:r>
              <a:rPr lang="en-US" sz="2400" dirty="0" smtClean="0">
                <a:solidFill>
                  <a:srgbClr val="C00000"/>
                </a:solidFill>
              </a:rPr>
              <a:t>.</a:t>
            </a:r>
            <a:endParaRPr lang="en-US" sz="2400" dirty="0">
              <a:solidFill>
                <a:srgbClr val="C00000"/>
              </a:solidFill>
            </a:endParaRPr>
          </a:p>
        </p:txBody>
      </p:sp>
      <p:sp>
        <p:nvSpPr>
          <p:cNvPr id="5" name="Title 4">
            <a:extLst>
              <a:ext uri="{FF2B5EF4-FFF2-40B4-BE49-F238E27FC236}">
                <a16:creationId xmlns:a16="http://schemas.microsoft.com/office/drawing/2014/main" xmlns="" id="{A20F478F-35F0-43D4-A4CE-6533F7F8B855}"/>
              </a:ext>
            </a:extLst>
          </p:cNvPr>
          <p:cNvSpPr>
            <a:spLocks noGrp="1"/>
          </p:cNvSpPr>
          <p:nvPr>
            <p:ph type="title"/>
          </p:nvPr>
        </p:nvSpPr>
        <p:spPr>
          <a:xfrm>
            <a:off x="605110" y="154111"/>
            <a:ext cx="10515600" cy="1325563"/>
          </a:xfrm>
        </p:spPr>
        <p:txBody>
          <a:bodyPr/>
          <a:lstStyle/>
          <a:p>
            <a:r>
              <a:rPr lang="en-US" b="1" kern="0" dirty="0" smtClean="0">
                <a:solidFill>
                  <a:schemeClr val="tx2"/>
                </a:solidFill>
              </a:rPr>
              <a:t>Screening of Tissue</a:t>
            </a:r>
            <a:endParaRPr lang="en-US" dirty="0"/>
          </a:p>
        </p:txBody>
      </p:sp>
      <p:sp>
        <p:nvSpPr>
          <p:cNvPr id="10" name="Slide Number Placeholder 5">
            <a:extLst>
              <a:ext uri="{FF2B5EF4-FFF2-40B4-BE49-F238E27FC236}">
                <a16:creationId xmlns:a16="http://schemas.microsoft.com/office/drawing/2014/main" xmlns="" id="{4B4A691D-776D-443F-928F-6603E430A59E}"/>
              </a:ext>
            </a:extLst>
          </p:cNvPr>
          <p:cNvSpPr>
            <a:spLocks noGrp="1"/>
          </p:cNvSpPr>
          <p:nvPr>
            <p:ph type="sldNum" sz="quarter" idx="12"/>
          </p:nvPr>
        </p:nvSpPr>
        <p:spPr>
          <a:xfrm>
            <a:off x="134257" y="6465207"/>
            <a:ext cx="896257" cy="365125"/>
          </a:xfrm>
        </p:spPr>
        <p:txBody>
          <a:bodyPr/>
          <a:lstStyle/>
          <a:p>
            <a:r>
              <a:rPr lang="en-US" dirty="0"/>
              <a:t>Slide #: </a:t>
            </a:r>
            <a:fld id="{4FAB73BC-B049-4115-A692-8D63A059BFB8}" type="slidenum">
              <a:rPr lang="en-US" smtClean="0"/>
              <a:pPr/>
              <a:t>8</a:t>
            </a:fld>
            <a:endParaRPr lang="en-US" dirty="0"/>
          </a:p>
        </p:txBody>
      </p:sp>
    </p:spTree>
    <p:extLst>
      <p:ext uri="{BB962C8B-B14F-4D97-AF65-F5344CB8AC3E}">
        <p14:creationId xmlns:p14="http://schemas.microsoft.com/office/powerpoint/2010/main" val="4036534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7859" y="3182475"/>
            <a:ext cx="10694895" cy="2814918"/>
          </a:xfrm>
          <a:prstGeom prst="rect">
            <a:avLst/>
          </a:prstGeom>
          <a:solidFill>
            <a:srgbClr val="2949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5825"/>
            <a:ext cx="10515600" cy="1325563"/>
          </a:xfrm>
        </p:spPr>
        <p:txBody>
          <a:bodyPr vert="horz" lIns="91440" tIns="45720" rIns="91440" bIns="45720" rtlCol="0" anchor="ctr">
            <a:normAutofit/>
          </a:bodyPr>
          <a:lstStyle/>
          <a:p>
            <a:r>
              <a:rPr lang="en-US" b="1" kern="0" dirty="0">
                <a:solidFill>
                  <a:schemeClr val="tx2"/>
                </a:solidFill>
              </a:rPr>
              <a:t>Advantages of </a:t>
            </a:r>
            <a:r>
              <a:rPr lang="en-US" b="1" kern="0" dirty="0" smtClean="0">
                <a:solidFill>
                  <a:schemeClr val="tx2"/>
                </a:solidFill>
              </a:rPr>
              <a:t>Pre-Screening</a:t>
            </a:r>
            <a:endParaRPr lang="en-US" b="1" kern="0" dirty="0">
              <a:solidFill>
                <a:schemeClr val="tx2"/>
              </a:solidFill>
            </a:endParaRPr>
          </a:p>
        </p:txBody>
      </p:sp>
      <p:sp>
        <p:nvSpPr>
          <p:cNvPr id="4" name="Slide Number Placeholder 3"/>
          <p:cNvSpPr>
            <a:spLocks noGrp="1"/>
          </p:cNvSpPr>
          <p:nvPr>
            <p:ph type="sldNum" sz="quarter" idx="12"/>
          </p:nvPr>
        </p:nvSpPr>
        <p:spPr/>
        <p:txBody>
          <a:bodyPr/>
          <a:lstStyle/>
          <a:p>
            <a:r>
              <a:rPr lang="en-US" smtClean="0"/>
              <a:t>Slide #: </a:t>
            </a:r>
            <a:fld id="{4FAB73BC-B049-4115-A692-8D63A059BFB8}" type="slidenum">
              <a:rPr lang="en-US" smtClean="0"/>
              <a:pPr/>
              <a:t>9</a:t>
            </a:fld>
            <a:endParaRPr lang="en-US" dirty="0"/>
          </a:p>
        </p:txBody>
      </p:sp>
      <p:sp>
        <p:nvSpPr>
          <p:cNvPr id="5" name="Content Placeholder 4"/>
          <p:cNvSpPr>
            <a:spLocks noGrp="1"/>
          </p:cNvSpPr>
          <p:nvPr>
            <p:ph idx="1"/>
          </p:nvPr>
        </p:nvSpPr>
        <p:spPr>
          <a:xfrm>
            <a:off x="927847" y="1413249"/>
            <a:ext cx="10515600" cy="4594078"/>
          </a:xfrm>
          <a:prstGeom prst="rect">
            <a:avLst/>
          </a:prstGeom>
        </p:spPr>
        <p:txBody>
          <a:bodyPr wrap="square">
            <a:spAutoFit/>
          </a:bodyPr>
          <a:lstStyle/>
          <a:p>
            <a:pPr>
              <a:tabLst>
                <a:tab pos="398463" algn="l"/>
              </a:tabLst>
            </a:pPr>
            <a:r>
              <a:rPr lang="en-US" sz="2400" dirty="0" smtClean="0"/>
              <a:t>Assures </a:t>
            </a:r>
            <a:r>
              <a:rPr lang="en-US" sz="2400" dirty="0"/>
              <a:t>that specimen can be obtained and is adequate.  Eliminates the lag time that results in patient anxiety.</a:t>
            </a:r>
          </a:p>
          <a:p>
            <a:pPr>
              <a:spcAft>
                <a:spcPts val="1200"/>
              </a:spcAft>
              <a:tabLst>
                <a:tab pos="398463" algn="l"/>
              </a:tabLst>
            </a:pPr>
            <a:r>
              <a:rPr lang="en-US" sz="2400" dirty="0" smtClean="0"/>
              <a:t>Provides </a:t>
            </a:r>
            <a:r>
              <a:rPr lang="en-US" sz="2400" dirty="0"/>
              <a:t>rapid assessment for trial eligibility at the time of progression (24 hours vs 2 weeks</a:t>
            </a:r>
            <a:r>
              <a:rPr lang="en-US" sz="2400" dirty="0" smtClean="0"/>
              <a:t>).</a:t>
            </a:r>
            <a:endParaRPr lang="en-US" sz="2400" dirty="0"/>
          </a:p>
          <a:p>
            <a:pPr marL="0" indent="0">
              <a:spcBef>
                <a:spcPts val="1800"/>
              </a:spcBef>
              <a:buNone/>
              <a:tabLst>
                <a:tab pos="398463" algn="l"/>
              </a:tabLst>
            </a:pPr>
            <a:r>
              <a:rPr lang="en-US" sz="2400" u="sng" dirty="0">
                <a:solidFill>
                  <a:schemeClr val="bg1"/>
                </a:solidFill>
              </a:rPr>
              <a:t>Example Scenario where Pre-Screening is best utilized</a:t>
            </a:r>
            <a:r>
              <a:rPr lang="en-US" sz="2400" dirty="0">
                <a:solidFill>
                  <a:schemeClr val="bg1"/>
                </a:solidFill>
              </a:rPr>
              <a:t>: </a:t>
            </a:r>
            <a:br>
              <a:rPr lang="en-US" sz="2400" dirty="0">
                <a:solidFill>
                  <a:schemeClr val="bg1"/>
                </a:solidFill>
              </a:rPr>
            </a:br>
            <a:r>
              <a:rPr lang="en-US" sz="2400" dirty="0">
                <a:solidFill>
                  <a:schemeClr val="bg1"/>
                </a:solidFill>
              </a:rPr>
              <a:t>Mr. Smith has stage IV NSCLC.  He is receiving carboplatin/gemcitabine and is doing well after two cycles. </a:t>
            </a:r>
            <a:r>
              <a:rPr lang="en-US" sz="2400" dirty="0" smtClean="0">
                <a:solidFill>
                  <a:schemeClr val="bg1"/>
                </a:solidFill>
              </a:rPr>
              <a:t>He </a:t>
            </a:r>
            <a:r>
              <a:rPr lang="en-US" sz="2400" dirty="0">
                <a:solidFill>
                  <a:schemeClr val="bg1"/>
                </a:solidFill>
              </a:rPr>
              <a:t>is consented and pre-screened. Tissue is retrieved from the archives, and evaluated for adequacy by a local pathologist. The patient is registered to S1400 pre-screening, tissue is submitted and Foundation analysis performed. After cycle 4 he is found to have progressive disease. The Notice of Progression form is submitted in Rave and the patient is able to be assigned to a trial the next day.</a:t>
            </a:r>
          </a:p>
        </p:txBody>
      </p:sp>
    </p:spTree>
    <p:extLst>
      <p:ext uri="{BB962C8B-B14F-4D97-AF65-F5344CB8AC3E}">
        <p14:creationId xmlns:p14="http://schemas.microsoft.com/office/powerpoint/2010/main" val="344224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1036</TotalTime>
  <Words>2479</Words>
  <Application>Microsoft Office PowerPoint</Application>
  <PresentationFormat>Custom</PresentationFormat>
  <Paragraphs>385</Paragraphs>
  <Slides>45</Slides>
  <Notes>18</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Active Study Informational Webinar Fall 2017 Update: December 7th, 2017 11am PT/1pm CT/2pm ET</vt:lpstr>
      <vt:lpstr>Introduction to Lung-MAP and  Today’s Webinar</vt:lpstr>
      <vt:lpstr>Webinar Agenda </vt:lpstr>
      <vt:lpstr>S1400 Master Protocol Led by SWOG, with a unique private-public partnership</vt:lpstr>
      <vt:lpstr>Lung-MAP Partners and Collaborators</vt:lpstr>
      <vt:lpstr>Current Lung-MAP Schema</vt:lpstr>
      <vt:lpstr>Tissue Screening:  Screening at PD vs Pre-Screening</vt:lpstr>
      <vt:lpstr>Screening of Tissue</vt:lpstr>
      <vt:lpstr>Advantages of Pre-Screening</vt:lpstr>
      <vt:lpstr>Summary of Open Sub-studies:  S1400F</vt:lpstr>
      <vt:lpstr>S1400F – Single Arm Phase II</vt:lpstr>
      <vt:lpstr>Summary of Open Sub-studies:  S1400G</vt:lpstr>
      <vt:lpstr>S1400G – Single Arm Phase II</vt:lpstr>
      <vt:lpstr>Summary of Open Sub-studies:  S1400I</vt:lpstr>
      <vt:lpstr>S1400I – Randomized Phase III</vt:lpstr>
      <vt:lpstr>Management and Prevention of irAEs</vt:lpstr>
      <vt:lpstr>Summary of Open Sub-studies:  S1400VCP</vt:lpstr>
      <vt:lpstr>S1400VCP – Version Control Protocol</vt:lpstr>
      <vt:lpstr>Summary of Upcoming Sub-studies: S1400K and S1400GEN</vt:lpstr>
      <vt:lpstr>S1400K – Single Arm Phase II</vt:lpstr>
      <vt:lpstr>S1400GEN - Ancillary Study</vt:lpstr>
      <vt:lpstr>Revision 9/10 Forms Changes</vt:lpstr>
      <vt:lpstr>Revision 9/10 Forms Changes</vt:lpstr>
      <vt:lpstr>Revision 9/10 Forms Changes</vt:lpstr>
      <vt:lpstr>Revision 9/10 Forms Changes</vt:lpstr>
      <vt:lpstr>Revision 9/10 Forms Changes</vt:lpstr>
      <vt:lpstr>Revision 9/10 Forms Changes</vt:lpstr>
      <vt:lpstr>Revision 9/10 Forms Changes</vt:lpstr>
      <vt:lpstr>Revision 9/10 Forms Changes</vt:lpstr>
      <vt:lpstr>Quality Assurance and Monitoring</vt:lpstr>
      <vt:lpstr>QA/Monitoring: Common Problems</vt:lpstr>
      <vt:lpstr>QA/Monitoring: Common Problems</vt:lpstr>
      <vt:lpstr>QA/Monitoring: Common Problems</vt:lpstr>
      <vt:lpstr>PowerPoint Presentation</vt:lpstr>
      <vt:lpstr>PowerPoint Presentation</vt:lpstr>
      <vt:lpstr>QA/Monitoring: Common Problems</vt:lpstr>
      <vt:lpstr>QA/Monitoring: Disease Assessment</vt:lpstr>
      <vt:lpstr>QA/Monitoring: Disease Assessment</vt:lpstr>
      <vt:lpstr>QA/Monitoring: Data and Tissue Submission Requirements </vt:lpstr>
      <vt:lpstr>Study Protocol Structure and  Revision Status</vt:lpstr>
      <vt:lpstr>Planned Expansion  of the Study </vt:lpstr>
      <vt:lpstr>Status of Developing Sub-studies</vt:lpstr>
      <vt:lpstr>Study Contact Information</vt:lpstr>
      <vt:lpstr>  S1400 Site Coordinator Committee </vt:lpstr>
      <vt:lpstr>Questions? …Please “raise your hand” in WebEx or use the chat feature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S1400 Webinar</dc:title>
  <dc:creator>Miwa, Crystal</dc:creator>
  <cp:lastModifiedBy>sarahb (Sarah Basse)</cp:lastModifiedBy>
  <cp:revision>89</cp:revision>
  <dcterms:created xsi:type="dcterms:W3CDTF">2017-10-20T17:17:27Z</dcterms:created>
  <dcterms:modified xsi:type="dcterms:W3CDTF">2017-12-07T17:11:47Z</dcterms:modified>
</cp:coreProperties>
</file>