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351" r:id="rId6"/>
    <p:sldId id="352" r:id="rId7"/>
    <p:sldId id="362" r:id="rId8"/>
    <p:sldId id="358" r:id="rId9"/>
    <p:sldId id="360" r:id="rId10"/>
    <p:sldId id="361" r:id="rId11"/>
    <p:sldId id="356" r:id="rId12"/>
    <p:sldId id="357" r:id="rId13"/>
    <p:sldId id="359" r:id="rId14"/>
  </p:sldIdLst>
  <p:sldSz cx="12192000" cy="6858000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Sigman" initials="CS" lastIdx="27" clrIdx="0">
    <p:extLst/>
  </p:cmAuthor>
  <p:cmAuthor id="2" name="Beverly Smolich" initials="BS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FB"/>
    <a:srgbClr val="E62626"/>
    <a:srgbClr val="927C61"/>
    <a:srgbClr val="E1E1DB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74" autoAdjust="0"/>
    <p:restoredTop sz="87031" autoAdjust="0"/>
  </p:normalViewPr>
  <p:slideViewPr>
    <p:cSldViewPr snapToGrid="0">
      <p:cViewPr varScale="1">
        <p:scale>
          <a:sx n="54" d="100"/>
          <a:sy n="54" d="100"/>
        </p:scale>
        <p:origin x="30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33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924232-942B-4CF1-8762-123AA10E60FC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C623E-D155-4303-8FF8-80A9A000AD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42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134" y="1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9970-2462-43B0-9C9B-51114862A4FD}" type="datetimeFigureOut">
              <a:rPr lang="en-US" smtClean="0"/>
              <a:t>12/7/2015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8188" y="1152525"/>
            <a:ext cx="5535612" cy="3113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9" y="4438436"/>
            <a:ext cx="5608320" cy="36320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760318"/>
            <a:ext cx="3038649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134" y="8760318"/>
            <a:ext cx="3038648" cy="4630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C32826-4357-451F-99FB-6C9607A54F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075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6171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4407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29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048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506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247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FFBBD-532F-4B6F-8FE1-3187D54DD03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843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FFBBD-532F-4B6F-8FE1-3187D54DD03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569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C32826-4357-451F-99FB-6C9607A54F6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0369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60959" y="5637613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6386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845734"/>
            <a:ext cx="10546080" cy="4023360"/>
          </a:xfrm>
        </p:spPr>
        <p:txBody>
          <a:bodyPr/>
          <a:lstStyle>
            <a:lvl1pPr marL="225425" indent="-225425">
              <a:buClr>
                <a:schemeClr val="accent2">
                  <a:lumMod val="50000"/>
                </a:schemeClr>
              </a:buClr>
              <a:buFont typeface="Arial" panose="020B0604020202020204" pitchFamily="34" charset="0"/>
              <a:buChar char="•"/>
              <a:defRPr/>
            </a:lvl1pPr>
            <a:lvl2pPr marL="384048" indent="-182880">
              <a:buClr>
                <a:schemeClr val="accent2">
                  <a:lumMod val="50000"/>
                </a:schemeClr>
              </a:buClr>
              <a:buFont typeface="Calibri" panose="020F0502020204030204" pitchFamily="34" charset="0"/>
              <a:buChar char="−"/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15078" y="6459784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1054608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53128"/>
            <a:ext cx="1054608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82102" y="3459990"/>
            <a:ext cx="10473578" cy="18288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99090" y="1845735"/>
            <a:ext cx="5183700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885793" y="1845735"/>
            <a:ext cx="5269887" cy="4023360"/>
          </a:xfrm>
        </p:spPr>
        <p:txBody>
          <a:bodyPr/>
          <a:lstStyle>
            <a:lvl1pPr>
              <a:buClr>
                <a:schemeClr val="accent2">
                  <a:lumMod val="50000"/>
                </a:schemeClr>
              </a:buClr>
              <a:defRPr/>
            </a:lvl1pPr>
            <a:lvl2pPr>
              <a:buClr>
                <a:schemeClr val="accent2">
                  <a:lumMod val="50000"/>
                </a:schemeClr>
              </a:buClr>
              <a:defRPr/>
            </a:lvl2pPr>
            <a:lvl3pPr>
              <a:buClr>
                <a:schemeClr val="accent2">
                  <a:lumMod val="50000"/>
                </a:schemeClr>
              </a:buClr>
              <a:defRPr/>
            </a:lvl3pPr>
            <a:lvl4pPr>
              <a:buClr>
                <a:schemeClr val="accent2">
                  <a:lumMod val="50000"/>
                </a:schemeClr>
              </a:buClr>
              <a:defRPr/>
            </a:lvl4pPr>
            <a:lvl5pPr>
              <a:buClr>
                <a:schemeClr val="accent2">
                  <a:lumMod val="50000"/>
                </a:schemeClr>
              </a:buClr>
              <a:defRPr/>
            </a:lvl5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66356" y="38058"/>
            <a:ext cx="10489324" cy="145075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356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66356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217920" y="2582334"/>
            <a:ext cx="4937760" cy="3378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083"/>
            <a:ext cx="1054608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58368" y="415546"/>
            <a:ext cx="10887456" cy="423193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11529486" y="6486144"/>
            <a:ext cx="410633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658368" y="1426633"/>
            <a:ext cx="10887456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60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00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9090" y="36083"/>
            <a:ext cx="1055659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9090" y="1845734"/>
            <a:ext cx="1055659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 smtClean="0"/>
              <a:t> 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599090" y="1486840"/>
            <a:ext cx="10561402" cy="485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255" y="6420793"/>
            <a:ext cx="2866449" cy="41721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2829895" y="0"/>
            <a:ext cx="610549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Archival</a:t>
            </a:r>
            <a:r>
              <a:rPr lang="en-US" sz="5400" b="1" cap="none" spc="0" baseline="0" dirty="0" smtClean="0">
                <a:ln w="3175">
                  <a:solidFill>
                    <a:srgbClr val="E62626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Information</a:t>
            </a:r>
            <a:endParaRPr lang="en-US" sz="5400" b="1" cap="none" spc="0" dirty="0">
              <a:ln w="3175">
                <a:solidFill>
                  <a:srgbClr val="E62626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27283" y="6459785"/>
            <a:ext cx="1427444" cy="365125"/>
          </a:xfrm>
          <a:prstGeom prst="rect">
            <a:avLst/>
          </a:prstGeom>
        </p:spPr>
        <p:txBody>
          <a:bodyPr anchor="ctr" anchorCtr="0"/>
          <a:lstStyle>
            <a:lvl1pPr>
              <a:defRPr sz="1050">
                <a:solidFill>
                  <a:srgbClr val="FBFBFB"/>
                </a:solidFill>
              </a:defRPr>
            </a:lvl1pPr>
          </a:lstStyle>
          <a:p>
            <a:r>
              <a:rPr lang="en-US" dirty="0" smtClean="0"/>
              <a:t>Revision #1 Slide #: </a:t>
            </a:r>
            <a:fld id="{65312C52-C7D7-4C5D-830F-05BAD5D696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1" r:id="rId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85750" indent="-28575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>
            <a:lumMod val="50000"/>
          </a:schemeClr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>
            <a:lumMod val="50000"/>
          </a:schemeClr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1510"/>
            <a:ext cx="5111574" cy="28936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1484670"/>
            <a:ext cx="10058400" cy="2840441"/>
          </a:xfrm>
          <a:ln>
            <a:noFill/>
          </a:ln>
        </p:spPr>
        <p:txBody>
          <a:bodyPr>
            <a:normAutofit/>
          </a:bodyPr>
          <a:lstStyle/>
          <a:p>
            <a:pPr algn="r" fontAlgn="base">
              <a:spcAft>
                <a:spcPct val="0"/>
              </a:spcAft>
              <a:defRPr/>
            </a:pPr>
            <a:r>
              <a:rPr lang="en-US" sz="66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</a:t>
            </a: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S1400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Revision #1</a:t>
            </a:r>
            <a:b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</a:br>
            <a:r>
              <a:rPr lang="en-US" sz="6000" b="1" i="1" kern="0" dirty="0" smtClean="0">
                <a:ln>
                  <a:solidFill>
                    <a:schemeClr val="bg1"/>
                  </a:solidFill>
                </a:ln>
                <a:solidFill>
                  <a:srgbClr val="002060"/>
                </a:solidFill>
                <a:latin typeface="Arial Black" pitchFamily="34" charset="0"/>
              </a:rPr>
              <a:t> Training Slides </a:t>
            </a:r>
            <a:endParaRPr lang="en-US" sz="6000" dirty="0">
              <a:ln>
                <a:solidFill>
                  <a:schemeClr val="bg1"/>
                </a:solidFill>
              </a:ln>
              <a:solidFill>
                <a:srgbClr val="00206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594236"/>
            <a:ext cx="10058400" cy="1708417"/>
          </a:xfrm>
        </p:spPr>
        <p:txBody>
          <a:bodyPr>
            <a:normAutofit fontScale="55000" lnSpcReduction="20000"/>
          </a:bodyPr>
          <a:lstStyle/>
          <a:p>
            <a:pPr algn="ctr"/>
            <a:r>
              <a:rPr lang="en-US" sz="4000" b="1" kern="0" dirty="0">
                <a:solidFill>
                  <a:srgbClr val="000066"/>
                </a:solidFill>
                <a:latin typeface="+mn-lt"/>
              </a:rPr>
              <a:t>Phase II/III Biomarker-Driven Master Protocol for Second Line Therapy of Squamous Cell Lung Cancer. (LUNG-MAP</a:t>
            </a:r>
            <a:r>
              <a:rPr lang="en-US" sz="4000" b="1" kern="0" dirty="0" smtClean="0">
                <a:solidFill>
                  <a:srgbClr val="000066"/>
                </a:solidFill>
                <a:latin typeface="+mn-lt"/>
              </a:rPr>
              <a:t>)</a:t>
            </a:r>
          </a:p>
          <a:p>
            <a:r>
              <a:rPr lang="en-US" sz="3500" kern="0" dirty="0">
                <a:solidFill>
                  <a:srgbClr val="000066"/>
                </a:solidFill>
                <a:latin typeface="+mn-lt"/>
              </a:rPr>
              <a:t>This slide deck contains an overview of the study design, eligibility criteria, and updates to the design and eligibility for Revision </a:t>
            </a:r>
            <a:r>
              <a:rPr lang="en-US" sz="3500" kern="0" dirty="0" smtClean="0">
                <a:solidFill>
                  <a:srgbClr val="000066"/>
                </a:solidFill>
                <a:latin typeface="+mn-lt"/>
              </a:rPr>
              <a:t>#1 </a:t>
            </a:r>
            <a:r>
              <a:rPr lang="en-US" sz="3500" kern="0" dirty="0">
                <a:solidFill>
                  <a:srgbClr val="000066"/>
                </a:solidFill>
                <a:latin typeface="+mn-lt"/>
              </a:rPr>
              <a:t>of S1400</a:t>
            </a:r>
          </a:p>
          <a:p>
            <a:pPr algn="r"/>
            <a:r>
              <a:rPr lang="en-US" sz="2500" b="1" kern="0" dirty="0" smtClean="0">
                <a:solidFill>
                  <a:srgbClr val="000066"/>
                </a:solidFill>
              </a:rPr>
              <a:t>Version date </a:t>
            </a:r>
            <a:r>
              <a:rPr lang="en-US" sz="2500" b="1" kern="0" dirty="0">
                <a:solidFill>
                  <a:srgbClr val="000066"/>
                </a:solidFill>
              </a:rPr>
              <a:t>December </a:t>
            </a:r>
            <a:r>
              <a:rPr lang="en-US" sz="2500" b="1" kern="0" dirty="0" smtClean="0">
                <a:solidFill>
                  <a:srgbClr val="000066"/>
                </a:solidFill>
              </a:rPr>
              <a:t>2015</a:t>
            </a:r>
            <a:endParaRPr lang="en-US" sz="2500" b="1" kern="0" dirty="0">
              <a:solidFill>
                <a:srgbClr val="000066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52" y="52173"/>
            <a:ext cx="2155750" cy="111021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2174" y="222810"/>
            <a:ext cx="2477251" cy="1052328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1434" y="6334316"/>
            <a:ext cx="1160217" cy="493092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5631" y="104255"/>
            <a:ext cx="1606761" cy="1202545"/>
          </a:xfrm>
          <a:prstGeom prst="rect">
            <a:avLst/>
          </a:prstGeom>
        </p:spPr>
      </p:pic>
      <p:pic>
        <p:nvPicPr>
          <p:cNvPr id="13" name="Picture 2" descr="NCTN Horizontal Badg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309" y="384213"/>
            <a:ext cx="2436658" cy="831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465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63184"/>
            <a:ext cx="10546080" cy="3235960"/>
          </a:xfrm>
        </p:spPr>
        <p:txBody>
          <a:bodyPr>
            <a:normAutofit/>
          </a:bodyPr>
          <a:lstStyle/>
          <a:p>
            <a:r>
              <a:rPr lang="en-US" dirty="0" smtClean="0"/>
              <a:t>S1400 Revision #1 </a:t>
            </a:r>
            <a:r>
              <a:rPr lang="en-US" sz="2400" dirty="0" smtClean="0"/>
              <a:t>version 12/1/2014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Phase </a:t>
            </a:r>
            <a:r>
              <a:rPr lang="en-US" sz="2800" dirty="0"/>
              <a:t>II/III Biomarker-Driven Master Protocol for Second Line Therapy of Squamous Cell Lung Cancer</a:t>
            </a:r>
            <a:r>
              <a:rPr lang="en-US" sz="2800" dirty="0" smtClean="0"/>
              <a:t>. (</a:t>
            </a:r>
            <a:r>
              <a:rPr lang="en-US" sz="2800" dirty="0"/>
              <a:t>LUNG-MAP)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3876659"/>
            <a:ext cx="10546080" cy="2104011"/>
          </a:xfrm>
        </p:spPr>
        <p:txBody>
          <a:bodyPr numCol="2"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Revision Summary of Changes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Schema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Study design/goals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Objectives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Eligibility Updates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Study Chairs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24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Revision #1 Summary of Changes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600" dirty="0" smtClean="0"/>
              <a:t>This revision was largely a clean up to provide clarity and consistency throughout the protocol</a:t>
            </a:r>
          </a:p>
          <a:p>
            <a:r>
              <a:rPr lang="en-US" sz="2600" dirty="0" smtClean="0"/>
              <a:t>Disease related eligibility clarified to:</a:t>
            </a:r>
          </a:p>
          <a:p>
            <a:pPr lvl="1"/>
            <a:r>
              <a:rPr lang="en-US" sz="2400" dirty="0" smtClean="0"/>
              <a:t>Squamous cell carcinoma (SCCA) of the lung , only Stage IV, and no mixed </a:t>
            </a:r>
            <a:r>
              <a:rPr lang="en-US" sz="2400" dirty="0" err="1" smtClean="0"/>
              <a:t>histologies</a:t>
            </a:r>
            <a:endParaRPr lang="en-US" sz="2400" dirty="0" smtClean="0"/>
          </a:p>
          <a:p>
            <a:r>
              <a:rPr lang="en-US" sz="2600" dirty="0" smtClean="0"/>
              <a:t>Relaxed prior therapy criteria and expanded the time to register  to a sub-study</a:t>
            </a:r>
          </a:p>
          <a:p>
            <a:r>
              <a:rPr lang="en-US" sz="2600" dirty="0" smtClean="0"/>
              <a:t>Relaxed the timing to start treatment</a:t>
            </a:r>
          </a:p>
          <a:p>
            <a:r>
              <a:rPr lang="en-US" sz="2600" dirty="0" smtClean="0"/>
              <a:t>Clarification on </a:t>
            </a:r>
            <a:r>
              <a:rPr lang="en-US" sz="2600" dirty="0"/>
              <a:t>t</a:t>
            </a:r>
            <a:r>
              <a:rPr lang="en-US" sz="2600" dirty="0" smtClean="0"/>
              <a:t>issue submission logistics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667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9221" y="0"/>
            <a:ext cx="10546080" cy="1450757"/>
          </a:xfrm>
        </p:spPr>
        <p:txBody>
          <a:bodyPr/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Schema at Revision #1</a:t>
            </a:r>
            <a:endParaRPr lang="en-US" dirty="0"/>
          </a:p>
        </p:txBody>
      </p:sp>
      <p:sp>
        <p:nvSpPr>
          <p:cNvPr id="37" name="Left Bracket 36"/>
          <p:cNvSpPr/>
          <p:nvPr/>
        </p:nvSpPr>
        <p:spPr>
          <a:xfrm rot="5400000">
            <a:off x="5793175" y="-2100452"/>
            <a:ext cx="235302" cy="8986007"/>
          </a:xfrm>
          <a:prstGeom prst="leftBracket">
            <a:avLst/>
          </a:prstGeom>
          <a:noFill/>
          <a:ln w="3810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  <p:txBody>
          <a:bodyPr lIns="89896" tIns="44948" rIns="89896" bIns="44948" anchor="ctr"/>
          <a:lstStyle/>
          <a:p>
            <a:pPr algn="ctr">
              <a:defRPr/>
            </a:pPr>
            <a:endParaRPr lang="en-US" sz="1588" kern="0" dirty="0">
              <a:solidFill>
                <a:srgbClr val="C0504D">
                  <a:lumMod val="60000"/>
                  <a:lumOff val="40000"/>
                </a:srgbClr>
              </a:solidFill>
              <a:latin typeface="Calibri" panose="020F0502020204030204" pitchFamily="34" charset="0"/>
            </a:endParaRPr>
          </a:p>
        </p:txBody>
      </p:sp>
      <p:sp>
        <p:nvSpPr>
          <p:cNvPr id="38" name="TextBox 2"/>
          <p:cNvSpPr txBox="1">
            <a:spLocks noChangeArrowheads="1"/>
          </p:cNvSpPr>
          <p:nvPr/>
        </p:nvSpPr>
        <p:spPr bwMode="auto">
          <a:xfrm>
            <a:off x="7236368" y="2528816"/>
            <a:ext cx="1022274" cy="706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u="sng" kern="0" dirty="0">
                <a:solidFill>
                  <a:prstClr val="black"/>
                </a:solidFill>
                <a:latin typeface="Calibri" panose="020F0502020204030204" pitchFamily="34" charset="0"/>
              </a:rPr>
              <a:t>S1400D</a:t>
            </a:r>
          </a:p>
          <a:p>
            <a:pPr algn="ctr">
              <a:defRPr/>
            </a:pPr>
            <a:r>
              <a:rPr lang="en-US" sz="20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FGFR</a:t>
            </a:r>
            <a:endParaRPr lang="en-US" sz="20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TextBox 2"/>
          <p:cNvSpPr txBox="1">
            <a:spLocks noChangeArrowheads="1"/>
          </p:cNvSpPr>
          <p:nvPr/>
        </p:nvSpPr>
        <p:spPr bwMode="auto">
          <a:xfrm>
            <a:off x="4896755" y="2527792"/>
            <a:ext cx="1029496" cy="706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u="sng" kern="0" dirty="0">
                <a:solidFill>
                  <a:prstClr val="black"/>
                </a:solidFill>
                <a:latin typeface="Calibri" panose="020F0502020204030204" pitchFamily="34" charset="0"/>
              </a:rPr>
              <a:t>S1400C</a:t>
            </a:r>
          </a:p>
          <a:p>
            <a:pPr algn="ctr">
              <a:defRPr/>
            </a:pPr>
            <a:r>
              <a:rPr lang="en-US" sz="20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CCGA</a:t>
            </a:r>
            <a:endParaRPr lang="en-US" sz="20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0" name="TextBox 11"/>
          <p:cNvSpPr txBox="1">
            <a:spLocks noChangeArrowheads="1"/>
          </p:cNvSpPr>
          <p:nvPr/>
        </p:nvSpPr>
        <p:spPr bwMode="auto">
          <a:xfrm>
            <a:off x="5058422" y="1710557"/>
            <a:ext cx="2129798" cy="3623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1765" b="1" kern="0" dirty="0" smtClean="0">
                <a:solidFill>
                  <a:schemeClr val="tx1"/>
                </a:solidFill>
                <a:latin typeface="Calibri" panose="020F0502020204030204" pitchFamily="34" charset="0"/>
              </a:rPr>
              <a:t>Biomarker Profiling</a:t>
            </a:r>
            <a:endParaRPr lang="en-US" sz="1765" b="1" kern="0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41" name="TextBox 11"/>
          <p:cNvSpPr txBox="1">
            <a:spLocks noChangeArrowheads="1"/>
          </p:cNvSpPr>
          <p:nvPr/>
        </p:nvSpPr>
        <p:spPr bwMode="auto">
          <a:xfrm>
            <a:off x="711041" y="2539389"/>
            <a:ext cx="1375382" cy="706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u="sng" kern="0" dirty="0">
                <a:solidFill>
                  <a:prstClr val="black"/>
                </a:solidFill>
                <a:latin typeface="Calibri" panose="020F0502020204030204" pitchFamily="34" charset="0"/>
              </a:rPr>
              <a:t>S1400A</a:t>
            </a:r>
          </a:p>
          <a:p>
            <a:pPr algn="ctr">
              <a:defRPr/>
            </a:pPr>
            <a:r>
              <a:rPr lang="en-US" sz="2000" kern="0" dirty="0">
                <a:solidFill>
                  <a:prstClr val="black"/>
                </a:solidFill>
                <a:latin typeface="Calibri" panose="020F0502020204030204" pitchFamily="34" charset="0"/>
              </a:rPr>
              <a:t>Non-match</a:t>
            </a:r>
          </a:p>
        </p:txBody>
      </p:sp>
      <p:sp>
        <p:nvSpPr>
          <p:cNvPr id="42" name="TextBox 2"/>
          <p:cNvSpPr txBox="1">
            <a:spLocks noChangeArrowheads="1"/>
          </p:cNvSpPr>
          <p:nvPr/>
        </p:nvSpPr>
        <p:spPr bwMode="auto">
          <a:xfrm>
            <a:off x="2848453" y="2515119"/>
            <a:ext cx="967020" cy="706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u="sng" kern="0" dirty="0">
                <a:solidFill>
                  <a:prstClr val="black"/>
                </a:solidFill>
                <a:latin typeface="Calibri" panose="020F0502020204030204" pitchFamily="34" charset="0"/>
              </a:rPr>
              <a:t>S1400B</a:t>
            </a:r>
          </a:p>
          <a:p>
            <a:pPr algn="ctr">
              <a:defRPr/>
            </a:pPr>
            <a:r>
              <a:rPr lang="en-US" sz="20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PI3K</a:t>
            </a:r>
            <a:endParaRPr lang="en-US" sz="20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43" name="TextBox 50"/>
          <p:cNvSpPr txBox="1"/>
          <p:nvPr/>
        </p:nvSpPr>
        <p:spPr>
          <a:xfrm>
            <a:off x="5132620" y="5639506"/>
            <a:ext cx="1556411" cy="3623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en-US" sz="1765" b="1" dirty="0" smtClean="0">
                <a:latin typeface="Calibri" panose="020F0502020204030204" pitchFamily="34" charset="0"/>
              </a:rPr>
              <a:t>CT = Docetaxel</a:t>
            </a:r>
            <a:endParaRPr lang="en-US" sz="1765" b="1" dirty="0">
              <a:latin typeface="Calibri" panose="020F0502020204030204" pitchFamily="34" charset="0"/>
            </a:endParaRPr>
          </a:p>
        </p:txBody>
      </p:sp>
      <p:grpSp>
        <p:nvGrpSpPr>
          <p:cNvPr id="44" name="Group 43"/>
          <p:cNvGrpSpPr/>
          <p:nvPr/>
        </p:nvGrpSpPr>
        <p:grpSpPr>
          <a:xfrm rot="5400000">
            <a:off x="7081211" y="3584237"/>
            <a:ext cx="1557070" cy="910230"/>
            <a:chOff x="3962403" y="1673525"/>
            <a:chExt cx="1063046" cy="1026124"/>
          </a:xfrm>
        </p:grpSpPr>
        <p:cxnSp>
          <p:nvCxnSpPr>
            <p:cNvPr id="45" name="Straight Arrow Connector 44"/>
            <p:cNvCxnSpPr>
              <a:endCxn id="68" idx="0"/>
            </p:cNvCxnSpPr>
            <p:nvPr/>
          </p:nvCxnSpPr>
          <p:spPr>
            <a:xfrm rot="16200000">
              <a:off x="4205242" y="1430687"/>
              <a:ext cx="577370" cy="1063045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46" name="Straight Arrow Connector 45"/>
            <p:cNvCxnSpPr>
              <a:endCxn id="67" idx="0"/>
            </p:cNvCxnSpPr>
            <p:nvPr/>
          </p:nvCxnSpPr>
          <p:spPr>
            <a:xfrm rot="16200000" flipH="1">
              <a:off x="4269547" y="1943748"/>
              <a:ext cx="448757" cy="1063046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47" name="TextBox 74"/>
          <p:cNvSpPr txBox="1"/>
          <p:nvPr/>
        </p:nvSpPr>
        <p:spPr>
          <a:xfrm>
            <a:off x="7551078" y="4299370"/>
            <a:ext cx="441234" cy="335136"/>
          </a:xfrm>
          <a:prstGeom prst="rect">
            <a:avLst/>
          </a:prstGeom>
          <a:noFill/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588" dirty="0">
                <a:solidFill>
                  <a:prstClr val="black"/>
                </a:solidFill>
                <a:latin typeface="Calibri" panose="020F0502020204030204" pitchFamily="34" charset="0"/>
              </a:rPr>
              <a:t>1:1</a:t>
            </a:r>
          </a:p>
        </p:txBody>
      </p:sp>
      <p:grpSp>
        <p:nvGrpSpPr>
          <p:cNvPr id="48" name="Group 47"/>
          <p:cNvGrpSpPr/>
          <p:nvPr/>
        </p:nvGrpSpPr>
        <p:grpSpPr>
          <a:xfrm rot="5400000">
            <a:off x="4588370" y="3560309"/>
            <a:ext cx="1572176" cy="942991"/>
            <a:chOff x="3962402" y="1726560"/>
            <a:chExt cx="1114173" cy="1063056"/>
          </a:xfrm>
        </p:grpSpPr>
        <p:cxnSp>
          <p:nvCxnSpPr>
            <p:cNvPr id="49" name="Straight Arrow Connector 48"/>
            <p:cNvCxnSpPr>
              <a:endCxn id="65" idx="0"/>
            </p:cNvCxnSpPr>
            <p:nvPr/>
          </p:nvCxnSpPr>
          <p:spPr>
            <a:xfrm rot="16200000">
              <a:off x="4257320" y="1431643"/>
              <a:ext cx="524335" cy="1114169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50" name="Straight Arrow Connector 49"/>
            <p:cNvCxnSpPr>
              <a:endCxn id="64" idx="0"/>
            </p:cNvCxnSpPr>
            <p:nvPr/>
          </p:nvCxnSpPr>
          <p:spPr>
            <a:xfrm rot="16200000" flipH="1">
              <a:off x="4250127" y="1963168"/>
              <a:ext cx="538723" cy="1114173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51" name="TextBox 80"/>
          <p:cNvSpPr txBox="1"/>
          <p:nvPr/>
        </p:nvSpPr>
        <p:spPr>
          <a:xfrm>
            <a:off x="5210407" y="4299370"/>
            <a:ext cx="441234" cy="335136"/>
          </a:xfrm>
          <a:prstGeom prst="rect">
            <a:avLst/>
          </a:prstGeom>
          <a:noFill/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588" dirty="0">
                <a:solidFill>
                  <a:prstClr val="black"/>
                </a:solidFill>
                <a:latin typeface="Calibri" panose="020F0502020204030204" pitchFamily="34" charset="0"/>
              </a:rPr>
              <a:t>1:1</a:t>
            </a:r>
          </a:p>
        </p:txBody>
      </p:sp>
      <p:sp>
        <p:nvSpPr>
          <p:cNvPr id="52" name="TextBox 86"/>
          <p:cNvSpPr txBox="1"/>
          <p:nvPr/>
        </p:nvSpPr>
        <p:spPr>
          <a:xfrm>
            <a:off x="3089352" y="4299370"/>
            <a:ext cx="441234" cy="335136"/>
          </a:xfrm>
          <a:prstGeom prst="rect">
            <a:avLst/>
          </a:prstGeom>
          <a:noFill/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588" dirty="0">
                <a:solidFill>
                  <a:prstClr val="black"/>
                </a:solidFill>
                <a:latin typeface="Calibri" panose="020F0502020204030204" pitchFamily="34" charset="0"/>
              </a:rPr>
              <a:t>1:1</a:t>
            </a:r>
          </a:p>
        </p:txBody>
      </p:sp>
      <p:grpSp>
        <p:nvGrpSpPr>
          <p:cNvPr id="53" name="Group 52"/>
          <p:cNvGrpSpPr/>
          <p:nvPr/>
        </p:nvGrpSpPr>
        <p:grpSpPr>
          <a:xfrm rot="5400000">
            <a:off x="2541680" y="3643783"/>
            <a:ext cx="1490693" cy="857518"/>
            <a:chOff x="3962402" y="1797773"/>
            <a:chExt cx="1092952" cy="966700"/>
          </a:xfrm>
        </p:grpSpPr>
        <p:cxnSp>
          <p:nvCxnSpPr>
            <p:cNvPr id="54" name="Straight Arrow Connector 53"/>
            <p:cNvCxnSpPr>
              <a:endCxn id="62" idx="0"/>
            </p:cNvCxnSpPr>
            <p:nvPr/>
          </p:nvCxnSpPr>
          <p:spPr>
            <a:xfrm rot="16200000">
              <a:off x="4282317" y="1477858"/>
              <a:ext cx="453122" cy="1092952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55" name="Straight Arrow Connector 54"/>
            <p:cNvCxnSpPr>
              <a:endCxn id="61" idx="0"/>
            </p:cNvCxnSpPr>
            <p:nvPr/>
          </p:nvCxnSpPr>
          <p:spPr>
            <a:xfrm rot="16200000" flipH="1">
              <a:off x="4252088" y="1961207"/>
              <a:ext cx="513580" cy="1092952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cxnSp>
        <p:nvCxnSpPr>
          <p:cNvPr id="57" name="Straight Arrow Connector 56"/>
          <p:cNvCxnSpPr/>
          <p:nvPr/>
        </p:nvCxnSpPr>
        <p:spPr>
          <a:xfrm flipH="1">
            <a:off x="6123321" y="2072944"/>
            <a:ext cx="1864" cy="183343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8" name="Straight Arrow Connector 57"/>
          <p:cNvCxnSpPr/>
          <p:nvPr/>
        </p:nvCxnSpPr>
        <p:spPr>
          <a:xfrm flipH="1">
            <a:off x="3311411" y="2274900"/>
            <a:ext cx="2431" cy="228601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cxnSp>
        <p:nvCxnSpPr>
          <p:cNvPr id="59" name="Straight Arrow Connector 58"/>
          <p:cNvCxnSpPr/>
          <p:nvPr/>
        </p:nvCxnSpPr>
        <p:spPr>
          <a:xfrm>
            <a:off x="5398440" y="2263303"/>
            <a:ext cx="1805" cy="264489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grpSp>
        <p:nvGrpSpPr>
          <p:cNvPr id="60" name="Group 59"/>
          <p:cNvGrpSpPr/>
          <p:nvPr/>
        </p:nvGrpSpPr>
        <p:grpSpPr>
          <a:xfrm>
            <a:off x="2287337" y="4817889"/>
            <a:ext cx="1715039" cy="363947"/>
            <a:chOff x="3904713" y="4625786"/>
            <a:chExt cx="1137751" cy="688398"/>
          </a:xfrm>
        </p:grpSpPr>
        <p:sp>
          <p:nvSpPr>
            <p:cNvPr id="61" name="TextBox 3"/>
            <p:cNvSpPr txBox="1">
              <a:spLocks noChangeArrowheads="1"/>
            </p:cNvSpPr>
            <p:nvPr/>
          </p:nvSpPr>
          <p:spPr bwMode="auto">
            <a:xfrm>
              <a:off x="3904713" y="4625788"/>
              <a:ext cx="757504" cy="688396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GDC-0032</a:t>
              </a:r>
              <a:endParaRPr lang="en-US" sz="1765" kern="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62" name="TextBox 4"/>
            <p:cNvSpPr txBox="1">
              <a:spLocks noChangeArrowheads="1"/>
            </p:cNvSpPr>
            <p:nvPr/>
          </p:nvSpPr>
          <p:spPr bwMode="auto">
            <a:xfrm>
              <a:off x="4662217" y="4625786"/>
              <a:ext cx="380247" cy="68839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CT</a:t>
              </a:r>
              <a:endParaRPr lang="en-US" sz="1765" kern="0" baseline="30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4289260" y="4817889"/>
            <a:ext cx="1895789" cy="363949"/>
            <a:chOff x="3904713" y="4625786"/>
            <a:chExt cx="1179430" cy="1028127"/>
          </a:xfrm>
        </p:grpSpPr>
        <p:sp>
          <p:nvSpPr>
            <p:cNvPr id="64" name="TextBox 3"/>
            <p:cNvSpPr txBox="1">
              <a:spLocks noChangeArrowheads="1"/>
            </p:cNvSpPr>
            <p:nvPr/>
          </p:nvSpPr>
          <p:spPr bwMode="auto">
            <a:xfrm>
              <a:off x="3904713" y="4625786"/>
              <a:ext cx="763605" cy="1028127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err="1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Palbociclib</a:t>
              </a:r>
              <a:endParaRPr lang="en-US" sz="1765" kern="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65" name="TextBox 4"/>
            <p:cNvSpPr txBox="1">
              <a:spLocks noChangeArrowheads="1"/>
            </p:cNvSpPr>
            <p:nvPr/>
          </p:nvSpPr>
          <p:spPr bwMode="auto">
            <a:xfrm>
              <a:off x="4662218" y="4625786"/>
              <a:ext cx="421925" cy="1028119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CT</a:t>
              </a:r>
              <a:endParaRPr lang="en-US" sz="1765" kern="0" baseline="30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830774" y="4817889"/>
            <a:ext cx="1828805" cy="363946"/>
            <a:chOff x="3910125" y="4625784"/>
            <a:chExt cx="1336708" cy="755285"/>
          </a:xfrm>
        </p:grpSpPr>
        <p:sp>
          <p:nvSpPr>
            <p:cNvPr id="67" name="TextBox 3"/>
            <p:cNvSpPr txBox="1">
              <a:spLocks noChangeArrowheads="1"/>
            </p:cNvSpPr>
            <p:nvPr/>
          </p:nvSpPr>
          <p:spPr bwMode="auto">
            <a:xfrm>
              <a:off x="3910125" y="4625784"/>
              <a:ext cx="758192" cy="755283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AZD4547</a:t>
              </a:r>
              <a:endParaRPr lang="en-US" sz="1765" kern="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68" name="TextBox 4"/>
            <p:cNvSpPr txBox="1">
              <a:spLocks noChangeArrowheads="1"/>
            </p:cNvSpPr>
            <p:nvPr/>
          </p:nvSpPr>
          <p:spPr bwMode="auto">
            <a:xfrm>
              <a:off x="4662220" y="4625784"/>
              <a:ext cx="584613" cy="755285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CT</a:t>
              </a:r>
              <a:endParaRPr lang="en-US" sz="1765" kern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</p:grpSp>
      <p:sp>
        <p:nvSpPr>
          <p:cNvPr id="71" name="TextBox 86"/>
          <p:cNvSpPr txBox="1"/>
          <p:nvPr/>
        </p:nvSpPr>
        <p:spPr>
          <a:xfrm>
            <a:off x="1197205" y="4371189"/>
            <a:ext cx="441234" cy="335136"/>
          </a:xfrm>
          <a:prstGeom prst="rect">
            <a:avLst/>
          </a:prstGeom>
          <a:noFill/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588" dirty="0">
                <a:solidFill>
                  <a:prstClr val="black"/>
                </a:solidFill>
                <a:latin typeface="Calibri" panose="020F0502020204030204" pitchFamily="34" charset="0"/>
              </a:rPr>
              <a:t>1:1</a:t>
            </a:r>
          </a:p>
        </p:txBody>
      </p:sp>
      <p:grpSp>
        <p:nvGrpSpPr>
          <p:cNvPr id="72" name="Group 71"/>
          <p:cNvGrpSpPr/>
          <p:nvPr/>
        </p:nvGrpSpPr>
        <p:grpSpPr>
          <a:xfrm>
            <a:off x="391318" y="4817887"/>
            <a:ext cx="1715039" cy="363947"/>
            <a:chOff x="3904713" y="4625786"/>
            <a:chExt cx="1137751" cy="688398"/>
          </a:xfrm>
        </p:grpSpPr>
        <p:sp>
          <p:nvSpPr>
            <p:cNvPr id="73" name="TextBox 3"/>
            <p:cNvSpPr txBox="1">
              <a:spLocks noChangeArrowheads="1"/>
            </p:cNvSpPr>
            <p:nvPr/>
          </p:nvSpPr>
          <p:spPr bwMode="auto">
            <a:xfrm>
              <a:off x="3904713" y="4625788"/>
              <a:ext cx="757504" cy="688396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MEDI4736</a:t>
              </a:r>
              <a:endParaRPr lang="en-US" sz="1765" kern="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74" name="TextBox 4"/>
            <p:cNvSpPr txBox="1">
              <a:spLocks noChangeArrowheads="1"/>
            </p:cNvSpPr>
            <p:nvPr/>
          </p:nvSpPr>
          <p:spPr bwMode="auto">
            <a:xfrm>
              <a:off x="4662217" y="4625786"/>
              <a:ext cx="380247" cy="688396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CT</a:t>
              </a:r>
              <a:endParaRPr lang="en-US" sz="1765" kern="0" baseline="300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</p:grpSp>
      <p:grpSp>
        <p:nvGrpSpPr>
          <p:cNvPr id="75" name="Group 74"/>
          <p:cNvGrpSpPr/>
          <p:nvPr/>
        </p:nvGrpSpPr>
        <p:grpSpPr>
          <a:xfrm rot="5400000">
            <a:off x="610204" y="3693835"/>
            <a:ext cx="1572174" cy="675936"/>
            <a:chOff x="3962401" y="1869895"/>
            <a:chExt cx="990600" cy="761998"/>
          </a:xfrm>
        </p:grpSpPr>
        <p:cxnSp>
          <p:nvCxnSpPr>
            <p:cNvPr id="76" name="Straight Arrow Connector 75"/>
            <p:cNvCxnSpPr/>
            <p:nvPr/>
          </p:nvCxnSpPr>
          <p:spPr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77" name="Straight Arrow Connector 76"/>
            <p:cNvCxnSpPr/>
            <p:nvPr/>
          </p:nvCxnSpPr>
          <p:spPr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cxnSp>
        <p:nvCxnSpPr>
          <p:cNvPr id="78" name="Straight Arrow Connector 77"/>
          <p:cNvCxnSpPr>
            <a:endCxn id="38" idx="0"/>
          </p:cNvCxnSpPr>
          <p:nvPr/>
        </p:nvCxnSpPr>
        <p:spPr>
          <a:xfrm>
            <a:off x="7747505" y="2269984"/>
            <a:ext cx="0" cy="258832"/>
          </a:xfrm>
          <a:prstGeom prst="straightConnector1">
            <a:avLst/>
          </a:prstGeom>
          <a:noFill/>
          <a:ln w="19050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  <a:tailEnd type="arrow"/>
          </a:ln>
          <a:effectLst/>
        </p:spPr>
      </p:cxnSp>
      <p:sp>
        <p:nvSpPr>
          <p:cNvPr id="79" name="TextBox 2"/>
          <p:cNvSpPr txBox="1">
            <a:spLocks noChangeArrowheads="1"/>
          </p:cNvSpPr>
          <p:nvPr/>
        </p:nvSpPr>
        <p:spPr bwMode="auto">
          <a:xfrm>
            <a:off x="10087373" y="2539389"/>
            <a:ext cx="962290" cy="70632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lIns="89896" tIns="44948" rIns="89896" bIns="44948">
            <a:spAutoFit/>
          </a:bodyPr>
          <a:lstStyle/>
          <a:p>
            <a:pPr algn="ctr">
              <a:defRPr/>
            </a:pPr>
            <a:r>
              <a:rPr lang="en-US" sz="2000" b="1" u="sng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S1400E</a:t>
            </a:r>
            <a:endParaRPr lang="en-US" sz="2000" b="1" u="sng" kern="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en-US" sz="2000" kern="0" dirty="0">
                <a:solidFill>
                  <a:prstClr val="black"/>
                </a:solidFill>
                <a:latin typeface="Calibri" panose="020F0502020204030204" pitchFamily="34" charset="0"/>
              </a:rPr>
              <a:t>M</a:t>
            </a:r>
            <a:r>
              <a:rPr lang="en-US" sz="2000" kern="0" dirty="0" smtClean="0">
                <a:solidFill>
                  <a:prstClr val="black"/>
                </a:solidFill>
                <a:latin typeface="Calibri" panose="020F0502020204030204" pitchFamily="34" charset="0"/>
              </a:rPr>
              <a:t>ET</a:t>
            </a:r>
            <a:endParaRPr lang="en-US" sz="2000" kern="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8915670" y="4634503"/>
            <a:ext cx="2883748" cy="637753"/>
            <a:chOff x="3665132" y="4625790"/>
            <a:chExt cx="933580" cy="2597988"/>
          </a:xfrm>
        </p:grpSpPr>
        <p:sp>
          <p:nvSpPr>
            <p:cNvPr id="81" name="TextBox 3"/>
            <p:cNvSpPr txBox="1">
              <a:spLocks noChangeArrowheads="1"/>
            </p:cNvSpPr>
            <p:nvPr/>
          </p:nvSpPr>
          <p:spPr bwMode="auto">
            <a:xfrm>
              <a:off x="3665132" y="4628462"/>
              <a:ext cx="481775" cy="2595316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70" kern="0" dirty="0" err="1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Rilotumumab</a:t>
              </a:r>
              <a:r>
                <a:rPr lang="en-US" sz="1770" kern="0" dirty="0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 + </a:t>
              </a:r>
              <a:r>
                <a:rPr lang="en-US" sz="1770" kern="0" dirty="0" err="1" smtClean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erlotinib</a:t>
              </a:r>
              <a:endParaRPr lang="en-US" sz="1770" kern="0" baseline="300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  <p:sp>
          <p:nvSpPr>
            <p:cNvPr id="82" name="TextBox 4"/>
            <p:cNvSpPr txBox="1">
              <a:spLocks noChangeArrowheads="1"/>
            </p:cNvSpPr>
            <p:nvPr/>
          </p:nvSpPr>
          <p:spPr bwMode="auto">
            <a:xfrm>
              <a:off x="4146906" y="4625790"/>
              <a:ext cx="451806" cy="2597988"/>
            </a:xfrm>
            <a:prstGeom prst="rect">
              <a:avLst/>
            </a:prstGeom>
            <a:solidFill>
              <a:sysClr val="window" lastClr="FFFFFF">
                <a:lumMod val="50000"/>
              </a:sysClr>
            </a:solidFill>
            <a:ln w="6350">
              <a:solidFill>
                <a:sysClr val="windowText" lastClr="000000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+mn-cs"/>
                </a:defRPr>
              </a:lvl9pPr>
            </a:lstStyle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765" kern="0" dirty="0" err="1" smtClean="0">
                  <a:solidFill>
                    <a:prstClr val="white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</a:rPr>
                <a:t>Erlotinib</a:t>
              </a:r>
              <a:endParaRPr lang="en-US" sz="1765" kern="0" baseline="3000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  <a:p>
              <a:pPr algn="ctr" defTabSz="806867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765" kern="0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 rot="5400000">
            <a:off x="9906482" y="3580752"/>
            <a:ext cx="1324071" cy="675936"/>
            <a:chOff x="3962401" y="1869895"/>
            <a:chExt cx="990600" cy="761998"/>
          </a:xfrm>
        </p:grpSpPr>
        <p:cxnSp>
          <p:nvCxnSpPr>
            <p:cNvPr id="84" name="Straight Arrow Connector 83"/>
            <p:cNvCxnSpPr/>
            <p:nvPr/>
          </p:nvCxnSpPr>
          <p:spPr>
            <a:xfrm flipV="1">
              <a:off x="3962402" y="1869895"/>
              <a:ext cx="990598" cy="381000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  <p:cxnSp>
          <p:nvCxnSpPr>
            <p:cNvPr id="85" name="Straight Arrow Connector 84"/>
            <p:cNvCxnSpPr/>
            <p:nvPr/>
          </p:nvCxnSpPr>
          <p:spPr>
            <a:xfrm>
              <a:off x="3962401" y="2250893"/>
              <a:ext cx="990600" cy="381000"/>
            </a:xfrm>
            <a:prstGeom prst="straightConnector1">
              <a:avLst/>
            </a:prstGeom>
            <a:noFill/>
            <a:ln w="28575" cap="flat" cmpd="sng" algn="ctr">
              <a:solidFill>
                <a:srgbClr val="4F81BD">
                  <a:shade val="95000"/>
                  <a:satMod val="105000"/>
                </a:srgbClr>
              </a:solidFill>
              <a:prstDash val="solid"/>
              <a:tailEnd type="arrow"/>
            </a:ln>
            <a:effectLst/>
          </p:spPr>
        </p:cxnSp>
      </p:grpSp>
      <p:sp>
        <p:nvSpPr>
          <p:cNvPr id="86" name="TextBox 74"/>
          <p:cNvSpPr txBox="1"/>
          <p:nvPr/>
        </p:nvSpPr>
        <p:spPr>
          <a:xfrm>
            <a:off x="10213457" y="4192528"/>
            <a:ext cx="441234" cy="335136"/>
          </a:xfrm>
          <a:prstGeom prst="rect">
            <a:avLst/>
          </a:prstGeom>
          <a:noFill/>
        </p:spPr>
        <p:txBody>
          <a:bodyPr wrap="none" lIns="89896" tIns="44948" rIns="89896" bIns="44948" rtlCol="0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ctr"/>
            <a:r>
              <a:rPr lang="en-US" sz="1588" dirty="0">
                <a:solidFill>
                  <a:prstClr val="black"/>
                </a:solidFill>
                <a:latin typeface="Calibri" panose="020F0502020204030204" pitchFamily="34" charset="0"/>
              </a:rPr>
              <a:t>1:1</a:t>
            </a:r>
          </a:p>
        </p:txBody>
      </p:sp>
      <p:sp>
        <p:nvSpPr>
          <p:cNvPr id="4" name="Rectangle 3"/>
          <p:cNvSpPr/>
          <p:nvPr/>
        </p:nvSpPr>
        <p:spPr>
          <a:xfrm rot="19578446">
            <a:off x="9098189" y="3406433"/>
            <a:ext cx="2704266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Closed to Accrual</a:t>
            </a:r>
          </a:p>
          <a:p>
            <a:pPr algn="ctr"/>
            <a:r>
              <a:rPr 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11/25/14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Study Design and Goals at Revision #1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845733"/>
            <a:ext cx="10546080" cy="4397411"/>
          </a:xfrm>
        </p:spPr>
        <p:txBody>
          <a:bodyPr>
            <a:normAutofit/>
          </a:bodyPr>
          <a:lstStyle/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 smtClean="0"/>
              <a:t>Overall Study Goal</a:t>
            </a:r>
            <a:r>
              <a:rPr lang="en-US" sz="2400" dirty="0" smtClean="0"/>
              <a:t>: </a:t>
            </a:r>
            <a:r>
              <a:rPr lang="en-US" sz="2400" dirty="0"/>
              <a:t>	</a:t>
            </a:r>
            <a:endParaRPr lang="en-US" sz="2400" dirty="0" smtClean="0"/>
          </a:p>
          <a:p>
            <a:pPr>
              <a:spcBef>
                <a:spcPts val="600"/>
              </a:spcBef>
            </a:pPr>
            <a:r>
              <a:rPr lang="en-US" sz="2400" dirty="0"/>
              <a:t>Identify and quickly lead to approvals of immunotherapies as safe and effective regimens (monotherapy or combinations) based on matched predictive biomarker-targeted drug </a:t>
            </a:r>
            <a:r>
              <a:rPr lang="en-US" sz="2400" dirty="0" smtClean="0"/>
              <a:t>pairs.</a:t>
            </a:r>
            <a:endParaRPr lang="en-US" sz="2400" dirty="0"/>
          </a:p>
          <a:p>
            <a:pPr>
              <a:spcBef>
                <a:spcPts val="600"/>
              </a:spcBef>
            </a:pPr>
            <a:endParaRPr lang="en-US" sz="2400" dirty="0"/>
          </a:p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Study Design</a:t>
            </a:r>
          </a:p>
          <a:p>
            <a:pPr>
              <a:spcBef>
                <a:spcPts val="600"/>
              </a:spcBef>
            </a:pPr>
            <a:r>
              <a:rPr lang="en-US" sz="2400" b="1" u="sng" dirty="0" smtClean="0"/>
              <a:t>S1400A</a:t>
            </a:r>
            <a:r>
              <a:rPr lang="en-US" sz="2400" dirty="0" smtClean="0"/>
              <a:t> (non-match study): </a:t>
            </a:r>
            <a:r>
              <a:rPr lang="en-US" sz="2400" dirty="0"/>
              <a:t>Seamless Randomized Phase II/III</a:t>
            </a:r>
          </a:p>
          <a:p>
            <a:pPr>
              <a:spcBef>
                <a:spcPts val="600"/>
              </a:spcBef>
            </a:pPr>
            <a:r>
              <a:rPr lang="en-US" sz="2400" b="1" u="sng" dirty="0" smtClean="0"/>
              <a:t>S1400B</a:t>
            </a:r>
            <a:r>
              <a:rPr lang="en-US" sz="2400" dirty="0" smtClean="0"/>
              <a:t>, </a:t>
            </a:r>
            <a:r>
              <a:rPr lang="en-US" sz="2400" b="1" u="sng" dirty="0" smtClean="0"/>
              <a:t>S1400C</a:t>
            </a:r>
            <a:r>
              <a:rPr lang="en-US" sz="2400" dirty="0" smtClean="0"/>
              <a:t>, </a:t>
            </a:r>
            <a:r>
              <a:rPr lang="en-US" sz="2400" b="1" u="sng" dirty="0" smtClean="0"/>
              <a:t>S1400D</a:t>
            </a:r>
            <a:r>
              <a:rPr lang="en-US" sz="2400" dirty="0" smtClean="0"/>
              <a:t>, </a:t>
            </a:r>
            <a:r>
              <a:rPr lang="en-US" sz="2400" b="1" u="sng" dirty="0" smtClean="0"/>
              <a:t>S1400E</a:t>
            </a:r>
            <a:r>
              <a:rPr lang="en-US" sz="2400" dirty="0" smtClean="0"/>
              <a:t> (biomarker-driven sub-studies):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dirty="0" smtClean="0"/>
              <a:t>     Seamless Randomized Phase II/III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067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5833"/>
            <a:ext cx="10546080" cy="1456386"/>
          </a:xfrm>
        </p:spPr>
        <p:txBody>
          <a:bodyPr>
            <a:noAutofit/>
          </a:bodyPr>
          <a:lstStyle/>
          <a:p>
            <a:r>
              <a:rPr lang="en-US" sz="3600" dirty="0" smtClean="0"/>
              <a:t>Study Objectives for All Sub-Studies at Revision #1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72219"/>
            <a:ext cx="10546080" cy="4701581"/>
          </a:xfrm>
        </p:spPr>
        <p:txBody>
          <a:bodyPr>
            <a:normAutofit fontScale="775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sz="2400" u="sng" dirty="0" smtClean="0"/>
              <a:t>Primary </a:t>
            </a:r>
            <a:r>
              <a:rPr lang="en-US" sz="2400" u="sng" dirty="0"/>
              <a:t>Objectives</a:t>
            </a:r>
            <a:r>
              <a:rPr lang="en-US" sz="2400" dirty="0"/>
              <a:t>: 	</a:t>
            </a:r>
            <a:endParaRPr lang="en-US" sz="2400" dirty="0" smtClean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b="1" dirty="0" smtClean="0"/>
              <a:t>Phase </a:t>
            </a:r>
            <a:r>
              <a:rPr lang="en-US" sz="2400" b="1" dirty="0"/>
              <a:t>II Component</a:t>
            </a:r>
            <a:r>
              <a:rPr lang="en-US" sz="2400" dirty="0"/>
              <a:t>:  To evaluate if there is sufficient evidence to continue to the Phase III component of each </a:t>
            </a:r>
            <a:r>
              <a:rPr lang="en-US" sz="2400" dirty="0" smtClean="0"/>
              <a:t>sub-study </a:t>
            </a:r>
            <a:r>
              <a:rPr lang="en-US" sz="2400" dirty="0"/>
              <a:t>by comparing progression-free survival (PFS) </a:t>
            </a:r>
            <a:r>
              <a:rPr lang="en-US" sz="2400" dirty="0" smtClean="0"/>
              <a:t>the investigational therapy versus </a:t>
            </a:r>
            <a:r>
              <a:rPr lang="en-US" sz="2400" dirty="0"/>
              <a:t>standard therapy (</a:t>
            </a:r>
            <a:r>
              <a:rPr lang="en-US" sz="2400" dirty="0" err="1"/>
              <a:t>SoC</a:t>
            </a:r>
            <a:r>
              <a:rPr lang="en-US" sz="2400" dirty="0"/>
              <a:t>) in patients with advanced stage refractory squamous cell carcinoma (SCCA) of the </a:t>
            </a:r>
            <a:r>
              <a:rPr lang="en-US" sz="2400" dirty="0" smtClean="0"/>
              <a:t>lung.</a:t>
            </a:r>
            <a:endParaRPr lang="en-US" sz="2400" dirty="0"/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400" b="1" dirty="0" smtClean="0"/>
              <a:t>Phase </a:t>
            </a:r>
            <a:r>
              <a:rPr lang="en-US" sz="2400" b="1" dirty="0"/>
              <a:t>III Component</a:t>
            </a:r>
            <a:r>
              <a:rPr lang="en-US" sz="2400" dirty="0"/>
              <a:t>:  </a:t>
            </a:r>
            <a:endParaRPr lang="en-US" sz="2400" dirty="0" smtClean="0"/>
          </a:p>
          <a:p>
            <a:pPr marL="457200" indent="-284163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400" dirty="0"/>
              <a:t>T</a:t>
            </a:r>
            <a:r>
              <a:rPr lang="en-US" sz="2400" dirty="0" smtClean="0"/>
              <a:t>o </a:t>
            </a:r>
            <a:r>
              <a:rPr lang="en-US" sz="2400" dirty="0"/>
              <a:t>determine if there is both a statistically and clinically-meaningful difference in PFS among advanced stage refractory SCCA of the lung randomized to receive </a:t>
            </a:r>
            <a:r>
              <a:rPr lang="en-US" sz="2400" dirty="0" smtClean="0"/>
              <a:t>investigational therapy versus </a:t>
            </a:r>
            <a:r>
              <a:rPr lang="en-US" sz="2400" dirty="0" smtClean="0"/>
              <a:t>SoC.</a:t>
            </a:r>
            <a:endParaRPr lang="en-US" sz="2400" dirty="0" smtClean="0"/>
          </a:p>
          <a:p>
            <a:pPr marL="457200" indent="-284163">
              <a:lnSpc>
                <a:spcPct val="120000"/>
              </a:lnSpc>
              <a:spcBef>
                <a:spcPts val="600"/>
              </a:spcBef>
              <a:buFont typeface="+mj-lt"/>
              <a:buAutoNum type="arabicPeriod"/>
            </a:pPr>
            <a:r>
              <a:rPr lang="en-US" sz="2400" dirty="0" smtClean="0"/>
              <a:t>To </a:t>
            </a:r>
            <a:r>
              <a:rPr lang="en-US" sz="2400" dirty="0"/>
              <a:t>compare overall survival (OS) in patients with advanced stage refractory SCCA of the lung randomized to </a:t>
            </a:r>
            <a:r>
              <a:rPr lang="en-US" sz="2400" dirty="0" smtClean="0"/>
              <a:t>investigational therapy versus </a:t>
            </a:r>
            <a:r>
              <a:rPr lang="en-US" sz="2400" dirty="0" smtClean="0"/>
              <a:t>SoC.</a:t>
            </a:r>
            <a:endParaRPr lang="en-US" sz="2400" dirty="0"/>
          </a:p>
          <a:p>
            <a:pPr marL="1374775" indent="-1374775">
              <a:spcBef>
                <a:spcPts val="600"/>
              </a:spcBef>
              <a:buNone/>
            </a:pPr>
            <a:endParaRPr lang="en-US" sz="1500" u="sng" dirty="0" smtClean="0"/>
          </a:p>
          <a:p>
            <a:pPr marL="1374775" indent="-1374775">
              <a:spcBef>
                <a:spcPts val="600"/>
              </a:spcBef>
              <a:buNone/>
            </a:pPr>
            <a:r>
              <a:rPr lang="en-US" sz="2400" u="sng" dirty="0" smtClean="0"/>
              <a:t>Secondary Objectives</a:t>
            </a:r>
            <a:r>
              <a:rPr lang="en-US" sz="2400" dirty="0" smtClean="0"/>
              <a:t>: 	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sz="2400" b="1" dirty="0"/>
              <a:t>Phase II and III </a:t>
            </a:r>
            <a:r>
              <a:rPr lang="en-US" sz="2400" b="1" dirty="0" smtClean="0"/>
              <a:t>Component:  </a:t>
            </a:r>
          </a:p>
          <a:p>
            <a:pPr marL="615823" lvl="1" indent="-457200">
              <a:spcBef>
                <a:spcPts val="600"/>
              </a:spcBef>
              <a:buAutoNum type="arabicPeriod"/>
            </a:pPr>
            <a:r>
              <a:rPr lang="en-US" sz="2400" dirty="0" smtClean="0"/>
              <a:t>Compare </a:t>
            </a:r>
            <a:r>
              <a:rPr lang="en-US" sz="2400" dirty="0"/>
              <a:t>response rates among patients with measurable disease randomized to receive </a:t>
            </a:r>
            <a:r>
              <a:rPr lang="en-US" sz="2400" dirty="0" smtClean="0"/>
              <a:t>investigational therapy versus </a:t>
            </a:r>
            <a:r>
              <a:rPr lang="en-US" sz="2400" dirty="0" smtClean="0"/>
              <a:t>SoC.</a:t>
            </a:r>
            <a:endParaRPr lang="en-US" sz="2400" dirty="0" smtClean="0"/>
          </a:p>
          <a:p>
            <a:pPr marL="615823" lvl="1" indent="-457200">
              <a:spcBef>
                <a:spcPts val="600"/>
              </a:spcBef>
              <a:buAutoNum type="arabicPeriod"/>
            </a:pPr>
            <a:r>
              <a:rPr lang="en-US" sz="2400" dirty="0" smtClean="0"/>
              <a:t>Frequency </a:t>
            </a:r>
            <a:r>
              <a:rPr lang="en-US" sz="2400" dirty="0"/>
              <a:t>and severity of toxicities with </a:t>
            </a:r>
            <a:r>
              <a:rPr lang="en-US" sz="2400" dirty="0" smtClean="0"/>
              <a:t>investigational therapy </a:t>
            </a:r>
            <a:r>
              <a:rPr lang="en-US" sz="2400" dirty="0"/>
              <a:t>versus </a:t>
            </a:r>
            <a:r>
              <a:rPr lang="en-US" sz="2400" dirty="0" smtClean="0"/>
              <a:t>SoC.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84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Eligibility </a:t>
            </a:r>
            <a:r>
              <a:rPr lang="en-US" sz="3600" dirty="0" smtClean="0"/>
              <a:t>Overview</a:t>
            </a:r>
            <a:endParaRPr lang="en-US" sz="3600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2468840"/>
              </p:ext>
            </p:extLst>
          </p:nvPr>
        </p:nvGraphicFramePr>
        <p:xfrm>
          <a:off x="609600" y="1552561"/>
          <a:ext cx="10546080" cy="4781562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4372303"/>
                <a:gridCol w="6173777"/>
              </a:tblGrid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Original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400" u="none" strike="noStrike" dirty="0">
                          <a:effectLst/>
                        </a:rPr>
                        <a:t>Revised</a:t>
                      </a:r>
                      <a:endParaRPr lang="en-US" sz="24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effectLst/>
                        </a:rPr>
                        <a:t>Disease setting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Incurable stage IIIB or Stage IV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Only Stage IV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Mixed Histology </a:t>
                      </a:r>
                      <a:r>
                        <a:rPr lang="en-US" sz="1800" u="none" strike="noStrike" dirty="0" smtClean="0">
                          <a:effectLst/>
                        </a:rPr>
                        <a:t>≥50</a:t>
                      </a:r>
                      <a:r>
                        <a:rPr lang="en-US" sz="1800" u="none" strike="noStrike" dirty="0">
                          <a:effectLst/>
                        </a:rPr>
                        <a:t>%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Mixed histology not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effectLst/>
                        </a:rPr>
                        <a:t>Prior Treatment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4422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No restrictions on prior radiation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Prior radiation within 28 days before S1400 registration not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1079162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Exactly one platinum-containing </a:t>
                      </a:r>
                      <a:r>
                        <a:rPr lang="en-US" sz="1800" u="none" strike="noStrike" dirty="0" smtClean="0">
                          <a:effectLst/>
                        </a:rPr>
                        <a:t>chemotherapy </a:t>
                      </a:r>
                      <a:r>
                        <a:rPr lang="en-US" sz="1800" u="none" strike="noStrike" dirty="0">
                          <a:effectLst/>
                        </a:rPr>
                        <a:t>regimen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Platinum-based chemotherapy required. </a:t>
                      </a:r>
                      <a:endParaRPr lang="en-US" sz="1800" u="none" strike="noStrike" dirty="0" smtClean="0">
                        <a:effectLst/>
                      </a:endParaRP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Can be regimen for Stage I-IIIB</a:t>
                      </a:r>
                    </a:p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 smtClean="0">
                          <a:effectLst/>
                        </a:rPr>
                        <a:t>2nd for Stage IV allowed after progression of Stage I-IIIB</a:t>
                      </a:r>
                      <a:endParaRPr lang="en-US" sz="18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98085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285750" indent="-2857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en-US" sz="1800" u="none" strike="noStrike" dirty="0">
                          <a:effectLst/>
                        </a:rPr>
                        <a:t>If </a:t>
                      </a:r>
                      <a:r>
                        <a:rPr lang="en-US" sz="1800" u="none" strike="noStrike" dirty="0" smtClean="0">
                          <a:effectLst/>
                        </a:rPr>
                        <a:t>initial </a:t>
                      </a:r>
                      <a:r>
                        <a:rPr lang="en-US" sz="1800" u="none" strike="noStrike" dirty="0">
                          <a:effectLst/>
                        </a:rPr>
                        <a:t>chemo given for Stage IV, exactly one allowed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sng" strike="noStrike" dirty="0">
                          <a:effectLst/>
                        </a:rPr>
                        <a:t>Other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Register to assigned sub-study within </a:t>
                      </a:r>
                      <a:r>
                        <a:rPr lang="en-US" sz="1800" u="sng" strike="noStrike" dirty="0">
                          <a:effectLst/>
                        </a:rPr>
                        <a:t>28</a:t>
                      </a:r>
                      <a:r>
                        <a:rPr lang="en-US" sz="1800" u="none" strike="noStrike" dirty="0">
                          <a:effectLst/>
                        </a:rPr>
                        <a:t> days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Register to assigned sub-study within </a:t>
                      </a:r>
                      <a:r>
                        <a:rPr lang="en-US" sz="1800" u="sng" strike="noStrike" dirty="0">
                          <a:effectLst/>
                        </a:rPr>
                        <a:t>42</a:t>
                      </a:r>
                      <a:r>
                        <a:rPr lang="en-US" sz="1800" u="none" strike="noStrike" dirty="0">
                          <a:effectLst/>
                        </a:rPr>
                        <a:t> days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338695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SGOT/SGPT &lt;= 2.5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 dirty="0">
                          <a:effectLst/>
                        </a:rPr>
                        <a:t>ALT/AST &lt;= 2.0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16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89948"/>
            <a:ext cx="10546080" cy="86836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Eligibility Overview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Calibri" panose="020F0502020204030204" pitchFamily="34" charset="0"/>
              </a:rPr>
              <a:t>Patients must have progressed after receiving a platinum-based chemotherapy </a:t>
            </a:r>
            <a:r>
              <a:rPr lang="en-US" sz="2600" dirty="0" smtClean="0">
                <a:latin typeface="Calibri" panose="020F0502020204030204" pitchFamily="34" charset="0"/>
              </a:rPr>
              <a:t>regimen</a:t>
            </a:r>
            <a:endParaRPr lang="en-US" sz="2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en-US" sz="1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600" dirty="0">
                <a:latin typeface="Calibri" panose="020F0502020204030204" pitchFamily="34" charset="0"/>
              </a:rPr>
              <a:t>Patients who received platinum-based chemotherapy for Stage I-IIIB disease may have received </a:t>
            </a:r>
            <a:r>
              <a:rPr lang="en-US" sz="2600" u="sng" dirty="0">
                <a:latin typeface="Calibri" panose="020F0502020204030204" pitchFamily="34" charset="0"/>
              </a:rPr>
              <a:t>at most one</a:t>
            </a:r>
            <a:r>
              <a:rPr lang="en-US" sz="2600" dirty="0">
                <a:latin typeface="Calibri" panose="020F0502020204030204" pitchFamily="34" charset="0"/>
              </a:rPr>
              <a:t> additional chemotherapy regimen for Stage IV disease and must have progressed after receiving this regimen for Stage IV </a:t>
            </a:r>
            <a:r>
              <a:rPr lang="en-US" sz="2600" dirty="0" smtClean="0">
                <a:latin typeface="Calibri" panose="020F0502020204030204" pitchFamily="34" charset="0"/>
              </a:rPr>
              <a:t>disease</a:t>
            </a:r>
            <a:endParaRPr lang="en-US" sz="2600" dirty="0">
              <a:latin typeface="Calibri" panose="020F0502020204030204" pitchFamily="34" charset="0"/>
            </a:endParaRPr>
          </a:p>
          <a:p>
            <a:r>
              <a:rPr lang="en-US" sz="2600" dirty="0" smtClean="0">
                <a:latin typeface="Calibri" panose="020F0502020204030204" pitchFamily="34" charset="0"/>
              </a:rPr>
              <a:t>Patients </a:t>
            </a:r>
            <a:r>
              <a:rPr lang="en-US" sz="2600" dirty="0">
                <a:latin typeface="Calibri" panose="020F0502020204030204" pitchFamily="34" charset="0"/>
              </a:rPr>
              <a:t>who progressed after chemotherapy for Stage IV disease must not have received any additional </a:t>
            </a:r>
            <a:r>
              <a:rPr lang="en-US" sz="2600" dirty="0" smtClean="0">
                <a:latin typeface="Calibri" panose="020F0502020204030204" pitchFamily="34" charset="0"/>
              </a:rPr>
              <a:t>chemotherapy</a:t>
            </a:r>
            <a:endParaRPr lang="en-US" sz="2600" dirty="0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8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prstClr val="black">
                    <a:lumMod val="75000"/>
                    <a:lumOff val="25000"/>
                  </a:prstClr>
                </a:solidFill>
              </a:rPr>
              <a:t>S1400 Sub-Study </a:t>
            </a:r>
            <a:r>
              <a:rPr lang="en-US" sz="36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Chairs at Revision #1</a:t>
            </a:r>
            <a:endParaRPr lang="en-US" sz="3600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599090" y="1845735"/>
            <a:ext cx="4493172" cy="4023360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S1400A–MEDI4736</a:t>
            </a:r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Vassiliki A. Papadimitrakopoulou, </a:t>
            </a:r>
            <a:r>
              <a:rPr lang="en-US" sz="2000" dirty="0" smtClean="0"/>
              <a:t>MD </a:t>
            </a:r>
          </a:p>
          <a:p>
            <a:pPr marL="200025" lvl="1" indent="193675">
              <a:buNone/>
            </a:pPr>
            <a:r>
              <a:rPr lang="en-US" dirty="0" smtClean="0"/>
              <a:t>NCTN: SWOG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Hossein Borghaei, </a:t>
            </a:r>
            <a:r>
              <a:rPr lang="en-US" sz="2000" dirty="0" smtClean="0"/>
              <a:t>DO</a:t>
            </a:r>
          </a:p>
          <a:p>
            <a:pPr marL="200025" lvl="1" indent="193675">
              <a:buNone/>
            </a:pPr>
            <a:r>
              <a:rPr lang="en-US" dirty="0" smtClean="0"/>
              <a:t>NCTN: ECOG-ACRIN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S1400B–</a:t>
            </a:r>
            <a:r>
              <a:rPr lang="en-US" b="1" cap="all" dirty="0" smtClean="0"/>
              <a:t>GDC-0032 (TASELISIB) </a:t>
            </a:r>
            <a:endParaRPr lang="en-US" b="1" dirty="0" smtClean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 smtClean="0"/>
              <a:t>Jeffrey </a:t>
            </a:r>
            <a:r>
              <a:rPr lang="en-US" sz="2000" dirty="0"/>
              <a:t>A. Engelman, MD, </a:t>
            </a:r>
            <a:r>
              <a:rPr lang="en-US" sz="2000" dirty="0" smtClean="0"/>
              <a:t>PhD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ALLIANCE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Corey J. Langer,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NRG</a:t>
            </a:r>
            <a:endParaRPr lang="en-US" dirty="0"/>
          </a:p>
          <a:p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5092262" y="1845735"/>
            <a:ext cx="3310759" cy="402336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b="1" dirty="0"/>
              <a:t>S1400C–</a:t>
            </a:r>
            <a:r>
              <a:rPr lang="en-US" b="1" cap="all" dirty="0"/>
              <a:t>PALBOCICLIB </a:t>
            </a:r>
            <a:endParaRPr lang="en-US" b="1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Martin J. Edelman,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NRG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/>
              <a:t>Kathy S. Albain, </a:t>
            </a:r>
            <a:r>
              <a:rPr lang="en-US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 smtClean="0"/>
              <a:t>NCTN: SWOG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S1400D–</a:t>
            </a:r>
            <a:r>
              <a:rPr lang="en-US" b="1" cap="all" dirty="0" smtClean="0"/>
              <a:t>AZD4547 </a:t>
            </a:r>
            <a:endParaRPr lang="en-US" b="1" dirty="0" smtClean="0"/>
          </a:p>
          <a:p>
            <a:pPr lvl="1">
              <a:buFont typeface="Calibri" panose="020F0502020204030204" pitchFamily="34" charset="0"/>
              <a:buChar char="−"/>
            </a:pPr>
            <a:r>
              <a:rPr lang="en-US" sz="2000" dirty="0" smtClean="0"/>
              <a:t>Charu </a:t>
            </a:r>
            <a:r>
              <a:rPr lang="en-US" sz="2000" dirty="0"/>
              <a:t>Aggarwal, </a:t>
            </a:r>
            <a:r>
              <a:rPr lang="en-US" sz="2000" dirty="0" smtClean="0"/>
              <a:t>MD, MPH 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ECOG-ACRIN</a:t>
            </a:r>
            <a:endParaRPr lang="en-US" dirty="0"/>
          </a:p>
          <a:p>
            <a:pPr lvl="1">
              <a:buFont typeface="Calibri" panose="020F0502020204030204" pitchFamily="34" charset="0"/>
              <a:buChar char="−"/>
            </a:pPr>
            <a:r>
              <a:rPr lang="es-VE" sz="2000" dirty="0"/>
              <a:t>Primo N. Lara, Jr., </a:t>
            </a:r>
            <a:r>
              <a:rPr lang="es-VE" sz="2000" dirty="0" smtClean="0"/>
              <a:t>MD</a:t>
            </a:r>
          </a:p>
          <a:p>
            <a:pPr marL="200025" lvl="1" indent="193675">
              <a:buNone/>
            </a:pPr>
            <a:r>
              <a:rPr lang="en-US" dirty="0"/>
              <a:t>NCTN: </a:t>
            </a:r>
            <a:r>
              <a:rPr lang="en-US" dirty="0" smtClean="0"/>
              <a:t>SWOG</a:t>
            </a:r>
            <a:endParaRPr lang="es-VE" dirty="0" smtClean="0"/>
          </a:p>
          <a:p>
            <a:endParaRPr lang="en-US" dirty="0"/>
          </a:p>
        </p:txBody>
      </p:sp>
      <p:sp>
        <p:nvSpPr>
          <p:cNvPr id="9" name="Content Placeholder 6"/>
          <p:cNvSpPr txBox="1">
            <a:spLocks/>
          </p:cNvSpPr>
          <p:nvPr/>
        </p:nvSpPr>
        <p:spPr>
          <a:xfrm>
            <a:off x="8639503" y="1845735"/>
            <a:ext cx="3310759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85750" indent="-28575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2">
                  <a:lumMod val="50000"/>
                </a:schemeClr>
              </a:buClr>
              <a:buSzPct val="100000"/>
              <a:buFont typeface="Courier New" panose="02070309020205020404" pitchFamily="49" charset="0"/>
              <a:buChar char="o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2">
                  <a:lumMod val="50000"/>
                </a:schemeClr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b="1" dirty="0" smtClean="0"/>
              <a:t>S1400E–</a:t>
            </a:r>
            <a:r>
              <a:rPr lang="en-US" b="1" cap="all" dirty="0" smtClean="0"/>
              <a:t>Rilotumumab plus erlotinib</a:t>
            </a:r>
            <a:endParaRPr lang="en-US" b="1" dirty="0" smtClean="0"/>
          </a:p>
          <a:p>
            <a:pPr lvl="1">
              <a:buFont typeface="Calibri" pitchFamily="34" charset="0"/>
              <a:buChar char="−"/>
            </a:pPr>
            <a:r>
              <a:rPr lang="en-US" sz="2000" dirty="0" smtClean="0"/>
              <a:t>Mark Socinski, MD</a:t>
            </a:r>
          </a:p>
          <a:p>
            <a:pPr marL="200025" lvl="1" indent="193675">
              <a:buFont typeface="Calibri" pitchFamily="34" charset="0"/>
              <a:buNone/>
            </a:pPr>
            <a:r>
              <a:rPr lang="en-US" dirty="0" smtClean="0"/>
              <a:t>NCTN: ALLIANCE</a:t>
            </a: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smtClean="0"/>
              <a:t>Revision #1 Slide #: </a:t>
            </a:r>
            <a:fld id="{65312C52-C7D7-4C5D-830F-05BAD5D6968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638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9BF28C2E620F4FAB9669FC920A0674" ma:contentTypeVersion="3" ma:contentTypeDescription="Create a new document." ma:contentTypeScope="" ma:versionID="79d143170e963f5a2a2cd465dafcf6f3">
  <xsd:schema xmlns:xsd="http://www.w3.org/2001/XMLSchema" xmlns:xs="http://www.w3.org/2001/XMLSchema" xmlns:p="http://schemas.microsoft.com/office/2006/metadata/properties" xmlns:ns2="69dab94b-f61e-445b-bf4d-5a6513d209d2" xmlns:ns3="2248488c-cf63-44fb-bd92-6fc8332c4fba" targetNamespace="http://schemas.microsoft.com/office/2006/metadata/properties" ma:root="true" ma:fieldsID="06302fc41f82150538a4ef0b50e01999" ns2:_="" ns3:_="">
    <xsd:import namespace="69dab94b-f61e-445b-bf4d-5a6513d209d2"/>
    <xsd:import namespace="2248488c-cf63-44fb-bd92-6fc8332c4fb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  <xsd:element ref="ns3:SharingHintHash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dab94b-f61e-445b-bf4d-5a6513d209d2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48488c-cf63-44fb-bd92-6fc8332c4fba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2" nillable="true" ma:displayName="Sharing Hint Hash" ma:internalName="SharingHintHash" ma:readOnly="true">
      <xsd:simpleType>
        <xsd:restriction base="dms:Text"/>
      </xsd:simpleType>
    </xsd:element>
    <xsd:element name="SharedWithDetails" ma:index="13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9dab94b-f61e-445b-bf4d-5a6513d209d2">A2QN7SZZU2H6-21-7</_dlc_DocId>
    <_dlc_DocIdUrl xmlns="69dab94b-f61e-445b-bf4d-5a6513d209d2">
      <Url>https://thehopefoundationswog.sharepoint.com/sites/SWOG/S1400/_layouts/15/DocIdRedir.aspx?ID=A2QN7SZZU2H6-21-7</Url>
      <Description>A2QN7SZZU2H6-21-7</Description>
    </_dlc_DocIdUrl>
    <SharedWithUsers xmlns="2248488c-cf63-44fb-bd92-6fc8332c4fba">
      <UserInfo>
        <DisplayName>Crystal Miwa</DisplayName>
        <AccountId>18</AccountId>
        <AccountType/>
      </UserInfo>
    </SharedWithUsers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AFA652-0687-424B-AC77-0C38F540DE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dab94b-f61e-445b-bf4d-5a6513d209d2"/>
    <ds:schemaRef ds:uri="2248488c-cf63-44fb-bd92-6fc8332c4fb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8FD633B-3B25-4C9E-A955-91B7E07B630B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BF7D5CB6-F5A8-4B7C-9EFA-F7E479B51CCC}">
  <ds:schemaRefs>
    <ds:schemaRef ds:uri="69dab94b-f61e-445b-bf4d-5a6513d209d2"/>
    <ds:schemaRef ds:uri="http://schemas.microsoft.com/office/2006/documentManagement/types"/>
    <ds:schemaRef ds:uri="http://purl.org/dc/dcmitype/"/>
    <ds:schemaRef ds:uri="http://purl.org/dc/elements/1.1/"/>
    <ds:schemaRef ds:uri="2248488c-cf63-44fb-bd92-6fc8332c4fba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4.xml><?xml version="1.0" encoding="utf-8"?>
<ds:datastoreItem xmlns:ds="http://schemas.openxmlformats.org/officeDocument/2006/customXml" ds:itemID="{B9BE2DEB-71A4-408F-94D3-079DF478BA1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39578</TotalTime>
  <Words>525</Words>
  <Application>Microsoft Office PowerPoint</Application>
  <PresentationFormat>Widescreen</PresentationFormat>
  <Paragraphs>135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Arial Black</vt:lpstr>
      <vt:lpstr>Calibri</vt:lpstr>
      <vt:lpstr>Calibri Light</vt:lpstr>
      <vt:lpstr>Courier New</vt:lpstr>
      <vt:lpstr>SapientSansBold</vt:lpstr>
      <vt:lpstr>SapientSansRegular</vt:lpstr>
      <vt:lpstr>Retrospect</vt:lpstr>
      <vt:lpstr> S1400  Revision #1  Training Slides </vt:lpstr>
      <vt:lpstr>S1400 Revision #1 version 12/1/2014 Phase II/III Biomarker-Driven Master Protocol for Second Line Therapy of Squamous Cell Lung Cancer. (LUNG-MAP)</vt:lpstr>
      <vt:lpstr>Revision #1 Summary of Changes</vt:lpstr>
      <vt:lpstr>Schema at Revision #1</vt:lpstr>
      <vt:lpstr>Study Design and Goals at Revision #1</vt:lpstr>
      <vt:lpstr>Study Objectives for All Sub-Studies at Revision #1</vt:lpstr>
      <vt:lpstr>Eligibility Overview</vt:lpstr>
      <vt:lpstr>Eligibility Overview</vt:lpstr>
      <vt:lpstr>S1400 Sub-Study Chairs at Revision #1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Schofield, Mark</dc:creator>
  <cp:lastModifiedBy>Miwa, Crystal</cp:lastModifiedBy>
  <cp:revision>369</cp:revision>
  <cp:lastPrinted>2015-10-30T00:03:30Z</cp:lastPrinted>
  <dcterms:created xsi:type="dcterms:W3CDTF">2015-02-03T14:24:03Z</dcterms:created>
  <dcterms:modified xsi:type="dcterms:W3CDTF">2015-12-07T14:58:41Z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0x010100779BF28C2E620F4FAB9669FC920A0674</vt:lpwstr>
  </property>
  <property fmtid="{D5CDD505-2E9C-101B-9397-08002B2CF9AE}" pid="3" name="_dlc_DocIdItemGuid">
    <vt:lpwstr>07ee0818-1e73-421b-809e-382568a8c1d0</vt:lpwstr>
  </property>
</Properties>
</file>