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notesMasterIdLst>
    <p:notesMasterId r:id="rId18"/>
  </p:notesMasterIdLst>
  <p:handoutMasterIdLst>
    <p:handoutMasterId r:id="rId19"/>
  </p:handoutMasterIdLst>
  <p:sldIdLst>
    <p:sldId id="351" r:id="rId6"/>
    <p:sldId id="352" r:id="rId7"/>
    <p:sldId id="365" r:id="rId8"/>
    <p:sldId id="353" r:id="rId9"/>
    <p:sldId id="361" r:id="rId10"/>
    <p:sldId id="362" r:id="rId11"/>
    <p:sldId id="363" r:id="rId12"/>
    <p:sldId id="364" r:id="rId13"/>
    <p:sldId id="356" r:id="rId14"/>
    <p:sldId id="358" r:id="rId15"/>
    <p:sldId id="359" r:id="rId16"/>
    <p:sldId id="360" r:id="rId17"/>
  </p:sldIdLst>
  <p:sldSz cx="12192000" cy="6858000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Sigman" initials="CS" lastIdx="27" clrIdx="0">
    <p:extLst/>
  </p:cmAuthor>
  <p:cmAuthor id="2" name="Beverly Smolich" initials="BS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E62626"/>
    <a:srgbClr val="927C61"/>
    <a:srgbClr val="E1E1DB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95" autoAdjust="0"/>
    <p:restoredTop sz="90511" autoAdjust="0"/>
  </p:normalViewPr>
  <p:slideViewPr>
    <p:cSldViewPr snapToGrid="0">
      <p:cViewPr varScale="1">
        <p:scale>
          <a:sx n="56" d="100"/>
          <a:sy n="56" d="100"/>
        </p:scale>
        <p:origin x="3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24232-942B-4CF1-8762-123AA10E60FC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623E-D155-4303-8FF8-80A9A000A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9970-2462-43B0-9C9B-51114862A4FD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5612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9" y="4438436"/>
            <a:ext cx="5608320" cy="36320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32826-4357-451F-99FB-6C9607A5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7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526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28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4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48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1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94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41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12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FFBBD-532F-4B6F-8FE1-3187D54DD03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84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01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232803" y="561861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638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45734"/>
            <a:ext cx="10546080" cy="4023360"/>
          </a:xfrm>
        </p:spPr>
        <p:txBody>
          <a:bodyPr/>
          <a:lstStyle>
            <a:lvl1pPr marL="225425" indent="-225425">
              <a:buClr>
                <a:schemeClr val="accent2">
                  <a:lumMod val="50000"/>
                </a:schemeClr>
              </a:buClr>
              <a:buFont typeface="Arial" panose="020B0604020202020204" pitchFamily="34" charset="0"/>
              <a:buChar char="•"/>
              <a:defRPr/>
            </a:lvl1pPr>
            <a:lvl2pPr marL="384048" indent="-182880">
              <a:buClr>
                <a:schemeClr val="accent2">
                  <a:lumMod val="50000"/>
                </a:schemeClr>
              </a:buClr>
              <a:buFont typeface="Calibri" panose="020F0502020204030204" pitchFamily="34" charset="0"/>
              <a:buChar char="−"/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15078" y="6459784"/>
            <a:ext cx="48228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53128"/>
            <a:ext cx="1054608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82102" y="3459990"/>
            <a:ext cx="10473578" cy="18288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2829895" y="0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99090" y="1845735"/>
            <a:ext cx="5183700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85793" y="1845735"/>
            <a:ext cx="5269887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6356" y="38058"/>
            <a:ext cx="10489324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356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6356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2829895" y="0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2829895" y="0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6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11529486" y="6486144"/>
            <a:ext cx="410633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58368" y="1426633"/>
            <a:ext cx="10887456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0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090" y="1845734"/>
            <a:ext cx="1055659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99090" y="1486840"/>
            <a:ext cx="10561402" cy="485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2829895" y="0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#2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61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>
            <a:lumMod val="50000"/>
          </a:schemeClr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1510"/>
            <a:ext cx="5111574" cy="289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484670"/>
            <a:ext cx="10058400" cy="2840441"/>
          </a:xfrm>
          <a:ln>
            <a:noFill/>
          </a:ln>
        </p:spPr>
        <p:txBody>
          <a:bodyPr>
            <a:norm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en-US" sz="66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S1400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Revision #2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Training Slides </a:t>
            </a:r>
            <a:endParaRPr lang="en-US" sz="6000" dirty="0">
              <a:ln>
                <a:solidFill>
                  <a:schemeClr val="bg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594236"/>
            <a:ext cx="10058400" cy="1708417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2600" b="1" kern="0" dirty="0">
                <a:solidFill>
                  <a:srgbClr val="000066"/>
                </a:solidFill>
                <a:latin typeface="+mn-lt"/>
              </a:rPr>
              <a:t>Phase II/III Biomarker-Driven Master Protocol for Previously Treated Squamous Cell Lung Cancer. (LUNG-MAP</a:t>
            </a:r>
            <a:r>
              <a:rPr lang="en-US" sz="2600" b="1" kern="0" dirty="0" smtClean="0">
                <a:solidFill>
                  <a:srgbClr val="000066"/>
                </a:solidFill>
                <a:latin typeface="+mn-lt"/>
              </a:rPr>
              <a:t>)</a:t>
            </a:r>
          </a:p>
          <a:p>
            <a:r>
              <a:rPr lang="en-US" sz="2200" kern="0" dirty="0">
                <a:solidFill>
                  <a:srgbClr val="000066"/>
                </a:solidFill>
                <a:latin typeface="+mn-lt"/>
              </a:rPr>
              <a:t>This slide deck contains an overview of the study design, eligibility criteria, and updates to the design and eligibility for Revision </a:t>
            </a:r>
            <a:r>
              <a:rPr lang="en-US" sz="2200" kern="0" dirty="0" smtClean="0">
                <a:solidFill>
                  <a:srgbClr val="000066"/>
                </a:solidFill>
                <a:latin typeface="+mn-lt"/>
              </a:rPr>
              <a:t>#2 </a:t>
            </a:r>
            <a:r>
              <a:rPr lang="en-US" sz="2200" kern="0" dirty="0">
                <a:solidFill>
                  <a:srgbClr val="000066"/>
                </a:solidFill>
                <a:latin typeface="+mn-lt"/>
              </a:rPr>
              <a:t>of </a:t>
            </a:r>
            <a:r>
              <a:rPr lang="en-US" sz="2200" kern="0" dirty="0" smtClean="0">
                <a:solidFill>
                  <a:srgbClr val="000066"/>
                </a:solidFill>
                <a:latin typeface="+mn-lt"/>
              </a:rPr>
              <a:t>S1400</a:t>
            </a:r>
            <a:endParaRPr lang="en-US" sz="2200" b="1" kern="0" dirty="0" smtClean="0">
              <a:solidFill>
                <a:srgbClr val="000066"/>
              </a:solidFill>
              <a:latin typeface="+mn-lt"/>
            </a:endParaRPr>
          </a:p>
          <a:p>
            <a:pPr algn="r"/>
            <a:r>
              <a:rPr lang="en-US" sz="1600" b="1" kern="0" dirty="0" smtClean="0">
                <a:solidFill>
                  <a:srgbClr val="000066"/>
                </a:solidFill>
              </a:rPr>
              <a:t>Version date </a:t>
            </a:r>
            <a:r>
              <a:rPr lang="en-US" sz="1600" b="1" kern="0" dirty="0">
                <a:solidFill>
                  <a:srgbClr val="000066"/>
                </a:solidFill>
              </a:rPr>
              <a:t>December </a:t>
            </a:r>
            <a:r>
              <a:rPr lang="en-US" sz="1600" b="1" kern="0" dirty="0" smtClean="0">
                <a:solidFill>
                  <a:srgbClr val="000066"/>
                </a:solidFill>
              </a:rPr>
              <a:t>2015</a:t>
            </a:r>
            <a:endParaRPr lang="en-US" sz="1600" b="1" kern="0" dirty="0">
              <a:solidFill>
                <a:srgbClr val="000066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" y="52173"/>
            <a:ext cx="2155750" cy="11102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82" y="222810"/>
            <a:ext cx="2477251" cy="10523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631" y="104255"/>
            <a:ext cx="1606761" cy="1202545"/>
          </a:xfrm>
          <a:prstGeom prst="rect">
            <a:avLst/>
          </a:prstGeom>
        </p:spPr>
      </p:pic>
      <p:pic>
        <p:nvPicPr>
          <p:cNvPr id="13" name="Picture 2" descr="NCTN Horizontal Badg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927" y="384213"/>
            <a:ext cx="2436658" cy="83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65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Eligibility </a:t>
            </a:r>
            <a:r>
              <a:rPr lang="en-US" sz="3600" dirty="0" smtClean="0"/>
              <a:t>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u="sng" dirty="0" smtClean="0">
                <a:solidFill>
                  <a:schemeClr val="tx1"/>
                </a:solidFill>
              </a:rPr>
              <a:t>1.  Screening </a:t>
            </a:r>
            <a:r>
              <a:rPr lang="en-US" sz="2600" u="sng" dirty="0">
                <a:solidFill>
                  <a:schemeClr val="tx1"/>
                </a:solidFill>
              </a:rPr>
              <a:t>at progression on prior treatment: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To </a:t>
            </a:r>
            <a:r>
              <a:rPr lang="en-US" sz="2400" dirty="0">
                <a:solidFill>
                  <a:schemeClr val="tx1"/>
                </a:solidFill>
              </a:rPr>
              <a:t>be eligible for screening at progression, patients must have received at least one line of systemic therapy for any stage of disease (Stages I-IV).  At least one of these lines of therapy must have been a platinum-based chemotherapy regimen.  Patients must have progressed following the most recent line of </a:t>
            </a:r>
            <a:r>
              <a:rPr lang="en-US" sz="2400" dirty="0" smtClean="0">
                <a:solidFill>
                  <a:schemeClr val="tx1"/>
                </a:solidFill>
              </a:rPr>
              <a:t>therapy. For patients who received platinum-based chemotherapy for Stage I-III disease progression must have occurred with in one year from receiving therapy.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313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Eligibility </a:t>
            </a:r>
            <a:r>
              <a:rPr lang="en-US" sz="3600" dirty="0" smtClean="0"/>
              <a:t>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u="sng" dirty="0" smtClean="0">
                <a:solidFill>
                  <a:schemeClr val="tx1"/>
                </a:solidFill>
              </a:rPr>
              <a:t>2.  Pre-Screening </a:t>
            </a:r>
            <a:r>
              <a:rPr lang="en-US" sz="2600" u="sng" dirty="0">
                <a:solidFill>
                  <a:schemeClr val="tx1"/>
                </a:solidFill>
              </a:rPr>
              <a:t>prior to progression on first-line treatment: 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To </a:t>
            </a:r>
            <a:r>
              <a:rPr lang="en-US" sz="2400" dirty="0">
                <a:solidFill>
                  <a:schemeClr val="tx1"/>
                </a:solidFill>
              </a:rPr>
              <a:t>be eligible for pre-screening, patients must have received at least one cycle of a first-line platinum-based chemotherapy regimen for Stage IV disease. Patients are eligible upon receiving Cycle 1, Day 1 infusion.  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Note</a:t>
            </a:r>
            <a:r>
              <a:rPr lang="en-US" sz="2800" b="1" dirty="0">
                <a:solidFill>
                  <a:schemeClr val="tx1"/>
                </a:solidFill>
              </a:rPr>
              <a:t>:  </a:t>
            </a:r>
            <a:r>
              <a:rPr lang="en-US" sz="2600" dirty="0">
                <a:solidFill>
                  <a:schemeClr val="tx1"/>
                </a:solidFill>
              </a:rPr>
              <a:t>Patients will not receive  their sub-study assignment until they progress and </a:t>
            </a:r>
            <a:r>
              <a:rPr lang="en-US" sz="2600" dirty="0" smtClean="0">
                <a:solidFill>
                  <a:schemeClr val="tx1"/>
                </a:solidFill>
              </a:rPr>
              <a:t>the </a:t>
            </a:r>
            <a:r>
              <a:rPr lang="en-US" sz="2600" b="1" u="sng" dirty="0">
                <a:solidFill>
                  <a:schemeClr val="tx1"/>
                </a:solidFill>
              </a:rPr>
              <a:t>S1400</a:t>
            </a:r>
            <a:r>
              <a:rPr lang="en-US" sz="2600" b="1" dirty="0">
                <a:solidFill>
                  <a:schemeClr val="tx1"/>
                </a:solidFill>
              </a:rPr>
              <a:t> Notice of Progression on First-Line </a:t>
            </a:r>
            <a:r>
              <a:rPr lang="en-US" sz="2600" b="1" dirty="0" smtClean="0">
                <a:solidFill>
                  <a:schemeClr val="tx1"/>
                </a:solidFill>
              </a:rPr>
              <a:t>Therapy </a:t>
            </a:r>
            <a:r>
              <a:rPr lang="en-US" sz="2600" dirty="0" smtClean="0">
                <a:solidFill>
                  <a:schemeClr val="tx1"/>
                </a:solidFill>
              </a:rPr>
              <a:t>is submitted.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4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S1400 Sub-Study </a:t>
            </a:r>
            <a:r>
              <a:rPr lang="en-US" sz="3600" dirty="0" smtClean="0"/>
              <a:t>Chairs </a:t>
            </a:r>
            <a:r>
              <a:rPr lang="en-US" sz="3600" smtClean="0"/>
              <a:t>at Revision #2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S1400A–MEDI4736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Vassiliki A. Papadimitrakopoulou, </a:t>
            </a:r>
            <a:r>
              <a:rPr lang="en-US" sz="2000" dirty="0" smtClean="0"/>
              <a:t>MD </a:t>
            </a:r>
          </a:p>
          <a:p>
            <a:pPr marL="200025" lvl="1" indent="193675">
              <a:buNone/>
            </a:pPr>
            <a:r>
              <a:rPr lang="en-US" dirty="0" smtClean="0"/>
              <a:t>NCTN: SWOG</a:t>
            </a:r>
            <a:endParaRPr lang="en-US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Hossein Borghaei, </a:t>
            </a:r>
            <a:r>
              <a:rPr lang="en-US" sz="2000" dirty="0" smtClean="0"/>
              <a:t>DO</a:t>
            </a:r>
          </a:p>
          <a:p>
            <a:pPr marL="200025" lvl="1" indent="193675">
              <a:buNone/>
            </a:pPr>
            <a:r>
              <a:rPr lang="en-US" dirty="0" smtClean="0"/>
              <a:t>NCTN: ECOG-ACRIN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S1400B–</a:t>
            </a:r>
            <a:r>
              <a:rPr lang="en-US" b="1" cap="all" dirty="0" smtClean="0"/>
              <a:t>GDC-0032 (TASELISIB) </a:t>
            </a:r>
            <a:endParaRPr lang="en-US" b="1" dirty="0" smtClean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 smtClean="0"/>
              <a:t>Jeffrey </a:t>
            </a:r>
            <a:r>
              <a:rPr lang="en-US" sz="2000" dirty="0"/>
              <a:t>A. Engelman, MD, </a:t>
            </a:r>
            <a:r>
              <a:rPr lang="en-US" sz="2000" dirty="0" smtClean="0"/>
              <a:t>PhD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ALLIANCE</a:t>
            </a:r>
            <a:endParaRPr lang="en-US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Corey J. Langer, </a:t>
            </a:r>
            <a:r>
              <a:rPr lang="en-US" sz="2000" dirty="0" smtClean="0"/>
              <a:t>MD</a:t>
            </a:r>
          </a:p>
          <a:p>
            <a:pPr marL="200025" lvl="1" indent="193675">
              <a:buNone/>
            </a:pPr>
            <a:r>
              <a:rPr lang="en-US" dirty="0" smtClean="0"/>
              <a:t>NCTN: NRG</a:t>
            </a:r>
            <a:endParaRPr lang="en-US" dirty="0"/>
          </a:p>
          <a:p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085489" y="1845735"/>
            <a:ext cx="5269887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S1400C–</a:t>
            </a:r>
            <a:r>
              <a:rPr lang="en-US" b="1" cap="all" dirty="0"/>
              <a:t>PALBOCICLIB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Martin J. Edelman, </a:t>
            </a:r>
            <a:r>
              <a:rPr lang="en-US" sz="2000" dirty="0" smtClean="0"/>
              <a:t>MD</a:t>
            </a:r>
          </a:p>
          <a:p>
            <a:pPr marL="200025" lvl="1" indent="193675">
              <a:buNone/>
            </a:pPr>
            <a:r>
              <a:rPr lang="en-US" dirty="0" smtClean="0"/>
              <a:t>NCTN: NRG</a:t>
            </a:r>
            <a:endParaRPr lang="en-US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Kathy S. Albain, </a:t>
            </a:r>
            <a:r>
              <a:rPr lang="en-US" sz="2000" dirty="0" smtClean="0"/>
              <a:t>MD</a:t>
            </a:r>
          </a:p>
          <a:p>
            <a:pPr marL="200025" lvl="1" indent="193675">
              <a:buNone/>
            </a:pPr>
            <a:r>
              <a:rPr lang="en-US" dirty="0" smtClean="0"/>
              <a:t>NCTN: SWOG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S1400D–</a:t>
            </a:r>
            <a:r>
              <a:rPr lang="en-US" b="1" cap="all" dirty="0" smtClean="0"/>
              <a:t>AZD4547 </a:t>
            </a:r>
            <a:endParaRPr lang="en-US" b="1" dirty="0" smtClean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 smtClean="0"/>
              <a:t>Charu </a:t>
            </a:r>
            <a:r>
              <a:rPr lang="en-US" sz="2000" dirty="0"/>
              <a:t>Aggarwal, </a:t>
            </a:r>
            <a:r>
              <a:rPr lang="en-US" sz="2000" dirty="0" smtClean="0"/>
              <a:t>MD, MPH 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ECOG-ACRIN</a:t>
            </a:r>
            <a:endParaRPr lang="en-US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s-VE" sz="2000" dirty="0"/>
              <a:t>Primo N. Lara, Jr., </a:t>
            </a:r>
            <a:r>
              <a:rPr lang="es-VE" sz="2000" dirty="0" smtClean="0"/>
              <a:t>MD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SWOG</a:t>
            </a:r>
            <a:endParaRPr lang="es-V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18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S1400 Revision #2 </a:t>
            </a:r>
            <a:r>
              <a:rPr lang="en-US" sz="2400" dirty="0" smtClean="0"/>
              <a:t>version 4/22/2015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Phase </a:t>
            </a:r>
            <a:r>
              <a:rPr lang="en-US" sz="2800" dirty="0"/>
              <a:t>II/III Biomarker-Driven Master Protocol for </a:t>
            </a:r>
            <a:r>
              <a:rPr lang="en-US" sz="2800" dirty="0" smtClean="0"/>
              <a:t>Previously Treated Squamous </a:t>
            </a:r>
            <a:r>
              <a:rPr lang="en-US" sz="2800" dirty="0"/>
              <a:t>Cell Lung Cancer</a:t>
            </a:r>
            <a:r>
              <a:rPr lang="en-US" sz="2800" dirty="0" smtClean="0"/>
              <a:t>. (</a:t>
            </a:r>
            <a:r>
              <a:rPr lang="en-US" sz="2800" dirty="0"/>
              <a:t>LUNG-MAP)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3876659"/>
            <a:ext cx="10546080" cy="2104011"/>
          </a:xfrm>
        </p:spPr>
        <p:txBody>
          <a:bodyPr numCol="2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Revision Summary of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Schema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Study design/goals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Objectives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Eligibility </a:t>
            </a:r>
            <a:r>
              <a:rPr lang="en-US" dirty="0" smtClean="0"/>
              <a:t>Overview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Study </a:t>
            </a:r>
            <a:r>
              <a:rPr lang="en-US" dirty="0" smtClean="0"/>
              <a:t>Chairs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Revision #2 Summary of Changes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u="sng" dirty="0" smtClean="0"/>
              <a:t>S1400A</a:t>
            </a:r>
            <a:r>
              <a:rPr lang="en-US" sz="2600" dirty="0" smtClean="0"/>
              <a:t> modified from randomized Phase II/III study to single arm Phase II</a:t>
            </a:r>
          </a:p>
          <a:p>
            <a:r>
              <a:rPr lang="en-US" sz="2600" dirty="0" smtClean="0"/>
              <a:t>Expansion beyond 2</a:t>
            </a:r>
            <a:r>
              <a:rPr lang="en-US" sz="2600" baseline="30000" dirty="0" smtClean="0"/>
              <a:t>nd</a:t>
            </a:r>
            <a:r>
              <a:rPr lang="en-US" sz="2600" dirty="0" smtClean="0"/>
              <a:t> line treatment: now 2</a:t>
            </a:r>
            <a:r>
              <a:rPr lang="en-US" sz="2600" baseline="30000" dirty="0" smtClean="0"/>
              <a:t>nd</a:t>
            </a:r>
            <a:r>
              <a:rPr lang="en-US" sz="2600" dirty="0" smtClean="0"/>
              <a:t> and greater lines of therapy allowed</a:t>
            </a:r>
          </a:p>
          <a:p>
            <a:r>
              <a:rPr lang="en-US" sz="2600" dirty="0" smtClean="0"/>
              <a:t>Pre-screening during receipt of 1</a:t>
            </a:r>
            <a:r>
              <a:rPr lang="en-US" sz="2600" baseline="30000" dirty="0" smtClean="0"/>
              <a:t>st</a:t>
            </a:r>
            <a:r>
              <a:rPr lang="en-US" sz="2600" dirty="0" smtClean="0"/>
              <a:t>-line platinum-based chemotherapy for Stage IV disease now allowed </a:t>
            </a:r>
          </a:p>
          <a:p>
            <a:r>
              <a:rPr lang="en-US" sz="2600" dirty="0" smtClean="0"/>
              <a:t>No time constraint between sub-study assignment and sub-study registration </a:t>
            </a:r>
            <a:endParaRPr lang="en-US" sz="2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229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221" y="0"/>
            <a:ext cx="10546080" cy="1450757"/>
          </a:xfrm>
        </p:spPr>
        <p:txBody>
          <a:bodyPr>
            <a:normAutofit/>
          </a:bodyPr>
          <a:lstStyle/>
          <a:p>
            <a:r>
              <a:rPr lang="en-US" sz="3600" dirty="0"/>
              <a:t>Schema at Revision </a:t>
            </a:r>
            <a:r>
              <a:rPr lang="en-US" sz="3600" dirty="0" smtClean="0"/>
              <a:t>#2</a:t>
            </a:r>
            <a:endParaRPr lang="en-US" sz="3600" dirty="0"/>
          </a:p>
        </p:txBody>
      </p:sp>
      <p:sp>
        <p:nvSpPr>
          <p:cNvPr id="37" name="Left Bracket 36"/>
          <p:cNvSpPr/>
          <p:nvPr/>
        </p:nvSpPr>
        <p:spPr>
          <a:xfrm rot="5400000">
            <a:off x="5843706" y="-1475814"/>
            <a:ext cx="228597" cy="7730029"/>
          </a:xfrm>
          <a:prstGeom prst="leftBracket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lIns="89896" tIns="44948" rIns="89896" bIns="44948" anchor="ctr"/>
          <a:lstStyle/>
          <a:p>
            <a:pPr algn="ctr">
              <a:defRPr/>
            </a:pPr>
            <a:endParaRPr lang="en-US" sz="2400" kern="0" dirty="0">
              <a:solidFill>
                <a:srgbClr val="C0504D">
                  <a:lumMod val="60000"/>
                  <a:lumOff val="40000"/>
                </a:srgbClr>
              </a:solidFill>
              <a:latin typeface="Calibri" panose="020F0502020204030204" pitchFamily="34" charset="0"/>
            </a:endParaRPr>
          </a:p>
        </p:txBody>
      </p:sp>
      <p:sp>
        <p:nvSpPr>
          <p:cNvPr id="40" name="TextBox 11"/>
          <p:cNvSpPr txBox="1">
            <a:spLocks noChangeArrowheads="1"/>
          </p:cNvSpPr>
          <p:nvPr/>
        </p:nvSpPr>
        <p:spPr bwMode="auto">
          <a:xfrm>
            <a:off x="5058422" y="1710557"/>
            <a:ext cx="2129798" cy="3623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lIns="89896" tIns="44948" rIns="89896" bIns="44948">
            <a:spAutoFit/>
          </a:bodyPr>
          <a:lstStyle/>
          <a:p>
            <a:pPr algn="ctr">
              <a:defRPr/>
            </a:pPr>
            <a:r>
              <a:rPr lang="en-US" sz="1765" b="1" kern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Biomarker Profiling</a:t>
            </a:r>
            <a:endParaRPr lang="en-US" sz="1765" b="1" kern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TextBox 50"/>
          <p:cNvSpPr txBox="1"/>
          <p:nvPr/>
        </p:nvSpPr>
        <p:spPr>
          <a:xfrm>
            <a:off x="5132620" y="5639506"/>
            <a:ext cx="1556411" cy="362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89896" tIns="44948" rIns="89896" bIns="4494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765" b="1" dirty="0" smtClean="0">
                <a:latin typeface="Calibri" panose="020F0502020204030204" pitchFamily="34" charset="0"/>
              </a:rPr>
              <a:t>CT = Docetaxel</a:t>
            </a:r>
            <a:endParaRPr lang="en-US" sz="1765" b="1" dirty="0">
              <a:latin typeface="Calibri" panose="020F0502020204030204" pitchFamily="34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6123321" y="2072944"/>
            <a:ext cx="1864" cy="183343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>
          <a:xfrm flipH="1">
            <a:off x="4574232" y="2290775"/>
            <a:ext cx="2431" cy="228601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59" name="Straight Arrow Connector 58"/>
          <p:cNvCxnSpPr/>
          <p:nvPr/>
        </p:nvCxnSpPr>
        <p:spPr>
          <a:xfrm>
            <a:off x="7179225" y="2256287"/>
            <a:ext cx="0" cy="247214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grpSp>
        <p:nvGrpSpPr>
          <p:cNvPr id="5" name="Group 4"/>
          <p:cNvGrpSpPr/>
          <p:nvPr/>
        </p:nvGrpSpPr>
        <p:grpSpPr>
          <a:xfrm>
            <a:off x="3546668" y="2561652"/>
            <a:ext cx="1715039" cy="2587592"/>
            <a:chOff x="2279974" y="2510203"/>
            <a:chExt cx="1715039" cy="2587592"/>
          </a:xfrm>
        </p:grpSpPr>
        <p:sp>
          <p:nvSpPr>
            <p:cNvPr id="42" name="TextBox 2"/>
            <p:cNvSpPr txBox="1">
              <a:spLocks noChangeArrowheads="1"/>
            </p:cNvSpPr>
            <p:nvPr/>
          </p:nvSpPr>
          <p:spPr bwMode="auto">
            <a:xfrm>
              <a:off x="2829117" y="2510203"/>
              <a:ext cx="967019" cy="70632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lIns="89896" tIns="44948" rIns="89896" bIns="44948">
              <a:spAutoFit/>
            </a:bodyPr>
            <a:lstStyle/>
            <a:p>
              <a:pPr algn="ctr">
                <a:defRPr/>
              </a:pPr>
              <a:r>
                <a:rPr lang="en-US" sz="2000" b="1" u="sng" kern="0" dirty="0">
                  <a:solidFill>
                    <a:prstClr val="black"/>
                  </a:solidFill>
                  <a:latin typeface="Calibri" panose="020F0502020204030204" pitchFamily="34" charset="0"/>
                </a:rPr>
                <a:t>S1400B</a:t>
              </a:r>
            </a:p>
            <a:p>
              <a:pPr algn="ctr">
                <a:defRPr/>
              </a:pPr>
              <a:r>
                <a:rPr lang="en-US" sz="2000" kern="0" dirty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PI3K</a:t>
              </a:r>
              <a:endParaRPr lang="en-US" sz="2000" kern="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2" name="TextBox 86"/>
            <p:cNvSpPr txBox="1"/>
            <p:nvPr/>
          </p:nvSpPr>
          <p:spPr>
            <a:xfrm>
              <a:off x="3089352" y="4299370"/>
              <a:ext cx="441234" cy="335136"/>
            </a:xfrm>
            <a:prstGeom prst="rect">
              <a:avLst/>
            </a:prstGeom>
            <a:noFill/>
          </p:spPr>
          <p:txBody>
            <a:bodyPr wrap="none" lIns="89896" tIns="44948" rIns="89896" bIns="44948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588" dirty="0">
                  <a:solidFill>
                    <a:prstClr val="black"/>
                  </a:solidFill>
                  <a:latin typeface="Calibri" panose="020F0502020204030204" pitchFamily="34" charset="0"/>
                </a:rPr>
                <a:t>1:1</a:t>
              </a:r>
            </a:p>
          </p:txBody>
        </p:sp>
        <p:grpSp>
          <p:nvGrpSpPr>
            <p:cNvPr id="53" name="Group 52"/>
            <p:cNvGrpSpPr/>
            <p:nvPr/>
          </p:nvGrpSpPr>
          <p:grpSpPr>
            <a:xfrm rot="5400000">
              <a:off x="2639226" y="3583088"/>
              <a:ext cx="1362644" cy="740199"/>
              <a:chOff x="3921832" y="1826110"/>
              <a:chExt cx="999068" cy="834443"/>
            </a:xfrm>
          </p:grpSpPr>
          <p:cxnSp>
            <p:nvCxnSpPr>
              <p:cNvPr id="54" name="Straight Arrow Connector 53"/>
              <p:cNvCxnSpPr/>
              <p:nvPr/>
            </p:nvCxnSpPr>
            <p:spPr>
              <a:xfrm rot="16200000">
                <a:off x="4217864" y="1530079"/>
                <a:ext cx="407003" cy="999065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55" name="Straight Arrow Connector 54"/>
              <p:cNvCxnSpPr/>
              <p:nvPr/>
            </p:nvCxnSpPr>
            <p:spPr>
              <a:xfrm rot="16200000" flipH="1">
                <a:off x="4207643" y="1947297"/>
                <a:ext cx="427445" cy="999068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  <p:grpSp>
          <p:nvGrpSpPr>
            <p:cNvPr id="60" name="Group 59"/>
            <p:cNvGrpSpPr/>
            <p:nvPr/>
          </p:nvGrpSpPr>
          <p:grpSpPr>
            <a:xfrm>
              <a:off x="2279974" y="4733848"/>
              <a:ext cx="1715039" cy="363947"/>
              <a:chOff x="3899828" y="4466824"/>
              <a:chExt cx="1137751" cy="688398"/>
            </a:xfrm>
          </p:grpSpPr>
          <p:sp>
            <p:nvSpPr>
              <p:cNvPr id="61" name="TextBox 3"/>
              <p:cNvSpPr txBox="1">
                <a:spLocks noChangeArrowheads="1"/>
              </p:cNvSpPr>
              <p:nvPr/>
            </p:nvSpPr>
            <p:spPr bwMode="auto">
              <a:xfrm>
                <a:off x="3899828" y="4466826"/>
                <a:ext cx="757504" cy="688396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635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defTabSz="80686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765" kern="0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GDC-0032</a:t>
                </a:r>
                <a:endParaRPr lang="en-US" sz="1765" kern="0" baseline="30000" dirty="0">
                  <a:solidFill>
                    <a:prstClr val="black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2" name="TextBox 4"/>
              <p:cNvSpPr txBox="1">
                <a:spLocks noChangeArrowheads="1"/>
              </p:cNvSpPr>
              <p:nvPr/>
            </p:nvSpPr>
            <p:spPr bwMode="auto">
              <a:xfrm>
                <a:off x="4657332" y="4466824"/>
                <a:ext cx="380247" cy="688396"/>
              </a:xfrm>
              <a:prstGeom prst="rect">
                <a:avLst/>
              </a:prstGeom>
              <a:solidFill>
                <a:sysClr val="window" lastClr="FFFFFF">
                  <a:lumMod val="50000"/>
                </a:sysClr>
              </a:solidFill>
              <a:ln w="635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algn="ctr" defTabSz="80686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765" kern="0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</a:rPr>
                  <a:t>CT</a:t>
                </a:r>
                <a:endParaRPr lang="en-US" sz="1765" kern="0" baseline="3000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6036888" y="2561652"/>
            <a:ext cx="1895789" cy="2587594"/>
            <a:chOff x="4291953" y="2479758"/>
            <a:chExt cx="1895789" cy="2587594"/>
          </a:xfrm>
        </p:grpSpPr>
        <p:sp>
          <p:nvSpPr>
            <p:cNvPr id="39" name="TextBox 2"/>
            <p:cNvSpPr txBox="1">
              <a:spLocks noChangeArrowheads="1"/>
            </p:cNvSpPr>
            <p:nvPr/>
          </p:nvSpPr>
          <p:spPr bwMode="auto">
            <a:xfrm>
              <a:off x="4875566" y="2479758"/>
              <a:ext cx="1008088" cy="70632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lIns="89896" tIns="44948" rIns="89896" bIns="44948">
              <a:spAutoFit/>
            </a:bodyPr>
            <a:lstStyle/>
            <a:p>
              <a:pPr algn="ctr">
                <a:defRPr/>
              </a:pPr>
              <a:r>
                <a:rPr lang="en-US" sz="2000" b="1" u="sng" kern="0" dirty="0">
                  <a:solidFill>
                    <a:prstClr val="black"/>
                  </a:solidFill>
                  <a:latin typeface="Calibri" panose="020F0502020204030204" pitchFamily="34" charset="0"/>
                </a:rPr>
                <a:t>S1400C</a:t>
              </a:r>
            </a:p>
            <a:p>
              <a:pPr algn="ctr">
                <a:defRPr/>
              </a:pPr>
              <a:r>
                <a:rPr lang="en-US" sz="2000" kern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CCGA</a:t>
              </a:r>
              <a:endParaRPr lang="en-US" sz="2000" kern="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 rot="5400000">
              <a:off x="4779436" y="3408967"/>
              <a:ext cx="1265445" cy="942992"/>
              <a:chOff x="3694120" y="1684059"/>
              <a:chExt cx="1114173" cy="1063057"/>
            </a:xfrm>
          </p:grpSpPr>
          <p:cxnSp>
            <p:nvCxnSpPr>
              <p:cNvPr id="49" name="Straight Arrow Connector 48"/>
              <p:cNvCxnSpPr/>
              <p:nvPr/>
            </p:nvCxnSpPr>
            <p:spPr>
              <a:xfrm rot="16200000">
                <a:off x="3989037" y="1389142"/>
                <a:ext cx="524335" cy="1114169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50" name="Straight Arrow Connector 49"/>
              <p:cNvCxnSpPr/>
              <p:nvPr/>
            </p:nvCxnSpPr>
            <p:spPr>
              <a:xfrm rot="16200000" flipH="1">
                <a:off x="3981845" y="1920668"/>
                <a:ext cx="538723" cy="1114173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  <p:sp>
          <p:nvSpPr>
            <p:cNvPr id="51" name="TextBox 80"/>
            <p:cNvSpPr txBox="1"/>
            <p:nvPr/>
          </p:nvSpPr>
          <p:spPr>
            <a:xfrm>
              <a:off x="5210407" y="4299370"/>
              <a:ext cx="441234" cy="335136"/>
            </a:xfrm>
            <a:prstGeom prst="rect">
              <a:avLst/>
            </a:prstGeom>
            <a:noFill/>
          </p:spPr>
          <p:txBody>
            <a:bodyPr wrap="none" lIns="89896" tIns="44948" rIns="89896" bIns="44948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588" dirty="0">
                  <a:solidFill>
                    <a:prstClr val="black"/>
                  </a:solidFill>
                  <a:latin typeface="Calibri" panose="020F0502020204030204" pitchFamily="34" charset="0"/>
                </a:rPr>
                <a:t>1:1</a:t>
              </a:r>
            </a:p>
          </p:txBody>
        </p:sp>
        <p:grpSp>
          <p:nvGrpSpPr>
            <p:cNvPr id="63" name="Group 62"/>
            <p:cNvGrpSpPr/>
            <p:nvPr/>
          </p:nvGrpSpPr>
          <p:grpSpPr>
            <a:xfrm>
              <a:off x="4291953" y="4703403"/>
              <a:ext cx="1895789" cy="363949"/>
              <a:chOff x="3906388" y="4302372"/>
              <a:chExt cx="1179430" cy="1028127"/>
            </a:xfrm>
          </p:grpSpPr>
          <p:sp>
            <p:nvSpPr>
              <p:cNvPr id="64" name="TextBox 3"/>
              <p:cNvSpPr txBox="1">
                <a:spLocks noChangeArrowheads="1"/>
              </p:cNvSpPr>
              <p:nvPr/>
            </p:nvSpPr>
            <p:spPr bwMode="auto">
              <a:xfrm>
                <a:off x="3906388" y="4302372"/>
                <a:ext cx="763605" cy="1028127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635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defTabSz="80686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765" kern="0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Palbociclib</a:t>
                </a:r>
                <a:endParaRPr lang="en-US" sz="1765" kern="0" baseline="30000" dirty="0">
                  <a:solidFill>
                    <a:prstClr val="black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5" name="TextBox 4"/>
              <p:cNvSpPr txBox="1">
                <a:spLocks noChangeArrowheads="1"/>
              </p:cNvSpPr>
              <p:nvPr/>
            </p:nvSpPr>
            <p:spPr bwMode="auto">
              <a:xfrm>
                <a:off x="4663893" y="4302372"/>
                <a:ext cx="421925" cy="1028119"/>
              </a:xfrm>
              <a:prstGeom prst="rect">
                <a:avLst/>
              </a:prstGeom>
              <a:solidFill>
                <a:sysClr val="window" lastClr="FFFFFF">
                  <a:lumMod val="50000"/>
                </a:sysClr>
              </a:solidFill>
              <a:ln w="635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algn="ctr" defTabSz="80686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765" kern="0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</a:rPr>
                  <a:t>CT</a:t>
                </a:r>
                <a:endParaRPr lang="en-US" sz="1765" kern="0" baseline="3000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8906293" y="2514938"/>
            <a:ext cx="1828805" cy="2634306"/>
            <a:chOff x="6830780" y="2529779"/>
            <a:chExt cx="1828805" cy="2634306"/>
          </a:xfrm>
        </p:grpSpPr>
        <p:sp>
          <p:nvSpPr>
            <p:cNvPr id="38" name="TextBox 2"/>
            <p:cNvSpPr txBox="1">
              <a:spLocks noChangeArrowheads="1"/>
            </p:cNvSpPr>
            <p:nvPr/>
          </p:nvSpPr>
          <p:spPr bwMode="auto">
            <a:xfrm>
              <a:off x="7221573" y="2529779"/>
              <a:ext cx="1038089" cy="70632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lIns="89896" tIns="44948" rIns="89896" bIns="44948">
              <a:spAutoFit/>
            </a:bodyPr>
            <a:lstStyle/>
            <a:p>
              <a:pPr algn="ctr">
                <a:defRPr/>
              </a:pPr>
              <a:r>
                <a:rPr lang="en-US" sz="2000" b="1" u="sng" kern="0" dirty="0">
                  <a:solidFill>
                    <a:prstClr val="black"/>
                  </a:solidFill>
                  <a:latin typeface="Calibri" panose="020F0502020204030204" pitchFamily="34" charset="0"/>
                </a:rPr>
                <a:t>S1400D</a:t>
              </a:r>
            </a:p>
            <a:p>
              <a:pPr algn="ctr">
                <a:defRPr/>
              </a:pPr>
              <a:r>
                <a:rPr lang="en-US" sz="2000" kern="0" dirty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FGFR</a:t>
              </a:r>
              <a:endParaRPr lang="en-US" sz="2000" kern="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44" name="Group 43"/>
            <p:cNvGrpSpPr/>
            <p:nvPr/>
          </p:nvGrpSpPr>
          <p:grpSpPr>
            <a:xfrm rot="5400000">
              <a:off x="7200864" y="3405025"/>
              <a:ext cx="1207374" cy="910229"/>
              <a:chOff x="3650664" y="1673524"/>
              <a:chExt cx="1063046" cy="1026123"/>
            </a:xfrm>
          </p:grpSpPr>
          <p:cxnSp>
            <p:nvCxnSpPr>
              <p:cNvPr id="45" name="Straight Arrow Connector 44"/>
              <p:cNvCxnSpPr/>
              <p:nvPr/>
            </p:nvCxnSpPr>
            <p:spPr>
              <a:xfrm rot="16200000">
                <a:off x="3893503" y="1430686"/>
                <a:ext cx="577370" cy="1063045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46" name="Straight Arrow Connector 45"/>
              <p:cNvCxnSpPr/>
              <p:nvPr/>
            </p:nvCxnSpPr>
            <p:spPr>
              <a:xfrm rot="16200000" flipH="1">
                <a:off x="3957808" y="1943746"/>
                <a:ext cx="448757" cy="1063046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  <p:sp>
          <p:nvSpPr>
            <p:cNvPr id="47" name="TextBox 74"/>
            <p:cNvSpPr txBox="1"/>
            <p:nvPr/>
          </p:nvSpPr>
          <p:spPr>
            <a:xfrm>
              <a:off x="7551078" y="4299370"/>
              <a:ext cx="441234" cy="335136"/>
            </a:xfrm>
            <a:prstGeom prst="rect">
              <a:avLst/>
            </a:prstGeom>
            <a:noFill/>
          </p:spPr>
          <p:txBody>
            <a:bodyPr wrap="none" lIns="89896" tIns="44948" rIns="89896" bIns="44948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588" dirty="0">
                  <a:solidFill>
                    <a:prstClr val="black"/>
                  </a:solidFill>
                  <a:latin typeface="Calibri" panose="020F0502020204030204" pitchFamily="34" charset="0"/>
                </a:rPr>
                <a:t>1:1</a:t>
              </a:r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6830780" y="4800139"/>
              <a:ext cx="1828805" cy="363946"/>
              <a:chOff x="3910129" y="4588948"/>
              <a:chExt cx="1336708" cy="755285"/>
            </a:xfrm>
          </p:grpSpPr>
          <p:sp>
            <p:nvSpPr>
              <p:cNvPr id="67" name="TextBox 3"/>
              <p:cNvSpPr txBox="1">
                <a:spLocks noChangeArrowheads="1"/>
              </p:cNvSpPr>
              <p:nvPr/>
            </p:nvSpPr>
            <p:spPr bwMode="auto">
              <a:xfrm>
                <a:off x="3910129" y="4588948"/>
                <a:ext cx="758192" cy="755283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635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defTabSz="80686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765" kern="0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AZD4547</a:t>
                </a:r>
                <a:endParaRPr lang="en-US" sz="1765" kern="0" baseline="30000" dirty="0">
                  <a:solidFill>
                    <a:prstClr val="black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8" name="TextBox 4"/>
              <p:cNvSpPr txBox="1">
                <a:spLocks noChangeArrowheads="1"/>
              </p:cNvSpPr>
              <p:nvPr/>
            </p:nvSpPr>
            <p:spPr bwMode="auto">
              <a:xfrm>
                <a:off x="4662224" y="4588948"/>
                <a:ext cx="584613" cy="755285"/>
              </a:xfrm>
              <a:prstGeom prst="rect">
                <a:avLst/>
              </a:prstGeom>
              <a:solidFill>
                <a:sysClr val="window" lastClr="FFFFFF">
                  <a:lumMod val="50000"/>
                </a:sysClr>
              </a:solidFill>
              <a:ln w="635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algn="ctr" defTabSz="80686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765" kern="0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</a:rPr>
                  <a:t>CT</a:t>
                </a:r>
                <a:endParaRPr lang="en-US" sz="1765" kern="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endParaRP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1511571" y="2565841"/>
            <a:ext cx="1159733" cy="2583402"/>
            <a:chOff x="814870" y="2542093"/>
            <a:chExt cx="1159733" cy="2583402"/>
          </a:xfrm>
        </p:grpSpPr>
        <p:sp>
          <p:nvSpPr>
            <p:cNvPr id="41" name="TextBox 11"/>
            <p:cNvSpPr txBox="1">
              <a:spLocks noChangeArrowheads="1"/>
            </p:cNvSpPr>
            <p:nvPr/>
          </p:nvSpPr>
          <p:spPr bwMode="auto">
            <a:xfrm>
              <a:off x="817979" y="2542093"/>
              <a:ext cx="1156624" cy="10141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lIns="89896" tIns="44948" rIns="89896" bIns="44948">
              <a:spAutoFit/>
            </a:bodyPr>
            <a:lstStyle/>
            <a:p>
              <a:pPr algn="ctr">
                <a:defRPr/>
              </a:pPr>
              <a:r>
                <a:rPr lang="en-US" sz="2000" b="1" u="sng" kern="0" dirty="0">
                  <a:solidFill>
                    <a:prstClr val="black"/>
                  </a:solidFill>
                  <a:latin typeface="Calibri" panose="020F0502020204030204" pitchFamily="34" charset="0"/>
                </a:rPr>
                <a:t>S1400A</a:t>
              </a:r>
            </a:p>
            <a:p>
              <a:pPr algn="ctr">
                <a:defRPr/>
              </a:pPr>
              <a:r>
                <a:rPr lang="en-US" sz="2000" kern="0" dirty="0">
                  <a:solidFill>
                    <a:prstClr val="black"/>
                  </a:solidFill>
                  <a:latin typeface="Calibri" panose="020F0502020204030204" pitchFamily="34" charset="0"/>
                </a:rPr>
                <a:t>Non-match</a:t>
              </a:r>
            </a:p>
          </p:txBody>
        </p:sp>
        <p:sp>
          <p:nvSpPr>
            <p:cNvPr id="73" name="TextBox 3"/>
            <p:cNvSpPr txBox="1">
              <a:spLocks noChangeArrowheads="1"/>
            </p:cNvSpPr>
            <p:nvPr/>
          </p:nvSpPr>
          <p:spPr bwMode="auto">
            <a:xfrm>
              <a:off x="814870" y="4761549"/>
              <a:ext cx="1141857" cy="363946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MEDI4736</a:t>
              </a:r>
              <a:endParaRPr lang="en-US" sz="1765" kern="0" baseline="3000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76" name="Straight Arrow Connector 75"/>
            <p:cNvCxnSpPr>
              <a:stCxn id="41" idx="2"/>
              <a:endCxn id="73" idx="0"/>
            </p:cNvCxnSpPr>
            <p:nvPr/>
          </p:nvCxnSpPr>
          <p:spPr>
            <a:xfrm flipH="1">
              <a:off x="1385799" y="3556197"/>
              <a:ext cx="10492" cy="1205352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11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Design and Goals at Revision #2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5733"/>
            <a:ext cx="10546080" cy="4397411"/>
          </a:xfrm>
        </p:spPr>
        <p:txBody>
          <a:bodyPr>
            <a:normAutofit/>
          </a:bodyPr>
          <a:lstStyle/>
          <a:p>
            <a:pPr marL="1374775" indent="-1374775">
              <a:spcBef>
                <a:spcPts val="600"/>
              </a:spcBef>
              <a:buNone/>
            </a:pPr>
            <a:r>
              <a:rPr lang="en-US" sz="2400" u="sng" dirty="0" smtClean="0"/>
              <a:t>Overall Study Goal</a:t>
            </a:r>
            <a:r>
              <a:rPr lang="en-US" sz="2400" dirty="0" smtClean="0"/>
              <a:t>: </a:t>
            </a:r>
            <a:r>
              <a:rPr lang="en-US" sz="2400" dirty="0"/>
              <a:t>	</a:t>
            </a:r>
            <a:endParaRPr lang="en-US" sz="2400" dirty="0" smtClean="0"/>
          </a:p>
          <a:p>
            <a:pPr>
              <a:spcBef>
                <a:spcPts val="600"/>
              </a:spcBef>
            </a:pPr>
            <a:r>
              <a:rPr lang="en-US" sz="2400" dirty="0"/>
              <a:t>Identify and quickly lead to approvals of immunotherapies as safe and effective regimens (monotherapy or combinations) based on matched predictive biomarker-targeted drug pairs</a:t>
            </a:r>
          </a:p>
          <a:p>
            <a:pPr>
              <a:spcBef>
                <a:spcPts val="600"/>
              </a:spcBef>
            </a:pPr>
            <a:endParaRPr lang="en-US" sz="2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Study Design</a:t>
            </a:r>
          </a:p>
          <a:p>
            <a:pPr>
              <a:spcBef>
                <a:spcPts val="600"/>
              </a:spcBef>
            </a:pPr>
            <a:r>
              <a:rPr lang="en-US" sz="2400" b="1" u="sng" dirty="0" smtClean="0"/>
              <a:t>S1400A</a:t>
            </a:r>
            <a:r>
              <a:rPr lang="en-US" sz="2400" dirty="0" smtClean="0"/>
              <a:t> (non-match study): Single arm Phase II</a:t>
            </a:r>
          </a:p>
          <a:p>
            <a:pPr>
              <a:spcBef>
                <a:spcPts val="600"/>
              </a:spcBef>
            </a:pPr>
            <a:r>
              <a:rPr lang="en-US" sz="2400" b="1" u="sng" dirty="0" smtClean="0"/>
              <a:t>S1400B</a:t>
            </a:r>
            <a:r>
              <a:rPr lang="en-US" sz="2400" dirty="0" smtClean="0"/>
              <a:t>, </a:t>
            </a:r>
            <a:r>
              <a:rPr lang="en-US" sz="2400" b="1" u="sng" dirty="0" smtClean="0"/>
              <a:t>S1400C</a:t>
            </a:r>
            <a:r>
              <a:rPr lang="en-US" sz="2400" dirty="0" smtClean="0"/>
              <a:t>, </a:t>
            </a:r>
            <a:r>
              <a:rPr lang="en-US" sz="2400" b="1" u="sng" dirty="0" smtClean="0"/>
              <a:t>S1400D</a:t>
            </a:r>
            <a:r>
              <a:rPr lang="en-US" sz="2400" dirty="0" smtClean="0"/>
              <a:t> (biomarker-driven sub-studies): Seamless Randomized Phase II/III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Objectives for </a:t>
            </a:r>
            <a:r>
              <a:rPr lang="en-US" sz="3600" b="1" u="sng" dirty="0"/>
              <a:t>S1400A </a:t>
            </a:r>
            <a:r>
              <a:rPr lang="en-US" sz="3600" dirty="0" smtClean="0"/>
              <a:t>at Revision #2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84421"/>
            <a:ext cx="10546080" cy="4571999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Primary Objective</a:t>
            </a:r>
          </a:p>
          <a:p>
            <a:pPr marL="1374775" indent="-1374775">
              <a:spcBef>
                <a:spcPts val="600"/>
              </a:spcBef>
              <a:buNone/>
            </a:pPr>
            <a:r>
              <a:rPr lang="en-US" sz="2400" dirty="0" smtClean="0"/>
              <a:t>To estimate the response rate among patients treated with MEDI4736</a:t>
            </a:r>
          </a:p>
          <a:p>
            <a:pPr marL="1374775" indent="-1374775">
              <a:spcBef>
                <a:spcPts val="600"/>
              </a:spcBef>
              <a:buNone/>
            </a:pPr>
            <a:endParaRPr lang="en-US" sz="1300" u="sng" dirty="0" smtClean="0"/>
          </a:p>
          <a:p>
            <a:pPr marL="1374775" indent="-1374775">
              <a:spcBef>
                <a:spcPts val="600"/>
              </a:spcBef>
              <a:buNone/>
            </a:pPr>
            <a:r>
              <a:rPr lang="en-US" sz="2400" u="sng" dirty="0" smtClean="0"/>
              <a:t>Secondary Objectives</a:t>
            </a:r>
            <a:r>
              <a:rPr lang="en-US" sz="2400" dirty="0" smtClean="0"/>
              <a:t>: 	</a:t>
            </a:r>
          </a:p>
          <a:p>
            <a:r>
              <a:rPr lang="en-US" sz="2400" dirty="0" smtClean="0"/>
              <a:t>To </a:t>
            </a:r>
            <a:r>
              <a:rPr lang="en-US" sz="2400" dirty="0"/>
              <a:t>assess investigator-assessed progression-free survival (IA-PFS</a:t>
            </a:r>
            <a:r>
              <a:rPr lang="en-US" sz="2400" dirty="0" smtClean="0"/>
              <a:t>) among patients and </a:t>
            </a:r>
            <a:r>
              <a:rPr lang="en-US" sz="2400" dirty="0"/>
              <a:t>among PD-L1 positive patients</a:t>
            </a:r>
            <a:r>
              <a:rPr lang="en-US" sz="2400" dirty="0" smtClean="0"/>
              <a:t> </a:t>
            </a:r>
            <a:r>
              <a:rPr lang="en-US" sz="2400" dirty="0"/>
              <a:t>treated with </a:t>
            </a:r>
            <a:r>
              <a:rPr lang="en-US" sz="2400" dirty="0" smtClean="0"/>
              <a:t>MEDI4736</a:t>
            </a:r>
            <a:endParaRPr lang="en-US" sz="2400" dirty="0"/>
          </a:p>
          <a:p>
            <a:r>
              <a:rPr lang="en-US" sz="2400" dirty="0" smtClean="0"/>
              <a:t>To </a:t>
            </a:r>
            <a:r>
              <a:rPr lang="en-US" sz="2400" dirty="0"/>
              <a:t>assess overall survival (OS) in patients among PD-L1 positive patients </a:t>
            </a:r>
            <a:r>
              <a:rPr lang="en-US" sz="2400" dirty="0" smtClean="0"/>
              <a:t>treated </a:t>
            </a:r>
            <a:r>
              <a:rPr lang="en-US" sz="2400" dirty="0"/>
              <a:t>with </a:t>
            </a:r>
            <a:r>
              <a:rPr lang="en-US" sz="2400" dirty="0" smtClean="0"/>
              <a:t>MEDI4736</a:t>
            </a:r>
            <a:endParaRPr lang="en-US" sz="2400" dirty="0"/>
          </a:p>
          <a:p>
            <a:r>
              <a:rPr lang="en-US" sz="2400" dirty="0" smtClean="0"/>
              <a:t>Frequency </a:t>
            </a:r>
            <a:r>
              <a:rPr lang="en-US" sz="2400" dirty="0"/>
              <a:t>and severity of toxicities associated </a:t>
            </a:r>
            <a:r>
              <a:rPr lang="en-US" sz="2400" dirty="0" smtClean="0"/>
              <a:t>with MEDI4736</a:t>
            </a:r>
          </a:p>
          <a:p>
            <a:r>
              <a:rPr lang="en-US" sz="2400" dirty="0" smtClean="0"/>
              <a:t>To </a:t>
            </a:r>
            <a:r>
              <a:rPr lang="en-US" sz="2400" dirty="0"/>
              <a:t>assess immune-related IA-PFS using a modified response </a:t>
            </a:r>
            <a:r>
              <a:rPr lang="en-US" sz="2400" dirty="0" smtClean="0"/>
              <a:t>criteria adapted </a:t>
            </a:r>
            <a:r>
              <a:rPr lang="en-US" sz="2400" dirty="0"/>
              <a:t>for immunotherapy (</a:t>
            </a:r>
            <a:r>
              <a:rPr lang="en-US" sz="2400" dirty="0" err="1"/>
              <a:t>irRC</a:t>
            </a:r>
            <a:r>
              <a:rPr lang="en-US" sz="2400" dirty="0"/>
              <a:t>-IA-PFS) in all patients and in </a:t>
            </a:r>
            <a:r>
              <a:rPr lang="en-US" sz="2400" dirty="0" smtClean="0"/>
              <a:t>the subset </a:t>
            </a:r>
            <a:r>
              <a:rPr lang="en-US" sz="2400" dirty="0"/>
              <a:t>of patients determined to be PD-L1 positive treated </a:t>
            </a:r>
            <a:r>
              <a:rPr lang="en-US" sz="2400" dirty="0" smtClean="0"/>
              <a:t>with MEDI4736</a:t>
            </a:r>
            <a:endParaRPr lang="en-US" sz="2400" dirty="0"/>
          </a:p>
          <a:p>
            <a:r>
              <a:rPr lang="en-US" sz="2400" dirty="0" smtClean="0"/>
              <a:t>To </a:t>
            </a:r>
            <a:r>
              <a:rPr lang="en-US" sz="2400" dirty="0"/>
              <a:t>compare IA-PFS, </a:t>
            </a:r>
            <a:r>
              <a:rPr lang="en-US" sz="2400" dirty="0" err="1"/>
              <a:t>irRC</a:t>
            </a:r>
            <a:r>
              <a:rPr lang="en-US" sz="2400" dirty="0"/>
              <a:t>-IA-PFS,OS, toxicity and response </a:t>
            </a:r>
            <a:r>
              <a:rPr lang="en-US" sz="2400" dirty="0" smtClean="0"/>
              <a:t>rates between </a:t>
            </a:r>
            <a:r>
              <a:rPr lang="en-US" sz="2400" dirty="0"/>
              <a:t>patients randomized to MEDI4736 versus </a:t>
            </a:r>
            <a:r>
              <a:rPr lang="en-US" sz="2400" dirty="0" smtClean="0"/>
              <a:t>docetaxel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35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20624"/>
            <a:ext cx="10673166" cy="989554"/>
          </a:xfrm>
        </p:spPr>
        <p:txBody>
          <a:bodyPr>
            <a:noAutofit/>
          </a:bodyPr>
          <a:lstStyle/>
          <a:p>
            <a:r>
              <a:rPr lang="en-US" sz="3200" dirty="0" smtClean="0"/>
              <a:t>Study Objectives for </a:t>
            </a:r>
            <a:r>
              <a:rPr lang="en-US" sz="3200" b="1" u="sng" dirty="0" smtClean="0"/>
              <a:t>S1400B</a:t>
            </a:r>
            <a:r>
              <a:rPr lang="en-US" sz="3200" dirty="0" smtClean="0"/>
              <a:t>, </a:t>
            </a:r>
            <a:r>
              <a:rPr lang="en-US" sz="3200" b="1" u="sng" dirty="0" smtClean="0"/>
              <a:t>S1400C</a:t>
            </a:r>
            <a:r>
              <a:rPr lang="en-US" sz="3200" dirty="0" smtClean="0"/>
              <a:t>, and </a:t>
            </a:r>
            <a:r>
              <a:rPr lang="en-US" sz="3200" b="1" u="sng" dirty="0" smtClean="0"/>
              <a:t>S1400D</a:t>
            </a:r>
            <a:r>
              <a:rPr lang="en-US" sz="3200" dirty="0" smtClean="0"/>
              <a:t> at Revision #2 -1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27632"/>
            <a:ext cx="10546080" cy="4241462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u="sng" dirty="0" smtClean="0"/>
              <a:t>Primary </a:t>
            </a:r>
            <a:r>
              <a:rPr lang="en-US" sz="2800" u="sng" dirty="0"/>
              <a:t>Objectives</a:t>
            </a:r>
            <a:r>
              <a:rPr lang="en-US" sz="2800" dirty="0"/>
              <a:t>: </a:t>
            </a:r>
            <a:r>
              <a:rPr lang="en-US" sz="2400" dirty="0"/>
              <a:t>	</a:t>
            </a:r>
            <a:endParaRPr lang="en-US" sz="2400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600" b="1" dirty="0" smtClean="0"/>
              <a:t>Phase </a:t>
            </a:r>
            <a:r>
              <a:rPr lang="en-US" sz="2600" b="1" dirty="0"/>
              <a:t>II Component</a:t>
            </a:r>
            <a:r>
              <a:rPr lang="en-US" sz="2600" dirty="0"/>
              <a:t>:  </a:t>
            </a:r>
            <a:r>
              <a:rPr lang="en-US" sz="2600" dirty="0" smtClean="0"/>
              <a:t>To </a:t>
            </a:r>
            <a:r>
              <a:rPr lang="en-US" sz="2600" dirty="0"/>
              <a:t>evaluate if there is sufficient evidence to continue to the Phase III component of each biomarker-driven sub-study by comparing progression-free survival (PFS) between targeted therapy (TT) </a:t>
            </a:r>
            <a:r>
              <a:rPr lang="en-US" sz="2600" dirty="0" smtClean="0"/>
              <a:t>versus </a:t>
            </a:r>
            <a:r>
              <a:rPr lang="en-US" sz="2600" dirty="0"/>
              <a:t>standard therapy (</a:t>
            </a:r>
            <a:r>
              <a:rPr lang="en-US" sz="2600" dirty="0" err="1"/>
              <a:t>SoC</a:t>
            </a:r>
            <a:r>
              <a:rPr lang="en-US" sz="2600" dirty="0"/>
              <a:t>) in patients with advanced stage refractory squamous cell carcinoma (SCCA) of the </a:t>
            </a:r>
            <a:r>
              <a:rPr lang="en-US" sz="2600" dirty="0" smtClean="0"/>
              <a:t>lung.</a:t>
            </a:r>
            <a:endParaRPr lang="en-US" sz="2600" dirty="0"/>
          </a:p>
          <a:p>
            <a:pPr marL="0" indent="0">
              <a:spcBef>
                <a:spcPts val="600"/>
              </a:spcBef>
              <a:buNone/>
            </a:pPr>
            <a:endParaRPr lang="en-US" sz="1100" b="1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600" b="1" dirty="0" smtClean="0"/>
              <a:t>Phase </a:t>
            </a:r>
            <a:r>
              <a:rPr lang="en-US" sz="2600" b="1" dirty="0"/>
              <a:t>III Component</a:t>
            </a:r>
            <a:r>
              <a:rPr lang="en-US" sz="2600" dirty="0"/>
              <a:t>:  </a:t>
            </a:r>
            <a:endParaRPr lang="en-US" sz="2600" dirty="0" smtClean="0"/>
          </a:p>
          <a:p>
            <a:pPr marL="457200" indent="-284163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600" dirty="0"/>
              <a:t>T</a:t>
            </a:r>
            <a:r>
              <a:rPr lang="en-US" sz="2600" dirty="0" smtClean="0"/>
              <a:t>o </a:t>
            </a:r>
            <a:r>
              <a:rPr lang="en-US" sz="2600" dirty="0"/>
              <a:t>determine if there is both a statistically and clinically-meaningful difference in PFS among advanced stage refractory SCCA of the lung randomized to receive </a:t>
            </a:r>
            <a:r>
              <a:rPr lang="en-US" sz="2600" dirty="0" smtClean="0"/>
              <a:t>TT </a:t>
            </a:r>
            <a:r>
              <a:rPr lang="en-US" sz="2600" dirty="0"/>
              <a:t>versus </a:t>
            </a:r>
            <a:r>
              <a:rPr lang="en-US" sz="2600" dirty="0" smtClean="0"/>
              <a:t>SoC.</a:t>
            </a:r>
            <a:endParaRPr lang="en-US" sz="2600" dirty="0" smtClean="0"/>
          </a:p>
          <a:p>
            <a:pPr marL="457200" indent="-284163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600" dirty="0" smtClean="0"/>
              <a:t>To </a:t>
            </a:r>
            <a:r>
              <a:rPr lang="en-US" sz="2600" dirty="0"/>
              <a:t>compare overall survival (OS) in patients with advanced stage refractory SCCA of the lung randomized to </a:t>
            </a:r>
            <a:r>
              <a:rPr lang="en-US" sz="2600" dirty="0" smtClean="0"/>
              <a:t>TT </a:t>
            </a:r>
            <a:r>
              <a:rPr lang="en-US" sz="2600" dirty="0"/>
              <a:t>versus </a:t>
            </a:r>
            <a:r>
              <a:rPr lang="en-US" sz="2600" dirty="0" smtClean="0"/>
              <a:t>SoC. </a:t>
            </a:r>
            <a:endParaRPr lang="en-US" sz="2400" u="sng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20624"/>
            <a:ext cx="10657668" cy="989554"/>
          </a:xfrm>
        </p:spPr>
        <p:txBody>
          <a:bodyPr>
            <a:noAutofit/>
          </a:bodyPr>
          <a:lstStyle/>
          <a:p>
            <a:r>
              <a:rPr lang="en-US" sz="3200" dirty="0" smtClean="0"/>
              <a:t>Study Objectives for </a:t>
            </a:r>
            <a:r>
              <a:rPr lang="en-US" sz="3200" b="1" u="sng" dirty="0" smtClean="0"/>
              <a:t>S1400B</a:t>
            </a:r>
            <a:r>
              <a:rPr lang="en-US" sz="3200" dirty="0" smtClean="0"/>
              <a:t>, </a:t>
            </a:r>
            <a:r>
              <a:rPr lang="en-US" sz="3200" b="1" u="sng" dirty="0" smtClean="0"/>
              <a:t>S1400C</a:t>
            </a:r>
            <a:r>
              <a:rPr lang="en-US" sz="3200" dirty="0" smtClean="0"/>
              <a:t>, and </a:t>
            </a:r>
            <a:r>
              <a:rPr lang="en-US" sz="3200" b="1" u="sng" dirty="0" smtClean="0"/>
              <a:t>S1400D</a:t>
            </a:r>
            <a:r>
              <a:rPr lang="en-US" sz="3200" dirty="0" smtClean="0"/>
              <a:t> at Revision #2 -2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27632"/>
            <a:ext cx="10546080" cy="4241462"/>
          </a:xfrm>
        </p:spPr>
        <p:txBody>
          <a:bodyPr>
            <a:normAutofit/>
          </a:bodyPr>
          <a:lstStyle/>
          <a:p>
            <a:pPr marL="1374775" indent="-1374775">
              <a:spcBef>
                <a:spcPts val="600"/>
              </a:spcBef>
              <a:buNone/>
            </a:pPr>
            <a:endParaRPr lang="en-US" sz="2400" u="sng" dirty="0" smtClean="0"/>
          </a:p>
          <a:p>
            <a:pPr marL="1374775" indent="-1374775">
              <a:spcBef>
                <a:spcPts val="600"/>
              </a:spcBef>
              <a:buNone/>
            </a:pPr>
            <a:r>
              <a:rPr lang="en-US" sz="2400" u="sng" dirty="0" smtClean="0"/>
              <a:t>Secondary Objectives</a:t>
            </a:r>
            <a:r>
              <a:rPr lang="en-US" sz="2400" dirty="0" smtClean="0"/>
              <a:t>: 	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b="1" dirty="0"/>
              <a:t>Phase II and III </a:t>
            </a:r>
            <a:r>
              <a:rPr lang="en-US" sz="2400" b="1" dirty="0" smtClean="0"/>
              <a:t>Component:  </a:t>
            </a:r>
          </a:p>
          <a:p>
            <a:pPr marL="615823" lvl="1" indent="-457200">
              <a:spcBef>
                <a:spcPts val="600"/>
              </a:spcBef>
              <a:buAutoNum type="arabicPeriod"/>
            </a:pPr>
            <a:r>
              <a:rPr lang="en-US" sz="2400" dirty="0" smtClean="0"/>
              <a:t>Compare </a:t>
            </a:r>
            <a:r>
              <a:rPr lang="en-US" sz="2400" dirty="0"/>
              <a:t>response rates among patients with measurable disease randomized to receive </a:t>
            </a:r>
            <a:r>
              <a:rPr lang="en-US" sz="2400" dirty="0" smtClean="0"/>
              <a:t>TT </a:t>
            </a:r>
            <a:r>
              <a:rPr lang="en-US" sz="2400" dirty="0"/>
              <a:t>versus </a:t>
            </a:r>
            <a:r>
              <a:rPr lang="en-US" sz="2400" dirty="0" err="1" smtClean="0"/>
              <a:t>SoC</a:t>
            </a:r>
            <a:endParaRPr lang="en-US" sz="2400" dirty="0" smtClean="0"/>
          </a:p>
          <a:p>
            <a:pPr marL="615823" lvl="1" indent="-457200">
              <a:spcBef>
                <a:spcPts val="600"/>
              </a:spcBef>
              <a:buAutoNum type="arabicPeriod"/>
            </a:pPr>
            <a:r>
              <a:rPr lang="en-US" sz="2400" dirty="0" smtClean="0"/>
              <a:t>Frequency </a:t>
            </a:r>
            <a:r>
              <a:rPr lang="en-US" sz="2400" dirty="0"/>
              <a:t>and severity of toxicities with </a:t>
            </a:r>
            <a:r>
              <a:rPr lang="en-US" sz="2400" dirty="0" smtClean="0"/>
              <a:t>TT </a:t>
            </a:r>
            <a:r>
              <a:rPr lang="en-US" sz="2400" dirty="0"/>
              <a:t>versus </a:t>
            </a:r>
            <a:r>
              <a:rPr lang="en-US" sz="2400" dirty="0" err="1"/>
              <a:t>SoC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Eligibility </a:t>
            </a:r>
            <a:r>
              <a:rPr lang="en-US" sz="3600" dirty="0" smtClean="0"/>
              <a:t>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5710200"/>
              </p:ext>
            </p:extLst>
          </p:nvPr>
        </p:nvGraphicFramePr>
        <p:xfrm>
          <a:off x="609600" y="1580394"/>
          <a:ext cx="10546080" cy="473347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5273040"/>
                <a:gridCol w="5273040"/>
              </a:tblGrid>
              <a:tr h="32560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Revision #1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Revised #2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sng" strike="noStrike" dirty="0">
                          <a:effectLst/>
                        </a:rPr>
                        <a:t>Prior Treatment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90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Prior radiation within 28 days before S1400 registration not allowed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Prior radiation within 28 days before </a:t>
                      </a:r>
                      <a:r>
                        <a:rPr lang="en-US" sz="1800" u="sng" strike="noStrike" dirty="0" smtClean="0">
                          <a:effectLst/>
                        </a:rPr>
                        <a:t>sub-study registration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800" u="none" strike="noStrike" dirty="0" smtClean="0">
                          <a:effectLst/>
                        </a:rPr>
                        <a:t>not allowed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461881"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Platinum-based chemotherapy required. </a:t>
                      </a:r>
                      <a:endParaRPr lang="en-US" sz="1800" u="none" strike="noStrike" dirty="0" smtClean="0">
                        <a:effectLst/>
                      </a:endParaRP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 smtClean="0">
                          <a:effectLst/>
                        </a:rPr>
                        <a:t>Can be regimen for Stage I-IIIB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 smtClean="0">
                          <a:effectLst/>
                        </a:rPr>
                        <a:t>2nd for Stage IV allowed after progression of </a:t>
                      </a:r>
                      <a:br>
                        <a:rPr lang="en-US" sz="1800" u="none" strike="noStrike" dirty="0" smtClean="0">
                          <a:effectLst/>
                        </a:rPr>
                      </a:br>
                      <a:r>
                        <a:rPr lang="en-US" sz="1800" u="none" strike="noStrike" dirty="0" smtClean="0">
                          <a:effectLst/>
                        </a:rPr>
                        <a:t>Stage I-IIIB.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effectLst/>
                        </a:rPr>
                        <a:t>If </a:t>
                      </a:r>
                      <a:r>
                        <a:rPr lang="en-US" sz="1800" u="none" strike="noStrike" dirty="0" smtClean="0">
                          <a:effectLst/>
                        </a:rPr>
                        <a:t>initial </a:t>
                      </a:r>
                      <a:r>
                        <a:rPr lang="en-US" sz="1800" u="none" strike="noStrike" dirty="0">
                          <a:effectLst/>
                        </a:rPr>
                        <a:t>chemo given for Stage IV, exactly one allowed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Pre-Screening</a:t>
                      </a:r>
                      <a:r>
                        <a:rPr lang="en-US" sz="1800" u="none" strike="noStrike" dirty="0" smtClean="0">
                          <a:effectLst/>
                        </a:rPr>
                        <a:t/>
                      </a:r>
                      <a:br>
                        <a:rPr lang="en-US" sz="1800" u="none" strike="noStrike" dirty="0" smtClean="0">
                          <a:effectLst/>
                        </a:rPr>
                      </a:br>
                      <a:r>
                        <a:rPr lang="en-US" sz="1800" u="none" strike="noStrike" dirty="0" smtClean="0">
                          <a:effectLst/>
                        </a:rPr>
                        <a:t>At least on platinum-based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chemotherapy for stage IV</a:t>
                      </a:r>
                      <a:endParaRPr lang="en-US" sz="1800" u="none" strike="noStrike" dirty="0" smtClean="0">
                        <a:effectLst/>
                      </a:endParaRPr>
                    </a:p>
                    <a:p>
                      <a:r>
                        <a:rPr lang="en-US" sz="2000" dirty="0" smtClean="0"/>
                        <a:t>Screening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At least one line systemic therapy (Stage I-IV)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At least one of these lines is platinum based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Stage I-III patients must have progressed within one year of platinum-based therapy</a:t>
                      </a:r>
                    </a:p>
                  </a:txBody>
                  <a:tcPr marL="9525" marR="9525" marT="9525" marB="0"/>
                </a:tc>
              </a:tr>
              <a:tr h="325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sng" strike="noStrike" dirty="0">
                          <a:effectLst/>
                        </a:rPr>
                        <a:t>Other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325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No prior docetaxel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treatment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 smtClean="0">
                          <a:effectLst/>
                        </a:rPr>
                        <a:t>Docetaxel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not allowed for Stage IV</a:t>
                      </a:r>
                      <a:endParaRPr lang="en-US" sz="1800" u="none" strike="noStrike" dirty="0" smtClean="0">
                        <a:effectLst/>
                      </a:endParaRP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 smtClean="0">
                          <a:effectLst/>
                        </a:rPr>
                        <a:t>Docetaxel allowed as long as no progression &lt;1 year after treatment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for Stage I-III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325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Register to assigned sub-study within </a:t>
                      </a:r>
                      <a:r>
                        <a:rPr lang="en-US" sz="1800" u="sng" strike="noStrike" dirty="0" smtClean="0">
                          <a:effectLst/>
                        </a:rPr>
                        <a:t>42</a:t>
                      </a:r>
                      <a:r>
                        <a:rPr lang="en-US" sz="1800" u="none" strike="noStrike" dirty="0" smtClean="0">
                          <a:effectLst/>
                        </a:rPr>
                        <a:t> days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Criterion removed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#2 Slide #: </a:t>
            </a:r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16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9BF28C2E620F4FAB9669FC920A0674" ma:contentTypeVersion="3" ma:contentTypeDescription="Create a new document." ma:contentTypeScope="" ma:versionID="79d143170e963f5a2a2cd465dafcf6f3">
  <xsd:schema xmlns:xsd="http://www.w3.org/2001/XMLSchema" xmlns:xs="http://www.w3.org/2001/XMLSchema" xmlns:p="http://schemas.microsoft.com/office/2006/metadata/properties" xmlns:ns2="69dab94b-f61e-445b-bf4d-5a6513d209d2" xmlns:ns3="2248488c-cf63-44fb-bd92-6fc8332c4fba" targetNamespace="http://schemas.microsoft.com/office/2006/metadata/properties" ma:root="true" ma:fieldsID="06302fc41f82150538a4ef0b50e01999" ns2:_="" ns3:_="">
    <xsd:import namespace="69dab94b-f61e-445b-bf4d-5a6513d209d2"/>
    <xsd:import namespace="2248488c-cf63-44fb-bd92-6fc8332c4fb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ab94b-f61e-445b-bf4d-5a6513d209d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8488c-cf63-44fb-bd92-6fc8332c4fb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9dab94b-f61e-445b-bf4d-5a6513d209d2">A2QN7SZZU2H6-21-7</_dlc_DocId>
    <_dlc_DocIdUrl xmlns="69dab94b-f61e-445b-bf4d-5a6513d209d2">
      <Url>https://thehopefoundationswog.sharepoint.com/sites/SWOG/S1400/_layouts/15/DocIdRedir.aspx?ID=A2QN7SZZU2H6-21-7</Url>
      <Description>A2QN7SZZU2H6-21-7</Description>
    </_dlc_DocIdUrl>
    <SharedWithUsers xmlns="2248488c-cf63-44fb-bd92-6fc8332c4fba">
      <UserInfo>
        <DisplayName>Crystal Miwa</DisplayName>
        <AccountId>18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9BE2DEB-71A4-408F-94D3-079DF478BA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AFA652-0687-424B-AC77-0C38F540DE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ab94b-f61e-445b-bf4d-5a6513d209d2"/>
    <ds:schemaRef ds:uri="2248488c-cf63-44fb-bd92-6fc8332c4f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FD633B-3B25-4C9E-A955-91B7E07B630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F7D5CB6-F5A8-4B7C-9EFA-F7E479B51CCC}">
  <ds:schemaRefs>
    <ds:schemaRef ds:uri="http://www.w3.org/XML/1998/namespace"/>
    <ds:schemaRef ds:uri="http://schemas.microsoft.com/office/2006/metadata/properties"/>
    <ds:schemaRef ds:uri="69dab94b-f61e-445b-bf4d-5a6513d209d2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2248488c-cf63-44fb-bd92-6fc8332c4fb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41767</TotalTime>
  <Words>612</Words>
  <Application>Microsoft Office PowerPoint</Application>
  <PresentationFormat>Widescreen</PresentationFormat>
  <Paragraphs>138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ＭＳ Ｐゴシック</vt:lpstr>
      <vt:lpstr>Arial</vt:lpstr>
      <vt:lpstr>Arial Black</vt:lpstr>
      <vt:lpstr>Calibri</vt:lpstr>
      <vt:lpstr>Calibri Light</vt:lpstr>
      <vt:lpstr>Courier New</vt:lpstr>
      <vt:lpstr>SapientSansBold</vt:lpstr>
      <vt:lpstr>SapientSansRegular</vt:lpstr>
      <vt:lpstr>Retrospect</vt:lpstr>
      <vt:lpstr> S1400 Revision #2 Training Slides </vt:lpstr>
      <vt:lpstr>S1400 Revision #2 version 4/22/2015 Phase II/III Biomarker-Driven Master Protocol for Previously Treated Squamous Cell Lung Cancer. (LUNG-MAP)</vt:lpstr>
      <vt:lpstr>Revision #2 Summary of Changes </vt:lpstr>
      <vt:lpstr>Schema at Revision #2</vt:lpstr>
      <vt:lpstr>Study Design and Goals at Revision #2</vt:lpstr>
      <vt:lpstr>Study Objectives for S1400A at Revision #2</vt:lpstr>
      <vt:lpstr>Study Objectives for S1400B, S1400C, and S1400D at Revision #2 -1</vt:lpstr>
      <vt:lpstr>Study Objectives for S1400B, S1400C, and S1400D at Revision #2 -2</vt:lpstr>
      <vt:lpstr>Eligibility Overview</vt:lpstr>
      <vt:lpstr>Eligibility Overview</vt:lpstr>
      <vt:lpstr>Eligibility Overview</vt:lpstr>
      <vt:lpstr>S1400 Sub-Study Chairs at Revision #2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Schofield, Mark</dc:creator>
  <cp:lastModifiedBy>Miwa, Crystal</cp:lastModifiedBy>
  <cp:revision>376</cp:revision>
  <cp:lastPrinted>2015-10-30T00:03:30Z</cp:lastPrinted>
  <dcterms:created xsi:type="dcterms:W3CDTF">2015-02-03T14:24:03Z</dcterms:created>
  <dcterms:modified xsi:type="dcterms:W3CDTF">2015-12-07T15:03:54Z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0x010100779BF28C2E620F4FAB9669FC920A0674</vt:lpwstr>
  </property>
  <property fmtid="{D5CDD505-2E9C-101B-9397-08002B2CF9AE}" pid="3" name="_dlc_DocIdItemGuid">
    <vt:lpwstr>07ee0818-1e73-421b-809e-382568a8c1d0</vt:lpwstr>
  </property>
</Properties>
</file>