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351" r:id="rId6"/>
    <p:sldId id="352" r:id="rId7"/>
    <p:sldId id="361" r:id="rId8"/>
    <p:sldId id="360" r:id="rId9"/>
    <p:sldId id="354" r:id="rId10"/>
    <p:sldId id="364" r:id="rId11"/>
    <p:sldId id="365" r:id="rId12"/>
    <p:sldId id="363" r:id="rId13"/>
    <p:sldId id="362" r:id="rId14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62626"/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5" autoAdjust="0"/>
    <p:restoredTop sz="87141" autoAdjust="0"/>
  </p:normalViewPr>
  <p:slideViewPr>
    <p:cSldViewPr snapToGrid="0">
      <p:cViewPr varScale="1">
        <p:scale>
          <a:sx n="57" d="100"/>
          <a:sy n="57" d="100"/>
        </p:scale>
        <p:origin x="90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3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ea typeface="ヒラギノ角ゴ Pro W3" charset="-128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325B1F-2A4E-4813-BF74-25C449E2EA48}" type="slidenum">
              <a:rPr lang="en-US" altLang="en-US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22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1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9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43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3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#3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 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 #6/7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b="1" kern="0" dirty="0">
                <a:solidFill>
                  <a:srgbClr val="000066"/>
                </a:solidFill>
                <a:latin typeface="+mn-lt"/>
              </a:rPr>
              <a:t>A Biomarker-Driven Master Protocol for Previously Treated Squamous Cell Lung Cancer. (LUNG-MAP)</a:t>
            </a:r>
            <a:endParaRPr lang="en-US" sz="2800" b="1" kern="0" dirty="0" smtClean="0">
              <a:solidFill>
                <a:srgbClr val="000066"/>
              </a:solidFill>
              <a:latin typeface="+mn-lt"/>
            </a:endParaRPr>
          </a:p>
          <a:p>
            <a:r>
              <a:rPr lang="en-US" kern="0" dirty="0" smtClean="0">
                <a:solidFill>
                  <a:srgbClr val="000066"/>
                </a:solidFill>
                <a:latin typeface="+mn-lt"/>
              </a:rPr>
              <a:t>This </a:t>
            </a:r>
            <a:r>
              <a:rPr lang="en-US" kern="0" dirty="0">
                <a:solidFill>
                  <a:srgbClr val="000066"/>
                </a:solidFill>
                <a:latin typeface="+mn-lt"/>
              </a:rPr>
              <a:t>slide deck contains an overview of the study design, eligibility criteria, and updates to the design and eligibility for </a:t>
            </a:r>
            <a:r>
              <a:rPr lang="en-US" kern="0" dirty="0" smtClean="0">
                <a:solidFill>
                  <a:srgbClr val="000066"/>
                </a:solidFill>
                <a:latin typeface="+mn-lt"/>
              </a:rPr>
              <a:t>Revision #6/7 of S1400</a:t>
            </a:r>
          </a:p>
          <a:p>
            <a:pPr algn="r"/>
            <a:r>
              <a:rPr lang="en-US" sz="1800" b="1" kern="0" dirty="0" smtClean="0">
                <a:solidFill>
                  <a:srgbClr val="000066"/>
                </a:solidFill>
              </a:rPr>
              <a:t>Version date </a:t>
            </a:r>
            <a:r>
              <a:rPr lang="en-US" sz="1800" b="1" kern="0" dirty="0" err="1" smtClean="0">
                <a:solidFill>
                  <a:srgbClr val="000066"/>
                </a:solidFill>
              </a:rPr>
              <a:t>february</a:t>
            </a:r>
            <a:r>
              <a:rPr lang="en-US" sz="1800" b="1" kern="0" dirty="0" smtClean="0">
                <a:solidFill>
                  <a:srgbClr val="000066"/>
                </a:solidFill>
              </a:rPr>
              <a:t> </a:t>
            </a:r>
            <a:r>
              <a:rPr lang="en-US" sz="1800" b="1" kern="0" dirty="0" smtClean="0">
                <a:solidFill>
                  <a:srgbClr val="000066"/>
                </a:solidFill>
              </a:rPr>
              <a:t>2017</a:t>
            </a:r>
            <a:endParaRPr lang="en-US" sz="1800" b="1" kern="0" dirty="0">
              <a:solidFill>
                <a:srgbClr val="000066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274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161686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86578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272184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S1400 Revision #6/7 </a:t>
            </a:r>
            <a:r>
              <a:rPr lang="en-US" sz="2400" dirty="0" smtClean="0"/>
              <a:t>version 8/29/2016 and 1/19/2017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Biomarker-Driven </a:t>
            </a:r>
            <a:r>
              <a:rPr lang="en-US" sz="2800" dirty="0"/>
              <a:t>Master Protocol for </a:t>
            </a:r>
            <a:r>
              <a:rPr lang="en-US" sz="2800" dirty="0" smtClean="0"/>
              <a:t>Previously Treated Squamous </a:t>
            </a:r>
            <a:r>
              <a:rPr lang="en-US" sz="2800" dirty="0"/>
              <a:t>Cell Lung Cancer</a:t>
            </a:r>
            <a:r>
              <a:rPr lang="en-US" sz="2800" dirty="0" smtClean="0"/>
              <a:t>. (</a:t>
            </a:r>
            <a:r>
              <a:rPr lang="en-US" sz="2800" dirty="0"/>
              <a:t>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</a:t>
            </a:r>
            <a:r>
              <a:rPr lang="en-US" dirty="0" smtClean="0"/>
              <a:t>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Eligibility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Chairs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1074400" cy="14563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Revision #6 and #7 Summary of 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2469"/>
            <a:ext cx="10546080" cy="4967316"/>
          </a:xfrm>
        </p:spPr>
        <p:txBody>
          <a:bodyPr>
            <a:noAutofit/>
          </a:bodyPr>
          <a:lstStyle/>
          <a:p>
            <a:pPr marL="201168" lvl="1" indent="0">
              <a:lnSpc>
                <a:spcPct val="100000"/>
              </a:lnSpc>
              <a:buNone/>
            </a:pPr>
            <a:r>
              <a:rPr lang="en-US" sz="2600" dirty="0" smtClean="0"/>
              <a:t>Revision #6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smtClean="0"/>
              <a:t>NEW Sub-Study,</a:t>
            </a:r>
            <a:r>
              <a:rPr lang="en-US" sz="26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S1400G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a biomarker-driven study including a PARP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inhibitor</a:t>
            </a:r>
            <a:endParaRPr lang="en-US" sz="2600" dirty="0"/>
          </a:p>
          <a:p>
            <a:pPr marL="690563" lvl="1" indent="-225425"/>
            <a:r>
              <a:rPr lang="en-US" sz="2400" dirty="0" smtClean="0"/>
              <a:t>This </a:t>
            </a:r>
            <a:r>
              <a:rPr lang="en-US" sz="2400" dirty="0"/>
              <a:t>study will follow the Phase II design from Design #2: Seamless Phase II followed by Phase III </a:t>
            </a:r>
            <a:r>
              <a:rPr lang="en-US" sz="2400" dirty="0" smtClean="0"/>
              <a:t>among </a:t>
            </a:r>
            <a:r>
              <a:rPr lang="en-US" sz="2400" dirty="0"/>
              <a:t>patients defined to be HRRD MDVN-positive. </a:t>
            </a:r>
            <a:endParaRPr lang="en-US" sz="2400" dirty="0" smtClean="0"/>
          </a:p>
          <a:p>
            <a:pPr marL="690563" lvl="1" indent="-225425"/>
            <a:r>
              <a:rPr lang="en-US" sz="2400" dirty="0" smtClean="0"/>
              <a:t>Talazoparib</a:t>
            </a:r>
          </a:p>
          <a:p>
            <a:pPr marL="531940"/>
            <a:r>
              <a:rPr lang="en-US" sz="2600" dirty="0" smtClean="0"/>
              <a:t>Administrative Closure of </a:t>
            </a:r>
            <a:r>
              <a:rPr lang="en-US" sz="2600" b="1" u="sng" dirty="0" smtClean="0"/>
              <a:t>S1400C</a:t>
            </a:r>
            <a:r>
              <a:rPr lang="en-US" sz="2600" dirty="0" smtClean="0"/>
              <a:t>, </a:t>
            </a:r>
            <a:r>
              <a:rPr lang="en-US" sz="2800" dirty="0"/>
              <a:t>CDK4/6 – Palbociclib </a:t>
            </a:r>
            <a:endParaRPr lang="en-US" sz="2800" dirty="0" smtClean="0"/>
          </a:p>
          <a:p>
            <a:pPr marL="690563" lvl="1"/>
            <a:r>
              <a:rPr lang="en-US" sz="2400" b="1" u="sng" dirty="0" smtClean="0"/>
              <a:t>S1400C</a:t>
            </a:r>
            <a:r>
              <a:rPr lang="en-US" sz="2400" dirty="0" smtClean="0"/>
              <a:t> Permanently Closed on 9/1/2016</a:t>
            </a:r>
          </a:p>
          <a:p>
            <a:pPr marL="531940"/>
            <a:r>
              <a:rPr lang="en-US" sz="2600" b="1" u="sng" dirty="0" smtClean="0"/>
              <a:t>S1400D</a:t>
            </a:r>
            <a:r>
              <a:rPr lang="en-US" sz="2600" dirty="0" smtClean="0"/>
              <a:t> Permanently Closed on 10/31/2016</a:t>
            </a:r>
            <a:endParaRPr lang="en-US" sz="2600" dirty="0"/>
          </a:p>
          <a:p>
            <a:pPr marL="201168" lvl="1" indent="0">
              <a:buNone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Revision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#7</a:t>
            </a: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690563" lvl="1" indent="-225425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Rapid Request for Amendment (RRA) for ipilimumab and for nivolumab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8890485" y="1522995"/>
            <a:ext cx="1744240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Non-match</a:t>
            </a: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Sub-Study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4062" name="TextBox 3"/>
          <p:cNvSpPr txBox="1">
            <a:spLocks noChangeArrowheads="1"/>
          </p:cNvSpPr>
          <p:nvPr/>
        </p:nvSpPr>
        <p:spPr bwMode="auto">
          <a:xfrm>
            <a:off x="8298778" y="4430612"/>
            <a:ext cx="140205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Ipilimumab</a:t>
            </a:r>
          </a:p>
        </p:txBody>
      </p:sp>
      <p:grpSp>
        <p:nvGrpSpPr>
          <p:cNvPr id="44064" name="Group 48"/>
          <p:cNvGrpSpPr>
            <a:grpSpLocks/>
          </p:cNvGrpSpPr>
          <p:nvPr/>
        </p:nvGrpSpPr>
        <p:grpSpPr bwMode="auto">
          <a:xfrm rot="5400000">
            <a:off x="9403641" y="3653343"/>
            <a:ext cx="724181" cy="676414"/>
            <a:chOff x="3962401" y="1869895"/>
            <a:chExt cx="990600" cy="761998"/>
          </a:xfrm>
        </p:grpSpPr>
        <p:cxnSp>
          <p:nvCxnSpPr>
            <p:cNvPr id="63527" name="Straight Arrow Connector 49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528" name="Straight Arrow Connector 52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3" name="TextBox 3"/>
          <p:cNvSpPr txBox="1">
            <a:spLocks noChangeArrowheads="1"/>
          </p:cNvSpPr>
          <p:nvPr/>
        </p:nvSpPr>
        <p:spPr bwMode="auto">
          <a:xfrm>
            <a:off x="87114" y="3128356"/>
            <a:ext cx="1188146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Single Arm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Phase II</a:t>
            </a:r>
            <a:endParaRPr lang="en-US" altLang="en-US" sz="1747" b="1" dirty="0">
              <a:solidFill>
                <a:srgbClr val="1C3B61"/>
              </a:solidFill>
              <a:latin typeface="Calibri"/>
            </a:endParaRPr>
          </a:p>
        </p:txBody>
      </p:sp>
      <p:sp>
        <p:nvSpPr>
          <p:cNvPr id="54" name="TextBox 37"/>
          <p:cNvSpPr txBox="1">
            <a:spLocks noChangeArrowheads="1"/>
          </p:cNvSpPr>
          <p:nvPr/>
        </p:nvSpPr>
        <p:spPr bwMode="auto">
          <a:xfrm>
            <a:off x="79576" y="4090594"/>
            <a:ext cx="1389163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Randomized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Phase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III</a:t>
            </a:r>
            <a:endParaRPr lang="en-US" altLang="en-US" sz="1747" b="1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63087" y="2556724"/>
            <a:ext cx="1399037" cy="988347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941" u="sng" dirty="0" smtClean="0">
                <a:latin typeface="Calibri"/>
                <a:ea typeface="ヒラギノ角ゴ Pro W3" charset="-128"/>
              </a:rPr>
              <a:t>S1400I</a:t>
            </a: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Checkpoint </a:t>
            </a:r>
            <a:endParaRPr lang="en-US" sz="1941" dirty="0"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Naive</a:t>
            </a:r>
            <a:endParaRPr lang="en-US" sz="1941" dirty="0">
              <a:latin typeface="Calibri"/>
              <a:ea typeface="ヒラギノ角ゴ Pro W3" charset="-128"/>
            </a:endParaRPr>
          </a:p>
        </p:txBody>
      </p: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3190640" y="1507487"/>
            <a:ext cx="2196202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Biomarker Driven 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#6/#7</a:t>
            </a:r>
            <a:endParaRPr lang="en-US" sz="4400" dirty="0"/>
          </a:p>
        </p:txBody>
      </p:sp>
      <p:sp>
        <p:nvSpPr>
          <p:cNvPr id="44041" name="TextBox 3"/>
          <p:cNvSpPr txBox="1">
            <a:spLocks noChangeArrowheads="1"/>
          </p:cNvSpPr>
          <p:nvPr/>
        </p:nvSpPr>
        <p:spPr bwMode="auto">
          <a:xfrm>
            <a:off x="1629610" y="4629104"/>
            <a:ext cx="1241892" cy="630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GDC-0032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vs. TBD</a:t>
            </a:r>
            <a:endParaRPr lang="en-US" altLang="en-US" sz="1747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9" name="TextBox 62"/>
          <p:cNvSpPr txBox="1"/>
          <p:nvPr/>
        </p:nvSpPr>
        <p:spPr>
          <a:xfrm>
            <a:off x="1659511" y="3545071"/>
            <a:ext cx="1188146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  <a:latin typeface="Calibri"/>
              </a:rPr>
              <a:t>GDC-0032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3498" name="Straight Arrow Connector 29"/>
          <p:cNvCxnSpPr>
            <a:cxnSpLocks noChangeShapeType="1"/>
          </p:cNvCxnSpPr>
          <p:nvPr/>
        </p:nvCxnSpPr>
        <p:spPr bwMode="auto">
          <a:xfrm>
            <a:off x="2211059" y="3089549"/>
            <a:ext cx="847" cy="566660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8"/>
          <p:cNvGrpSpPr/>
          <p:nvPr/>
        </p:nvGrpSpPr>
        <p:grpSpPr>
          <a:xfrm>
            <a:off x="5759080" y="2498312"/>
            <a:ext cx="1327030" cy="2760836"/>
            <a:chOff x="2929426" y="2498312"/>
            <a:chExt cx="1327030" cy="2760836"/>
          </a:xfrm>
        </p:grpSpPr>
        <p:sp>
          <p:nvSpPr>
            <p:cNvPr id="44042" name="TextBox 50"/>
            <p:cNvSpPr txBox="1">
              <a:spLocks noChangeArrowheads="1"/>
            </p:cNvSpPr>
            <p:nvPr/>
          </p:nvSpPr>
          <p:spPr bwMode="auto">
            <a:xfrm>
              <a:off x="3004050" y="4629104"/>
              <a:ext cx="1215397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Talazoparib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grpSp>
          <p:nvGrpSpPr>
            <p:cNvPr id="63495" name="Group 71"/>
            <p:cNvGrpSpPr>
              <a:grpSpLocks/>
            </p:cNvGrpSpPr>
            <p:nvPr/>
          </p:nvGrpSpPr>
          <p:grpSpPr bwMode="auto">
            <a:xfrm rot="5400000">
              <a:off x="3309361" y="3906861"/>
              <a:ext cx="602456" cy="676414"/>
              <a:chOff x="3962401" y="1869895"/>
              <a:chExt cx="990600" cy="761998"/>
            </a:xfrm>
          </p:grpSpPr>
          <p:cxnSp>
            <p:nvCxnSpPr>
              <p:cNvPr id="63531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532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" name="TextBox 62"/>
            <p:cNvSpPr txBox="1"/>
            <p:nvPr/>
          </p:nvSpPr>
          <p:spPr>
            <a:xfrm>
              <a:off x="2929426" y="3545071"/>
              <a:ext cx="132703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Talazoparib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0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537702" y="3052926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"/>
            <p:cNvSpPr txBox="1">
              <a:spLocks noChangeArrowheads="1"/>
            </p:cNvSpPr>
            <p:nvPr/>
          </p:nvSpPr>
          <p:spPr bwMode="auto">
            <a:xfrm>
              <a:off x="3053201" y="2498312"/>
              <a:ext cx="9643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latin typeface="Calibri"/>
                  <a:ea typeface="ヒラギノ角ゴ Pro W3" charset="-128"/>
                </a:rPr>
                <a:t>S1400G</a:t>
              </a:r>
            </a:p>
            <a:p>
              <a:pPr algn="ctr">
                <a:defRPr/>
              </a:pPr>
              <a:r>
                <a:rPr lang="en-US" sz="1747" kern="0" dirty="0" smtClean="0">
                  <a:latin typeface="Calibri"/>
                  <a:ea typeface="ヒラギノ角ゴ Pro W3" charset="-128"/>
                </a:rPr>
                <a:t>HRRD</a:t>
              </a:r>
              <a:endParaRPr lang="en-US" sz="1747" kern="0" dirty="0">
                <a:latin typeface="Calibri"/>
                <a:ea typeface="ヒラギノ角ゴ Pro W3" charset="-128"/>
              </a:endParaRPr>
            </a:p>
          </p:txBody>
        </p:sp>
      </p:grpSp>
      <p:sp>
        <p:nvSpPr>
          <p:cNvPr id="42" name="TextBox 2"/>
          <p:cNvSpPr txBox="1">
            <a:spLocks noChangeArrowheads="1"/>
          </p:cNvSpPr>
          <p:nvPr/>
        </p:nvSpPr>
        <p:spPr bwMode="auto">
          <a:xfrm>
            <a:off x="1667937" y="2498312"/>
            <a:ext cx="1179720" cy="630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3">
                <a:lumMod val="50000"/>
              </a:scheme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747" u="sng" kern="0" dirty="0" smtClean="0">
                <a:solidFill>
                  <a:schemeClr val="bg1">
                    <a:lumMod val="65000"/>
                  </a:schemeClr>
                </a:solidFill>
                <a:latin typeface="Calibri"/>
                <a:ea typeface="ヒラギノ角ゴ Pro W3" charset="-128"/>
              </a:rPr>
              <a:t>S1400B</a:t>
            </a:r>
            <a:r>
              <a:rPr lang="en-US" sz="1747" kern="0" dirty="0" smtClean="0">
                <a:ea typeface="ヒラギノ角ゴ Pro W3" charset="-128"/>
              </a:rPr>
              <a:t>§</a:t>
            </a:r>
            <a:endParaRPr lang="en-US" sz="1747" u="sng" kern="0" dirty="0" smtClean="0">
              <a:solidFill>
                <a:schemeClr val="bg1">
                  <a:lumMod val="65000"/>
                </a:schemeClr>
              </a:solidFill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1747" kern="0" dirty="0" smtClean="0">
                <a:solidFill>
                  <a:schemeClr val="bg1">
                    <a:lumMod val="65000"/>
                  </a:schemeClr>
                </a:solidFill>
                <a:latin typeface="Calibri"/>
                <a:ea typeface="ヒラギノ角ゴ Pro W3" charset="-128"/>
              </a:rPr>
              <a:t>PI3K</a:t>
            </a:r>
            <a:endParaRPr lang="en-US" sz="1747" kern="0" dirty="0">
              <a:solidFill>
                <a:schemeClr val="bg1">
                  <a:lumMod val="65000"/>
                </a:scheme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67" name="Left Bracket 66"/>
          <p:cNvSpPr/>
          <p:nvPr/>
        </p:nvSpPr>
        <p:spPr>
          <a:xfrm rot="5400000">
            <a:off x="4201952" y="287869"/>
            <a:ext cx="45719" cy="4212995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grpSp>
        <p:nvGrpSpPr>
          <p:cNvPr id="37" name="Group 71"/>
          <p:cNvGrpSpPr>
            <a:grpSpLocks/>
          </p:cNvGrpSpPr>
          <p:nvPr/>
        </p:nvGrpSpPr>
        <p:grpSpPr bwMode="auto">
          <a:xfrm rot="5400000">
            <a:off x="1925770" y="3906861"/>
            <a:ext cx="602456" cy="676414"/>
            <a:chOff x="3962401" y="1869895"/>
            <a:chExt cx="990600" cy="761998"/>
          </a:xfrm>
        </p:grpSpPr>
        <p:cxnSp>
          <p:nvCxnSpPr>
            <p:cNvPr id="38" name="Straight Arrow Connector 76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77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3830797" y="2502171"/>
            <a:ext cx="1113620" cy="2760836"/>
            <a:chOff x="4808040" y="2517026"/>
            <a:chExt cx="1113620" cy="2760836"/>
          </a:xfrm>
        </p:grpSpPr>
        <p:sp>
          <p:nvSpPr>
            <p:cNvPr id="44043" name="TextBox 51"/>
            <p:cNvSpPr txBox="1">
              <a:spLocks noChangeArrowheads="1"/>
            </p:cNvSpPr>
            <p:nvPr/>
          </p:nvSpPr>
          <p:spPr bwMode="auto">
            <a:xfrm>
              <a:off x="4890498" y="4647818"/>
              <a:ext cx="1024639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AZD4547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sp>
          <p:nvSpPr>
            <p:cNvPr id="33" name="TextBox 62"/>
            <p:cNvSpPr txBox="1"/>
            <p:nvPr/>
          </p:nvSpPr>
          <p:spPr>
            <a:xfrm>
              <a:off x="4872975" y="3563785"/>
              <a:ext cx="104868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bg2">
                      <a:lumMod val="75000"/>
                    </a:schemeClr>
                  </a:solidFill>
                  <a:latin typeface="Calibri"/>
                </a:rPr>
                <a:t>AZD4547</a:t>
              </a:r>
              <a:endParaRPr lang="en-US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2" name="Straight Arrow Connector 33"/>
            <p:cNvCxnSpPr>
              <a:cxnSpLocks noChangeShapeType="1"/>
            </p:cNvCxnSpPr>
            <p:nvPr/>
          </p:nvCxnSpPr>
          <p:spPr bwMode="auto">
            <a:xfrm>
              <a:off x="5411279" y="3071291"/>
              <a:ext cx="0" cy="567298"/>
            </a:xfrm>
            <a:prstGeom prst="straightConnector1">
              <a:avLst/>
            </a:prstGeom>
            <a:noFill/>
            <a:ln w="28575" algn="ctr">
              <a:solidFill>
                <a:schemeClr val="bg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Box 2"/>
            <p:cNvSpPr txBox="1">
              <a:spLocks noChangeArrowheads="1"/>
            </p:cNvSpPr>
            <p:nvPr/>
          </p:nvSpPr>
          <p:spPr bwMode="auto">
            <a:xfrm>
              <a:off x="4808040" y="2517026"/>
              <a:ext cx="1104791" cy="63004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solidFill>
                    <a:schemeClr val="bg2">
                      <a:lumMod val="75000"/>
                    </a:schemeClr>
                  </a:solidFill>
                  <a:latin typeface="Calibri"/>
                  <a:ea typeface="ヒラギノ角ゴ Pro W3" charset="-128"/>
                </a:rPr>
                <a:t>S1400D</a:t>
              </a:r>
              <a:r>
                <a:rPr lang="en-US" sz="1747" kern="0" dirty="0" smtClean="0">
                  <a:solidFill>
                    <a:schemeClr val="tx1"/>
                  </a:solidFill>
                  <a:latin typeface="Calibri"/>
                  <a:ea typeface="ヒラギノ角ゴ Pro W3" charset="-128"/>
                </a:rPr>
                <a:t>§</a:t>
              </a:r>
            </a:p>
            <a:p>
              <a:pPr algn="ctr">
                <a:defRPr/>
              </a:pPr>
              <a:r>
                <a:rPr lang="en-US" sz="1747" kern="0" dirty="0" smtClean="0">
                  <a:solidFill>
                    <a:schemeClr val="bg2">
                      <a:lumMod val="75000"/>
                    </a:schemeClr>
                  </a:solidFill>
                  <a:latin typeface="Calibri"/>
                  <a:ea typeface="ヒラギノ角ゴ Pro W3" charset="-128"/>
                </a:rPr>
                <a:t>FGFR</a:t>
              </a:r>
              <a:endParaRPr lang="en-US" sz="1747" kern="0" dirty="0">
                <a:solidFill>
                  <a:schemeClr val="bg2">
                    <a:lumMod val="75000"/>
                  </a:schemeClr>
                </a:solidFill>
                <a:latin typeface="Calibri"/>
                <a:ea typeface="ヒラギノ角ゴ Pro W3" charset="-128"/>
              </a:endParaRPr>
            </a:p>
          </p:txBody>
        </p:sp>
        <p:grpSp>
          <p:nvGrpSpPr>
            <p:cNvPr id="44" name="Group 71"/>
            <p:cNvGrpSpPr>
              <a:grpSpLocks/>
            </p:cNvGrpSpPr>
            <p:nvPr/>
          </p:nvGrpSpPr>
          <p:grpSpPr bwMode="auto">
            <a:xfrm rot="5400000">
              <a:off x="5040044" y="3925575"/>
              <a:ext cx="602456" cy="676414"/>
              <a:chOff x="3962401" y="1869895"/>
              <a:chExt cx="990600" cy="761998"/>
            </a:xfrm>
          </p:grpSpPr>
          <p:cxnSp>
            <p:nvCxnSpPr>
              <p:cNvPr id="45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" name="TextBox 4"/>
          <p:cNvSpPr txBox="1"/>
          <p:nvPr/>
        </p:nvSpPr>
        <p:spPr>
          <a:xfrm>
            <a:off x="557770" y="5316033"/>
            <a:ext cx="10551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Biomarker-driven sub-studies </a:t>
            </a:r>
            <a:r>
              <a:rPr lang="en-US" b="1" dirty="0"/>
              <a:t>will progress to Phase III if study meets endpoint and Phase III is </a:t>
            </a:r>
            <a:r>
              <a:rPr lang="en-US" b="1" dirty="0" smtClean="0"/>
              <a:t>feasible at which point the standard of care arm will be determined.</a:t>
            </a:r>
            <a:r>
              <a:rPr lang="en-US" u="sng" kern="0" dirty="0">
                <a:ea typeface="ヒラギノ角ゴ Pro W3" charset="-128"/>
              </a:rPr>
              <a:t> </a:t>
            </a:r>
            <a:endParaRPr lang="en-US" kern="0" dirty="0" smtClean="0">
              <a:ea typeface="ヒラギノ角ゴ Pro W3" charset="-128"/>
            </a:endParaRPr>
          </a:p>
          <a:p>
            <a:r>
              <a:rPr lang="en-US" kern="0" dirty="0" smtClean="0">
                <a:ea typeface="ヒラギノ角ゴ Pro W3" charset="-128"/>
              </a:rPr>
              <a:t>§</a:t>
            </a:r>
            <a:r>
              <a:rPr lang="en-US" b="1" u="sng" kern="0" dirty="0" smtClean="0">
                <a:ea typeface="ヒラギノ角ゴ Pro W3" charset="-128"/>
              </a:rPr>
              <a:t>S1400B and S1400D</a:t>
            </a:r>
            <a:r>
              <a:rPr lang="en-US" kern="0" dirty="0" smtClean="0">
                <a:ea typeface="ヒラギノ角ゴ Pro W3" charset="-128"/>
              </a:rPr>
              <a:t> Closed </a:t>
            </a:r>
            <a:r>
              <a:rPr lang="en-US" kern="0" dirty="0" smtClean="0">
                <a:ea typeface="ヒラギノ角ゴ Pro W3" charset="-128"/>
              </a:rPr>
              <a:t>prior to the activation of Revision #</a:t>
            </a:r>
            <a:r>
              <a:rPr lang="en-US" kern="0" dirty="0" smtClean="0">
                <a:ea typeface="ヒラギノ角ゴ Pro W3" charset="-128"/>
              </a:rPr>
              <a:t>6/7</a:t>
            </a:r>
            <a:endParaRPr lang="en-US" dirty="0"/>
          </a:p>
        </p:txBody>
      </p:sp>
      <p:cxnSp>
        <p:nvCxnSpPr>
          <p:cNvPr id="50" name="Straight Arrow Connector 33"/>
          <p:cNvCxnSpPr>
            <a:cxnSpLocks noChangeShapeType="1"/>
            <a:endCxn id="2" idx="0"/>
          </p:cNvCxnSpPr>
          <p:nvPr/>
        </p:nvCxnSpPr>
        <p:spPr bwMode="auto">
          <a:xfrm>
            <a:off x="9753359" y="2273075"/>
            <a:ext cx="9247" cy="283649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10007129" y="4430612"/>
            <a:ext cx="132296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</a:t>
            </a:r>
            <a:endParaRPr lang="en-US" altLang="en-US" sz="1800" b="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4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Design and Goals at Revision #6/#7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3"/>
            <a:ext cx="10546080" cy="4397411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/>
              <a:t>Overall Study Goal</a:t>
            </a:r>
            <a:r>
              <a:rPr lang="en-US" sz="2400" dirty="0"/>
              <a:t>: 	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/>
              <a:t>Identify </a:t>
            </a:r>
            <a:r>
              <a:rPr lang="en-US" sz="2400" dirty="0" smtClean="0"/>
              <a:t>and </a:t>
            </a:r>
            <a:r>
              <a:rPr lang="en-US" sz="2400" dirty="0"/>
              <a:t>quickly lead to </a:t>
            </a:r>
            <a:r>
              <a:rPr lang="en-US" sz="2400" dirty="0" smtClean="0"/>
              <a:t>approvals of immunotherapies as safe and effective regimens </a:t>
            </a:r>
            <a:r>
              <a:rPr lang="en-US" sz="2400" dirty="0"/>
              <a:t>(monotherapy or combinations) based on matched predictive biomarker-targeted drug </a:t>
            </a:r>
            <a:r>
              <a:rPr lang="en-US" sz="2400" dirty="0" smtClean="0"/>
              <a:t>pairs</a:t>
            </a:r>
          </a:p>
          <a:p>
            <a:pPr marL="0" indent="0">
              <a:spcBef>
                <a:spcPts val="600"/>
              </a:spcBef>
              <a:buNone/>
            </a:pPr>
            <a:endParaRPr lang="en-US" sz="2400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Study Design:</a:t>
            </a:r>
            <a:r>
              <a:rPr lang="en-US" sz="2400" dirty="0" smtClean="0"/>
              <a:t>	</a:t>
            </a:r>
          </a:p>
          <a:p>
            <a:r>
              <a:rPr lang="en-US" sz="2400" b="1" u="sng" dirty="0" smtClean="0"/>
              <a:t>S1400G</a:t>
            </a:r>
            <a:r>
              <a:rPr lang="en-US" sz="2400" b="1" dirty="0" smtClean="0"/>
              <a:t>: </a:t>
            </a:r>
            <a:r>
              <a:rPr lang="en-US" sz="2400" dirty="0" smtClean="0"/>
              <a:t>Single arm Phase II Design</a:t>
            </a:r>
          </a:p>
          <a:p>
            <a:r>
              <a:rPr lang="en-US" sz="2400" b="1" u="sng" dirty="0" smtClean="0"/>
              <a:t>S1400I</a:t>
            </a:r>
            <a:r>
              <a:rPr lang="en-US" sz="2400" b="1" dirty="0" smtClean="0"/>
              <a:t>: </a:t>
            </a:r>
            <a:r>
              <a:rPr lang="en-US" sz="2400" dirty="0" smtClean="0"/>
              <a:t>Randomized Phase III Design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#6/#7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Phase II Biomarker-driven </a:t>
            </a:r>
            <a:r>
              <a:rPr lang="en-US" sz="2600" dirty="0" smtClean="0"/>
              <a:t>Sub-study: </a:t>
            </a:r>
            <a:r>
              <a:rPr lang="en-US" sz="2600" b="1" u="sng" dirty="0" smtClean="0"/>
              <a:t>S1400G</a:t>
            </a:r>
            <a:endParaRPr lang="en-US" sz="2600" u="sng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estimate the response rate among patients treated with the investigational therapy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investigator-assessed progression-free survival and overall survival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duration of response with the investigational </a:t>
            </a:r>
            <a:r>
              <a:rPr lang="en-US" sz="2400" dirty="0" smtClean="0"/>
              <a:t>therapy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investigational therapy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#6/#7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</a:t>
            </a:r>
            <a:r>
              <a:rPr lang="en-US" sz="2800" dirty="0"/>
              <a:t>Phase III Non-Match Sub-study: </a:t>
            </a:r>
            <a:r>
              <a:rPr lang="en-US" sz="2800" b="1" u="sng" dirty="0"/>
              <a:t>S1400I </a:t>
            </a:r>
            <a:endParaRPr lang="en-US" sz="2800" b="1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compare overall survival in patients randomized to nivolumab plus ipilimumab vs. nivolumab </a:t>
            </a:r>
            <a:endParaRPr lang="en-US" sz="2400" dirty="0" smtClean="0"/>
          </a:p>
          <a:p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investigator-assessed progression-free survival in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response rates among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nivolumab plus ipilimumab vs. nivolumab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Screening/Pre-screening Eligibility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10713952" cy="4023360"/>
          </a:xfrm>
        </p:spPr>
        <p:txBody>
          <a:bodyPr>
            <a:normAutofit lnSpcReduction="10000"/>
          </a:bodyPr>
          <a:lstStyle/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IV or recurrent squamous cell lung cancer </a:t>
            </a: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are eligible for the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Screening/Pre-Screening registration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upon progression on prior therapy (Screen at progression), or 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prior to progression on current treatment for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disease (Pre-Screen prior to progression)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Patients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must have measurable disease 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a performance status of 0-1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Patients must have an adequate tissue specimen for biomarker </a:t>
            </a:r>
            <a:r>
              <a:rPr lang="en-US" sz="2600" dirty="0" smtClean="0"/>
              <a:t>profiling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local pathologist must sign off on the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Local Pathology Review Form prior to enrollment certifying the tissue requirements have been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met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56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Chairs Revision #6/#7</a:t>
            </a:r>
            <a:endParaRPr lang="en-US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S1400A–MEDI4736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Vassiliki A. Papadimitrakopoulou, MD 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Hossein Borghaei, DO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S1400B–</a:t>
            </a:r>
            <a:r>
              <a:rPr lang="en-US" b="1" cap="all" dirty="0" smtClean="0"/>
              <a:t>GDC-0032 </a:t>
            </a:r>
            <a:r>
              <a:rPr lang="en-US" b="1" cap="all" dirty="0"/>
              <a:t>(TASELISIB)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Corey J. Langer, MD</a:t>
            </a:r>
          </a:p>
          <a:p>
            <a:pPr marL="200025" lvl="1" indent="193675">
              <a:buNone/>
            </a:pPr>
            <a:r>
              <a:rPr lang="en-US" sz="2000" dirty="0"/>
              <a:t>NCTN: NRG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James Wade III, MD</a:t>
            </a:r>
          </a:p>
          <a:p>
            <a:pPr marL="200025" lvl="1" indent="193675">
              <a:buClr>
                <a:srgbClr val="DB8631">
                  <a:lumMod val="5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NCTN: SWOG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60193" y="1845735"/>
            <a:ext cx="324139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S1400C–</a:t>
            </a:r>
            <a:r>
              <a:rPr lang="en-US" b="1" cap="all" dirty="0"/>
              <a:t>PALBOCICLIB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Martin J. Edelman, MD</a:t>
            </a:r>
          </a:p>
          <a:p>
            <a:pPr marL="200025" lvl="1" indent="193675">
              <a:buNone/>
            </a:pPr>
            <a:r>
              <a:rPr lang="en-US" dirty="0"/>
              <a:t>NCTN: NRG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Kathy S. Albain, MD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S1400D–</a:t>
            </a:r>
            <a:r>
              <a:rPr lang="en-US" b="1" cap="all" dirty="0" smtClean="0"/>
              <a:t>AZD4547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Charu Aggarwal, MD, MPH 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VE" sz="2000" dirty="0"/>
              <a:t>Primo N. Lara, Jr., 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8101583" y="1845735"/>
            <a:ext cx="3854627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50000"/>
                </a:schemeClr>
              </a:buClr>
              <a:buSzPct val="10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s-VE" b="1" dirty="0" smtClean="0"/>
              <a:t>S1400G</a:t>
            </a:r>
            <a:r>
              <a:rPr lang="en-US" b="1" dirty="0" smtClean="0"/>
              <a:t>–</a:t>
            </a:r>
            <a:r>
              <a:rPr lang="en-US" b="1" cap="all" dirty="0" smtClean="0"/>
              <a:t>Talazoparib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/>
              <a:t>Taofeek K. </a:t>
            </a:r>
            <a:r>
              <a:rPr lang="es-VE" sz="2000" dirty="0" smtClean="0"/>
              <a:t>Owonikoko</a:t>
            </a:r>
            <a:r>
              <a:rPr lang="en-US" sz="2000" dirty="0" smtClean="0"/>
              <a:t>, MD, PhD, MSCR</a:t>
            </a:r>
            <a:endParaRPr lang="en-US" sz="2000" dirty="0"/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ECOG-ACRIN</a:t>
            </a:r>
            <a:endParaRPr lang="es-VE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 smtClean="0"/>
              <a:t>Lauren A. Byers, </a:t>
            </a:r>
            <a:r>
              <a:rPr lang="en-US" sz="2000" dirty="0"/>
              <a:t>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  <a:endParaRPr lang="es-VE" dirty="0"/>
          </a:p>
          <a:p>
            <a:pPr>
              <a:buFont typeface="Arial" panose="020B0604020202020204" pitchFamily="34" charset="0"/>
              <a:buChar char="•"/>
            </a:pPr>
            <a:r>
              <a:rPr lang="es-VE" b="1" dirty="0" smtClean="0"/>
              <a:t>S1400I</a:t>
            </a:r>
            <a:r>
              <a:rPr lang="en-US" b="1" dirty="0" smtClean="0"/>
              <a:t>–</a:t>
            </a:r>
            <a:r>
              <a:rPr lang="en-US" b="1" cap="all" dirty="0" smtClean="0"/>
              <a:t>Nivolumab plus Ipilimumab </a:t>
            </a:r>
            <a:endParaRPr lang="es-VE" b="1" dirty="0" smtClean="0"/>
          </a:p>
          <a:p>
            <a:pPr lvl="1">
              <a:buFont typeface="Calibri" pitchFamily="34" charset="0"/>
              <a:buChar char="−"/>
            </a:pPr>
            <a:r>
              <a:rPr lang="es-VE" sz="2000" dirty="0" smtClean="0"/>
              <a:t>Scott </a:t>
            </a:r>
            <a:r>
              <a:rPr lang="en-US" sz="2000" dirty="0" smtClean="0"/>
              <a:t>N. Gettinger, MD</a:t>
            </a:r>
          </a:p>
          <a:p>
            <a:pPr marL="200025" lvl="1" indent="193675">
              <a:buFont typeface="Calibri" pitchFamily="34" charset="0"/>
              <a:buNone/>
            </a:pPr>
            <a:r>
              <a:rPr lang="en-US" dirty="0" smtClean="0"/>
              <a:t>NCTN: SWOG</a:t>
            </a:r>
            <a:endParaRPr lang="es-VE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 smtClean="0"/>
              <a:t>Lyudmila A. Bazhenova,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itchFamily="34" charset="0"/>
              <a:buNone/>
            </a:pPr>
            <a:r>
              <a:rPr lang="en-US" dirty="0" smtClean="0"/>
              <a:t>NCTN: ALLIANCE</a:t>
            </a:r>
            <a:endParaRPr lang="es-VE" dirty="0" smtClean="0"/>
          </a:p>
          <a:p>
            <a:pPr marL="200025" lvl="1" indent="193675">
              <a:buFont typeface="Calibri" pitchFamily="34" charset="0"/>
              <a:buNone/>
            </a:pPr>
            <a:endParaRPr lang="es-V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Revision #6 Slide #: </a:t>
            </a:r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1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248488c-cf63-44fb-bd92-6fc8332c4fba"/>
    <ds:schemaRef ds:uri="69dab94b-f61e-445b-bf4d-5a6513d209d2"/>
  </ds:schemaRefs>
</ds:datastoreItem>
</file>

<file path=customXml/itemProps3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43461</TotalTime>
  <Words>594</Words>
  <Application>Microsoft Office PowerPoint</Application>
  <PresentationFormat>Widescreen</PresentationFormat>
  <Paragraphs>134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Times New Roman</vt:lpstr>
      <vt:lpstr>ヒラギノ角ゴ Pro W3</vt:lpstr>
      <vt:lpstr>Retrospect</vt:lpstr>
      <vt:lpstr> S1400  Revision #6/7  Training Slides</vt:lpstr>
      <vt:lpstr>S1400 Revision #6/7 version 8/29/2016 and 1/19/2017 A Biomarker-Driven Master Protocol for Previously Treated Squamous Cell Lung Cancer. (LUNG-MAP)</vt:lpstr>
      <vt:lpstr>Revision #6 and #7 Summary of Changes</vt:lpstr>
      <vt:lpstr>Schema at Revision #6/#7</vt:lpstr>
      <vt:lpstr>Study Design and Goals at Revision #6/#7</vt:lpstr>
      <vt:lpstr>Study Objectives at Revision #6/#7</vt:lpstr>
      <vt:lpstr>Study Objectives at Revision #6/#7</vt:lpstr>
      <vt:lpstr>S1400 Screening/Pre-screening Eligibility Overview </vt:lpstr>
      <vt:lpstr>S1400 Sub-Study Chairs Revision #6/#7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402</cp:revision>
  <cp:lastPrinted>2015-10-30T00:03:30Z</cp:lastPrinted>
  <dcterms:created xsi:type="dcterms:W3CDTF">2015-02-03T14:24:03Z</dcterms:created>
  <dcterms:modified xsi:type="dcterms:W3CDTF">2017-02-02T16:06:02Z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