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351" r:id="rId6"/>
    <p:sldId id="352" r:id="rId7"/>
    <p:sldId id="367" r:id="rId8"/>
    <p:sldId id="360" r:id="rId9"/>
    <p:sldId id="368" r:id="rId10"/>
    <p:sldId id="364" r:id="rId11"/>
    <p:sldId id="365" r:id="rId12"/>
    <p:sldId id="366" r:id="rId13"/>
    <p:sldId id="363" r:id="rId14"/>
    <p:sldId id="362" r:id="rId15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BFBFB"/>
    <a:srgbClr val="E62626"/>
    <a:srgbClr val="927C61"/>
    <a:srgbClr val="E1E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8" autoAdjust="0"/>
    <p:restoredTop sz="87141" autoAdjust="0"/>
  </p:normalViewPr>
  <p:slideViewPr>
    <p:cSldViewPr snapToGrid="0">
      <p:cViewPr varScale="1">
        <p:scale>
          <a:sx n="115" d="100"/>
          <a:sy n="115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3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ヒラギノ角ゴ Pro W3" charset="-128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325B1F-2A4E-4813-BF74-25C449E2EA48}" type="slidenum">
              <a:rPr lang="en-US" altLang="en-US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22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9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43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3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/>
              <a:t>Revision #3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 </a:t>
            </a:r>
            <a:b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 #8 &amp; 9/10</a:t>
            </a:r>
            <a:b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b="1" kern="0" dirty="0">
                <a:solidFill>
                  <a:srgbClr val="000066"/>
                </a:solidFill>
                <a:latin typeface="+mn-lt"/>
              </a:rPr>
              <a:t>A Biomarker-Driven Master Protocol for Previously Treated Squamous Cell Lung Cancer. (LUNG-MAP)</a:t>
            </a:r>
          </a:p>
          <a:p>
            <a:r>
              <a:rPr lang="en-US" kern="0" dirty="0">
                <a:solidFill>
                  <a:srgbClr val="000066"/>
                </a:solidFill>
                <a:latin typeface="+mn-lt"/>
              </a:rPr>
              <a:t>This slide deck contains an overview of the study design, eligibility criteria, and updates to the design and eligibility for Revisions #8 &amp; 9/10 of S1400</a:t>
            </a:r>
          </a:p>
          <a:p>
            <a:pPr algn="r"/>
            <a:r>
              <a:rPr lang="en-US" sz="1800" b="1" kern="0" dirty="0">
                <a:solidFill>
                  <a:srgbClr val="000066"/>
                </a:solidFill>
              </a:rPr>
              <a:t>Version date September 2017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274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161686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86578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272184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</a:t>
            </a:r>
          </a:p>
          <a:p>
            <a:r>
              <a:rPr lang="en-US" dirty="0"/>
              <a:t>Slide #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99090" y="494675"/>
            <a:ext cx="10556590" cy="99216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Chairs Revision #9/10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99090" y="1704419"/>
            <a:ext cx="4604677" cy="435160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S1400G</a:t>
            </a:r>
            <a:r>
              <a:rPr lang="en-US" b="1" dirty="0"/>
              <a:t>–</a:t>
            </a:r>
            <a:r>
              <a:rPr lang="en-US" b="1" cap="all" dirty="0" err="1"/>
              <a:t>Talazoparib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 err="1"/>
              <a:t>Taofeek</a:t>
            </a:r>
            <a:r>
              <a:rPr lang="es-VE" sz="2000" dirty="0"/>
              <a:t> K. </a:t>
            </a:r>
            <a:r>
              <a:rPr lang="es-VE" sz="2000" dirty="0" err="1"/>
              <a:t>Owonikoko</a:t>
            </a:r>
            <a:r>
              <a:rPr lang="en-US" sz="2000" dirty="0"/>
              <a:t>, MD, PhD, MSCR</a:t>
            </a:r>
          </a:p>
          <a:p>
            <a:pPr marL="200025" lvl="1" indent="193675">
              <a:buNone/>
            </a:pPr>
            <a:r>
              <a:rPr lang="en-US" sz="2000" dirty="0"/>
              <a:t>NCTN: ECOG-ACRIN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Lauren A. Byers,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SWOG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>
                <a:solidFill>
                  <a:srgbClr val="000066"/>
                </a:solidFill>
              </a:rPr>
              <a:t>Contact: S1400G@swog.org</a:t>
            </a:r>
            <a:endParaRPr lang="es-VE" sz="2000" dirty="0">
              <a:solidFill>
                <a:srgbClr val="000066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S1400I</a:t>
            </a:r>
            <a:r>
              <a:rPr lang="en-US" b="1" dirty="0"/>
              <a:t>–</a:t>
            </a:r>
            <a:r>
              <a:rPr lang="en-US" b="1" cap="all" dirty="0" err="1"/>
              <a:t>Nivolumab</a:t>
            </a:r>
            <a:r>
              <a:rPr lang="en-US" b="1" cap="all" dirty="0"/>
              <a:t> plus Ipilimumab 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/>
              <a:t>Scott </a:t>
            </a:r>
            <a:r>
              <a:rPr lang="en-US" sz="2000" dirty="0"/>
              <a:t>N. </a:t>
            </a:r>
            <a:r>
              <a:rPr lang="en-US" sz="2000" dirty="0" err="1"/>
              <a:t>Gettinger</a:t>
            </a:r>
            <a:r>
              <a:rPr lang="en-US" sz="2000" dirty="0"/>
              <a:t>, MD</a:t>
            </a:r>
          </a:p>
          <a:p>
            <a:pPr marL="200025" lvl="1" indent="193675">
              <a:buNone/>
            </a:pPr>
            <a:r>
              <a:rPr lang="en-US" sz="2000" dirty="0"/>
              <a:t>NCTN: SWOG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Lyudmila A. </a:t>
            </a:r>
            <a:r>
              <a:rPr lang="en-US" sz="2000" dirty="0" err="1"/>
              <a:t>Bazhenova</a:t>
            </a:r>
            <a:r>
              <a:rPr lang="en-US" sz="2000" dirty="0"/>
              <a:t>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ALLIANCE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>
                <a:solidFill>
                  <a:srgbClr val="000066"/>
                </a:solidFill>
              </a:rPr>
              <a:t>Contact: S1400I@swog.org</a:t>
            </a:r>
            <a:endParaRPr lang="es-VE" sz="2000" dirty="0">
              <a:solidFill>
                <a:srgbClr val="000066"/>
              </a:solidFill>
            </a:endParaRPr>
          </a:p>
          <a:p>
            <a:endParaRPr lang="en-US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10C53086-0475-434E-B2A6-C9121CE3D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7385" y="1704419"/>
            <a:ext cx="4604677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s-VE" b="1" dirty="0"/>
              <a:t>S1400F</a:t>
            </a:r>
            <a:r>
              <a:rPr lang="en-US" b="1" dirty="0"/>
              <a:t>–</a:t>
            </a:r>
            <a:r>
              <a:rPr lang="en-US" b="1" cap="all" dirty="0"/>
              <a:t>MEDI4736 Plus </a:t>
            </a:r>
            <a:r>
              <a:rPr lang="en-US" b="1" cap="all" dirty="0" err="1"/>
              <a:t>Tremelimumab</a:t>
            </a:r>
            <a:endParaRPr lang="es-VE" b="1" dirty="0"/>
          </a:p>
          <a:p>
            <a:pPr lvl="1">
              <a:buFont typeface="Calibri" pitchFamily="34" charset="0"/>
              <a:buChar char="−"/>
            </a:pPr>
            <a:r>
              <a:rPr lang="es-VE" sz="2000" dirty="0"/>
              <a:t>Natasha Leighl</a:t>
            </a:r>
            <a:r>
              <a:rPr lang="en-US" sz="2000" dirty="0"/>
              <a:t>, MD</a:t>
            </a:r>
          </a:p>
          <a:p>
            <a:pPr marL="200025" lvl="1" indent="193675">
              <a:buNone/>
            </a:pPr>
            <a:r>
              <a:rPr lang="en-US" sz="2000" dirty="0"/>
              <a:t>NCTN: CCTG</a:t>
            </a:r>
            <a:endParaRPr lang="es-VE" sz="2000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/>
              <a:t>Naiyer Rizvi,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/>
              <a:t>NCTN: SWOG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2000" dirty="0">
                <a:solidFill>
                  <a:srgbClr val="000066"/>
                </a:solidFill>
              </a:rPr>
              <a:t>Contact: S1400F@swog.org</a:t>
            </a:r>
            <a:endParaRPr lang="es-VE" sz="2000" dirty="0">
              <a:solidFill>
                <a:srgbClr val="000066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10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S1400 Revision #8 &amp; 9/10 </a:t>
            </a:r>
            <a:r>
              <a:rPr lang="en-US" sz="2400" dirty="0"/>
              <a:t>versions 3/14/2017, 9/1/2017</a:t>
            </a:r>
            <a:br>
              <a:rPr lang="en-US" dirty="0"/>
            </a:br>
            <a:r>
              <a:rPr lang="en-US" sz="2800" dirty="0"/>
              <a:t>A Biomarker-Driven Master Protocol for Previously Treated Squamous Cell Lung Cancer (LUNG-MAP)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Schema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Eligibility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Chairs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0AD57-B36C-4FED-B7A7-617B4479A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Current Studies included in Lung-MAP at Revision #9/10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A85BC-7729-4048-A05D-518A93959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800" u="sng" dirty="0">
                <a:solidFill>
                  <a:srgbClr val="000066"/>
                </a:solidFill>
              </a:rPr>
              <a:t>Current Sub-studies :</a:t>
            </a:r>
            <a:r>
              <a:rPr lang="en-US" sz="2800" dirty="0"/>
              <a:t>	</a:t>
            </a:r>
          </a:p>
          <a:p>
            <a:r>
              <a:rPr lang="en-US" sz="2800" b="1" u="sng" dirty="0"/>
              <a:t>S1400G</a:t>
            </a:r>
            <a:r>
              <a:rPr lang="en-US" sz="2800" b="1" dirty="0"/>
              <a:t>: </a:t>
            </a:r>
            <a:r>
              <a:rPr lang="en-US" sz="2800" dirty="0"/>
              <a:t>Single arm Phase II Design – activated February 2017</a:t>
            </a:r>
          </a:p>
          <a:p>
            <a:endParaRPr lang="en-US" sz="2800" dirty="0"/>
          </a:p>
          <a:p>
            <a:r>
              <a:rPr lang="en-US" sz="2800" b="1" u="sng" dirty="0"/>
              <a:t>S1400I</a:t>
            </a:r>
            <a:r>
              <a:rPr lang="en-US" sz="2800" b="1" dirty="0"/>
              <a:t>: </a:t>
            </a:r>
            <a:r>
              <a:rPr lang="en-US" sz="2800" dirty="0"/>
              <a:t>Randomized Phase III Design – activated December 2015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b="1" u="sng" dirty="0"/>
              <a:t>S1400F</a:t>
            </a:r>
            <a:r>
              <a:rPr lang="en-US" sz="2800" dirty="0"/>
              <a:t>: Single arm Phase II Design – activated October 2017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5FF9E9-5163-4D2B-94DB-A6D30131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Revision #3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2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6919297" y="1683537"/>
            <a:ext cx="1744240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Non-match</a:t>
            </a:r>
          </a:p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</a:p>
        </p:txBody>
      </p:sp>
      <p:sp>
        <p:nvSpPr>
          <p:cNvPr id="44062" name="TextBox 3"/>
          <p:cNvSpPr txBox="1">
            <a:spLocks noChangeArrowheads="1"/>
          </p:cNvSpPr>
          <p:nvPr/>
        </p:nvSpPr>
        <p:spPr bwMode="auto">
          <a:xfrm>
            <a:off x="5217080" y="4659741"/>
            <a:ext cx="140205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Ipilimumab</a:t>
            </a:r>
          </a:p>
        </p:txBody>
      </p:sp>
      <p:grpSp>
        <p:nvGrpSpPr>
          <p:cNvPr id="44064" name="Group 48"/>
          <p:cNvGrpSpPr>
            <a:grpSpLocks/>
          </p:cNvGrpSpPr>
          <p:nvPr/>
        </p:nvGrpSpPr>
        <p:grpSpPr bwMode="auto">
          <a:xfrm rot="5400000">
            <a:off x="6160615" y="3845999"/>
            <a:ext cx="724181" cy="676414"/>
            <a:chOff x="3962401" y="1869895"/>
            <a:chExt cx="990600" cy="761998"/>
          </a:xfrm>
        </p:grpSpPr>
        <p:cxnSp>
          <p:nvCxnSpPr>
            <p:cNvPr id="63527" name="Straight Arrow Connector 49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528" name="Straight Arrow Connector 52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" name="TextBox 1"/>
          <p:cNvSpPr txBox="1"/>
          <p:nvPr/>
        </p:nvSpPr>
        <p:spPr>
          <a:xfrm>
            <a:off x="5918108" y="2883963"/>
            <a:ext cx="1293431" cy="923330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u="sng" dirty="0">
                <a:latin typeface="Calibri"/>
                <a:ea typeface="ヒラギノ角ゴ Pro W3" charset="-128"/>
              </a:rPr>
              <a:t>S1400I</a:t>
            </a:r>
          </a:p>
          <a:p>
            <a:pPr algn="ctr">
              <a:defRPr/>
            </a:pPr>
            <a:r>
              <a:rPr lang="en-US" dirty="0">
                <a:latin typeface="Calibri"/>
                <a:ea typeface="ヒラギノ角ゴ Pro W3" charset="-128"/>
              </a:rPr>
              <a:t>Checkpoint </a:t>
            </a:r>
          </a:p>
          <a:p>
            <a:pPr algn="ctr">
              <a:defRPr/>
            </a:pPr>
            <a:r>
              <a:rPr lang="en-US" dirty="0">
                <a:latin typeface="Calibri"/>
                <a:ea typeface="ヒラギノ角ゴ Pro W3" charset="-128"/>
              </a:rPr>
              <a:t>Naive</a:t>
            </a:r>
          </a:p>
        </p:txBody>
      </p: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1454727" y="1683537"/>
            <a:ext cx="2196202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Biomarker Driven </a:t>
            </a:r>
          </a:p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#9/10</a:t>
            </a:r>
            <a:endParaRPr lang="en-US" sz="4400" dirty="0"/>
          </a:p>
        </p:txBody>
      </p:sp>
      <p:grpSp>
        <p:nvGrpSpPr>
          <p:cNvPr id="9" name="Group 8"/>
          <p:cNvGrpSpPr/>
          <p:nvPr/>
        </p:nvGrpSpPr>
        <p:grpSpPr>
          <a:xfrm>
            <a:off x="1907992" y="2883963"/>
            <a:ext cx="1327030" cy="1436622"/>
            <a:chOff x="2728929" y="2508572"/>
            <a:chExt cx="1327030" cy="1436622"/>
          </a:xfrm>
        </p:grpSpPr>
        <p:sp>
          <p:nvSpPr>
            <p:cNvPr id="31" name="TextBox 62"/>
            <p:cNvSpPr txBox="1"/>
            <p:nvPr/>
          </p:nvSpPr>
          <p:spPr>
            <a:xfrm>
              <a:off x="2728929" y="3575862"/>
              <a:ext cx="132703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Talazoparib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0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392444" y="3054693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"/>
            <p:cNvSpPr txBox="1">
              <a:spLocks noChangeArrowheads="1"/>
            </p:cNvSpPr>
            <p:nvPr/>
          </p:nvSpPr>
          <p:spPr bwMode="auto">
            <a:xfrm>
              <a:off x="2775801" y="2508572"/>
              <a:ext cx="12417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>
                  <a:latin typeface="Calibri"/>
                  <a:ea typeface="ヒラギノ角ゴ Pro W3" charset="-128"/>
                </a:rPr>
                <a:t>S1400G</a:t>
              </a:r>
            </a:p>
            <a:p>
              <a:pPr algn="ctr">
                <a:defRPr/>
              </a:pPr>
              <a:r>
                <a:rPr lang="en-US" sz="1747" kern="0" dirty="0">
                  <a:latin typeface="Calibri"/>
                  <a:ea typeface="ヒラギノ角ゴ Pro W3" charset="-128"/>
                </a:rPr>
                <a:t>HRRD</a:t>
              </a:r>
            </a:p>
          </p:txBody>
        </p:sp>
      </p:grpSp>
      <p:sp>
        <p:nvSpPr>
          <p:cNvPr id="67" name="Left Bracket 66"/>
          <p:cNvSpPr/>
          <p:nvPr/>
        </p:nvSpPr>
        <p:spPr>
          <a:xfrm rot="5400000">
            <a:off x="2499890" y="1849761"/>
            <a:ext cx="97368" cy="1426800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770" y="5316033"/>
            <a:ext cx="1055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Biomarker-driven sub-studies will progress to Phase III if study meets endpoint and Phase III is </a:t>
            </a:r>
          </a:p>
          <a:p>
            <a:r>
              <a:rPr lang="en-US" b="1" dirty="0"/>
              <a:t>feasible at which point the standard of care arm will be determined.</a:t>
            </a:r>
            <a:r>
              <a:rPr lang="en-US" u="sng" kern="0" dirty="0">
                <a:ea typeface="ヒラギノ角ゴ Pro W3" charset="-128"/>
              </a:rPr>
              <a:t> </a:t>
            </a:r>
            <a:endParaRPr lang="en-US" kern="0" dirty="0">
              <a:ea typeface="ヒラギノ角ゴ Pro W3" charset="-128"/>
            </a:endParaRPr>
          </a:p>
        </p:txBody>
      </p: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6860913" y="4773123"/>
            <a:ext cx="123834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8" name="Left Bracket 47"/>
          <p:cNvSpPr/>
          <p:nvPr/>
        </p:nvSpPr>
        <p:spPr>
          <a:xfrm rot="5400000">
            <a:off x="7807367" y="1260865"/>
            <a:ext cx="126433" cy="2695758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663537" y="2898785"/>
            <a:ext cx="1293431" cy="923330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u="sng" dirty="0">
                <a:latin typeface="Calibri"/>
                <a:ea typeface="ヒラギノ角ゴ Pro W3" charset="-128"/>
              </a:rPr>
              <a:t>S1400F</a:t>
            </a:r>
          </a:p>
          <a:p>
            <a:pPr algn="ctr">
              <a:defRPr/>
            </a:pPr>
            <a:r>
              <a:rPr lang="en-US" dirty="0">
                <a:ea typeface="ヒラギノ角ゴ Pro W3" charset="-128"/>
              </a:rPr>
              <a:t>Checkpoint </a:t>
            </a:r>
          </a:p>
          <a:p>
            <a:pPr algn="ctr">
              <a:defRPr/>
            </a:pPr>
            <a:r>
              <a:rPr lang="en-US" dirty="0">
                <a:ea typeface="ヒラギノ角ゴ Pro W3" charset="-128"/>
              </a:rPr>
              <a:t>Inhibitor</a:t>
            </a:r>
          </a:p>
        </p:txBody>
      </p:sp>
      <p:cxnSp>
        <p:nvCxnSpPr>
          <p:cNvPr id="55" name="Straight Arrow Connector 49"/>
          <p:cNvCxnSpPr>
            <a:cxnSpLocks noChangeShapeType="1"/>
          </p:cNvCxnSpPr>
          <p:nvPr/>
        </p:nvCxnSpPr>
        <p:spPr bwMode="auto">
          <a:xfrm>
            <a:off x="9263581" y="3836897"/>
            <a:ext cx="5656" cy="389410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8341040" y="4259748"/>
            <a:ext cx="20794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MEDI4736 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en-US" b="1" dirty="0">
                <a:solidFill>
                  <a:schemeClr val="accent1">
                    <a:lumMod val="50000"/>
                  </a:schemeClr>
                </a:solidFill>
              </a:rPr>
              <a:t>plus </a:t>
            </a:r>
            <a:r>
              <a:rPr lang="en-US" altLang="en-US" b="1" dirty="0" err="1">
                <a:solidFill>
                  <a:schemeClr val="accent1">
                    <a:lumMod val="50000"/>
                  </a:schemeClr>
                </a:solidFill>
              </a:rPr>
              <a:t>Tremelimumab</a:t>
            </a:r>
            <a:endParaRPr lang="en-US" alt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44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5186-AA30-4839-A61E-293A8660F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Revision #8 and #9/10 Summary of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633E-6C81-4604-A3BA-186C37769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38859"/>
            <a:ext cx="10546080" cy="42201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0066"/>
                </a:solidFill>
              </a:rPr>
              <a:t>Revision #8</a:t>
            </a:r>
          </a:p>
          <a:p>
            <a:r>
              <a:rPr lang="en-US" sz="2400" dirty="0"/>
              <a:t>Request for Rapid Amendment (RRA) for </a:t>
            </a:r>
            <a:r>
              <a:rPr lang="en-US" sz="2400" dirty="0" err="1"/>
              <a:t>talazoparib</a:t>
            </a:r>
            <a:endParaRPr lang="en-US" sz="2400" dirty="0"/>
          </a:p>
          <a:p>
            <a:pPr marL="0" indent="0">
              <a:buNone/>
            </a:pPr>
            <a:r>
              <a:rPr lang="en-US" sz="2800" dirty="0">
                <a:solidFill>
                  <a:srgbClr val="000066"/>
                </a:solidFill>
              </a:rPr>
              <a:t>Revision #9/10</a:t>
            </a:r>
          </a:p>
          <a:p>
            <a:r>
              <a:rPr lang="en-US" sz="2400" dirty="0"/>
              <a:t>New Sub-Study,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S1400F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a non-match study with previously treated anti-PD-1/PD-L1 resistant disease</a:t>
            </a:r>
          </a:p>
          <a:p>
            <a:r>
              <a:rPr lang="en-US" sz="2400" dirty="0"/>
              <a:t>Eligibility criterion for patients screened at progression on prior treatment or pre-screened prior  to progression has been opened to include checkpoint inhibitor therapy as a line of therapy</a:t>
            </a:r>
          </a:p>
          <a:p>
            <a:r>
              <a:rPr lang="en-US" sz="2400" dirty="0"/>
              <a:t>Request for Rapid Amendment (RRA) for MEDI4736 (</a:t>
            </a:r>
            <a:r>
              <a:rPr lang="en-US" sz="2400" dirty="0" err="1"/>
              <a:t>durvalumab</a:t>
            </a:r>
            <a:r>
              <a:rPr lang="en-US" sz="2400" dirty="0"/>
              <a:t>)</a:t>
            </a:r>
          </a:p>
          <a:p>
            <a:r>
              <a:rPr lang="en-US" sz="2400" dirty="0"/>
              <a:t>Administrative edits for </a:t>
            </a:r>
            <a:r>
              <a:rPr lang="en-US" sz="2400" b="1" u="sng" dirty="0"/>
              <a:t>S1400</a:t>
            </a:r>
            <a:r>
              <a:rPr lang="en-US" sz="2400" dirty="0"/>
              <a:t>, </a:t>
            </a:r>
            <a:r>
              <a:rPr lang="en-US" sz="2400" b="1" u="sng" dirty="0"/>
              <a:t>S1400F</a:t>
            </a:r>
            <a:r>
              <a:rPr lang="en-US" sz="2400" dirty="0"/>
              <a:t>, </a:t>
            </a:r>
            <a:r>
              <a:rPr lang="en-US" sz="2400" b="1" u="sng" dirty="0"/>
              <a:t>S1400G</a:t>
            </a:r>
            <a:r>
              <a:rPr lang="en-US" sz="2400" dirty="0"/>
              <a:t>, </a:t>
            </a:r>
            <a:r>
              <a:rPr lang="en-US" sz="2400" b="1" u="sng" dirty="0"/>
              <a:t>S1400I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BCF98-3AFE-4F96-BF25-F01C8F67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#3 Slide #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63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Study Objectives at Revision #9/10 – </a:t>
            </a:r>
            <a:r>
              <a:rPr lang="en-US" sz="3600" b="1" u="sng" dirty="0"/>
              <a:t>S1400G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evaluate overall response rate (ORR) with </a:t>
            </a:r>
            <a:r>
              <a:rPr lang="en-US" sz="2400" dirty="0" err="1"/>
              <a:t>talazoparib</a:t>
            </a:r>
            <a:r>
              <a:rPr lang="en-US" sz="2400" dirty="0"/>
              <a:t> in Homologous Recombination Repair Deficiency (HRRD) MDVN-positive patients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investigator-assessed progression-free survival (IA-PFS) and overall survival (OS) associated with therapy in HRRD MDVN-positive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ORR, IA-PFS, and OS in HRRD FMI-positive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ORR in HRRD MDVN-negative/HRRD FMI-positive patients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frequency and severity of toxicities associated with </a:t>
            </a:r>
            <a:r>
              <a:rPr lang="en-US" sz="2400" dirty="0" err="1"/>
              <a:t>talazoparib</a:t>
            </a:r>
            <a:r>
              <a:rPr lang="en-US" sz="2400" dirty="0"/>
              <a:t> in HRRD FMI-positive patients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70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Study Objectives at Revision #9/10 – </a:t>
            </a:r>
            <a:r>
              <a:rPr lang="en-US" sz="3600" b="1" u="sng" dirty="0"/>
              <a:t>S1400I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compare overall survival in patients randomized to nivolumab plus ipilimumab vs. </a:t>
            </a:r>
            <a:r>
              <a:rPr lang="en-US" sz="2400" dirty="0" err="1"/>
              <a:t>nivolumab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</a:t>
            </a:r>
            <a:r>
              <a:rPr lang="en-US" sz="2400" dirty="0">
                <a:solidFill>
                  <a:srgbClr val="000066"/>
                </a:solidFill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compare investigator-assessed progression-free survival in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compare response rates among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frequency and severity of toxicities associated with nivolumab plus ipilimumab vs. nivolumab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62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Study Objectives at Revision #9/10 – </a:t>
            </a:r>
            <a:r>
              <a:rPr lang="en-US" sz="3600" b="1" u="sng" dirty="0"/>
              <a:t>S1400F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23869"/>
            <a:ext cx="10546080" cy="4145225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>
                <a:solidFill>
                  <a:srgbClr val="000066"/>
                </a:solidFill>
              </a:rPr>
              <a:t>Primary Objective</a:t>
            </a:r>
            <a:r>
              <a:rPr lang="en-US" sz="2400" dirty="0">
                <a:solidFill>
                  <a:srgbClr val="000066"/>
                </a:solidFill>
              </a:rPr>
              <a:t>: </a:t>
            </a:r>
            <a:r>
              <a:rPr lang="en-US" sz="2400" dirty="0"/>
              <a:t>	</a:t>
            </a:r>
          </a:p>
          <a:p>
            <a:r>
              <a:rPr lang="en-US" sz="2400" dirty="0"/>
              <a:t>To evaluate response rate among patients treated with MEDI4736 (</a:t>
            </a:r>
            <a:r>
              <a:rPr lang="en-US" sz="2400" dirty="0" err="1"/>
              <a:t>durvalumab</a:t>
            </a:r>
            <a:r>
              <a:rPr lang="en-US" sz="2400" dirty="0"/>
              <a:t>) plus </a:t>
            </a:r>
            <a:r>
              <a:rPr lang="en-US" sz="2400" dirty="0" err="1"/>
              <a:t>tremelimumab</a:t>
            </a:r>
            <a:endParaRPr lang="en-US" sz="2400" dirty="0"/>
          </a:p>
          <a:p>
            <a:pPr marL="0" indent="0">
              <a:buNone/>
            </a:pPr>
            <a:r>
              <a:rPr lang="en-US" sz="2400" u="sng" dirty="0">
                <a:solidFill>
                  <a:srgbClr val="000066"/>
                </a:solidFill>
              </a:rPr>
              <a:t>Secondary Objectives:</a:t>
            </a:r>
            <a:r>
              <a:rPr lang="en-US" sz="2400" dirty="0">
                <a:solidFill>
                  <a:srgbClr val="000066"/>
                </a:solidFill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duration of response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OS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IA-PFS (both RECIST and </a:t>
            </a:r>
            <a:r>
              <a:rPr lang="en-US" sz="2400" dirty="0" err="1"/>
              <a:t>irRC</a:t>
            </a:r>
            <a:r>
              <a:rPr lang="en-US" sz="2400" dirty="0"/>
              <a:t>)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To evaluate frequency and severity of toxicities with the investigational therapy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#3 Slide #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2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Screening/Pre-screening Eligibility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10713952" cy="4023360"/>
          </a:xfrm>
        </p:spPr>
        <p:txBody>
          <a:bodyPr>
            <a:normAutofit lnSpcReduction="10000"/>
          </a:bodyPr>
          <a:lstStyle/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Stage IV or recurrent squamous cell lung cancer 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are eligible for the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Screening/Pre-Screening registration: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upon progression on prior therapy (Screen at progression), or 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prior to progression on current treatment for Stage IV disease (Pre-Screen prior to progression)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measurable disease 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a performance status of 0-1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Patients must have an adequate tissue specimen for biomarker profiling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 local pathologist must sign off on the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Local Pathology Review Form prior to enrollment certifying the tissue requirements have been met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Revision # 8, 9/10 Slide # </a:t>
            </a:r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563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248488c-cf63-44fb-bd92-6fc8332c4fba"/>
    <ds:schemaRef ds:uri="69dab94b-f61e-445b-bf4d-5a6513d209d2"/>
  </ds:schemaRefs>
</ds:datastoreItem>
</file>

<file path=customXml/itemProps2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43924</TotalTime>
  <Words>541</Words>
  <Application>Microsoft Office PowerPoint</Application>
  <PresentationFormat>Widescreen</PresentationFormat>
  <Paragraphs>116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Times New Roman</vt:lpstr>
      <vt:lpstr>ヒラギノ角ゴ Pro W3</vt:lpstr>
      <vt:lpstr>Retrospect</vt:lpstr>
      <vt:lpstr> S1400  Revision #8 &amp; 9/10  Training Slides</vt:lpstr>
      <vt:lpstr>S1400 Revision #8 &amp; 9/10 versions 3/14/2017, 9/1/2017 A Biomarker-Driven Master Protocol for Previously Treated Squamous Cell Lung Cancer (LUNG-MAP)</vt:lpstr>
      <vt:lpstr>Current Studies included in Lung-MAP at Revision #9/10</vt:lpstr>
      <vt:lpstr>Schema at Revision #9/10</vt:lpstr>
      <vt:lpstr>Revision #8 and #9/10 Summary of Changes</vt:lpstr>
      <vt:lpstr>Study Objectives at Revision #9/10 – S1400G</vt:lpstr>
      <vt:lpstr>Study Objectives at Revision #9/10 – S1400I</vt:lpstr>
      <vt:lpstr>Study Objectives at Revision #9/10 – S1400F</vt:lpstr>
      <vt:lpstr>S1400 Screening/Pre-screening Eligibility Overview </vt:lpstr>
      <vt:lpstr>S1400 Sub-Study Chairs Revision #9/10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Norman, Mariah</cp:lastModifiedBy>
  <cp:revision>424</cp:revision>
  <cp:lastPrinted>2015-10-30T00:03:30Z</cp:lastPrinted>
  <dcterms:created xsi:type="dcterms:W3CDTF">2015-02-03T14:24:03Z</dcterms:created>
  <dcterms:modified xsi:type="dcterms:W3CDTF">2017-10-18T18:30:02Z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