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5"/>
  </p:sldMasterIdLst>
  <p:notesMasterIdLst>
    <p:notesMasterId r:id="rId39"/>
  </p:notesMasterIdLst>
  <p:handoutMasterIdLst>
    <p:handoutMasterId r:id="rId40"/>
  </p:handoutMasterIdLst>
  <p:sldIdLst>
    <p:sldId id="389" r:id="rId6"/>
    <p:sldId id="260" r:id="rId7"/>
    <p:sldId id="394" r:id="rId8"/>
    <p:sldId id="404" r:id="rId9"/>
    <p:sldId id="405" r:id="rId10"/>
    <p:sldId id="379" r:id="rId11"/>
    <p:sldId id="346" r:id="rId12"/>
    <p:sldId id="391" r:id="rId13"/>
    <p:sldId id="366" r:id="rId14"/>
    <p:sldId id="292" r:id="rId15"/>
    <p:sldId id="293" r:id="rId16"/>
    <p:sldId id="395" r:id="rId17"/>
    <p:sldId id="392" r:id="rId18"/>
    <p:sldId id="393" r:id="rId19"/>
    <p:sldId id="402" r:id="rId20"/>
    <p:sldId id="295" r:id="rId21"/>
    <p:sldId id="407" r:id="rId22"/>
    <p:sldId id="406" r:id="rId23"/>
    <p:sldId id="396" r:id="rId24"/>
    <p:sldId id="285" r:id="rId25"/>
    <p:sldId id="397" r:id="rId26"/>
    <p:sldId id="369" r:id="rId27"/>
    <p:sldId id="398" r:id="rId28"/>
    <p:sldId id="305" r:id="rId29"/>
    <p:sldId id="399" r:id="rId30"/>
    <p:sldId id="278" r:id="rId31"/>
    <p:sldId id="279" r:id="rId32"/>
    <p:sldId id="281" r:id="rId33"/>
    <p:sldId id="403" r:id="rId34"/>
    <p:sldId id="400" r:id="rId35"/>
    <p:sldId id="372" r:id="rId36"/>
    <p:sldId id="401" r:id="rId37"/>
    <p:sldId id="387" r:id="rId38"/>
  </p:sldIdLst>
  <p:sldSz cx="12192000" cy="6858000"/>
  <p:notesSz cx="7010400" cy="92233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Sigman" initials="CS" lastIdx="27" clrIdx="0">
    <p:extLst/>
  </p:cmAuthor>
  <p:cmAuthor id="2" name="Beverly Smolich" initials="BS"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7C61"/>
    <a:srgbClr val="E1E1DB"/>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70" autoAdjust="0"/>
    <p:restoredTop sz="78749" autoAdjust="0"/>
  </p:normalViewPr>
  <p:slideViewPr>
    <p:cSldViewPr snapToGrid="0">
      <p:cViewPr varScale="1">
        <p:scale>
          <a:sx n="104" d="100"/>
          <a:sy n="104" d="100"/>
        </p:scale>
        <p:origin x="930"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3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649" cy="46305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134" y="1"/>
            <a:ext cx="3038648" cy="463059"/>
          </a:xfrm>
          <a:prstGeom prst="rect">
            <a:avLst/>
          </a:prstGeom>
        </p:spPr>
        <p:txBody>
          <a:bodyPr vert="horz" lIns="91440" tIns="45720" rIns="91440" bIns="45720" rtlCol="0"/>
          <a:lstStyle>
            <a:lvl1pPr algn="r">
              <a:defRPr sz="1200"/>
            </a:lvl1pPr>
          </a:lstStyle>
          <a:p>
            <a:fld id="{FA924232-942B-4CF1-8762-123AA10E60FC}" type="datetimeFigureOut">
              <a:rPr lang="en-US" smtClean="0"/>
              <a:t>10/18/2017</a:t>
            </a:fld>
            <a:endParaRPr lang="en-US"/>
          </a:p>
        </p:txBody>
      </p:sp>
      <p:sp>
        <p:nvSpPr>
          <p:cNvPr id="4" name="Footer Placeholder 3"/>
          <p:cNvSpPr>
            <a:spLocks noGrp="1"/>
          </p:cNvSpPr>
          <p:nvPr>
            <p:ph type="ftr" sz="quarter" idx="2"/>
          </p:nvPr>
        </p:nvSpPr>
        <p:spPr>
          <a:xfrm>
            <a:off x="1" y="8760318"/>
            <a:ext cx="3038649" cy="46305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134" y="8760318"/>
            <a:ext cx="3038648" cy="463059"/>
          </a:xfrm>
          <a:prstGeom prst="rect">
            <a:avLst/>
          </a:prstGeom>
        </p:spPr>
        <p:txBody>
          <a:bodyPr vert="horz" lIns="91440" tIns="45720" rIns="91440" bIns="45720" rtlCol="0" anchor="b"/>
          <a:lstStyle>
            <a:lvl1pPr algn="r">
              <a:defRPr sz="1200"/>
            </a:lvl1pPr>
          </a:lstStyle>
          <a:p>
            <a:fld id="{D2BC623E-D155-4303-8FF8-80A9A000ADA2}" type="slidenum">
              <a:rPr lang="en-US" smtClean="0"/>
              <a:t>‹#›</a:t>
            </a:fld>
            <a:endParaRPr lang="en-US"/>
          </a:p>
        </p:txBody>
      </p:sp>
    </p:spTree>
    <p:extLst>
      <p:ext uri="{BB962C8B-B14F-4D97-AF65-F5344CB8AC3E}">
        <p14:creationId xmlns:p14="http://schemas.microsoft.com/office/powerpoint/2010/main" val="145342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649" cy="46305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1"/>
            <a:ext cx="3038648" cy="463059"/>
          </a:xfrm>
          <a:prstGeom prst="rect">
            <a:avLst/>
          </a:prstGeom>
        </p:spPr>
        <p:txBody>
          <a:bodyPr vert="horz" lIns="91440" tIns="45720" rIns="91440" bIns="45720" rtlCol="0"/>
          <a:lstStyle>
            <a:lvl1pPr algn="r">
              <a:defRPr sz="1200"/>
            </a:lvl1pPr>
          </a:lstStyle>
          <a:p>
            <a:fld id="{891A9970-2462-43B0-9C9B-51114862A4FD}" type="datetimeFigureOut">
              <a:rPr lang="en-US" smtClean="0"/>
              <a:t>10/18/2017</a:t>
            </a:fld>
            <a:endParaRPr lang="en-US"/>
          </a:p>
        </p:txBody>
      </p:sp>
      <p:sp>
        <p:nvSpPr>
          <p:cNvPr id="4" name="Slide Image Placeholder 3"/>
          <p:cNvSpPr>
            <a:spLocks noGrp="1" noRot="1" noChangeAspect="1"/>
          </p:cNvSpPr>
          <p:nvPr>
            <p:ph type="sldImg" idx="2"/>
          </p:nvPr>
        </p:nvSpPr>
        <p:spPr>
          <a:xfrm>
            <a:off x="738188" y="1152525"/>
            <a:ext cx="5535612" cy="3113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9" y="4438436"/>
            <a:ext cx="5608320" cy="363201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60318"/>
            <a:ext cx="3038649" cy="46305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760318"/>
            <a:ext cx="3038648" cy="463059"/>
          </a:xfrm>
          <a:prstGeom prst="rect">
            <a:avLst/>
          </a:prstGeom>
        </p:spPr>
        <p:txBody>
          <a:bodyPr vert="horz" lIns="91440" tIns="45720" rIns="91440" bIns="45720" rtlCol="0" anchor="b"/>
          <a:lstStyle>
            <a:lvl1pPr algn="r">
              <a:defRPr sz="1200"/>
            </a:lvl1pPr>
          </a:lstStyle>
          <a:p>
            <a:fld id="{0AC32826-4357-451F-99FB-6C9607A54F6E}" type="slidenum">
              <a:rPr lang="en-US" smtClean="0"/>
              <a:t>‹#›</a:t>
            </a:fld>
            <a:endParaRPr lang="en-US"/>
          </a:p>
        </p:txBody>
      </p:sp>
    </p:spTree>
    <p:extLst>
      <p:ext uri="{BB962C8B-B14F-4D97-AF65-F5344CB8AC3E}">
        <p14:creationId xmlns:p14="http://schemas.microsoft.com/office/powerpoint/2010/main" val="3722075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a:t>
            </a:fld>
            <a:endParaRPr lang="en-US"/>
          </a:p>
        </p:txBody>
      </p:sp>
    </p:spTree>
    <p:extLst>
      <p:ext uri="{BB962C8B-B14F-4D97-AF65-F5344CB8AC3E}">
        <p14:creationId xmlns:p14="http://schemas.microsoft.com/office/powerpoint/2010/main" val="787485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11</a:t>
            </a:fld>
            <a:endParaRPr lang="en-US"/>
          </a:p>
        </p:txBody>
      </p:sp>
    </p:spTree>
    <p:extLst>
      <p:ext uri="{BB962C8B-B14F-4D97-AF65-F5344CB8AC3E}">
        <p14:creationId xmlns:p14="http://schemas.microsoft.com/office/powerpoint/2010/main" val="2270428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12</a:t>
            </a:fld>
            <a:endParaRPr lang="en-US"/>
          </a:p>
        </p:txBody>
      </p:sp>
    </p:spTree>
    <p:extLst>
      <p:ext uri="{BB962C8B-B14F-4D97-AF65-F5344CB8AC3E}">
        <p14:creationId xmlns:p14="http://schemas.microsoft.com/office/powerpoint/2010/main" val="2513343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A8A349-BF76-48FE-B072-F2BBD60BE842}" type="slidenum">
              <a:rPr lang="en-US" smtClean="0"/>
              <a:pPr/>
              <a:t>13</a:t>
            </a:fld>
            <a:endParaRPr lang="en-US"/>
          </a:p>
        </p:txBody>
      </p:sp>
    </p:spTree>
    <p:extLst>
      <p:ext uri="{BB962C8B-B14F-4D97-AF65-F5344CB8AC3E}">
        <p14:creationId xmlns:p14="http://schemas.microsoft.com/office/powerpoint/2010/main" val="373277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14</a:t>
            </a:fld>
            <a:endParaRPr lang="en-US"/>
          </a:p>
        </p:txBody>
      </p:sp>
    </p:spTree>
    <p:extLst>
      <p:ext uri="{BB962C8B-B14F-4D97-AF65-F5344CB8AC3E}">
        <p14:creationId xmlns:p14="http://schemas.microsoft.com/office/powerpoint/2010/main" val="634023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15</a:t>
            </a:fld>
            <a:endParaRPr lang="en-US"/>
          </a:p>
        </p:txBody>
      </p:sp>
    </p:spTree>
    <p:extLst>
      <p:ext uri="{BB962C8B-B14F-4D97-AF65-F5344CB8AC3E}">
        <p14:creationId xmlns:p14="http://schemas.microsoft.com/office/powerpoint/2010/main" val="1623616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16</a:t>
            </a:fld>
            <a:endParaRPr lang="en-US"/>
          </a:p>
        </p:txBody>
      </p:sp>
    </p:spTree>
    <p:extLst>
      <p:ext uri="{BB962C8B-B14F-4D97-AF65-F5344CB8AC3E}">
        <p14:creationId xmlns:p14="http://schemas.microsoft.com/office/powerpoint/2010/main" val="4070794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17</a:t>
            </a:fld>
            <a:endParaRPr lang="en-US"/>
          </a:p>
        </p:txBody>
      </p:sp>
    </p:spTree>
    <p:extLst>
      <p:ext uri="{BB962C8B-B14F-4D97-AF65-F5344CB8AC3E}">
        <p14:creationId xmlns:p14="http://schemas.microsoft.com/office/powerpoint/2010/main" val="3973469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A8A349-BF76-48FE-B072-F2BBD60BE842}" type="slidenum">
              <a:rPr lang="en-US" smtClean="0"/>
              <a:pPr/>
              <a:t>18</a:t>
            </a:fld>
            <a:endParaRPr lang="en-US" dirty="0"/>
          </a:p>
        </p:txBody>
      </p:sp>
    </p:spTree>
    <p:extLst>
      <p:ext uri="{BB962C8B-B14F-4D97-AF65-F5344CB8AC3E}">
        <p14:creationId xmlns:p14="http://schemas.microsoft.com/office/powerpoint/2010/main" val="32920395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19</a:t>
            </a:fld>
            <a:endParaRPr lang="en-US"/>
          </a:p>
        </p:txBody>
      </p:sp>
    </p:spTree>
    <p:extLst>
      <p:ext uri="{BB962C8B-B14F-4D97-AF65-F5344CB8AC3E}">
        <p14:creationId xmlns:p14="http://schemas.microsoft.com/office/powerpoint/2010/main" val="22913551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20</a:t>
            </a:fld>
            <a:endParaRPr lang="en-US"/>
          </a:p>
        </p:txBody>
      </p:sp>
    </p:spTree>
    <p:extLst>
      <p:ext uri="{BB962C8B-B14F-4D97-AF65-F5344CB8AC3E}">
        <p14:creationId xmlns:p14="http://schemas.microsoft.com/office/powerpoint/2010/main" val="1097506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a:t>
            </a:fld>
            <a:endParaRPr lang="en-US" dirty="0"/>
          </a:p>
        </p:txBody>
      </p:sp>
    </p:spTree>
    <p:extLst>
      <p:ext uri="{BB962C8B-B14F-4D97-AF65-F5344CB8AC3E}">
        <p14:creationId xmlns:p14="http://schemas.microsoft.com/office/powerpoint/2010/main" val="8149088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21</a:t>
            </a:fld>
            <a:endParaRPr lang="en-US"/>
          </a:p>
        </p:txBody>
      </p:sp>
    </p:spTree>
    <p:extLst>
      <p:ext uri="{BB962C8B-B14F-4D97-AF65-F5344CB8AC3E}">
        <p14:creationId xmlns:p14="http://schemas.microsoft.com/office/powerpoint/2010/main" val="13028687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22</a:t>
            </a:fld>
            <a:endParaRPr lang="en-US"/>
          </a:p>
        </p:txBody>
      </p:sp>
    </p:spTree>
    <p:extLst>
      <p:ext uri="{BB962C8B-B14F-4D97-AF65-F5344CB8AC3E}">
        <p14:creationId xmlns:p14="http://schemas.microsoft.com/office/powerpoint/2010/main" val="3719901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23</a:t>
            </a:fld>
            <a:endParaRPr lang="en-US"/>
          </a:p>
        </p:txBody>
      </p:sp>
    </p:spTree>
    <p:extLst>
      <p:ext uri="{BB962C8B-B14F-4D97-AF65-F5344CB8AC3E}">
        <p14:creationId xmlns:p14="http://schemas.microsoft.com/office/powerpoint/2010/main" val="23989304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24</a:t>
            </a:fld>
            <a:endParaRPr lang="en-US"/>
          </a:p>
        </p:txBody>
      </p:sp>
    </p:spTree>
    <p:extLst>
      <p:ext uri="{BB962C8B-B14F-4D97-AF65-F5344CB8AC3E}">
        <p14:creationId xmlns:p14="http://schemas.microsoft.com/office/powerpoint/2010/main" val="30820616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25</a:t>
            </a:fld>
            <a:endParaRPr lang="en-US"/>
          </a:p>
        </p:txBody>
      </p:sp>
    </p:spTree>
    <p:extLst>
      <p:ext uri="{BB962C8B-B14F-4D97-AF65-F5344CB8AC3E}">
        <p14:creationId xmlns:p14="http://schemas.microsoft.com/office/powerpoint/2010/main" val="4064803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26</a:t>
            </a:fld>
            <a:endParaRPr lang="en-US"/>
          </a:p>
        </p:txBody>
      </p:sp>
    </p:spTree>
    <p:extLst>
      <p:ext uri="{BB962C8B-B14F-4D97-AF65-F5344CB8AC3E}">
        <p14:creationId xmlns:p14="http://schemas.microsoft.com/office/powerpoint/2010/main" val="13981523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30</a:t>
            </a:fld>
            <a:endParaRPr lang="en-US"/>
          </a:p>
        </p:txBody>
      </p:sp>
    </p:spTree>
    <p:extLst>
      <p:ext uri="{BB962C8B-B14F-4D97-AF65-F5344CB8AC3E}">
        <p14:creationId xmlns:p14="http://schemas.microsoft.com/office/powerpoint/2010/main" val="35022664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31</a:t>
            </a:fld>
            <a:endParaRPr lang="en-US"/>
          </a:p>
        </p:txBody>
      </p:sp>
    </p:spTree>
    <p:extLst>
      <p:ext uri="{BB962C8B-B14F-4D97-AF65-F5344CB8AC3E}">
        <p14:creationId xmlns:p14="http://schemas.microsoft.com/office/powerpoint/2010/main" val="24449988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32</a:t>
            </a:fld>
            <a:endParaRPr lang="en-US"/>
          </a:p>
        </p:txBody>
      </p:sp>
    </p:spTree>
    <p:extLst>
      <p:ext uri="{BB962C8B-B14F-4D97-AF65-F5344CB8AC3E}">
        <p14:creationId xmlns:p14="http://schemas.microsoft.com/office/powerpoint/2010/main" val="22011111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33</a:t>
            </a:fld>
            <a:endParaRPr lang="en-US"/>
          </a:p>
        </p:txBody>
      </p:sp>
    </p:spTree>
    <p:extLst>
      <p:ext uri="{BB962C8B-B14F-4D97-AF65-F5344CB8AC3E}">
        <p14:creationId xmlns:p14="http://schemas.microsoft.com/office/powerpoint/2010/main" val="4132855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3</a:t>
            </a:fld>
            <a:endParaRPr lang="en-US" dirty="0"/>
          </a:p>
        </p:txBody>
      </p:sp>
    </p:spTree>
    <p:extLst>
      <p:ext uri="{BB962C8B-B14F-4D97-AF65-F5344CB8AC3E}">
        <p14:creationId xmlns:p14="http://schemas.microsoft.com/office/powerpoint/2010/main" val="2369079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A8A349-BF76-48FE-B072-F2BBD60BE842}" type="slidenum">
              <a:rPr lang="en-US" smtClean="0"/>
              <a:pPr/>
              <a:t>4</a:t>
            </a:fld>
            <a:endParaRPr lang="en-US" dirty="0"/>
          </a:p>
        </p:txBody>
      </p:sp>
    </p:spTree>
    <p:extLst>
      <p:ext uri="{BB962C8B-B14F-4D97-AF65-F5344CB8AC3E}">
        <p14:creationId xmlns:p14="http://schemas.microsoft.com/office/powerpoint/2010/main" val="1856775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A8A349-BF76-48FE-B072-F2BBD60BE842}" type="slidenum">
              <a:rPr lang="en-US" smtClean="0"/>
              <a:pPr/>
              <a:t>5</a:t>
            </a:fld>
            <a:endParaRPr lang="en-US" dirty="0"/>
          </a:p>
        </p:txBody>
      </p:sp>
    </p:spTree>
    <p:extLst>
      <p:ext uri="{BB962C8B-B14F-4D97-AF65-F5344CB8AC3E}">
        <p14:creationId xmlns:p14="http://schemas.microsoft.com/office/powerpoint/2010/main" val="2136535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6</a:t>
            </a:fld>
            <a:endParaRPr lang="en-US" dirty="0"/>
          </a:p>
        </p:txBody>
      </p:sp>
    </p:spTree>
    <p:extLst>
      <p:ext uri="{BB962C8B-B14F-4D97-AF65-F5344CB8AC3E}">
        <p14:creationId xmlns:p14="http://schemas.microsoft.com/office/powerpoint/2010/main" val="3606791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7</a:t>
            </a:fld>
            <a:endParaRPr lang="en-US" dirty="0"/>
          </a:p>
        </p:txBody>
      </p:sp>
    </p:spTree>
    <p:extLst>
      <p:ext uri="{BB962C8B-B14F-4D97-AF65-F5344CB8AC3E}">
        <p14:creationId xmlns:p14="http://schemas.microsoft.com/office/powerpoint/2010/main" val="3221442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9</a:t>
            </a:fld>
            <a:endParaRPr lang="en-US"/>
          </a:p>
        </p:txBody>
      </p:sp>
    </p:spTree>
    <p:extLst>
      <p:ext uri="{BB962C8B-B14F-4D97-AF65-F5344CB8AC3E}">
        <p14:creationId xmlns:p14="http://schemas.microsoft.com/office/powerpoint/2010/main" val="914988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C32826-4357-451F-99FB-6C9607A54F6E}" type="slidenum">
              <a:rPr lang="en-US" smtClean="0"/>
              <a:t>10</a:t>
            </a:fld>
            <a:endParaRPr lang="en-US"/>
          </a:p>
        </p:txBody>
      </p:sp>
    </p:spTree>
    <p:extLst>
      <p:ext uri="{BB962C8B-B14F-4D97-AF65-F5344CB8AC3E}">
        <p14:creationId xmlns:p14="http://schemas.microsoft.com/office/powerpoint/2010/main" val="35437740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93255" y="6420793"/>
            <a:ext cx="2866449" cy="417213"/>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sp>
        <p:nvSpPr>
          <p:cNvPr id="13"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6083"/>
            <a:ext cx="10546080" cy="1456386"/>
          </a:xfrm>
        </p:spPr>
        <p:txBody>
          <a:bodyPr/>
          <a:lstStyle/>
          <a:p>
            <a:r>
              <a:rPr lang="en-US" dirty="0"/>
              <a:t>Click to edit Master title style</a:t>
            </a:r>
          </a:p>
        </p:txBody>
      </p:sp>
      <p:sp>
        <p:nvSpPr>
          <p:cNvPr id="3" name="Content Placeholder 2"/>
          <p:cNvSpPr>
            <a:spLocks noGrp="1"/>
          </p:cNvSpPr>
          <p:nvPr>
            <p:ph idx="1" hasCustomPrompt="1"/>
          </p:nvPr>
        </p:nvSpPr>
        <p:spPr>
          <a:xfrm>
            <a:off x="609600" y="1845734"/>
            <a:ext cx="10546080" cy="4023360"/>
          </a:xfrm>
        </p:spPr>
        <p:txBody>
          <a:bodyPr/>
          <a:lstStyle>
            <a:lvl1pPr marL="225425" indent="-225425">
              <a:buClr>
                <a:schemeClr val="accent2">
                  <a:lumMod val="50000"/>
                </a:schemeClr>
              </a:buClr>
              <a:buFont typeface="Arial" panose="020B0604020202020204" pitchFamily="34" charset="0"/>
              <a:buChar char="•"/>
              <a:defRPr/>
            </a:lvl1pPr>
            <a:lvl2pPr marL="384048" indent="-182880">
              <a:buClr>
                <a:schemeClr val="accent2">
                  <a:lumMod val="50000"/>
                </a:schemeClr>
              </a:buClr>
              <a:buFont typeface="Calibri" panose="020F0502020204030204" pitchFamily="34" charset="0"/>
              <a:buChar char="−"/>
              <a:defRPr/>
            </a:lvl2pPr>
            <a:lvl3pPr>
              <a:buClr>
                <a:schemeClr val="accent2">
                  <a:lumMod val="50000"/>
                </a:schemeClr>
              </a:buClr>
              <a:defRPr/>
            </a:lvl3pPr>
            <a:lvl4pPr>
              <a:buClr>
                <a:schemeClr val="accent2">
                  <a:lumMod val="50000"/>
                </a:schemeClr>
              </a:buClr>
              <a:defRPr/>
            </a:lvl4pPr>
            <a:lvl5pPr>
              <a:buClr>
                <a:schemeClr val="accent2">
                  <a:lumMod val="50000"/>
                </a:schemeClr>
              </a:buClr>
              <a:defRPr/>
            </a:lvl5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715078" y="6459784"/>
            <a:ext cx="4822804" cy="365125"/>
          </a:xfrm>
        </p:spPr>
        <p:txBody>
          <a:bodyPr/>
          <a:lstStyle/>
          <a:p>
            <a:endParaRPr lang="en-US" dirty="0"/>
          </a:p>
        </p:txBody>
      </p:sp>
      <p:sp>
        <p:nvSpPr>
          <p:cNvPr id="7"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09600" y="0"/>
            <a:ext cx="1054608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dirty="0"/>
              <a:t>Click to edit Master title style</a:t>
            </a:r>
          </a:p>
        </p:txBody>
      </p:sp>
      <p:sp>
        <p:nvSpPr>
          <p:cNvPr id="3" name="Text Placeholder 2"/>
          <p:cNvSpPr>
            <a:spLocks noGrp="1"/>
          </p:cNvSpPr>
          <p:nvPr>
            <p:ph type="body" idx="1"/>
          </p:nvPr>
        </p:nvSpPr>
        <p:spPr>
          <a:xfrm>
            <a:off x="609600" y="4453128"/>
            <a:ext cx="1054608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cxnSp>
        <p:nvCxnSpPr>
          <p:cNvPr id="9" name="Straight Connector 8"/>
          <p:cNvCxnSpPr/>
          <p:nvPr/>
        </p:nvCxnSpPr>
        <p:spPr>
          <a:xfrm>
            <a:off x="682102" y="3459990"/>
            <a:ext cx="10473578" cy="18288"/>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93255" y="6420793"/>
            <a:ext cx="2866449" cy="417213"/>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sp>
        <p:nvSpPr>
          <p:cNvPr id="12"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99090" y="36083"/>
            <a:ext cx="10556590" cy="1450757"/>
          </a:xfrm>
        </p:spPr>
        <p:txBody>
          <a:bodyPr/>
          <a:lstStyle/>
          <a:p>
            <a:r>
              <a:rPr lang="en-US" dirty="0"/>
              <a:t>Click to edit Master title style</a:t>
            </a:r>
          </a:p>
        </p:txBody>
      </p:sp>
      <p:sp>
        <p:nvSpPr>
          <p:cNvPr id="3" name="Content Placeholder 2"/>
          <p:cNvSpPr>
            <a:spLocks noGrp="1"/>
          </p:cNvSpPr>
          <p:nvPr>
            <p:ph sz="half" idx="1" hasCustomPrompt="1"/>
          </p:nvPr>
        </p:nvSpPr>
        <p:spPr>
          <a:xfrm>
            <a:off x="599090" y="1845735"/>
            <a:ext cx="5183700" cy="4023360"/>
          </a:xfrm>
        </p:spPr>
        <p:txBody>
          <a:bodyPr/>
          <a:lstStyle>
            <a:lvl1pPr>
              <a:buClr>
                <a:schemeClr val="accent2">
                  <a:lumMod val="50000"/>
                </a:schemeClr>
              </a:buClr>
              <a:defRPr/>
            </a:lvl1pPr>
            <a:lvl2pPr>
              <a:buClr>
                <a:schemeClr val="accent2">
                  <a:lumMod val="50000"/>
                </a:schemeClr>
              </a:buClr>
              <a:defRPr/>
            </a:lvl2pPr>
            <a:lvl3pPr>
              <a:buClr>
                <a:schemeClr val="accent2">
                  <a:lumMod val="50000"/>
                </a:schemeClr>
              </a:buClr>
              <a:defRPr/>
            </a:lvl3pPr>
            <a:lvl4pPr>
              <a:buClr>
                <a:schemeClr val="accent2">
                  <a:lumMod val="50000"/>
                </a:schemeClr>
              </a:buClr>
              <a:defRPr/>
            </a:lvl4pPr>
            <a:lvl5pPr>
              <a:buClr>
                <a:schemeClr val="accent2">
                  <a:lumMod val="50000"/>
                </a:schemeClr>
              </a:buClr>
              <a:defRPr/>
            </a:lvl5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5885793" y="1845735"/>
            <a:ext cx="5269887" cy="4023360"/>
          </a:xfrm>
        </p:spPr>
        <p:txBody>
          <a:bodyPr/>
          <a:lstStyle>
            <a:lvl1pPr>
              <a:buClr>
                <a:schemeClr val="accent2">
                  <a:lumMod val="50000"/>
                </a:schemeClr>
              </a:buClr>
              <a:defRPr/>
            </a:lvl1pPr>
            <a:lvl2pPr>
              <a:buClr>
                <a:schemeClr val="accent2">
                  <a:lumMod val="50000"/>
                </a:schemeClr>
              </a:buClr>
              <a:defRPr/>
            </a:lvl2pPr>
            <a:lvl3pPr>
              <a:buClr>
                <a:schemeClr val="accent2">
                  <a:lumMod val="50000"/>
                </a:schemeClr>
              </a:buClr>
              <a:defRPr/>
            </a:lvl3pPr>
            <a:lvl4pPr>
              <a:buClr>
                <a:schemeClr val="accent2">
                  <a:lumMod val="50000"/>
                </a:schemeClr>
              </a:buClr>
              <a:defRPr/>
            </a:lvl4pPr>
            <a:lvl5pPr>
              <a:buClr>
                <a:schemeClr val="accent2">
                  <a:lumMod val="50000"/>
                </a:schemeClr>
              </a:buClr>
              <a:defRPr/>
            </a:lvl5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US" dirty="0"/>
          </a:p>
        </p:txBody>
      </p:sp>
      <p:sp>
        <p:nvSpPr>
          <p:cNvPr id="9"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66356" y="38058"/>
            <a:ext cx="10489324" cy="1450757"/>
          </a:xfrm>
        </p:spPr>
        <p:txBody>
          <a:bodyPr/>
          <a:lstStyle/>
          <a:p>
            <a:r>
              <a:rPr lang="en-US" dirty="0"/>
              <a:t>Click to edit Master title style</a:t>
            </a:r>
          </a:p>
        </p:txBody>
      </p:sp>
      <p:sp>
        <p:nvSpPr>
          <p:cNvPr id="3" name="Text Placeholder 2"/>
          <p:cNvSpPr>
            <a:spLocks noGrp="1"/>
          </p:cNvSpPr>
          <p:nvPr>
            <p:ph type="body" idx="1"/>
          </p:nvPr>
        </p:nvSpPr>
        <p:spPr>
          <a:xfrm>
            <a:off x="666356"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hasCustomPrompt="1"/>
          </p:nvPr>
        </p:nvSpPr>
        <p:spPr>
          <a:xfrm>
            <a:off x="666356" y="2582334"/>
            <a:ext cx="4937760" cy="3378200"/>
          </a:xfrm>
        </p:spPr>
        <p:txBody>
          <a:bodyPr/>
          <a:lstStyle>
            <a:lvl1pPr>
              <a:defRPr/>
            </a:lvl1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hasCustomPrompt="1"/>
          </p:nvPr>
        </p:nvSpPr>
        <p:spPr>
          <a:xfrm>
            <a:off x="6217920" y="2582334"/>
            <a:ext cx="4937760" cy="3378200"/>
          </a:xfrm>
        </p:spPr>
        <p:txBody>
          <a:bodyPr/>
          <a:lstStyle>
            <a:lvl1pPr>
              <a:defRPr/>
            </a:lvl1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1"/>
          </p:nvPr>
        </p:nvSpPr>
        <p:spPr/>
        <p:txBody>
          <a:bodyPr/>
          <a:lstStyle/>
          <a:p>
            <a:endParaRPr lang="en-US" dirty="0"/>
          </a:p>
        </p:txBody>
      </p:sp>
      <p:sp>
        <p:nvSpPr>
          <p:cNvPr id="11" name="Slide Number Placeholder 6"/>
          <p:cNvSpPr>
            <a:spLocks noGrp="1"/>
          </p:cNvSpPr>
          <p:nvPr>
            <p:ph type="sldNum" sz="quarter" idx="12"/>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6083"/>
            <a:ext cx="10546080" cy="1450757"/>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userDrawn="1"/>
        </p:nvSpPr>
        <p:spPr>
          <a:xfrm>
            <a:off x="3175" y="6400800"/>
            <a:ext cx="12188825" cy="4572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93255" y="6420793"/>
            <a:ext cx="2866449" cy="417213"/>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sp>
        <p:nvSpPr>
          <p:cNvPr id="12"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userDrawn="1"/>
        </p:nvSpPr>
        <p:spPr>
          <a:xfrm>
            <a:off x="0" y="4953000"/>
            <a:ext cx="12188825" cy="19050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93255" y="6420793"/>
            <a:ext cx="2866449" cy="417213"/>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sp>
        <p:nvSpPr>
          <p:cNvPr id="12"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58368" y="415546"/>
            <a:ext cx="10887456"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11529486"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3" name="Content Placeholder 2"/>
          <p:cNvSpPr>
            <a:spLocks noGrp="1"/>
          </p:cNvSpPr>
          <p:nvPr>
            <p:ph sz="quarter" idx="11"/>
          </p:nvPr>
        </p:nvSpPr>
        <p:spPr>
          <a:xfrm>
            <a:off x="658368" y="1426633"/>
            <a:ext cx="10887456"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extLst>
      <p:ext uri="{BB962C8B-B14F-4D97-AF65-F5344CB8AC3E}">
        <p14:creationId xmlns:p14="http://schemas.microsoft.com/office/powerpoint/2010/main" val="1622600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99090" y="36083"/>
            <a:ext cx="1055659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99090" y="1845734"/>
            <a:ext cx="10556590" cy="4023360"/>
          </a:xfrm>
          <a:prstGeom prst="rect">
            <a:avLst/>
          </a:prstGeom>
        </p:spPr>
        <p:txBody>
          <a:bodyPr vert="horz" lIns="0" tIns="45720" rIns="0" bIns="45720" rtlCol="0">
            <a:normAutofit/>
          </a:body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cxnSp>
        <p:nvCxnSpPr>
          <p:cNvPr id="10" name="Straight Connector 9"/>
          <p:cNvCxnSpPr/>
          <p:nvPr/>
        </p:nvCxnSpPr>
        <p:spPr>
          <a:xfrm>
            <a:off x="599090" y="1486840"/>
            <a:ext cx="10561402" cy="485"/>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4693255" y="6420793"/>
            <a:ext cx="2866449" cy="417213"/>
          </a:xfrm>
          <a:prstGeom prst="rect">
            <a:avLst/>
          </a:prstGeom>
        </p:spPr>
      </p:pic>
      <p:pic>
        <p:nvPicPr>
          <p:cNvPr id="13" name="Picture 12"/>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sp>
        <p:nvSpPr>
          <p:cNvPr id="14" name="Slide Number Placeholder 6"/>
          <p:cNvSpPr>
            <a:spLocks noGrp="1"/>
          </p:cNvSpPr>
          <p:nvPr>
            <p:ph type="sldNum" sz="quarter" idx="4"/>
          </p:nvPr>
        </p:nvSpPr>
        <p:spPr>
          <a:xfrm>
            <a:off x="27283" y="6459785"/>
            <a:ext cx="1427444" cy="365125"/>
          </a:xfrm>
          <a:prstGeom prst="rect">
            <a:avLst/>
          </a:prstGeom>
        </p:spPr>
        <p:txBody>
          <a:bodyPr anchor="ctr" anchorCtr="0"/>
          <a:lstStyle>
            <a:lvl1pPr>
              <a:defRPr sz="1050">
                <a:solidFill>
                  <a:srgbClr val="FBFBFB"/>
                </a:solidFill>
              </a:defRPr>
            </a:lvl1pPr>
          </a:lstStyle>
          <a:p>
            <a:r>
              <a:rPr lang="en-US" dirty="0"/>
              <a:t>Logistics Slide #: </a:t>
            </a:r>
            <a:fld id="{65312C52-C7D7-4C5D-830F-05BAD5D6968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7" r:id="rId8"/>
    <p:sldLayoutId id="2147483661" r:id="rId9"/>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285750" indent="-285750" algn="l" defTabSz="914400" rtl="0" eaLnBrk="1" latinLnBrk="0" hangingPunct="1">
        <a:lnSpc>
          <a:spcPct val="90000"/>
        </a:lnSpc>
        <a:spcBef>
          <a:spcPts val="1200"/>
        </a:spcBef>
        <a:spcAft>
          <a:spcPts val="200"/>
        </a:spcAft>
        <a:buClr>
          <a:schemeClr val="accent2">
            <a:lumMod val="50000"/>
          </a:schemeClr>
        </a:buClr>
        <a:buSzPct val="100000"/>
        <a:buFont typeface="Courier New" panose="02070309020205020404" pitchFamily="49" charset="0"/>
        <a:buChar char="o"/>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www.swog.or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https://login.imedidata.com/selectlogin" TargetMode="External"/><Relationship Id="rId4" Type="http://schemas.openxmlformats.org/officeDocument/2006/relationships/hyperlink" Target="http://www.ctsu.org/"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mailto:S1400Question@crab.org" TargetMode="External"/><Relationship Id="rId7" Type="http://schemas.openxmlformats.org/officeDocument/2006/relationships/hyperlink" Target="mailto:cer@ctg.queensu.ca"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6" Type="http://schemas.openxmlformats.org/officeDocument/2006/relationships/hyperlink" Target="mailto:nmagoski@ctg.queensu.ca" TargetMode="External"/><Relationship Id="rId5" Type="http://schemas.openxmlformats.org/officeDocument/2006/relationships/hyperlink" Target="mailto:funding@swog.org" TargetMode="External"/><Relationship Id="rId4" Type="http://schemas.openxmlformats.org/officeDocument/2006/relationships/hyperlink" Target="mailto:cmiwa@swog.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1510"/>
            <a:ext cx="5111574" cy="2893601"/>
          </a:xfrm>
          <a:prstGeom prst="rect">
            <a:avLst/>
          </a:prstGeom>
        </p:spPr>
      </p:pic>
      <p:sp>
        <p:nvSpPr>
          <p:cNvPr id="2" name="Title 1"/>
          <p:cNvSpPr>
            <a:spLocks noGrp="1"/>
          </p:cNvSpPr>
          <p:nvPr>
            <p:ph type="ctrTitle"/>
          </p:nvPr>
        </p:nvSpPr>
        <p:spPr>
          <a:xfrm>
            <a:off x="1097280" y="1484670"/>
            <a:ext cx="10058400" cy="2840441"/>
          </a:xfrm>
          <a:ln>
            <a:noFill/>
          </a:ln>
        </p:spPr>
        <p:txBody>
          <a:bodyPr>
            <a:normAutofit/>
          </a:bodyPr>
          <a:lstStyle/>
          <a:p>
            <a:pPr algn="r" fontAlgn="base">
              <a:spcAft>
                <a:spcPct val="0"/>
              </a:spcAft>
              <a:defRPr/>
            </a:pPr>
            <a:r>
              <a:rPr lang="en-US" sz="6600" b="1" i="1" kern="0" dirty="0">
                <a:ln>
                  <a:solidFill>
                    <a:schemeClr val="bg1"/>
                  </a:solidFill>
                </a:ln>
                <a:solidFill>
                  <a:srgbClr val="002060"/>
                </a:solidFill>
                <a:latin typeface="Arial Black" pitchFamily="34" charset="0"/>
              </a:rPr>
              <a:t> </a:t>
            </a:r>
            <a:r>
              <a:rPr lang="en-US" sz="6000" b="1" i="1" kern="0" dirty="0">
                <a:ln>
                  <a:solidFill>
                    <a:schemeClr val="bg1"/>
                  </a:solidFill>
                </a:ln>
                <a:solidFill>
                  <a:srgbClr val="002060"/>
                </a:solidFill>
                <a:latin typeface="Arial Black" pitchFamily="34" charset="0"/>
              </a:rPr>
              <a:t>S1400</a:t>
            </a:r>
            <a:br>
              <a:rPr lang="en-US" sz="6000" b="1" i="1" kern="0" dirty="0">
                <a:ln>
                  <a:solidFill>
                    <a:schemeClr val="bg1"/>
                  </a:solidFill>
                </a:ln>
                <a:solidFill>
                  <a:srgbClr val="002060"/>
                </a:solidFill>
                <a:latin typeface="Arial Black" pitchFamily="34" charset="0"/>
              </a:rPr>
            </a:br>
            <a:r>
              <a:rPr lang="en-US" sz="6000" b="1" i="1" kern="0" dirty="0">
                <a:ln>
                  <a:solidFill>
                    <a:schemeClr val="bg1"/>
                  </a:solidFill>
                </a:ln>
                <a:solidFill>
                  <a:srgbClr val="002060"/>
                </a:solidFill>
                <a:latin typeface="Arial Black" pitchFamily="34" charset="0"/>
              </a:rPr>
              <a:t>Study Logistics</a:t>
            </a:r>
            <a:br>
              <a:rPr lang="en-US" sz="6000" b="1" i="1" kern="0" dirty="0">
                <a:ln>
                  <a:solidFill>
                    <a:schemeClr val="bg1"/>
                  </a:solidFill>
                </a:ln>
                <a:solidFill>
                  <a:srgbClr val="002060"/>
                </a:solidFill>
                <a:latin typeface="Arial Black" pitchFamily="34" charset="0"/>
              </a:rPr>
            </a:br>
            <a:r>
              <a:rPr lang="en-US" sz="6000" b="1" i="1" kern="0" dirty="0">
                <a:ln>
                  <a:solidFill>
                    <a:schemeClr val="bg1"/>
                  </a:solidFill>
                </a:ln>
                <a:solidFill>
                  <a:srgbClr val="002060"/>
                </a:solidFill>
                <a:latin typeface="Arial Black" pitchFamily="34" charset="0"/>
              </a:rPr>
              <a:t>Training Slides</a:t>
            </a:r>
            <a:r>
              <a:rPr lang="en-US" sz="6600" b="1" i="1" kern="0" dirty="0">
                <a:ln>
                  <a:solidFill>
                    <a:schemeClr val="bg1"/>
                  </a:solidFill>
                </a:ln>
                <a:solidFill>
                  <a:srgbClr val="002060"/>
                </a:solidFill>
                <a:latin typeface="Arial Black" pitchFamily="34" charset="0"/>
              </a:rPr>
              <a:t> </a:t>
            </a:r>
            <a:endParaRPr lang="en-US" sz="6600" dirty="0">
              <a:ln>
                <a:solidFill>
                  <a:schemeClr val="bg1"/>
                </a:solidFill>
              </a:ln>
              <a:solidFill>
                <a:srgbClr val="002060"/>
              </a:solidFill>
            </a:endParaRPr>
          </a:p>
        </p:txBody>
      </p:sp>
      <p:sp>
        <p:nvSpPr>
          <p:cNvPr id="3" name="Subtitle 2"/>
          <p:cNvSpPr>
            <a:spLocks noGrp="1"/>
          </p:cNvSpPr>
          <p:nvPr>
            <p:ph type="subTitle" idx="1"/>
          </p:nvPr>
        </p:nvSpPr>
        <p:spPr>
          <a:xfrm>
            <a:off x="1100051" y="4594236"/>
            <a:ext cx="10058400" cy="1708417"/>
          </a:xfrm>
        </p:spPr>
        <p:txBody>
          <a:bodyPr>
            <a:normAutofit fontScale="92500" lnSpcReduction="10000"/>
          </a:bodyPr>
          <a:lstStyle/>
          <a:p>
            <a:pPr algn="ctr"/>
            <a:r>
              <a:rPr lang="en-US" b="1" kern="0" dirty="0">
                <a:solidFill>
                  <a:srgbClr val="000066"/>
                </a:solidFill>
                <a:latin typeface="+mn-lt"/>
              </a:rPr>
              <a:t>A Biomarker-Driven Master Protocol for Previously Treated Squamous Cell Lung Cancer. (LUNG-MAP)</a:t>
            </a:r>
          </a:p>
          <a:p>
            <a:r>
              <a:rPr lang="en-US" sz="2200" kern="0" dirty="0">
                <a:solidFill>
                  <a:srgbClr val="000066"/>
                </a:solidFill>
                <a:latin typeface="+mn-lt"/>
              </a:rPr>
              <a:t>This slide deck provides an overview of the logistics for participation in lung-map</a:t>
            </a:r>
            <a:endParaRPr lang="en-US" sz="1800" b="1" kern="0" dirty="0">
              <a:solidFill>
                <a:srgbClr val="000066"/>
              </a:solidFill>
            </a:endParaRPr>
          </a:p>
          <a:p>
            <a:pPr algn="r"/>
            <a:r>
              <a:rPr lang="en-US" sz="1800" b="1" kern="0" dirty="0">
                <a:solidFill>
                  <a:srgbClr val="000066"/>
                </a:solidFill>
              </a:rPr>
              <a:t>Version date September 2017</a:t>
            </a: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780" y="98340"/>
            <a:ext cx="2155750" cy="1110211"/>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7982" y="127281"/>
            <a:ext cx="2477251" cy="1052328"/>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41434" y="6334316"/>
            <a:ext cx="1160217" cy="493092"/>
          </a:xfrm>
          <a:prstGeom prst="rect">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95631" y="52173"/>
            <a:ext cx="1606761" cy="1202545"/>
          </a:xfrm>
          <a:prstGeom prst="rect">
            <a:avLst/>
          </a:prstGeom>
        </p:spPr>
      </p:pic>
      <p:pic>
        <p:nvPicPr>
          <p:cNvPr id="13" name="Picture 2" descr="NCTN Horizontal Badg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0927" y="237779"/>
            <a:ext cx="2436658" cy="831332"/>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a:t>
            </a:fld>
            <a:endParaRPr lang="en-US" dirty="0"/>
          </a:p>
        </p:txBody>
      </p:sp>
    </p:spTree>
    <p:extLst>
      <p:ext uri="{BB962C8B-B14F-4D97-AF65-F5344CB8AC3E}">
        <p14:creationId xmlns:p14="http://schemas.microsoft.com/office/powerpoint/2010/main" val="2589508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Tissue Submission</a:t>
            </a:r>
          </a:p>
        </p:txBody>
      </p:sp>
      <p:sp>
        <p:nvSpPr>
          <p:cNvPr id="3" name="Content Placeholder 2"/>
          <p:cNvSpPr>
            <a:spLocks noGrp="1"/>
          </p:cNvSpPr>
          <p:nvPr>
            <p:ph idx="1"/>
          </p:nvPr>
        </p:nvSpPr>
        <p:spPr/>
        <p:txBody>
          <a:bodyPr>
            <a:noAutofit/>
          </a:bodyPr>
          <a:lstStyle/>
          <a:p>
            <a:r>
              <a:rPr lang="en-US" sz="2600" dirty="0"/>
              <a:t>Tissue must be submitted within </a:t>
            </a:r>
            <a:r>
              <a:rPr lang="en-US" sz="2600" b="1" dirty="0">
                <a:solidFill>
                  <a:schemeClr val="tx1"/>
                </a:solidFill>
              </a:rPr>
              <a:t>one working day </a:t>
            </a:r>
            <a:r>
              <a:rPr lang="en-US" sz="2600" dirty="0"/>
              <a:t>after pre-screening/screening registration</a:t>
            </a:r>
          </a:p>
          <a:p>
            <a:r>
              <a:rPr lang="en-US" sz="2600" dirty="0"/>
              <a:t>Log via SWOG Specimen Tracking System (STS)</a:t>
            </a:r>
          </a:p>
          <a:p>
            <a:r>
              <a:rPr lang="en-US" sz="2600" dirty="0"/>
              <a:t>Submit to Foundation Medicine, Inc. (FMI)</a:t>
            </a:r>
          </a:p>
          <a:p>
            <a:pPr marL="0" indent="0">
              <a:buNone/>
            </a:pPr>
            <a:endParaRPr lang="en-US" sz="2600" dirty="0"/>
          </a:p>
          <a:p>
            <a:pPr marL="0" indent="0" algn="ctr">
              <a:buNone/>
            </a:pPr>
            <a:r>
              <a:rPr lang="en-US" sz="2600" b="1" dirty="0"/>
              <a:t>Refer to </a:t>
            </a:r>
            <a:r>
              <a:rPr lang="en-US" sz="2600" b="1" u="sng" dirty="0"/>
              <a:t>S1400</a:t>
            </a:r>
            <a:r>
              <a:rPr lang="en-US" sz="2600" b="1" dirty="0"/>
              <a:t> Section 15 for details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10</a:t>
            </a:fld>
            <a:endParaRPr lang="en-US" dirty="0"/>
          </a:p>
        </p:txBody>
      </p:sp>
    </p:spTree>
    <p:extLst>
      <p:ext uri="{BB962C8B-B14F-4D97-AF65-F5344CB8AC3E}">
        <p14:creationId xmlns:p14="http://schemas.microsoft.com/office/powerpoint/2010/main" val="1001240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Sub-Study Assignment</a:t>
            </a:r>
          </a:p>
        </p:txBody>
      </p:sp>
      <p:sp>
        <p:nvSpPr>
          <p:cNvPr id="3" name="Content Placeholder 2"/>
          <p:cNvSpPr>
            <a:spLocks noGrp="1"/>
          </p:cNvSpPr>
          <p:nvPr>
            <p:ph idx="1"/>
          </p:nvPr>
        </p:nvSpPr>
        <p:spPr>
          <a:xfrm>
            <a:off x="609600" y="1490134"/>
            <a:ext cx="10985500" cy="4021666"/>
          </a:xfrm>
        </p:spPr>
        <p:txBody>
          <a:bodyPr>
            <a:noAutofit/>
          </a:bodyPr>
          <a:lstStyle/>
          <a:p>
            <a:r>
              <a:rPr lang="en-US" sz="2400" b="1" dirty="0"/>
              <a:t>SWOG Statistical Center will email site staff</a:t>
            </a:r>
          </a:p>
          <a:p>
            <a:pPr lvl="1"/>
            <a:r>
              <a:rPr lang="en-US" sz="2400" dirty="0"/>
              <a:t>Sent to addresses entered during registration</a:t>
            </a:r>
          </a:p>
          <a:p>
            <a:pPr lvl="1"/>
            <a:r>
              <a:rPr lang="en-US" sz="2400" dirty="0"/>
              <a:t>Also displayed in Sub-study Assignment form in Rave®</a:t>
            </a:r>
          </a:p>
          <a:p>
            <a:r>
              <a:rPr lang="en-US" sz="2400" b="1" dirty="0"/>
              <a:t>If patient is pre-screened prior to progression</a:t>
            </a:r>
          </a:p>
          <a:p>
            <a:pPr lvl="1"/>
            <a:r>
              <a:rPr lang="en-US" sz="2400" dirty="0"/>
              <a:t>Within 7 days of progression, site must submit </a:t>
            </a:r>
            <a:r>
              <a:rPr lang="en-US" sz="2400" b="1" u="sng" dirty="0"/>
              <a:t>S1400</a:t>
            </a:r>
            <a:r>
              <a:rPr lang="en-US" sz="2400" b="1" dirty="0"/>
              <a:t> Notice of Progression Form </a:t>
            </a:r>
            <a:r>
              <a:rPr lang="en-US" sz="2400" dirty="0"/>
              <a:t>in Rave®</a:t>
            </a:r>
          </a:p>
          <a:p>
            <a:pPr lvl="1"/>
            <a:r>
              <a:rPr lang="en-US" sz="2400" dirty="0"/>
              <a:t>Email sent within 1 day of submission of </a:t>
            </a:r>
            <a:r>
              <a:rPr lang="en-US" sz="2400" b="1" u="sng" dirty="0"/>
              <a:t>S1400</a:t>
            </a:r>
            <a:r>
              <a:rPr lang="en-US" sz="2400" b="1" dirty="0"/>
              <a:t> Notice of Progression Form</a:t>
            </a:r>
            <a:r>
              <a:rPr lang="en-US" sz="2400" dirty="0"/>
              <a:t>, provided at least 16 days have passed since tissue submission</a:t>
            </a:r>
          </a:p>
          <a:p>
            <a:r>
              <a:rPr lang="en-US" sz="2400" b="1" dirty="0"/>
              <a:t>If patient screened after progression on  therapy</a:t>
            </a:r>
          </a:p>
          <a:p>
            <a:pPr lvl="1"/>
            <a:r>
              <a:rPr lang="en-US" sz="2400" dirty="0"/>
              <a:t>Email sent within 16 days after tissue submission</a:t>
            </a:r>
          </a:p>
          <a:p>
            <a:r>
              <a:rPr lang="en-US" sz="2400" b="1" dirty="0"/>
              <a:t>If tissue fails the biomarker screening, sites will be notified within 16 days after tissue submission (reason for failure will also be reported)</a:t>
            </a:r>
          </a:p>
          <a:p>
            <a:endParaRPr lang="en-US" sz="2400" dirty="0"/>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11</a:t>
            </a:fld>
            <a:endParaRPr lang="en-US" dirty="0"/>
          </a:p>
        </p:txBody>
      </p:sp>
    </p:spTree>
    <p:extLst>
      <p:ext uri="{BB962C8B-B14F-4D97-AF65-F5344CB8AC3E}">
        <p14:creationId xmlns:p14="http://schemas.microsoft.com/office/powerpoint/2010/main" val="56797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Sub-Study Registration</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b="1" dirty="0">
                <a:solidFill>
                  <a:srgbClr val="002060"/>
                </a:solidFill>
              </a:rPr>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12</a:t>
            </a:fld>
            <a:endParaRPr lang="en-US" dirty="0"/>
          </a:p>
        </p:txBody>
      </p:sp>
    </p:spTree>
    <p:extLst>
      <p:ext uri="{BB962C8B-B14F-4D97-AF65-F5344CB8AC3E}">
        <p14:creationId xmlns:p14="http://schemas.microsoft.com/office/powerpoint/2010/main" val="2270684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083"/>
            <a:ext cx="10546080" cy="863199"/>
          </a:xfrm>
        </p:spPr>
        <p:txBody>
          <a:bodyPr/>
          <a:lstStyle/>
          <a:p>
            <a:r>
              <a:rPr lang="en-US" dirty="0">
                <a:latin typeface="Calibri" panose="020F0502020204030204" pitchFamily="34" charset="0"/>
              </a:rPr>
              <a:t>Post Sub-study Assignment</a:t>
            </a:r>
            <a:endParaRPr lang="en-US" dirty="0"/>
          </a:p>
        </p:txBody>
      </p:sp>
      <p:sp>
        <p:nvSpPr>
          <p:cNvPr id="5" name="Slide Number Placeholder 4"/>
          <p:cNvSpPr>
            <a:spLocks noGrp="1"/>
          </p:cNvSpPr>
          <p:nvPr>
            <p:ph type="sldNum" sz="quarter" idx="4"/>
          </p:nvPr>
        </p:nvSpPr>
        <p:spPr/>
        <p:txBody>
          <a:bodyPr/>
          <a:lstStyle/>
          <a:p>
            <a:r>
              <a:rPr lang="en-US" dirty="0"/>
              <a:t>Logistics Slide # </a:t>
            </a:r>
            <a:fld id="{65312C52-C7D7-4C5D-830F-05BAD5D6968D}" type="slidenum">
              <a:rPr lang="en-US" smtClean="0"/>
              <a:pPr/>
              <a:t>13</a:t>
            </a:fld>
            <a:endParaRPr lang="en-US" dirty="0"/>
          </a:p>
        </p:txBody>
      </p:sp>
      <p:sp>
        <p:nvSpPr>
          <p:cNvPr id="29" name="TextBox 28"/>
          <p:cNvSpPr txBox="1"/>
          <p:nvPr/>
        </p:nvSpPr>
        <p:spPr>
          <a:xfrm>
            <a:off x="192525" y="5989113"/>
            <a:ext cx="4491442" cy="338554"/>
          </a:xfrm>
          <a:prstGeom prst="rect">
            <a:avLst/>
          </a:prstGeom>
          <a:noFill/>
        </p:spPr>
        <p:txBody>
          <a:bodyPr wrap="square" rtlCol="0">
            <a:spAutoFit/>
          </a:bodyPr>
          <a:lstStyle/>
          <a:p>
            <a:r>
              <a:rPr lang="en-US" sz="1600" dirty="0"/>
              <a:t>* CCTG will register pts on behalf of Canadian sites</a:t>
            </a:r>
          </a:p>
        </p:txBody>
      </p:sp>
      <p:sp>
        <p:nvSpPr>
          <p:cNvPr id="37" name="Text Box 19"/>
          <p:cNvSpPr txBox="1">
            <a:spLocks noChangeArrowheads="1"/>
          </p:cNvSpPr>
          <p:nvPr/>
        </p:nvSpPr>
        <p:spPr bwMode="auto">
          <a:xfrm>
            <a:off x="2948763" y="1205474"/>
            <a:ext cx="6294474" cy="46166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itchFamily="34" charset="0"/>
                <a:cs typeface="Arial" pitchFamily="34" charset="0"/>
              </a:rPr>
              <a:t>Sub-study common and specific eligibility criteria</a:t>
            </a:r>
            <a:endParaRPr kumimoji="0" lang="en-US" altLang="en-US" sz="3200" b="0" i="0" u="none" strike="noStrike" cap="none" normalizeH="0" baseline="0" dirty="0">
              <a:ln>
                <a:noFill/>
              </a:ln>
              <a:solidFill>
                <a:schemeClr val="tx1"/>
              </a:solidFill>
              <a:effectLst/>
              <a:latin typeface="Arial" pitchFamily="34" charset="0"/>
              <a:cs typeface="Arial" pitchFamily="34" charset="0"/>
            </a:endParaRPr>
          </a:p>
        </p:txBody>
      </p:sp>
      <p:grpSp>
        <p:nvGrpSpPr>
          <p:cNvPr id="49" name="Group 48"/>
          <p:cNvGrpSpPr/>
          <p:nvPr/>
        </p:nvGrpSpPr>
        <p:grpSpPr>
          <a:xfrm>
            <a:off x="8466819" y="1913230"/>
            <a:ext cx="3194974" cy="4059159"/>
            <a:chOff x="8466819" y="2274752"/>
            <a:chExt cx="3194974" cy="4059159"/>
          </a:xfrm>
        </p:grpSpPr>
        <p:sp>
          <p:nvSpPr>
            <p:cNvPr id="50" name="Rounded Rectangle 49"/>
            <p:cNvSpPr/>
            <p:nvPr/>
          </p:nvSpPr>
          <p:spPr>
            <a:xfrm>
              <a:off x="8466819" y="2274752"/>
              <a:ext cx="3194974" cy="405915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51" name="Text Box 24"/>
            <p:cNvSpPr txBox="1">
              <a:spLocks noChangeArrowheads="1"/>
            </p:cNvSpPr>
            <p:nvPr/>
          </p:nvSpPr>
          <p:spPr bwMode="auto">
            <a:xfrm>
              <a:off x="8801691" y="2661056"/>
              <a:ext cx="2469279" cy="923330"/>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lvl="0" algn="ctr" defTabSz="914400" eaLnBrk="0" fontAlgn="base" hangingPunct="0">
                <a:spcBef>
                  <a:spcPct val="0"/>
                </a:spcBef>
                <a:spcAft>
                  <a:spcPct val="0"/>
                </a:spcAft>
              </a:pPr>
              <a:r>
                <a:rPr lang="en-US" altLang="en-US" sz="1600" dirty="0">
                  <a:latin typeface="Arial" pitchFamily="34" charset="0"/>
                  <a:cs typeface="Arial" pitchFamily="34" charset="0"/>
                </a:rPr>
                <a:t>If patient is not going to register to a sub-study for </a:t>
              </a:r>
              <a:r>
                <a:rPr lang="en-US" altLang="en-US" sz="1600" i="1" dirty="0">
                  <a:latin typeface="Arial" pitchFamily="34" charset="0"/>
                  <a:cs typeface="Arial" pitchFamily="34" charset="0"/>
                </a:rPr>
                <a:t>any</a:t>
              </a:r>
              <a:r>
                <a:rPr lang="en-US" altLang="en-US" sz="1600" dirty="0">
                  <a:latin typeface="Arial" pitchFamily="34" charset="0"/>
                  <a:cs typeface="Arial" pitchFamily="34" charset="0"/>
                </a:rPr>
                <a:t> reason</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52" name="Text Box 25"/>
            <p:cNvSpPr txBox="1">
              <a:spLocks noChangeArrowheads="1"/>
            </p:cNvSpPr>
            <p:nvPr/>
          </p:nvSpPr>
          <p:spPr bwMode="auto">
            <a:xfrm>
              <a:off x="8801691" y="5368716"/>
              <a:ext cx="2464239" cy="430887"/>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Follow-up for 3 years</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cxnSp>
          <p:nvCxnSpPr>
            <p:cNvPr id="53" name="AutoShape 31"/>
            <p:cNvCxnSpPr>
              <a:cxnSpLocks noChangeShapeType="1"/>
              <a:stCxn id="51" idx="2"/>
              <a:endCxn id="54" idx="0"/>
            </p:cNvCxnSpPr>
            <p:nvPr/>
          </p:nvCxnSpPr>
          <p:spPr bwMode="auto">
            <a:xfrm>
              <a:off x="10036331" y="3584386"/>
              <a:ext cx="1231" cy="436717"/>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sp>
          <p:nvSpPr>
            <p:cNvPr id="54" name="Text Box 34"/>
            <p:cNvSpPr txBox="1">
              <a:spLocks noChangeArrowheads="1"/>
            </p:cNvSpPr>
            <p:nvPr/>
          </p:nvSpPr>
          <p:spPr bwMode="auto">
            <a:xfrm>
              <a:off x="8801691" y="4021103"/>
              <a:ext cx="2471742" cy="923330"/>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Submit </a:t>
              </a:r>
              <a:r>
                <a:rPr kumimoji="0" lang="en-US" altLang="en-US" sz="1600" b="0" i="1" u="none" strike="noStrike" cap="none" normalizeH="0" baseline="0" dirty="0">
                  <a:ln>
                    <a:noFill/>
                  </a:ln>
                  <a:solidFill>
                    <a:schemeClr val="tx1"/>
                  </a:solidFill>
                  <a:effectLst/>
                  <a:latin typeface="Arial" pitchFamily="34" charset="0"/>
                  <a:cs typeface="Arial" pitchFamily="34" charset="0"/>
                </a:rPr>
                <a:t>Notice of Intention not to Register</a:t>
              </a:r>
              <a:r>
                <a:rPr kumimoji="0" lang="en-US" altLang="en-US" sz="1600" b="0" i="0" u="none" strike="noStrike" cap="none" normalizeH="0" baseline="0" dirty="0">
                  <a:ln>
                    <a:noFill/>
                  </a:ln>
                  <a:solidFill>
                    <a:schemeClr val="tx1"/>
                  </a:solidFill>
                  <a:effectLst/>
                  <a:latin typeface="Arial" pitchFamily="34" charset="0"/>
                  <a:cs typeface="Arial" pitchFamily="34" charset="0"/>
                </a:rPr>
                <a:t> Form in Rave</a:t>
              </a:r>
              <a:r>
                <a:rPr kumimoji="0" lang="en-US" altLang="en-US" sz="1600" b="0" i="0" u="none" strike="noStrike" cap="none" normalizeH="0" baseline="30000" dirty="0">
                  <a:ln>
                    <a:noFill/>
                  </a:ln>
                  <a:solidFill>
                    <a:schemeClr val="tx1"/>
                  </a:solidFill>
                  <a:effectLst/>
                  <a:latin typeface="Arial" pitchFamily="34" charset="0"/>
                  <a:cs typeface="Arial" pitchFamily="34" charset="0"/>
                  <a:sym typeface="Symbol" panose="05050102010706020507" pitchFamily="18" charset="2"/>
                </a:rPr>
                <a:t></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cxnSp>
          <p:nvCxnSpPr>
            <p:cNvPr id="55" name="AutoShape 35"/>
            <p:cNvCxnSpPr>
              <a:cxnSpLocks noChangeShapeType="1"/>
              <a:stCxn id="54" idx="2"/>
              <a:endCxn id="52" idx="0"/>
            </p:cNvCxnSpPr>
            <p:nvPr/>
          </p:nvCxnSpPr>
          <p:spPr bwMode="auto">
            <a:xfrm flipH="1">
              <a:off x="10033811" y="4944433"/>
              <a:ext cx="3751" cy="424283"/>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grpSp>
      <p:cxnSp>
        <p:nvCxnSpPr>
          <p:cNvPr id="56" name="AutoShape 33"/>
          <p:cNvCxnSpPr>
            <a:cxnSpLocks noChangeShapeType="1"/>
            <a:endCxn id="50" idx="0"/>
          </p:cNvCxnSpPr>
          <p:nvPr/>
        </p:nvCxnSpPr>
        <p:spPr bwMode="auto">
          <a:xfrm>
            <a:off x="9253809" y="1441283"/>
            <a:ext cx="810497" cy="471947"/>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grpSp>
        <p:nvGrpSpPr>
          <p:cNvPr id="57" name="Group 56"/>
          <p:cNvGrpSpPr/>
          <p:nvPr/>
        </p:nvGrpSpPr>
        <p:grpSpPr>
          <a:xfrm>
            <a:off x="366028" y="1913230"/>
            <a:ext cx="3234406" cy="4038943"/>
            <a:chOff x="366028" y="2494593"/>
            <a:chExt cx="3234406" cy="4038943"/>
          </a:xfrm>
        </p:grpSpPr>
        <p:sp>
          <p:nvSpPr>
            <p:cNvPr id="58" name="Rounded Rectangle 57"/>
            <p:cNvSpPr/>
            <p:nvPr/>
          </p:nvSpPr>
          <p:spPr>
            <a:xfrm>
              <a:off x="366028" y="2494593"/>
              <a:ext cx="3234406" cy="4038943"/>
            </a:xfrm>
            <a:prstGeom prst="roundRect">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ext Box 21"/>
            <p:cNvSpPr txBox="1">
              <a:spLocks noChangeArrowheads="1"/>
            </p:cNvSpPr>
            <p:nvPr/>
          </p:nvSpPr>
          <p:spPr bwMode="auto">
            <a:xfrm>
              <a:off x="620341" y="2800785"/>
              <a:ext cx="2711303" cy="1661993"/>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If patient is assigned to sub-study and meets sub-study common eligibility criteria but does </a:t>
              </a:r>
              <a:r>
                <a:rPr kumimoji="0" lang="en-US" altLang="en-US" sz="1600" b="1" i="0" u="none" strike="noStrike" cap="none" normalizeH="0" baseline="0" dirty="0">
                  <a:ln>
                    <a:noFill/>
                  </a:ln>
                  <a:solidFill>
                    <a:schemeClr val="tx1"/>
                  </a:solidFill>
                  <a:effectLst/>
                  <a:latin typeface="Arial" pitchFamily="34" charset="0"/>
                  <a:cs typeface="Arial" pitchFamily="34" charset="0"/>
                </a:rPr>
                <a:t>NOT</a:t>
              </a:r>
              <a:r>
                <a:rPr kumimoji="0" lang="en-US" altLang="en-US" sz="1600" b="0" i="0" u="none" strike="noStrike" cap="none" normalizeH="0" baseline="0" dirty="0">
                  <a:ln>
                    <a:noFill/>
                  </a:ln>
                  <a:solidFill>
                    <a:schemeClr val="tx1"/>
                  </a:solidFill>
                  <a:effectLst/>
                  <a:latin typeface="Arial" pitchFamily="34" charset="0"/>
                  <a:cs typeface="Arial" pitchFamily="34" charset="0"/>
                </a:rPr>
                <a:t> meet study-specific eligibility criteria</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60" name="Text Box 22"/>
            <p:cNvSpPr txBox="1">
              <a:spLocks noChangeArrowheads="1"/>
            </p:cNvSpPr>
            <p:nvPr/>
          </p:nvSpPr>
          <p:spPr bwMode="auto">
            <a:xfrm>
              <a:off x="625613" y="5124212"/>
              <a:ext cx="2711303" cy="923330"/>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Submit </a:t>
              </a:r>
              <a:r>
                <a:rPr kumimoji="0" lang="en-US" altLang="en-US" sz="1600" b="0" i="1" u="none" strike="noStrike" cap="none" normalizeH="0" baseline="0" dirty="0">
                  <a:ln>
                    <a:noFill/>
                  </a:ln>
                  <a:solidFill>
                    <a:schemeClr val="tx1"/>
                  </a:solidFill>
                  <a:effectLst/>
                  <a:latin typeface="Arial" pitchFamily="34" charset="0"/>
                  <a:cs typeface="Arial" pitchFamily="34" charset="0"/>
                </a:rPr>
                <a:t>Request for Sub-study Reassignment</a:t>
              </a:r>
              <a:r>
                <a:rPr kumimoji="0" lang="en-US" altLang="en-US" sz="1600" b="0" i="0" u="none" strike="noStrike" cap="none" normalizeH="0" baseline="0" dirty="0">
                  <a:ln>
                    <a:noFill/>
                  </a:ln>
                  <a:solidFill>
                    <a:schemeClr val="tx1"/>
                  </a:solidFill>
                  <a:effectLst/>
                  <a:latin typeface="Arial" pitchFamily="34" charset="0"/>
                  <a:cs typeface="Arial" pitchFamily="34" charset="0"/>
                </a:rPr>
                <a:t> Form in Rave</a:t>
              </a:r>
              <a:r>
                <a:rPr kumimoji="0" lang="en-US" altLang="en-US" sz="1600" b="0" i="0" u="none" strike="noStrike" cap="none" normalizeH="0" baseline="30000" dirty="0">
                  <a:ln>
                    <a:noFill/>
                  </a:ln>
                  <a:solidFill>
                    <a:schemeClr val="tx1"/>
                  </a:solidFill>
                  <a:effectLst/>
                  <a:latin typeface="Arial" pitchFamily="34" charset="0"/>
                  <a:cs typeface="Arial" pitchFamily="34" charset="0"/>
                  <a:sym typeface="Symbol" panose="05050102010706020507" pitchFamily="18" charset="2"/>
                </a:rPr>
                <a:t></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cxnSp>
          <p:nvCxnSpPr>
            <p:cNvPr id="61" name="AutoShape 32"/>
            <p:cNvCxnSpPr>
              <a:cxnSpLocks noChangeShapeType="1"/>
              <a:stCxn id="59" idx="2"/>
              <a:endCxn id="60" idx="0"/>
            </p:cNvCxnSpPr>
            <p:nvPr/>
          </p:nvCxnSpPr>
          <p:spPr bwMode="auto">
            <a:xfrm>
              <a:off x="1975993" y="4462778"/>
              <a:ext cx="5272" cy="661434"/>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grpSp>
      <p:grpSp>
        <p:nvGrpSpPr>
          <p:cNvPr id="62" name="Group 61"/>
          <p:cNvGrpSpPr/>
          <p:nvPr/>
        </p:nvGrpSpPr>
        <p:grpSpPr>
          <a:xfrm>
            <a:off x="4246951" y="1913230"/>
            <a:ext cx="3573351" cy="4038943"/>
            <a:chOff x="4246951" y="2274752"/>
            <a:chExt cx="3573351" cy="4038943"/>
          </a:xfrm>
        </p:grpSpPr>
        <p:sp>
          <p:nvSpPr>
            <p:cNvPr id="63" name="Rounded Rectangle 62"/>
            <p:cNvSpPr/>
            <p:nvPr/>
          </p:nvSpPr>
          <p:spPr>
            <a:xfrm>
              <a:off x="4246951" y="2274752"/>
              <a:ext cx="3573351" cy="4038943"/>
            </a:xfrm>
            <a:prstGeom prst="roundRect">
              <a:avLst/>
            </a:prstGeom>
            <a:solidFill>
              <a:schemeClr val="accent5">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4" name="Text Box 20"/>
            <p:cNvSpPr txBox="1">
              <a:spLocks noChangeArrowheads="1"/>
            </p:cNvSpPr>
            <p:nvPr/>
          </p:nvSpPr>
          <p:spPr bwMode="auto">
            <a:xfrm>
              <a:off x="4441295" y="2382675"/>
              <a:ext cx="3153476" cy="923330"/>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If patient </a:t>
              </a:r>
              <a:r>
                <a:rPr kumimoji="0" lang="en-US" altLang="en-US" sz="1600" b="1" i="0" u="none" strike="noStrike" cap="none" normalizeH="0" baseline="0" dirty="0">
                  <a:ln>
                    <a:noFill/>
                  </a:ln>
                  <a:solidFill>
                    <a:schemeClr val="tx1"/>
                  </a:solidFill>
                  <a:effectLst/>
                  <a:latin typeface="Arial" pitchFamily="34" charset="0"/>
                  <a:cs typeface="Arial" pitchFamily="34" charset="0"/>
                </a:rPr>
                <a:t>IS</a:t>
              </a:r>
              <a:r>
                <a:rPr kumimoji="0" lang="en-US" altLang="en-US" sz="1600" b="0" i="0" u="none" strike="noStrike" cap="none" normalizeH="0" baseline="0" dirty="0">
                  <a:ln>
                    <a:noFill/>
                  </a:ln>
                  <a:solidFill>
                    <a:schemeClr val="tx1"/>
                  </a:solidFill>
                  <a:effectLst/>
                  <a:latin typeface="Arial" pitchFamily="34" charset="0"/>
                  <a:cs typeface="Arial" pitchFamily="34" charset="0"/>
                </a:rPr>
                <a:t> eligible for and consents to assigned </a:t>
              </a:r>
              <a:br>
                <a:rPr kumimoji="0" lang="en-US" altLang="en-US" sz="1600" b="0" i="0" u="none" strike="noStrike" cap="none" normalizeH="0" baseline="0" dirty="0">
                  <a:ln>
                    <a:noFill/>
                  </a:ln>
                  <a:solidFill>
                    <a:schemeClr val="tx1"/>
                  </a:solidFill>
                  <a:effectLst/>
                  <a:latin typeface="Arial" pitchFamily="34" charset="0"/>
                  <a:cs typeface="Arial" pitchFamily="34" charset="0"/>
                </a:rPr>
              </a:br>
              <a:r>
                <a:rPr kumimoji="0" lang="en-US" altLang="en-US" sz="1600" b="0" i="0" u="none" strike="noStrike" cap="none" normalizeH="0" baseline="0" dirty="0">
                  <a:ln>
                    <a:noFill/>
                  </a:ln>
                  <a:solidFill>
                    <a:schemeClr val="tx1"/>
                  </a:solidFill>
                  <a:effectLst/>
                  <a:latin typeface="Arial" pitchFamily="34" charset="0"/>
                  <a:cs typeface="Arial" pitchFamily="34" charset="0"/>
                </a:rPr>
                <a:t>sub-study</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65" name="Text Box 23"/>
            <p:cNvSpPr txBox="1">
              <a:spLocks noChangeArrowheads="1"/>
            </p:cNvSpPr>
            <p:nvPr/>
          </p:nvSpPr>
          <p:spPr bwMode="auto">
            <a:xfrm>
              <a:off x="4435205" y="3337518"/>
              <a:ext cx="3153476" cy="923330"/>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itchFamily="34" charset="0"/>
                  <a:cs typeface="Arial" pitchFamily="34" charset="0"/>
                </a:rPr>
                <a:t>Register to </a:t>
              </a:r>
              <a:r>
                <a:rPr kumimoji="0" lang="en-US" altLang="en-US" sz="1600" b="1" i="0" u="sng" strike="noStrike" cap="none" normalizeH="0" baseline="0" dirty="0">
                  <a:ln>
                    <a:noFill/>
                  </a:ln>
                  <a:solidFill>
                    <a:schemeClr val="tx1"/>
                  </a:solidFill>
                  <a:effectLst/>
                  <a:latin typeface="Arial" pitchFamily="34" charset="0"/>
                  <a:cs typeface="Arial" pitchFamily="34" charset="0"/>
                </a:rPr>
                <a:t>S1400X</a:t>
              </a:r>
              <a:r>
                <a:rPr kumimoji="0" lang="en-US" altLang="en-US" sz="1600" b="1" i="0" u="none" strike="noStrike" cap="none" normalizeH="0" baseline="0" dirty="0">
                  <a:ln>
                    <a:noFill/>
                  </a:ln>
                  <a:solidFill>
                    <a:schemeClr val="tx1"/>
                  </a:solidFill>
                  <a:effectLst/>
                  <a:latin typeface="Arial" pitchFamily="34" charset="0"/>
                  <a:cs typeface="Arial" pitchFamily="34" charset="0"/>
                </a:rPr>
                <a:t> sub-study in OPEN *</a:t>
              </a:r>
              <a:r>
                <a:rPr kumimoji="0" lang="en-US" altLang="en-US" sz="1600" b="0" i="0" u="none" strike="noStrike" cap="none" normalizeH="0" baseline="0" dirty="0">
                  <a:ln>
                    <a:noFill/>
                  </a:ln>
                  <a:solidFill>
                    <a:schemeClr val="tx1"/>
                  </a:solidFill>
                  <a:effectLst/>
                  <a:latin typeface="Arial" pitchFamily="34" charset="0"/>
                  <a:cs typeface="Arial" pitchFamily="34" charset="0"/>
                </a:rPr>
                <a:t> </a:t>
              </a:r>
              <a:r>
                <a:rPr lang="en-US" altLang="en-US" sz="1600" dirty="0">
                  <a:latin typeface="Arial" pitchFamily="34" charset="0"/>
                  <a:cs typeface="Arial" pitchFamily="34" charset="0"/>
                </a:rPr>
                <a:t>after</a:t>
              </a:r>
              <a:r>
                <a:rPr kumimoji="0" lang="en-US" altLang="en-US" sz="1600" b="0" i="0" u="none" strike="noStrike" cap="none" normalizeH="0" baseline="0" dirty="0">
                  <a:ln>
                    <a:noFill/>
                  </a:ln>
                  <a:solidFill>
                    <a:schemeClr val="tx1"/>
                  </a:solidFill>
                  <a:effectLst/>
                  <a:latin typeface="Arial" pitchFamily="34" charset="0"/>
                  <a:cs typeface="Arial" pitchFamily="34" charset="0"/>
                </a:rPr>
                <a:t> receiving sub-study assignment email</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66" name="Text Box 26"/>
            <p:cNvSpPr txBox="1">
              <a:spLocks noChangeArrowheads="1"/>
            </p:cNvSpPr>
            <p:nvPr/>
          </p:nvSpPr>
          <p:spPr bwMode="auto">
            <a:xfrm>
              <a:off x="4435205" y="4414176"/>
              <a:ext cx="3153476" cy="753217"/>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Protocol treatment within 7 working days of sub-study registration</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cxnSp>
          <p:nvCxnSpPr>
            <p:cNvPr id="67" name="AutoShape 28"/>
            <p:cNvCxnSpPr>
              <a:cxnSpLocks noChangeShapeType="1"/>
              <a:stCxn id="64" idx="2"/>
              <a:endCxn id="65" idx="0"/>
            </p:cNvCxnSpPr>
            <p:nvPr/>
          </p:nvCxnSpPr>
          <p:spPr bwMode="auto">
            <a:xfrm flipH="1">
              <a:off x="6011943" y="3176661"/>
              <a:ext cx="6090" cy="16085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8" name="AutoShape 30"/>
            <p:cNvCxnSpPr>
              <a:cxnSpLocks noChangeShapeType="1"/>
              <a:stCxn id="65" idx="2"/>
              <a:endCxn id="66" idx="0"/>
            </p:cNvCxnSpPr>
            <p:nvPr/>
          </p:nvCxnSpPr>
          <p:spPr bwMode="auto">
            <a:xfrm>
              <a:off x="6011943" y="4260848"/>
              <a:ext cx="0" cy="15332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69" name="Text Box 26"/>
            <p:cNvSpPr txBox="1">
              <a:spLocks noChangeArrowheads="1"/>
            </p:cNvSpPr>
            <p:nvPr/>
          </p:nvSpPr>
          <p:spPr bwMode="auto">
            <a:xfrm>
              <a:off x="4435205" y="5305580"/>
              <a:ext cx="3153476" cy="847258"/>
            </a:xfrm>
            <a:prstGeom prst="rect">
              <a:avLst/>
            </a:prstGeom>
            <a:solidFill>
              <a:srgbClr val="FFFFFF"/>
            </a:solidFill>
            <a:ln w="9525">
              <a:solidFill>
                <a:srgbClr val="000000"/>
              </a:solidFill>
              <a:miter lim="800000"/>
              <a:headEnd/>
              <a:tailEnd/>
            </a:ln>
          </p:spPr>
          <p:txBody>
            <a:bodyPr vert="horz" wrap="square" lIns="91440" tIns="91440" rIns="91440" bIns="9144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Follow-up, obtain and submit specimens and forms per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itchFamily="34" charset="0"/>
                  <a:cs typeface="Arial" pitchFamily="34" charset="0"/>
                </a:rPr>
                <a:t>sub-study protocol</a:t>
              </a:r>
              <a:endParaRPr kumimoji="0" lang="en-US" altLang="en-US" sz="2800" b="0" i="0" u="none" strike="noStrike" cap="none" normalizeH="0" baseline="0" dirty="0">
                <a:ln>
                  <a:noFill/>
                </a:ln>
                <a:solidFill>
                  <a:schemeClr val="tx1"/>
                </a:solidFill>
                <a:effectLst/>
                <a:latin typeface="Arial" pitchFamily="34" charset="0"/>
                <a:cs typeface="Arial" pitchFamily="34" charset="0"/>
              </a:endParaRPr>
            </a:p>
          </p:txBody>
        </p:sp>
        <p:cxnSp>
          <p:nvCxnSpPr>
            <p:cNvPr id="70" name="AutoShape 30"/>
            <p:cNvCxnSpPr>
              <a:cxnSpLocks noChangeShapeType="1"/>
              <a:stCxn id="66" idx="2"/>
              <a:endCxn id="69" idx="0"/>
            </p:cNvCxnSpPr>
            <p:nvPr/>
          </p:nvCxnSpPr>
          <p:spPr bwMode="auto">
            <a:xfrm>
              <a:off x="6011943" y="5167393"/>
              <a:ext cx="0" cy="13818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cxnSp>
        <p:nvCxnSpPr>
          <p:cNvPr id="71" name="AutoShape 27"/>
          <p:cNvCxnSpPr>
            <a:cxnSpLocks noChangeShapeType="1"/>
            <a:endCxn id="63" idx="0"/>
          </p:cNvCxnSpPr>
          <p:nvPr/>
        </p:nvCxnSpPr>
        <p:spPr bwMode="auto">
          <a:xfrm>
            <a:off x="6017342" y="1570517"/>
            <a:ext cx="16285" cy="342713"/>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cxnSp>
        <p:nvCxnSpPr>
          <p:cNvPr id="72" name="AutoShape 29"/>
          <p:cNvCxnSpPr>
            <a:cxnSpLocks noChangeShapeType="1"/>
            <a:endCxn id="58" idx="0"/>
          </p:cNvCxnSpPr>
          <p:nvPr/>
        </p:nvCxnSpPr>
        <p:spPr bwMode="auto">
          <a:xfrm flipH="1">
            <a:off x="1983231" y="1456029"/>
            <a:ext cx="981317" cy="457201"/>
          </a:xfrm>
          <a:prstGeom prst="straightConnector1">
            <a:avLst/>
          </a:prstGeom>
          <a:ln>
            <a:headEnd/>
            <a:tailEnd type="triangle" w="med" len="med"/>
          </a:ln>
          <a:extLst/>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91622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6083"/>
            <a:ext cx="11582400" cy="1456386"/>
          </a:xfrm>
        </p:spPr>
        <p:txBody>
          <a:bodyPr/>
          <a:lstStyle/>
          <a:p>
            <a:r>
              <a:rPr lang="en-US" dirty="0"/>
              <a:t>S1400 Sub-Study Common Eligibility -1 </a:t>
            </a:r>
            <a:r>
              <a:rPr lang="en-US" sz="2000" dirty="0">
                <a:solidFill>
                  <a:prstClr val="black">
                    <a:lumMod val="75000"/>
                    <a:lumOff val="25000"/>
                  </a:prstClr>
                </a:solidFill>
              </a:rPr>
              <a:t>(Protocol v9.1.17)</a:t>
            </a:r>
            <a:endParaRPr lang="en-US" dirty="0"/>
          </a:p>
        </p:txBody>
      </p:sp>
      <p:sp>
        <p:nvSpPr>
          <p:cNvPr id="5" name="Content Placeholder 4"/>
          <p:cNvSpPr>
            <a:spLocks noGrp="1"/>
          </p:cNvSpPr>
          <p:nvPr>
            <p:ph idx="1"/>
          </p:nvPr>
        </p:nvSpPr>
        <p:spPr>
          <a:xfrm>
            <a:off x="609600" y="1845734"/>
            <a:ext cx="10546080" cy="4280746"/>
          </a:xfrm>
        </p:spPr>
        <p:txBody>
          <a:bodyPr>
            <a:normAutofit/>
          </a:bodyPr>
          <a:lstStyle/>
          <a:p>
            <a:pPr marL="0" indent="0" algn="ctr">
              <a:spcBef>
                <a:spcPts val="600"/>
              </a:spcBef>
              <a:buNone/>
            </a:pPr>
            <a:r>
              <a:rPr lang="en-US" sz="2800" b="1" dirty="0">
                <a:solidFill>
                  <a:schemeClr val="tx1"/>
                </a:solidFill>
              </a:rPr>
              <a:t>Patients must satisfy common </a:t>
            </a:r>
            <a:r>
              <a:rPr lang="en-US" sz="2800" b="1" u="sng" dirty="0">
                <a:solidFill>
                  <a:schemeClr val="tx1"/>
                </a:solidFill>
              </a:rPr>
              <a:t>and</a:t>
            </a:r>
            <a:r>
              <a:rPr lang="en-US" sz="2800" b="1" dirty="0">
                <a:solidFill>
                  <a:schemeClr val="tx1"/>
                </a:solidFill>
              </a:rPr>
              <a:t> sub-study specific eligibility criteria listed in Sub-Study Section 5 including but not limited to:</a:t>
            </a:r>
          </a:p>
          <a:p>
            <a:pPr marL="0" indent="0" algn="ctr">
              <a:spcBef>
                <a:spcPts val="600"/>
              </a:spcBef>
              <a:buNone/>
            </a:pPr>
            <a:endParaRPr lang="en-US" sz="1000" dirty="0"/>
          </a:p>
          <a:p>
            <a:pPr>
              <a:spcBef>
                <a:spcPts val="600"/>
              </a:spcBef>
            </a:pPr>
            <a:r>
              <a:rPr lang="en-US" sz="2800" b="1" dirty="0"/>
              <a:t>Patients must have progressed following the most recent line of therapy</a:t>
            </a:r>
          </a:p>
          <a:p>
            <a:pPr>
              <a:spcBef>
                <a:spcPts val="600"/>
              </a:spcBef>
            </a:pPr>
            <a:r>
              <a:rPr lang="en-US" sz="2800" b="1" dirty="0"/>
              <a:t>Patients must not have received any prior systemic therapy within 21 days of sub-study registration</a:t>
            </a:r>
          </a:p>
          <a:p>
            <a:pPr lvl="1">
              <a:spcBef>
                <a:spcPts val="600"/>
              </a:spcBef>
            </a:pPr>
            <a:r>
              <a:rPr lang="en-US" sz="2600" dirty="0"/>
              <a:t>Recovered </a:t>
            </a:r>
            <a:r>
              <a:rPr lang="en-US" sz="2600" u="sng" dirty="0"/>
              <a:t>&lt;</a:t>
            </a:r>
            <a:r>
              <a:rPr lang="en-US" sz="2600" dirty="0"/>
              <a:t> Grade 1 from effects</a:t>
            </a:r>
          </a:p>
          <a:p>
            <a:pPr lvl="1">
              <a:spcBef>
                <a:spcPts val="600"/>
              </a:spcBef>
            </a:pPr>
            <a:r>
              <a:rPr lang="en-US" sz="2600" dirty="0"/>
              <a:t>No radiation therapy within 14 days prior to sub-study registration.</a:t>
            </a:r>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14</a:t>
            </a:fld>
            <a:endParaRPr lang="en-US" dirty="0"/>
          </a:p>
        </p:txBody>
      </p:sp>
    </p:spTree>
    <p:extLst>
      <p:ext uri="{BB962C8B-B14F-4D97-AF65-F5344CB8AC3E}">
        <p14:creationId xmlns:p14="http://schemas.microsoft.com/office/powerpoint/2010/main" val="465822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6083"/>
            <a:ext cx="11582400" cy="1456386"/>
          </a:xfrm>
        </p:spPr>
        <p:txBody>
          <a:bodyPr/>
          <a:lstStyle/>
          <a:p>
            <a:r>
              <a:rPr lang="en-US" dirty="0"/>
              <a:t>S1400 Sub-Study Common Eligibility -2 </a:t>
            </a:r>
            <a:r>
              <a:rPr lang="en-US" sz="2000" dirty="0">
                <a:solidFill>
                  <a:prstClr val="black">
                    <a:lumMod val="75000"/>
                    <a:lumOff val="25000"/>
                  </a:prstClr>
                </a:solidFill>
              </a:rPr>
              <a:t>(Protocol v9.1.17)</a:t>
            </a:r>
            <a:endParaRPr lang="en-US" dirty="0"/>
          </a:p>
        </p:txBody>
      </p:sp>
      <p:sp>
        <p:nvSpPr>
          <p:cNvPr id="5" name="Content Placeholder 4"/>
          <p:cNvSpPr>
            <a:spLocks noGrp="1"/>
          </p:cNvSpPr>
          <p:nvPr>
            <p:ph idx="1"/>
          </p:nvPr>
        </p:nvSpPr>
        <p:spPr>
          <a:xfrm>
            <a:off x="609600" y="1744314"/>
            <a:ext cx="10546080" cy="4463626"/>
          </a:xfrm>
        </p:spPr>
        <p:txBody>
          <a:bodyPr>
            <a:normAutofit fontScale="92500" lnSpcReduction="20000"/>
          </a:bodyPr>
          <a:lstStyle/>
          <a:p>
            <a:pPr marL="0" indent="0" algn="ctr">
              <a:spcBef>
                <a:spcPts val="600"/>
              </a:spcBef>
              <a:buNone/>
            </a:pPr>
            <a:r>
              <a:rPr lang="en-US" sz="2800" b="1" dirty="0">
                <a:solidFill>
                  <a:schemeClr val="tx1"/>
                </a:solidFill>
              </a:rPr>
              <a:t>Patients must satisfy common </a:t>
            </a:r>
            <a:r>
              <a:rPr lang="en-US" sz="2800" b="1" u="sng" dirty="0">
                <a:solidFill>
                  <a:schemeClr val="tx1"/>
                </a:solidFill>
              </a:rPr>
              <a:t>and</a:t>
            </a:r>
            <a:r>
              <a:rPr lang="en-US" sz="2800" b="1" dirty="0">
                <a:solidFill>
                  <a:schemeClr val="tx1"/>
                </a:solidFill>
              </a:rPr>
              <a:t> sub-study specific eligibility criteria listed in Sub-Study Section 5 including but not limited to:</a:t>
            </a:r>
          </a:p>
          <a:p>
            <a:pPr marL="0" indent="0" algn="ctr">
              <a:spcBef>
                <a:spcPts val="600"/>
              </a:spcBef>
              <a:buNone/>
            </a:pPr>
            <a:endParaRPr lang="en-US" sz="1000" dirty="0"/>
          </a:p>
          <a:p>
            <a:pPr>
              <a:spcBef>
                <a:spcPts val="600"/>
              </a:spcBef>
            </a:pPr>
            <a:r>
              <a:rPr lang="en-US" sz="2800" b="1" dirty="0"/>
              <a:t>Patients must have a CT /MRI scan of the brain to evaluate for CNS disease within 42 days prior to sub-study registration  </a:t>
            </a:r>
          </a:p>
          <a:p>
            <a:pPr lvl="1">
              <a:spcBef>
                <a:spcPts val="600"/>
              </a:spcBef>
            </a:pPr>
            <a:r>
              <a:rPr lang="en-US" sz="2600" dirty="0"/>
              <a:t>No leptomeningeal disease, spinal cord compression or brain metastases unless:  </a:t>
            </a:r>
          </a:p>
          <a:p>
            <a:pPr marL="865188" lvl="1" indent="-468313">
              <a:spcBef>
                <a:spcPts val="600"/>
              </a:spcBef>
              <a:buFont typeface="+mj-lt"/>
              <a:buAutoNum type="arabicParenR"/>
            </a:pPr>
            <a:r>
              <a:rPr lang="en-US" sz="2600" dirty="0"/>
              <a:t>metastases have been locally and have remained clinically controlled and asymptomatic for at least 14 days following treatment and prior to registration, AND </a:t>
            </a:r>
          </a:p>
          <a:p>
            <a:pPr marL="865188" lvl="1" indent="-468313">
              <a:spcBef>
                <a:spcPts val="600"/>
              </a:spcBef>
              <a:buFont typeface="+mj-lt"/>
              <a:buAutoNum type="arabicParenR"/>
            </a:pPr>
            <a:r>
              <a:rPr lang="en-US" sz="2600" dirty="0"/>
              <a:t>no residual neurological dysfunction and has been off corticosteroids for at least 24 hours prior to sub-study registration</a:t>
            </a:r>
          </a:p>
          <a:p>
            <a:pPr>
              <a:spcBef>
                <a:spcPts val="600"/>
              </a:spcBef>
            </a:pPr>
            <a:r>
              <a:rPr lang="en-US" sz="2800" b="1" dirty="0"/>
              <a:t>Patients must have measurable disease assessed within 28 days prior to sub-study registration</a:t>
            </a:r>
          </a:p>
          <a:p>
            <a:pPr>
              <a:spcBef>
                <a:spcPts val="600"/>
              </a:spcBef>
            </a:pPr>
            <a:r>
              <a:rPr lang="en-US" sz="2800" b="1" dirty="0"/>
              <a:t>Patients must have a performance status of 0-1</a:t>
            </a:r>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15</a:t>
            </a:fld>
            <a:endParaRPr lang="en-US" dirty="0"/>
          </a:p>
        </p:txBody>
      </p:sp>
    </p:spTree>
    <p:extLst>
      <p:ext uri="{BB962C8B-B14F-4D97-AF65-F5344CB8AC3E}">
        <p14:creationId xmlns:p14="http://schemas.microsoft.com/office/powerpoint/2010/main" val="2300527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Sub-Study Treatment</a:t>
            </a:r>
          </a:p>
        </p:txBody>
      </p:sp>
      <p:sp>
        <p:nvSpPr>
          <p:cNvPr id="3" name="Content Placeholder 2"/>
          <p:cNvSpPr>
            <a:spLocks noGrp="1"/>
          </p:cNvSpPr>
          <p:nvPr>
            <p:ph idx="1"/>
          </p:nvPr>
        </p:nvSpPr>
        <p:spPr>
          <a:xfrm>
            <a:off x="609600" y="1697451"/>
            <a:ext cx="10546080" cy="4023360"/>
          </a:xfrm>
        </p:spPr>
        <p:txBody>
          <a:bodyPr>
            <a:normAutofit/>
          </a:bodyPr>
          <a:lstStyle/>
          <a:p>
            <a:pPr marL="0" indent="0">
              <a:lnSpc>
                <a:spcPct val="100000"/>
              </a:lnSpc>
              <a:spcBef>
                <a:spcPts val="200"/>
              </a:spcBef>
              <a:buNone/>
            </a:pPr>
            <a:r>
              <a:rPr lang="en-US" sz="3200" dirty="0"/>
              <a:t>Plan to start therapy within </a:t>
            </a:r>
            <a:r>
              <a:rPr lang="en-US" sz="3200" dirty="0">
                <a:solidFill>
                  <a:schemeClr val="accent2"/>
                </a:solidFill>
              </a:rPr>
              <a:t>7 working days </a:t>
            </a:r>
            <a:r>
              <a:rPr lang="en-US" sz="3200" dirty="0"/>
              <a:t>of Sub-Study registration</a:t>
            </a:r>
          </a:p>
          <a:p>
            <a:pPr marL="0" indent="0">
              <a:buNone/>
            </a:pPr>
            <a:endParaRPr lang="en-US" sz="900" dirty="0"/>
          </a:p>
          <a:p>
            <a:pPr>
              <a:spcBef>
                <a:spcPts val="600"/>
              </a:spcBef>
            </a:pPr>
            <a:r>
              <a:rPr lang="en-US" sz="2600" dirty="0"/>
              <a:t>US: Site must order investigational drug from NCI Pharmaceutical Management Branch (PMB)</a:t>
            </a:r>
            <a:r>
              <a:rPr lang="en-US" sz="2600" b="1" dirty="0"/>
              <a:t> </a:t>
            </a:r>
            <a:r>
              <a:rPr lang="en-US" sz="2600" dirty="0"/>
              <a:t>Sub-Study Section 3</a:t>
            </a:r>
          </a:p>
          <a:p>
            <a:pPr>
              <a:spcBef>
                <a:spcPts val="600"/>
              </a:spcBef>
            </a:pPr>
            <a:r>
              <a:rPr lang="en-US" sz="2600" dirty="0"/>
              <a:t>Canada: Site must refer to the Canadian Appendix for drug ordering</a:t>
            </a:r>
          </a:p>
          <a:p>
            <a:pPr marL="225425" lvl="1" indent="-225425">
              <a:lnSpc>
                <a:spcPct val="100000"/>
              </a:lnSpc>
              <a:buFont typeface="Arial" panose="020B0604020202020204" pitchFamily="34" charset="0"/>
              <a:buChar char="•"/>
            </a:pPr>
            <a:r>
              <a:rPr lang="en-US" sz="2600" dirty="0"/>
              <a:t>Treatment Plan: Sub-Study Section 7 </a:t>
            </a:r>
          </a:p>
          <a:p>
            <a:pPr marL="225425" lvl="1" indent="-225425">
              <a:lnSpc>
                <a:spcPct val="100000"/>
              </a:lnSpc>
              <a:buFont typeface="Arial" panose="020B0604020202020204" pitchFamily="34" charset="0"/>
              <a:buChar char="•"/>
            </a:pPr>
            <a:r>
              <a:rPr lang="en-US" sz="2600" dirty="0"/>
              <a:t>Dose Modifications: Sub-Study Section 8 </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16</a:t>
            </a:fld>
            <a:endParaRPr lang="en-US" dirty="0"/>
          </a:p>
        </p:txBody>
      </p:sp>
    </p:spTree>
    <p:extLst>
      <p:ext uri="{BB962C8B-B14F-4D97-AF65-F5344CB8AC3E}">
        <p14:creationId xmlns:p14="http://schemas.microsoft.com/office/powerpoint/2010/main" val="1032000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1582400" cy="3566160"/>
          </a:xfrm>
        </p:spPr>
        <p:txBody>
          <a:bodyPr>
            <a:normAutofit/>
          </a:bodyPr>
          <a:lstStyle/>
          <a:p>
            <a:r>
              <a:rPr lang="en-US" dirty="0"/>
              <a:t>NEW Sub-Study Registration</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b="1" dirty="0">
                <a:solidFill>
                  <a:srgbClr val="002060"/>
                </a:solidFill>
              </a:rPr>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17</a:t>
            </a:fld>
            <a:endParaRPr lang="en-US" dirty="0"/>
          </a:p>
        </p:txBody>
      </p:sp>
    </p:spTree>
    <p:extLst>
      <p:ext uri="{BB962C8B-B14F-4D97-AF65-F5344CB8AC3E}">
        <p14:creationId xmlns:p14="http://schemas.microsoft.com/office/powerpoint/2010/main" val="774524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13"/>
          <p:cNvSpPr>
            <a:spLocks noGrp="1"/>
          </p:cNvSpPr>
          <p:nvPr>
            <p:ph type="sldNum" sz="quarter" idx="4294967295"/>
          </p:nvPr>
        </p:nvSpPr>
        <p:spPr>
          <a:xfrm>
            <a:off x="60960" y="6430351"/>
            <a:ext cx="1213658" cy="365125"/>
          </a:xfrm>
          <a:prstGeom prst="rect">
            <a:avLst/>
          </a:prstGeom>
        </p:spPr>
        <p:txBody>
          <a:bodyPr/>
          <a:lstStyle/>
          <a:p>
            <a:r>
              <a:rPr lang="en-US" dirty="0"/>
              <a:t>Logistics Slide # </a:t>
            </a:r>
            <a:fld id="{629637A9-119A-49DA-BD12-AAC58B377D80}" type="slidenum">
              <a:rPr lang="en-US" smtClean="0"/>
              <a:pPr/>
              <a:t>18</a:t>
            </a:fld>
            <a:endParaRPr lang="en-US" dirty="0"/>
          </a:p>
        </p:txBody>
      </p:sp>
      <p:sp>
        <p:nvSpPr>
          <p:cNvPr id="2" name="Title 1"/>
          <p:cNvSpPr>
            <a:spLocks noGrp="1"/>
          </p:cNvSpPr>
          <p:nvPr>
            <p:ph type="title" idx="4294967295"/>
          </p:nvPr>
        </p:nvSpPr>
        <p:spPr>
          <a:xfrm>
            <a:off x="989013" y="206375"/>
            <a:ext cx="11202987" cy="676275"/>
          </a:xfrm>
        </p:spPr>
        <p:txBody>
          <a:bodyPr>
            <a:noAutofit/>
          </a:bodyPr>
          <a:lstStyle/>
          <a:p>
            <a:r>
              <a:rPr lang="en-US" sz="3600" dirty="0"/>
              <a:t>New Sub-study Registration Option</a:t>
            </a:r>
          </a:p>
        </p:txBody>
      </p:sp>
      <p:cxnSp>
        <p:nvCxnSpPr>
          <p:cNvPr id="3086" name="AutoShape 14"/>
          <p:cNvCxnSpPr>
            <a:cxnSpLocks noChangeShapeType="1"/>
          </p:cNvCxnSpPr>
          <p:nvPr/>
        </p:nvCxnSpPr>
        <p:spPr bwMode="auto">
          <a:xfrm flipH="1">
            <a:off x="10574594" y="4480110"/>
            <a:ext cx="7561" cy="298367"/>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40" name="AutoShape 9"/>
          <p:cNvCxnSpPr>
            <a:cxnSpLocks noChangeShapeType="1"/>
          </p:cNvCxnSpPr>
          <p:nvPr/>
        </p:nvCxnSpPr>
        <p:spPr bwMode="auto">
          <a:xfrm flipH="1">
            <a:off x="4692881" y="3664918"/>
            <a:ext cx="5342" cy="197238"/>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41" name="AutoShape 9"/>
          <p:cNvCxnSpPr>
            <a:cxnSpLocks noChangeShapeType="1"/>
          </p:cNvCxnSpPr>
          <p:nvPr/>
        </p:nvCxnSpPr>
        <p:spPr bwMode="auto">
          <a:xfrm>
            <a:off x="10635320" y="3279386"/>
            <a:ext cx="0" cy="321397"/>
          </a:xfrm>
          <a:prstGeom prst="straightConnector1">
            <a:avLst/>
          </a:prstGeom>
          <a:ln>
            <a:headEnd/>
            <a:tailEnd type="triangle" w="med" len="med"/>
          </a:ln>
          <a:extLst/>
        </p:spPr>
        <p:style>
          <a:lnRef idx="3">
            <a:schemeClr val="dk1"/>
          </a:lnRef>
          <a:fillRef idx="0">
            <a:schemeClr val="dk1"/>
          </a:fillRef>
          <a:effectRef idx="2">
            <a:schemeClr val="dk1"/>
          </a:effectRef>
          <a:fontRef idx="minor">
            <a:schemeClr val="tx1"/>
          </a:fontRef>
        </p:style>
      </p:cxnSp>
      <p:sp>
        <p:nvSpPr>
          <p:cNvPr id="49" name="Text Box 13"/>
          <p:cNvSpPr txBox="1">
            <a:spLocks noChangeArrowheads="1"/>
          </p:cNvSpPr>
          <p:nvPr/>
        </p:nvSpPr>
        <p:spPr bwMode="auto">
          <a:xfrm>
            <a:off x="9346321" y="2023189"/>
            <a:ext cx="2663061" cy="119637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defTabSz="914400" eaLnBrk="0" fontAlgn="base" hangingPunct="0">
              <a:spcBef>
                <a:spcPct val="0"/>
              </a:spcBef>
              <a:spcAft>
                <a:spcPts val="1000"/>
              </a:spcAft>
            </a:pPr>
            <a:r>
              <a:rPr lang="en-US" altLang="en-US" sz="1600" dirty="0">
                <a:solidFill>
                  <a:schemeClr val="tx1"/>
                </a:solidFill>
                <a:latin typeface="Arial" panose="020B0604020202020204" pitchFamily="34" charset="0"/>
                <a:cs typeface="Arial" panose="020B0604020202020204" pitchFamily="34" charset="0"/>
              </a:rPr>
              <a:t>If P</a:t>
            </a: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atient will not be registered to new sub-study </a:t>
            </a:r>
            <a:r>
              <a:rPr lang="en-US" altLang="en-US" sz="1600" dirty="0">
                <a:solidFill>
                  <a:schemeClr val="tx1"/>
                </a:solidFill>
                <a:latin typeface="Arial" pitchFamily="34" charset="0"/>
                <a:cs typeface="Arial" pitchFamily="34" charset="0"/>
              </a:rPr>
              <a:t>for any reason</a:t>
            </a:r>
          </a:p>
          <a:p>
            <a:pPr lvl="0" algn="ctr" defTabSz="914400" eaLnBrk="0" fontAlgn="base" hangingPunct="0">
              <a:spcBef>
                <a:spcPct val="0"/>
              </a:spcBef>
              <a:spcAft>
                <a:spcPts val="1000"/>
              </a:spcAft>
            </a:pPr>
            <a:r>
              <a:rPr kumimoji="0" lang="en-US" altLang="en-US" sz="1600" b="0" i="0" u="none" strike="noStrike" cap="none" normalizeH="0" baseline="0" dirty="0">
                <a:ln>
                  <a:noFill/>
                </a:ln>
                <a:solidFill>
                  <a:srgbClr val="B8B91F"/>
                </a:solidFill>
                <a:effectLst/>
                <a:latin typeface="Arial" pitchFamily="34" charset="0"/>
                <a:cs typeface="Arial" pitchFamily="34" charset="0"/>
              </a:rPr>
              <a:t>Note: </a:t>
            </a:r>
            <a:r>
              <a:rPr lang="en-US" altLang="en-US" sz="1600" dirty="0">
                <a:solidFill>
                  <a:srgbClr val="B8B91F"/>
                </a:solidFill>
                <a:latin typeface="Arial" panose="020B0604020202020204" pitchFamily="34" charset="0"/>
                <a:cs typeface="Arial" panose="020B0604020202020204" pitchFamily="34" charset="0"/>
              </a:rPr>
              <a:t>Can change decision</a:t>
            </a:r>
          </a:p>
          <a:p>
            <a:pPr algn="ctr" defTabSz="914400" eaLnBrk="0" fontAlgn="base" hangingPunct="0">
              <a:spcBef>
                <a:spcPct val="0"/>
              </a:spcBef>
              <a:spcAft>
                <a:spcPts val="1000"/>
              </a:spcAf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2" name="Text Box 13"/>
          <p:cNvSpPr txBox="1">
            <a:spLocks noChangeArrowheads="1"/>
          </p:cNvSpPr>
          <p:nvPr/>
        </p:nvSpPr>
        <p:spPr bwMode="auto">
          <a:xfrm>
            <a:off x="9346322" y="3600783"/>
            <a:ext cx="2663060" cy="87932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 Notice of Intention Not to</a:t>
            </a: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 Register </a:t>
            </a:r>
            <a:b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Form in Rave ®</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1" name="Text Box 13"/>
          <p:cNvSpPr txBox="1">
            <a:spLocks noChangeArrowheads="1"/>
          </p:cNvSpPr>
          <p:nvPr/>
        </p:nvSpPr>
        <p:spPr bwMode="auto">
          <a:xfrm>
            <a:off x="884508" y="3899444"/>
            <a:ext cx="7666074" cy="682961"/>
          </a:xfrm>
          <a:prstGeom prst="rect">
            <a:avLst/>
          </a:prstGeom>
          <a:gradFill>
            <a:gsLst>
              <a:gs pos="0">
                <a:srgbClr val="B8B91F"/>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gradFill>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t" anchorCtr="0" compatLnSpc="1">
            <a:prstTxWarp prst="textNoShape">
              <a:avLst/>
            </a:prstTxWarp>
          </a:bodyPr>
          <a:lstStyle/>
          <a:p>
            <a:pPr lvl="0" algn="ctr" defTabSz="914400" eaLnBrk="0" fontAlgn="base" hangingPunct="0">
              <a:spcBef>
                <a:spcPct val="0"/>
              </a:spcBef>
              <a:spcAft>
                <a:spcPct val="0"/>
              </a:spcAft>
            </a:pPr>
            <a:r>
              <a:rPr lang="en-US" altLang="en-US" dirty="0">
                <a:solidFill>
                  <a:schemeClr val="tx1"/>
                </a:solidFill>
                <a:latin typeface="Arial" panose="020B0604020202020204" pitchFamily="34" charset="0"/>
                <a:cs typeface="Arial" panose="020B0604020202020204" pitchFamily="34" charset="0"/>
              </a:rPr>
              <a:t>Sub-study assignment</a:t>
            </a:r>
          </a:p>
          <a:p>
            <a:pPr lvl="0" algn="ctr" defTabSz="914400" eaLnBrk="0" fontAlgn="base" hangingPunct="0">
              <a:spcBef>
                <a:spcPct val="0"/>
              </a:spcBef>
              <a:spcAft>
                <a:spcPct val="0"/>
              </a:spcAft>
            </a:pPr>
            <a:r>
              <a:rPr lang="en-US" altLang="en-US" sz="1600" dirty="0">
                <a:solidFill>
                  <a:schemeClr val="bg1"/>
                </a:solidFill>
                <a:latin typeface="Arial" panose="020B0604020202020204" pitchFamily="34" charset="0"/>
                <a:cs typeface="Arial" panose="020B0604020202020204" pitchFamily="34" charset="0"/>
              </a:rPr>
              <a:t>(received within </a:t>
            </a:r>
            <a:r>
              <a:rPr lang="en-US" sz="1600" dirty="0">
                <a:solidFill>
                  <a:schemeClr val="bg1"/>
                </a:solidFill>
              </a:rPr>
              <a:t>1 day following request submission</a:t>
            </a:r>
            <a:r>
              <a:rPr lang="en-US" altLang="en-US" sz="1600" dirty="0">
                <a:solidFill>
                  <a:schemeClr val="bg1"/>
                </a:solidFill>
                <a:latin typeface="Arial" panose="020B0604020202020204" pitchFamily="34" charset="0"/>
                <a:cs typeface="Arial" panose="020B0604020202020204" pitchFamily="34" charset="0"/>
              </a:rPr>
              <a:t>)</a:t>
            </a:r>
            <a:endParaRPr lang="en-US" altLang="en-US" sz="1400" dirty="0">
              <a:solidFill>
                <a:schemeClr val="bg1"/>
              </a:solidFill>
              <a:latin typeface="Arial" panose="020B0604020202020204" pitchFamily="34" charset="0"/>
              <a:cs typeface="Arial" panose="020B0604020202020204" pitchFamily="34" charset="0"/>
            </a:endParaRPr>
          </a:p>
        </p:txBody>
      </p:sp>
      <p:cxnSp>
        <p:nvCxnSpPr>
          <p:cNvPr id="168" name="AutoShape 10"/>
          <p:cNvCxnSpPr>
            <a:cxnSpLocks noChangeShapeType="1"/>
          </p:cNvCxnSpPr>
          <p:nvPr/>
        </p:nvCxnSpPr>
        <p:spPr bwMode="auto">
          <a:xfrm flipV="1">
            <a:off x="7545552" y="2366596"/>
            <a:ext cx="1734442" cy="1105892"/>
          </a:xfrm>
          <a:prstGeom prst="straightConnector1">
            <a:avLst/>
          </a:prstGeom>
          <a:ln>
            <a:prstDash val="sysDash"/>
            <a:headEnd/>
            <a:tailEnd type="triangle" w="med" len="med"/>
          </a:ln>
          <a:extLst/>
        </p:spPr>
        <p:style>
          <a:lnRef idx="3">
            <a:schemeClr val="dk1"/>
          </a:lnRef>
          <a:fillRef idx="0">
            <a:schemeClr val="dk1"/>
          </a:fillRef>
          <a:effectRef idx="2">
            <a:schemeClr val="dk1"/>
          </a:effectRef>
          <a:fontRef idx="minor">
            <a:schemeClr val="tx1"/>
          </a:fontRef>
        </p:style>
      </p:cxnSp>
      <p:sp>
        <p:nvSpPr>
          <p:cNvPr id="39" name="Text Box 13"/>
          <p:cNvSpPr txBox="1">
            <a:spLocks noChangeArrowheads="1"/>
          </p:cNvSpPr>
          <p:nvPr/>
        </p:nvSpPr>
        <p:spPr bwMode="auto">
          <a:xfrm>
            <a:off x="9346322" y="4903019"/>
            <a:ext cx="2663060" cy="640064"/>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Follow-up per current Sub-study</a:t>
            </a:r>
          </a:p>
        </p:txBody>
      </p:sp>
      <p:sp>
        <p:nvSpPr>
          <p:cNvPr id="26" name="Text Box 2"/>
          <p:cNvSpPr txBox="1">
            <a:spLocks noChangeArrowheads="1"/>
          </p:cNvSpPr>
          <p:nvPr/>
        </p:nvSpPr>
        <p:spPr bwMode="auto">
          <a:xfrm>
            <a:off x="735893" y="870407"/>
            <a:ext cx="8855976" cy="552965"/>
          </a:xfrm>
          <a:prstGeom prst="rect">
            <a:avLst/>
          </a:prstGeom>
          <a:solidFill>
            <a:schemeClr val="accent2"/>
          </a:solidFill>
          <a:ln w="9525">
            <a:solidFill>
              <a:srgbClr val="000000"/>
            </a:solidFill>
            <a:miter lim="800000"/>
            <a:headEnd/>
            <a:tailEnd/>
          </a:ln>
        </p:spPr>
        <p:txBody>
          <a:bodyPr vert="horz" wrap="square" lIns="91440" tIns="91440" rIns="91440" bIns="91440" numCol="1" anchor="ctr" anchorCtr="0" compatLnSpc="1">
            <a:prstTxWarp prst="textNoShape">
              <a:avLst/>
            </a:prstTxWarp>
          </a:bodyPr>
          <a:lstStyle/>
          <a:p>
            <a:pPr lvl="0" algn="ctr" defTabSz="914400" eaLnBrk="0" fontAlgn="base" hangingPunct="0">
              <a:spcBef>
                <a:spcPct val="0"/>
              </a:spcBef>
              <a:spcAft>
                <a:spcPct val="0"/>
              </a:spcAft>
            </a:pPr>
            <a:r>
              <a:rPr lang="en-US" altLang="en-US" dirty="0">
                <a:latin typeface="Arial" panose="020B0604020202020204" pitchFamily="34" charset="0"/>
                <a:cs typeface="Arial" panose="020B0604020202020204" pitchFamily="34" charset="0"/>
              </a:rPr>
              <a:t>Patients who progress on a Lung-MAP sub-study may register to another Lung-MAP sub-study, if eligible for one of the other studies </a:t>
            </a:r>
            <a:endParaRPr lang="en-US" altLang="en-US" sz="1600" dirty="0">
              <a:solidFill>
                <a:schemeClr val="bg1"/>
              </a:solidFill>
              <a:latin typeface="Arial" panose="020B0604020202020204" pitchFamily="34" charset="0"/>
              <a:cs typeface="Arial" panose="020B0604020202020204" pitchFamily="34" charset="0"/>
            </a:endParaRPr>
          </a:p>
        </p:txBody>
      </p:sp>
      <p:sp>
        <p:nvSpPr>
          <p:cNvPr id="20" name="Text Box 3"/>
          <p:cNvSpPr txBox="1">
            <a:spLocks noChangeArrowheads="1"/>
          </p:cNvSpPr>
          <p:nvPr/>
        </p:nvSpPr>
        <p:spPr bwMode="auto">
          <a:xfrm>
            <a:off x="2463096" y="1505930"/>
            <a:ext cx="4476996" cy="430887"/>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Progress on Lung-MAP sub-study</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cxnSp>
        <p:nvCxnSpPr>
          <p:cNvPr id="21" name="AutoShape 8"/>
          <p:cNvCxnSpPr>
            <a:cxnSpLocks noChangeShapeType="1"/>
          </p:cNvCxnSpPr>
          <p:nvPr/>
        </p:nvCxnSpPr>
        <p:spPr bwMode="auto">
          <a:xfrm flipH="1">
            <a:off x="4682247" y="1923651"/>
            <a:ext cx="10634" cy="18654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sp>
        <p:nvSpPr>
          <p:cNvPr id="23" name="Text Box 3"/>
          <p:cNvSpPr txBox="1">
            <a:spLocks noChangeArrowheads="1"/>
          </p:cNvSpPr>
          <p:nvPr/>
        </p:nvSpPr>
        <p:spPr bwMode="auto">
          <a:xfrm>
            <a:off x="2468413" y="2180802"/>
            <a:ext cx="4476996" cy="430887"/>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Evaluate</a:t>
            </a:r>
            <a:r>
              <a:rPr kumimoji="0" lang="en-US" altLang="en-US" sz="1600" b="1" i="0" u="none" strike="noStrike" cap="none" normalizeH="0" dirty="0">
                <a:ln>
                  <a:noFill/>
                </a:ln>
                <a:solidFill>
                  <a:schemeClr val="tx1"/>
                </a:solidFill>
                <a:effectLst/>
                <a:latin typeface="Arial" panose="020B0604020202020204" pitchFamily="34" charset="0"/>
                <a:cs typeface="Arial" panose="020B0604020202020204" pitchFamily="34" charset="0"/>
              </a:rPr>
              <a:t> Common Eligibility Criteria</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5" name="Text Box 3"/>
          <p:cNvSpPr txBox="1">
            <a:spLocks noChangeArrowheads="1"/>
          </p:cNvSpPr>
          <p:nvPr/>
        </p:nvSpPr>
        <p:spPr bwMode="auto">
          <a:xfrm>
            <a:off x="2101397" y="2900211"/>
            <a:ext cx="5260582" cy="677108"/>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a:t>
            </a:r>
            <a:r>
              <a:rPr kumimoji="0" lang="en-US" altLang="en-US" sz="1600" b="1" i="0" u="none" strike="noStrike" cap="none" normalizeH="0" dirty="0">
                <a:ln>
                  <a:noFill/>
                </a:ln>
                <a:solidFill>
                  <a:schemeClr val="tx1"/>
                </a:solidFill>
                <a:effectLst/>
                <a:latin typeface="Arial" panose="020B0604020202020204" pitchFamily="34" charset="0"/>
                <a:cs typeface="Arial" panose="020B0604020202020204" pitchFamily="34" charset="0"/>
              </a:rPr>
              <a:t> the Request for New Sub-study Assignment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dirty="0">
                <a:ln>
                  <a:noFill/>
                </a:ln>
                <a:solidFill>
                  <a:schemeClr val="tx1"/>
                </a:solidFill>
                <a:effectLst/>
                <a:latin typeface="Arial" panose="020B0604020202020204" pitchFamily="34" charset="0"/>
                <a:cs typeface="Arial" panose="020B0604020202020204" pitchFamily="34" charset="0"/>
              </a:rPr>
              <a:t>(See S1400 main Protocol Section 14)</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cxnSp>
        <p:nvCxnSpPr>
          <p:cNvPr id="27" name="AutoShape 8"/>
          <p:cNvCxnSpPr>
            <a:cxnSpLocks noChangeShapeType="1"/>
          </p:cNvCxnSpPr>
          <p:nvPr/>
        </p:nvCxnSpPr>
        <p:spPr bwMode="auto">
          <a:xfrm flipH="1">
            <a:off x="4706911" y="2644387"/>
            <a:ext cx="10634" cy="18654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22" name="AutoShape 14"/>
          <p:cNvCxnSpPr>
            <a:cxnSpLocks noChangeShapeType="1"/>
          </p:cNvCxnSpPr>
          <p:nvPr/>
        </p:nvCxnSpPr>
        <p:spPr bwMode="auto">
          <a:xfrm flipH="1">
            <a:off x="7146368" y="5406367"/>
            <a:ext cx="494" cy="209880"/>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sp>
        <p:nvSpPr>
          <p:cNvPr id="24" name="Text Box 13"/>
          <p:cNvSpPr txBox="1">
            <a:spLocks noChangeArrowheads="1"/>
          </p:cNvSpPr>
          <p:nvPr/>
        </p:nvSpPr>
        <p:spPr bwMode="auto">
          <a:xfrm>
            <a:off x="5587417" y="5642608"/>
            <a:ext cx="3148613" cy="361299"/>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Follow-up per Sub-study </a:t>
            </a:r>
            <a:r>
              <a:rPr kumimoji="0" lang="el-GR"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Ω</a:t>
            </a:r>
            <a:endPar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cxnSp>
        <p:nvCxnSpPr>
          <p:cNvPr id="28" name="AutoShape 9"/>
          <p:cNvCxnSpPr>
            <a:cxnSpLocks noChangeShapeType="1"/>
          </p:cNvCxnSpPr>
          <p:nvPr/>
        </p:nvCxnSpPr>
        <p:spPr bwMode="auto">
          <a:xfrm flipH="1">
            <a:off x="7145748" y="4627983"/>
            <a:ext cx="5342" cy="197238"/>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sp>
        <p:nvSpPr>
          <p:cNvPr id="29" name="Text Box 13"/>
          <p:cNvSpPr txBox="1">
            <a:spLocks noChangeArrowheads="1"/>
          </p:cNvSpPr>
          <p:nvPr/>
        </p:nvSpPr>
        <p:spPr bwMode="auto">
          <a:xfrm>
            <a:off x="5378214" y="4851582"/>
            <a:ext cx="3535068" cy="412663"/>
          </a:xfrm>
          <a:prstGeom prst="rect">
            <a:avLst/>
          </a:prstGeom>
          <a:gradFill>
            <a:gsLst>
              <a:gs pos="0">
                <a:srgbClr val="B8B91F"/>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gradFill>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t" anchorCtr="0" compatLnSpc="1">
            <a:prstTxWarp prst="textNoShape">
              <a:avLst/>
            </a:prstTxWarp>
          </a:bodyPr>
          <a:lstStyle/>
          <a:p>
            <a:pPr lvl="0" algn="ctr" defTabSz="914400" eaLnBrk="0" fontAlgn="base" hangingPunct="0">
              <a:spcBef>
                <a:spcPct val="0"/>
              </a:spcBef>
              <a:spcAft>
                <a:spcPct val="0"/>
              </a:spcAft>
            </a:pPr>
            <a:r>
              <a:rPr lang="en-US" dirty="0">
                <a:solidFill>
                  <a:schemeClr val="tx1"/>
                </a:solidFill>
              </a:rPr>
              <a:t>Register to new Sub-study in OPEN</a:t>
            </a:r>
            <a:endParaRPr lang="en-US" altLang="en-US" sz="1400" dirty="0">
              <a:solidFill>
                <a:schemeClr val="tx1"/>
              </a:solidFill>
              <a:latin typeface="Arial" panose="020B0604020202020204" pitchFamily="34" charset="0"/>
              <a:cs typeface="Arial" panose="020B0604020202020204" pitchFamily="34" charset="0"/>
            </a:endParaRPr>
          </a:p>
        </p:txBody>
      </p:sp>
      <p:sp>
        <p:nvSpPr>
          <p:cNvPr id="30" name="Text Box 21"/>
          <p:cNvSpPr txBox="1">
            <a:spLocks noChangeArrowheads="1"/>
          </p:cNvSpPr>
          <p:nvPr/>
        </p:nvSpPr>
        <p:spPr bwMode="auto">
          <a:xfrm>
            <a:off x="2366592" y="4825221"/>
            <a:ext cx="2711303" cy="1261884"/>
          </a:xfrm>
          <a:prstGeom prst="rect">
            <a:avLst/>
          </a:prstGeom>
          <a:solidFill>
            <a:schemeClr val="accent1"/>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itchFamily="34" charset="0"/>
                <a:cs typeface="Arial" pitchFamily="34" charset="0"/>
              </a:rPr>
              <a:t>If patient is assigned to sub-study and meets sub-study common eligibility criteria but does </a:t>
            </a:r>
            <a:r>
              <a:rPr kumimoji="0" lang="en-US" altLang="en-US" sz="1400" b="1" i="0" u="none" strike="noStrike" cap="none" normalizeH="0" baseline="0" dirty="0">
                <a:ln>
                  <a:noFill/>
                </a:ln>
                <a:solidFill>
                  <a:schemeClr val="tx1"/>
                </a:solidFill>
                <a:effectLst/>
                <a:latin typeface="Arial" pitchFamily="34" charset="0"/>
                <a:cs typeface="Arial" pitchFamily="34" charset="0"/>
              </a:rPr>
              <a:t>NOT</a:t>
            </a:r>
            <a:r>
              <a:rPr kumimoji="0" lang="en-US" altLang="en-US" sz="1400" b="0" i="0" u="none" strike="noStrike" cap="none" normalizeH="0" baseline="0" dirty="0">
                <a:ln>
                  <a:noFill/>
                </a:ln>
                <a:solidFill>
                  <a:schemeClr val="tx1"/>
                </a:solidFill>
                <a:effectLst/>
                <a:latin typeface="Arial" pitchFamily="34" charset="0"/>
                <a:cs typeface="Arial" pitchFamily="34" charset="0"/>
              </a:rPr>
              <a:t> meet study-specific eligibility criteria</a:t>
            </a:r>
            <a:endParaRPr kumimoji="0" lang="en-US" alt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31" name="Text Box 22"/>
          <p:cNvSpPr txBox="1">
            <a:spLocks noChangeArrowheads="1"/>
          </p:cNvSpPr>
          <p:nvPr/>
        </p:nvSpPr>
        <p:spPr bwMode="auto">
          <a:xfrm>
            <a:off x="209203" y="4932943"/>
            <a:ext cx="1857070" cy="1046440"/>
          </a:xfrm>
          <a:prstGeom prst="rect">
            <a:avLst/>
          </a:prstGeom>
          <a:solidFill>
            <a:schemeClr val="accent1"/>
          </a:solidFill>
          <a:ln w="9525">
            <a:solidFill>
              <a:srgbClr val="000000"/>
            </a:solidFill>
            <a:miter lim="800000"/>
            <a:headEnd/>
            <a:tailEnd/>
          </a:ln>
        </p:spPr>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itchFamily="34" charset="0"/>
                <a:cs typeface="Arial" pitchFamily="34" charset="0"/>
              </a:rPr>
              <a:t>Submit </a:t>
            </a:r>
            <a:r>
              <a:rPr kumimoji="0" lang="en-US" altLang="en-US" sz="1400" b="0" i="1" u="none" strike="noStrike" cap="none" normalizeH="0" baseline="0" dirty="0">
                <a:ln>
                  <a:noFill/>
                </a:ln>
                <a:solidFill>
                  <a:schemeClr val="tx1"/>
                </a:solidFill>
                <a:effectLst/>
                <a:latin typeface="Arial" pitchFamily="34" charset="0"/>
                <a:cs typeface="Arial" pitchFamily="34" charset="0"/>
              </a:rPr>
              <a:t>Request for Sub-study Reassignment</a:t>
            </a:r>
            <a:r>
              <a:rPr kumimoji="0" lang="en-US" altLang="en-US" sz="1400" b="0" i="0" u="none" strike="noStrike" cap="none" normalizeH="0" baseline="0" dirty="0">
                <a:ln>
                  <a:noFill/>
                </a:ln>
                <a:solidFill>
                  <a:schemeClr val="tx1"/>
                </a:solidFill>
                <a:effectLst/>
                <a:latin typeface="Arial" pitchFamily="34" charset="0"/>
                <a:cs typeface="Arial" pitchFamily="34" charset="0"/>
              </a:rPr>
              <a:t> Form in Rave</a:t>
            </a:r>
            <a:r>
              <a:rPr kumimoji="0" lang="en-US" altLang="en-US" sz="1400" b="0" i="0" u="none" strike="noStrike" cap="none" normalizeH="0" baseline="30000" dirty="0">
                <a:ln>
                  <a:noFill/>
                </a:ln>
                <a:solidFill>
                  <a:schemeClr val="tx1"/>
                </a:solidFill>
                <a:effectLst/>
                <a:latin typeface="Arial" pitchFamily="34" charset="0"/>
                <a:cs typeface="Arial" pitchFamily="34" charset="0"/>
                <a:sym typeface="Symbol" panose="05050102010706020507" pitchFamily="18" charset="2"/>
              </a:rPr>
              <a:t></a:t>
            </a:r>
            <a:endParaRPr kumimoji="0" lang="en-US" altLang="en-US" sz="2400" b="0" i="0" u="none" strike="noStrike" cap="none" normalizeH="0" baseline="0" dirty="0">
              <a:ln>
                <a:noFill/>
              </a:ln>
              <a:solidFill>
                <a:schemeClr val="tx1"/>
              </a:solidFill>
              <a:effectLst/>
              <a:latin typeface="Arial" pitchFamily="34" charset="0"/>
              <a:cs typeface="Arial" pitchFamily="34" charset="0"/>
            </a:endParaRPr>
          </a:p>
        </p:txBody>
      </p:sp>
      <p:cxnSp>
        <p:nvCxnSpPr>
          <p:cNvPr id="9" name="Straight Arrow Connector 8"/>
          <p:cNvCxnSpPr>
            <a:endCxn id="30" idx="0"/>
          </p:cNvCxnSpPr>
          <p:nvPr/>
        </p:nvCxnSpPr>
        <p:spPr>
          <a:xfrm>
            <a:off x="3722243" y="4619693"/>
            <a:ext cx="1" cy="205528"/>
          </a:xfrm>
          <a:prstGeom prst="straightConnector1">
            <a:avLst/>
          </a:prstGeom>
          <a:ln w="28575">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30" idx="1"/>
            <a:endCxn id="31" idx="3"/>
          </p:cNvCxnSpPr>
          <p:nvPr/>
        </p:nvCxnSpPr>
        <p:spPr>
          <a:xfrm flipH="1">
            <a:off x="2066273" y="5456163"/>
            <a:ext cx="300319" cy="0"/>
          </a:xfrm>
          <a:prstGeom prst="straightConnector1">
            <a:avLst/>
          </a:prstGeom>
          <a:ln w="31750">
            <a:solidFill>
              <a:schemeClr val="accent1"/>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8913282" y="5616247"/>
            <a:ext cx="3096100" cy="646331"/>
          </a:xfrm>
          <a:prstGeom prst="rect">
            <a:avLst/>
          </a:prstGeom>
          <a:noFill/>
        </p:spPr>
        <p:txBody>
          <a:bodyPr wrap="square" rtlCol="0">
            <a:spAutoFit/>
          </a:bodyPr>
          <a:lstStyle/>
          <a:p>
            <a:r>
              <a:rPr lang="el-GR" sz="1200" dirty="0">
                <a:latin typeface="Arial" panose="020B0604020202020204" pitchFamily="34" charset="0"/>
                <a:cs typeface="Arial" panose="020B0604020202020204" pitchFamily="34" charset="0"/>
              </a:rPr>
              <a:t>Ω</a:t>
            </a:r>
            <a:r>
              <a:rPr lang="en-US" sz="1200" dirty="0">
                <a:latin typeface="Arial" panose="020B0604020202020204" pitchFamily="34" charset="0"/>
                <a:cs typeface="Arial" panose="020B0604020202020204" pitchFamily="34" charset="0"/>
              </a:rPr>
              <a:t> All patients will be followed per protocol in all sub-studies to which they are assigned.</a:t>
            </a:r>
          </a:p>
        </p:txBody>
      </p:sp>
    </p:spTree>
    <p:extLst>
      <p:ext uri="{BB962C8B-B14F-4D97-AF65-F5344CB8AC3E}">
        <p14:creationId xmlns:p14="http://schemas.microsoft.com/office/powerpoint/2010/main" val="3715716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Imaging</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b="1" dirty="0">
                <a:solidFill>
                  <a:srgbClr val="002060"/>
                </a:solidFill>
              </a:rPr>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19</a:t>
            </a:fld>
            <a:endParaRPr lang="en-US" dirty="0"/>
          </a:p>
        </p:txBody>
      </p:sp>
    </p:spTree>
    <p:extLst>
      <p:ext uri="{BB962C8B-B14F-4D97-AF65-F5344CB8AC3E}">
        <p14:creationId xmlns:p14="http://schemas.microsoft.com/office/powerpoint/2010/main" val="3368668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S1400 Study Logistics</a:t>
            </a:r>
            <a:r>
              <a:rPr lang="en-US" sz="2400" dirty="0"/>
              <a:t> </a:t>
            </a:r>
            <a:br>
              <a:rPr lang="en-US" sz="2400" dirty="0"/>
            </a:br>
            <a:r>
              <a:rPr lang="en-US" sz="2800" dirty="0"/>
              <a:t>A Biomarker-Driven Master Protocol for Previously Treated Squamous Cell Lung Cancer (LUNG-MAP)</a:t>
            </a:r>
            <a:endParaRPr lang="en-US" dirty="0"/>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2</a:t>
            </a:fld>
            <a:endParaRPr lang="en-US" dirty="0"/>
          </a:p>
        </p:txBody>
      </p:sp>
    </p:spTree>
    <p:extLst>
      <p:ext uri="{BB962C8B-B14F-4D97-AF65-F5344CB8AC3E}">
        <p14:creationId xmlns:p14="http://schemas.microsoft.com/office/powerpoint/2010/main" val="2637468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Imaging</a:t>
            </a:r>
          </a:p>
        </p:txBody>
      </p:sp>
      <p:sp>
        <p:nvSpPr>
          <p:cNvPr id="3" name="Content Placeholder 2"/>
          <p:cNvSpPr>
            <a:spLocks noGrp="1"/>
          </p:cNvSpPr>
          <p:nvPr>
            <p:ph idx="1"/>
          </p:nvPr>
        </p:nvSpPr>
        <p:spPr>
          <a:xfrm>
            <a:off x="609599" y="1499738"/>
            <a:ext cx="10888717" cy="4488564"/>
          </a:xfrm>
        </p:spPr>
        <p:txBody>
          <a:bodyPr>
            <a:noAutofit/>
          </a:bodyPr>
          <a:lstStyle/>
          <a:p>
            <a:pPr marL="0" indent="0" algn="ctr">
              <a:spcAft>
                <a:spcPts val="1200"/>
              </a:spcAft>
              <a:buNone/>
            </a:pPr>
            <a:r>
              <a:rPr lang="en-US" sz="2800" b="1" dirty="0"/>
              <a:t>See Sub-Study Section 15 and TRIAD Fact Sheet</a:t>
            </a:r>
          </a:p>
          <a:p>
            <a:pPr>
              <a:spcAft>
                <a:spcPts val="1200"/>
              </a:spcAft>
            </a:pPr>
            <a:r>
              <a:rPr lang="en-US" sz="2600" dirty="0"/>
              <a:t>All patients registered to a sub-study will have a PET/CT, CT or MRI exam prior to study entry</a:t>
            </a:r>
          </a:p>
          <a:p>
            <a:pPr lvl="1">
              <a:spcAft>
                <a:spcPts val="1200"/>
              </a:spcAft>
            </a:pPr>
            <a:r>
              <a:rPr lang="en-US" sz="2400" dirty="0"/>
              <a:t>Patients will then undergo additional imaging during the study</a:t>
            </a:r>
          </a:p>
          <a:p>
            <a:pPr>
              <a:spcAft>
                <a:spcPts val="1200"/>
              </a:spcAft>
            </a:pPr>
            <a:r>
              <a:rPr lang="en-US" sz="2600" dirty="0"/>
              <a:t>Same imaging modality is to be used for the pre- and post-treatment exams</a:t>
            </a:r>
          </a:p>
          <a:p>
            <a:pPr marL="225425" lvl="1" indent="-225425">
              <a:spcBef>
                <a:spcPts val="1200"/>
              </a:spcBef>
              <a:spcAft>
                <a:spcPts val="1200"/>
              </a:spcAft>
              <a:buSzPct val="100000"/>
              <a:buFont typeface="Arial" panose="020B0604020202020204" pitchFamily="34" charset="0"/>
              <a:buChar char="•"/>
            </a:pPr>
            <a:r>
              <a:rPr lang="en-US" sz="2600" dirty="0"/>
              <a:t>Images will be interpreted initially by the local site radiology service</a:t>
            </a:r>
          </a:p>
          <a:p>
            <a:pPr>
              <a:spcAft>
                <a:spcPts val="1200"/>
              </a:spcAft>
            </a:pPr>
            <a:r>
              <a:rPr lang="en-US" sz="2600" dirty="0"/>
              <a:t>Submit CT/PET images electronically using TRIAD – Central Radiology Review</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20</a:t>
            </a:fld>
            <a:endParaRPr lang="en-US" dirty="0"/>
          </a:p>
        </p:txBody>
      </p:sp>
    </p:spTree>
    <p:extLst>
      <p:ext uri="{BB962C8B-B14F-4D97-AF65-F5344CB8AC3E}">
        <p14:creationId xmlns:p14="http://schemas.microsoft.com/office/powerpoint/2010/main" val="709981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Correlative Studies</a:t>
            </a:r>
          </a:p>
        </p:txBody>
      </p:sp>
      <p:sp>
        <p:nvSpPr>
          <p:cNvPr id="4" name="Text Placeholder 3"/>
          <p:cNvSpPr>
            <a:spLocks noGrp="1"/>
          </p:cNvSpPr>
          <p:nvPr>
            <p:ph type="body" idx="1"/>
          </p:nvPr>
        </p:nvSpPr>
        <p:spPr>
          <a:xfrm>
            <a:off x="609600" y="3876659"/>
            <a:ext cx="10546080" cy="2104011"/>
          </a:xfrm>
        </p:spPr>
        <p:txBody>
          <a:bodyPr numCol="2">
            <a:noAutofit/>
          </a:bodyPr>
          <a:lstStyle/>
          <a:p>
            <a:pPr marL="342900" indent="-342900">
              <a:buFont typeface="Arial" panose="020B0604020202020204" pitchFamily="34" charset="0"/>
              <a:buChar char="•"/>
            </a:pPr>
            <a:r>
              <a:rPr lang="en-US" sz="2200" dirty="0"/>
              <a:t>Pre-Screening/Screening Registration</a:t>
            </a:r>
          </a:p>
          <a:p>
            <a:pPr marL="342900" indent="-342900">
              <a:buFont typeface="Arial" panose="020B0604020202020204" pitchFamily="34" charset="0"/>
              <a:buChar char="•"/>
            </a:pPr>
            <a:r>
              <a:rPr lang="en-US" sz="2200" dirty="0"/>
              <a:t>Sub-Study Registration</a:t>
            </a:r>
          </a:p>
          <a:p>
            <a:pPr marL="342900" indent="-342900">
              <a:buFont typeface="Arial" panose="020B0604020202020204" pitchFamily="34" charset="0"/>
              <a:buChar char="•"/>
            </a:pPr>
            <a:r>
              <a:rPr lang="en-US" sz="2000" dirty="0"/>
              <a:t>NEW Sub-Study Registration</a:t>
            </a:r>
            <a:endParaRPr lang="en-US" sz="2200" dirty="0"/>
          </a:p>
          <a:p>
            <a:pPr marL="342900" indent="-342900">
              <a:buFont typeface="Arial" panose="020B0604020202020204" pitchFamily="34" charset="0"/>
              <a:buChar char="•"/>
            </a:pPr>
            <a:r>
              <a:rPr lang="en-US" sz="2200" dirty="0"/>
              <a:t>Imaging</a:t>
            </a:r>
          </a:p>
          <a:p>
            <a:pPr marL="342900" indent="-342900">
              <a:buFont typeface="Arial" panose="020B0604020202020204" pitchFamily="34" charset="0"/>
              <a:buChar char="•"/>
            </a:pPr>
            <a:r>
              <a:rPr lang="en-US" sz="2200" b="1" dirty="0">
                <a:solidFill>
                  <a:srgbClr val="002060"/>
                </a:solidFill>
              </a:rPr>
              <a:t>Correlative Studies</a:t>
            </a:r>
          </a:p>
          <a:p>
            <a:pPr marL="342900" indent="-342900">
              <a:buFont typeface="Arial" panose="020B0604020202020204" pitchFamily="34" charset="0"/>
              <a:buChar char="•"/>
            </a:pPr>
            <a:r>
              <a:rPr lang="en-US" sz="2200" dirty="0"/>
              <a:t>Data Submission</a:t>
            </a:r>
          </a:p>
          <a:p>
            <a:pPr marL="342900" indent="-342900">
              <a:buFont typeface="Arial" panose="020B0604020202020204" pitchFamily="34" charset="0"/>
              <a:buChar char="•"/>
              <a:tabLst>
                <a:tab pos="0" algn="l"/>
              </a:tabLst>
            </a:pPr>
            <a:r>
              <a:rPr lang="en-US" sz="2200" dirty="0"/>
              <a:t>Quality assurance</a:t>
            </a:r>
          </a:p>
          <a:p>
            <a:pPr marL="342900" indent="-342900">
              <a:buFont typeface="Arial" panose="020B0604020202020204" pitchFamily="34" charset="0"/>
              <a:buChar char="•"/>
            </a:pPr>
            <a:r>
              <a:rPr lang="en-US" sz="2200" dirty="0"/>
              <a:t>Funding</a:t>
            </a:r>
          </a:p>
          <a:p>
            <a:pPr marL="342900" indent="-342900">
              <a:buFont typeface="Arial" panose="020B0604020202020204" pitchFamily="34" charset="0"/>
              <a:buChar char="•"/>
            </a:pPr>
            <a:r>
              <a:rPr lang="en-US" sz="2200"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21</a:t>
            </a:fld>
            <a:endParaRPr lang="en-US" dirty="0"/>
          </a:p>
        </p:txBody>
      </p:sp>
    </p:spTree>
    <p:extLst>
      <p:ext uri="{BB962C8B-B14F-4D97-AF65-F5344CB8AC3E}">
        <p14:creationId xmlns:p14="http://schemas.microsoft.com/office/powerpoint/2010/main" val="357911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Correlative Studies</a:t>
            </a:r>
          </a:p>
        </p:txBody>
      </p:sp>
      <p:sp>
        <p:nvSpPr>
          <p:cNvPr id="5" name="Content Placeholder 4"/>
          <p:cNvSpPr>
            <a:spLocks noGrp="1"/>
          </p:cNvSpPr>
          <p:nvPr>
            <p:ph idx="1"/>
          </p:nvPr>
        </p:nvSpPr>
        <p:spPr>
          <a:xfrm>
            <a:off x="609600" y="1524717"/>
            <a:ext cx="10546080" cy="4023360"/>
          </a:xfrm>
        </p:spPr>
        <p:txBody>
          <a:bodyPr>
            <a:noAutofit/>
          </a:bodyPr>
          <a:lstStyle/>
          <a:p>
            <a:pPr marL="0" indent="0">
              <a:buNone/>
            </a:pPr>
            <a:r>
              <a:rPr lang="en-US" sz="2600" dirty="0"/>
              <a:t>With patient consent:</a:t>
            </a:r>
          </a:p>
          <a:p>
            <a:r>
              <a:rPr lang="en-US" sz="2400" dirty="0"/>
              <a:t>Remaining screening tumor tissue will be sent from Foundation Medicine to the SWOG Specimen Repository</a:t>
            </a:r>
          </a:p>
          <a:p>
            <a:r>
              <a:rPr lang="en-US" sz="2400" dirty="0"/>
              <a:t>Peripheral blood samples at screening/pretreatment, at time points during treatment depending on sub-study, and at progression </a:t>
            </a:r>
          </a:p>
          <a:p>
            <a:r>
              <a:rPr lang="en-US" sz="2400" dirty="0"/>
              <a:t>A new biopsy is strongly requested from patients who responded to protocol treatment (in the opinion of the treating physician) and then experienced disease progression</a:t>
            </a:r>
          </a:p>
          <a:p>
            <a:pPr marL="0" indent="0" algn="ctr">
              <a:buNone/>
            </a:pPr>
            <a:r>
              <a:rPr lang="en-US" sz="2400" b="1" dirty="0"/>
              <a:t>See Sub-Study Section 15</a:t>
            </a:r>
          </a:p>
          <a:p>
            <a:pPr marL="0" indent="0">
              <a:buNone/>
            </a:pPr>
            <a:endParaRPr lang="en-US" sz="2200" dirty="0"/>
          </a:p>
        </p:txBody>
      </p:sp>
      <p:sp>
        <p:nvSpPr>
          <p:cNvPr id="2" name="Slide Number Placeholder 1"/>
          <p:cNvSpPr>
            <a:spLocks noGrp="1"/>
          </p:cNvSpPr>
          <p:nvPr>
            <p:ph type="sldNum" sz="quarter" idx="4"/>
          </p:nvPr>
        </p:nvSpPr>
        <p:spPr/>
        <p:txBody>
          <a:bodyPr/>
          <a:lstStyle/>
          <a:p>
            <a:r>
              <a:rPr lang="en-US" dirty="0"/>
              <a:t>Logistics Slide # </a:t>
            </a:r>
            <a:fld id="{65312C52-C7D7-4C5D-830F-05BAD5D6968D}" type="slidenum">
              <a:rPr lang="en-US" smtClean="0"/>
              <a:pPr/>
              <a:t>22</a:t>
            </a:fld>
            <a:endParaRPr lang="en-US" dirty="0"/>
          </a:p>
        </p:txBody>
      </p:sp>
    </p:spTree>
    <p:extLst>
      <p:ext uri="{BB962C8B-B14F-4D97-AF65-F5344CB8AC3E}">
        <p14:creationId xmlns:p14="http://schemas.microsoft.com/office/powerpoint/2010/main" val="3456053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Submission</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b="1" dirty="0">
                <a:solidFill>
                  <a:srgbClr val="002060"/>
                </a:solidFill>
              </a:rPr>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23</a:t>
            </a:fld>
            <a:endParaRPr lang="en-US" dirty="0"/>
          </a:p>
        </p:txBody>
      </p:sp>
    </p:spTree>
    <p:extLst>
      <p:ext uri="{BB962C8B-B14F-4D97-AF65-F5344CB8AC3E}">
        <p14:creationId xmlns:p14="http://schemas.microsoft.com/office/powerpoint/2010/main" val="3395042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Data Submission</a:t>
            </a:r>
          </a:p>
        </p:txBody>
      </p:sp>
      <p:sp>
        <p:nvSpPr>
          <p:cNvPr id="5" name="Content Placeholder 4"/>
          <p:cNvSpPr>
            <a:spLocks noGrp="1"/>
          </p:cNvSpPr>
          <p:nvPr>
            <p:ph idx="1"/>
          </p:nvPr>
        </p:nvSpPr>
        <p:spPr>
          <a:xfrm>
            <a:off x="609600" y="1549165"/>
            <a:ext cx="10546080" cy="4910619"/>
          </a:xfrm>
        </p:spPr>
        <p:txBody>
          <a:bodyPr>
            <a:noAutofit/>
          </a:bodyPr>
          <a:lstStyle/>
          <a:p>
            <a:pPr lvl="1">
              <a:buFont typeface="Arial" panose="020B0604020202020204" pitchFamily="34" charset="0"/>
              <a:buChar char="•"/>
            </a:pPr>
            <a:r>
              <a:rPr lang="en-US" sz="2000" b="1" dirty="0"/>
              <a:t>Data Submission Requirements</a:t>
            </a:r>
          </a:p>
          <a:p>
            <a:pPr lvl="2">
              <a:buFont typeface="Calibri" panose="020F0502020204030204" pitchFamily="34" charset="0"/>
              <a:buChar char="−"/>
            </a:pPr>
            <a:r>
              <a:rPr lang="en-US" sz="1800" dirty="0"/>
              <a:t>Data must be submitted according to the protocol requirements for ALL patients registered, whether or not assigned treatment is administered, including patients deemed to be ineligible.  Patients for whom documentation is inadequate to determine eligibility will generally be deemed ineligible.</a:t>
            </a:r>
          </a:p>
          <a:p>
            <a:pPr lvl="1">
              <a:spcBef>
                <a:spcPts val="600"/>
              </a:spcBef>
              <a:buFont typeface="Arial" panose="020B0604020202020204" pitchFamily="34" charset="0"/>
              <a:buChar char="•"/>
            </a:pPr>
            <a:r>
              <a:rPr lang="en-US" sz="2000" b="1" dirty="0"/>
              <a:t>Master Forms</a:t>
            </a:r>
          </a:p>
          <a:p>
            <a:pPr lvl="2">
              <a:buFont typeface="Calibri" pitchFamily="34" charset="0"/>
              <a:buChar char="−"/>
            </a:pPr>
            <a:r>
              <a:rPr lang="en-US" sz="1800" dirty="0"/>
              <a:t>Master forms can be found on the protocol abstract page on the SWOG website (</a:t>
            </a:r>
            <a:r>
              <a:rPr lang="en-US" sz="1800" dirty="0">
                <a:hlinkClick r:id="rId3"/>
              </a:rPr>
              <a:t>www.swog.org</a:t>
            </a:r>
            <a:r>
              <a:rPr lang="en-US" sz="1800" dirty="0"/>
              <a:t>) and CTSU website (</a:t>
            </a:r>
            <a:r>
              <a:rPr lang="en-US" sz="1800" dirty="0">
                <a:hlinkClick r:id="rId4"/>
              </a:rPr>
              <a:t>www.ctsu.org</a:t>
            </a:r>
            <a:r>
              <a:rPr lang="en-US" sz="1800" dirty="0"/>
              <a:t>) </a:t>
            </a:r>
          </a:p>
          <a:p>
            <a:pPr marL="401638" lvl="2" indent="-225425">
              <a:spcBef>
                <a:spcPts val="600"/>
              </a:spcBef>
              <a:buFont typeface="Arial" panose="020B0604020202020204" pitchFamily="34" charset="0"/>
              <a:buChar char="•"/>
            </a:pPr>
            <a:r>
              <a:rPr lang="en-US" sz="2000" b="1" dirty="0"/>
              <a:t>Data Submission Procedures</a:t>
            </a:r>
          </a:p>
          <a:p>
            <a:pPr lvl="2">
              <a:buFont typeface="Calibri" pitchFamily="34" charset="0"/>
              <a:buChar char="−"/>
            </a:pPr>
            <a:r>
              <a:rPr lang="en-US" sz="1800" dirty="0"/>
              <a:t>All participating institutions must submit data electronically via the Web using </a:t>
            </a:r>
            <a:r>
              <a:rPr lang="en-US" sz="1800" dirty="0" err="1"/>
              <a:t>Medidata</a:t>
            </a:r>
            <a:r>
              <a:rPr lang="en-US" sz="1800" dirty="0"/>
              <a:t> Rave® at the following url:  </a:t>
            </a:r>
            <a:r>
              <a:rPr lang="en-US" sz="1800" dirty="0">
                <a:hlinkClick r:id="rId5"/>
              </a:rPr>
              <a:t>https://login.imedidata.com/selectlogin</a:t>
            </a:r>
            <a:r>
              <a:rPr lang="en-US" sz="1800" dirty="0"/>
              <a:t>	</a:t>
            </a:r>
          </a:p>
          <a:p>
            <a:pPr marL="915988" lvl="2" indent="-342900">
              <a:buFont typeface="+mj-lt"/>
              <a:buAutoNum type="arabicParenR"/>
            </a:pPr>
            <a:r>
              <a:rPr lang="en-US" sz="1800" dirty="0"/>
              <a:t>If prompted, select the ‘CTEP-IAM </a:t>
            </a:r>
            <a:r>
              <a:rPr lang="en-US" sz="1800" dirty="0" err="1"/>
              <a:t>IdP</a:t>
            </a:r>
            <a:r>
              <a:rPr lang="en-US" sz="1800" dirty="0"/>
              <a:t>’ link.</a:t>
            </a:r>
          </a:p>
          <a:p>
            <a:pPr marL="915988" lvl="2" indent="-342900">
              <a:buFont typeface="+mj-lt"/>
              <a:buAutoNum type="arabicParenR"/>
            </a:pPr>
            <a:r>
              <a:rPr lang="en-US" sz="1800" dirty="0"/>
              <a:t>Enter your valid and active CTEP-IAM </a:t>
            </a:r>
            <a:r>
              <a:rPr lang="en-US" sz="1800" dirty="0" err="1"/>
              <a:t>userid</a:t>
            </a:r>
            <a:r>
              <a:rPr lang="en-US" sz="1800" dirty="0"/>
              <a:t> and password.  This is the same account used for the CTSU members’ web site and OPEN.</a:t>
            </a:r>
          </a:p>
          <a:p>
            <a:pPr marL="573088" lvl="2" indent="0" algn="ctr">
              <a:buNone/>
            </a:pPr>
            <a:r>
              <a:rPr lang="en-US" sz="2400" b="1" dirty="0"/>
              <a:t>See Sub-Study Section 14</a:t>
            </a:r>
            <a:endParaRPr lang="en-US" sz="2400" dirty="0"/>
          </a:p>
        </p:txBody>
      </p:sp>
      <p:sp>
        <p:nvSpPr>
          <p:cNvPr id="7" name="Slide Number Placeholder 6"/>
          <p:cNvSpPr>
            <a:spLocks noGrp="1"/>
          </p:cNvSpPr>
          <p:nvPr>
            <p:ph type="sldNum" sz="quarter" idx="4"/>
          </p:nvPr>
        </p:nvSpPr>
        <p:spPr/>
        <p:txBody>
          <a:bodyPr/>
          <a:lstStyle/>
          <a:p>
            <a:r>
              <a:rPr lang="en-US" dirty="0"/>
              <a:t>Logistics Slide # </a:t>
            </a:r>
            <a:fld id="{65312C52-C7D7-4C5D-830F-05BAD5D6968D}" type="slidenum">
              <a:rPr lang="en-US" smtClean="0"/>
              <a:pPr/>
              <a:t>24</a:t>
            </a:fld>
            <a:endParaRPr lang="en-US" dirty="0"/>
          </a:p>
        </p:txBody>
      </p:sp>
    </p:spTree>
    <p:extLst>
      <p:ext uri="{BB962C8B-B14F-4D97-AF65-F5344CB8AC3E}">
        <p14:creationId xmlns:p14="http://schemas.microsoft.com/office/powerpoint/2010/main" val="1710200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Quality Assurance</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b="1" dirty="0">
                <a:solidFill>
                  <a:srgbClr val="002060"/>
                </a:solidFill>
              </a:rPr>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25</a:t>
            </a:fld>
            <a:endParaRPr lang="en-US" dirty="0"/>
          </a:p>
        </p:txBody>
      </p:sp>
    </p:spTree>
    <p:extLst>
      <p:ext uri="{BB962C8B-B14F-4D97-AF65-F5344CB8AC3E}">
        <p14:creationId xmlns:p14="http://schemas.microsoft.com/office/powerpoint/2010/main" val="16747642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chemeClr val="tx1"/>
                </a:solidFill>
              </a:rPr>
              <a:t>Quality Assurance</a:t>
            </a:r>
            <a:endParaRPr lang="en-US" dirty="0"/>
          </a:p>
        </p:txBody>
      </p:sp>
      <p:sp>
        <p:nvSpPr>
          <p:cNvPr id="5" name="Content Placeholder 4"/>
          <p:cNvSpPr>
            <a:spLocks noGrp="1"/>
          </p:cNvSpPr>
          <p:nvPr>
            <p:ph idx="1"/>
          </p:nvPr>
        </p:nvSpPr>
        <p:spPr>
          <a:xfrm>
            <a:off x="609600" y="1563347"/>
            <a:ext cx="10546080" cy="4023360"/>
          </a:xfrm>
        </p:spPr>
        <p:txBody>
          <a:bodyPr>
            <a:noAutofit/>
          </a:bodyPr>
          <a:lstStyle/>
          <a:p>
            <a:r>
              <a:rPr lang="en-US" sz="2400" dirty="0"/>
              <a:t>Mandatory training of key site personnel is provided prior to first patient registration for major protocol revisions and to resolve common problems identified during monitoring and audits</a:t>
            </a:r>
          </a:p>
          <a:p>
            <a:r>
              <a:rPr lang="en-US" sz="2400" dirty="0"/>
              <a:t>Oversight provided using a risk-based approach through routine auditing and monitoring, with full time SWOG monitor dedicated 100% to </a:t>
            </a:r>
            <a:r>
              <a:rPr lang="en-US" sz="2400" b="1" dirty="0"/>
              <a:t>S1400</a:t>
            </a:r>
          </a:p>
          <a:p>
            <a:r>
              <a:rPr lang="en-US" sz="2400" dirty="0"/>
              <a:t>Routine monthly communication between monitor and site staff to assess potential problem areas, provide feedback, identify staff turnover, </a:t>
            </a:r>
            <a:r>
              <a:rPr lang="en-US" sz="2400" i="1" dirty="0"/>
              <a:t>etc.</a:t>
            </a:r>
          </a:p>
          <a:p>
            <a:r>
              <a:rPr lang="en-US" sz="2400" dirty="0"/>
              <a:t>Both centralized electronic monitoring and on-site monitoring used</a:t>
            </a:r>
          </a:p>
          <a:p>
            <a:endParaRPr lang="en-US" sz="2400" dirty="0"/>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26</a:t>
            </a:fld>
            <a:endParaRPr lang="en-US" dirty="0"/>
          </a:p>
        </p:txBody>
      </p:sp>
    </p:spTree>
    <p:extLst>
      <p:ext uri="{BB962C8B-B14F-4D97-AF65-F5344CB8AC3E}">
        <p14:creationId xmlns:p14="http://schemas.microsoft.com/office/powerpoint/2010/main" val="3477108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Centralized Monitoring</a:t>
            </a:r>
          </a:p>
        </p:txBody>
      </p:sp>
      <p:sp>
        <p:nvSpPr>
          <p:cNvPr id="5" name="Content Placeholder 4"/>
          <p:cNvSpPr>
            <a:spLocks noGrp="1"/>
          </p:cNvSpPr>
          <p:nvPr>
            <p:ph idx="1"/>
          </p:nvPr>
        </p:nvSpPr>
        <p:spPr>
          <a:xfrm>
            <a:off x="876300" y="1492469"/>
            <a:ext cx="10546080" cy="4023360"/>
          </a:xfrm>
        </p:spPr>
        <p:txBody>
          <a:bodyPr>
            <a:noAutofit/>
          </a:bodyPr>
          <a:lstStyle/>
          <a:p>
            <a:pPr marL="0" indent="0">
              <a:buNone/>
            </a:pPr>
            <a:r>
              <a:rPr lang="en-US" b="1" dirty="0"/>
              <a:t>SWOG Data Operations</a:t>
            </a:r>
          </a:p>
          <a:p>
            <a:pPr lvl="1">
              <a:buFont typeface="Arial" panose="020B0604020202020204" pitchFamily="34" charset="0"/>
              <a:buChar char="•"/>
            </a:pPr>
            <a:r>
              <a:rPr lang="en-US" sz="2000" dirty="0"/>
              <a:t>Data quality monitored through routine review of submitted data </a:t>
            </a:r>
          </a:p>
          <a:p>
            <a:pPr lvl="1">
              <a:buFont typeface="Arial" panose="020B0604020202020204" pitchFamily="34" charset="0"/>
              <a:buChar char="•"/>
            </a:pPr>
            <a:r>
              <a:rPr lang="en-US" sz="2000" dirty="0"/>
              <a:t>Critical source documents verified remotely via the collection and review of pathology, radiology and applicable lab reports</a:t>
            </a:r>
          </a:p>
          <a:p>
            <a:pPr lvl="1">
              <a:buFont typeface="Arial" panose="020B0604020202020204" pitchFamily="34" charset="0"/>
              <a:buChar char="•"/>
            </a:pPr>
            <a:r>
              <a:rPr lang="en-US" sz="2000" dirty="0"/>
              <a:t>Site characteristics and performance metrics analyzed to identify trial sites with poor performance or non-compliance through the SWOG Institutional Performance Review (IPR) and other available reports</a:t>
            </a:r>
          </a:p>
          <a:p>
            <a:pPr marL="0" indent="0">
              <a:buNone/>
            </a:pPr>
            <a:r>
              <a:rPr lang="en-US" b="1" dirty="0"/>
              <a:t>SWOG Operations Office</a:t>
            </a:r>
          </a:p>
          <a:p>
            <a:pPr lvl="1">
              <a:buFont typeface="Arial" panose="020B0604020202020204" pitchFamily="34" charset="0"/>
              <a:buChar char="•"/>
            </a:pPr>
            <a:r>
              <a:rPr lang="en-US" sz="2000" dirty="0"/>
              <a:t>Timeliness of serious adverse event (SAE) reporting monitored</a:t>
            </a:r>
          </a:p>
          <a:p>
            <a:pPr lvl="1">
              <a:buFont typeface="Arial" panose="020B0604020202020204" pitchFamily="34" charset="0"/>
              <a:buChar char="•"/>
            </a:pPr>
            <a:r>
              <a:rPr lang="en-US" sz="2000" dirty="0"/>
              <a:t>Timeliness of data submission monitored</a:t>
            </a:r>
          </a:p>
          <a:p>
            <a:pPr lvl="1">
              <a:buFont typeface="Arial" panose="020B0604020202020204" pitchFamily="34" charset="0"/>
              <a:buChar char="•"/>
            </a:pPr>
            <a:r>
              <a:rPr lang="en-US" sz="2000" dirty="0"/>
              <a:t>Specimen submission verified</a:t>
            </a:r>
          </a:p>
          <a:p>
            <a:pPr lvl="1">
              <a:buFont typeface="Arial" panose="020B0604020202020204" pitchFamily="34" charset="0"/>
              <a:buChar char="•"/>
            </a:pPr>
            <a:r>
              <a:rPr lang="en-US" sz="2000" dirty="0"/>
              <a:t>Investigational drug accountability recordkeeping reviewed offsite biannually</a:t>
            </a:r>
          </a:p>
          <a:p>
            <a:pPr marL="201168" lvl="1" indent="0">
              <a:buNone/>
            </a:pPr>
            <a:endParaRPr lang="en-US" sz="2000" dirty="0"/>
          </a:p>
          <a:p>
            <a:endParaRPr lang="en-US" dirty="0"/>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27</a:t>
            </a:fld>
            <a:endParaRPr lang="en-US" dirty="0"/>
          </a:p>
        </p:txBody>
      </p:sp>
    </p:spTree>
    <p:extLst>
      <p:ext uri="{BB962C8B-B14F-4D97-AF65-F5344CB8AC3E}">
        <p14:creationId xmlns:p14="http://schemas.microsoft.com/office/powerpoint/2010/main" val="1123191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US - On Site Monitoring</a:t>
            </a:r>
          </a:p>
        </p:txBody>
      </p:sp>
      <p:sp>
        <p:nvSpPr>
          <p:cNvPr id="5" name="Content Placeholder 4"/>
          <p:cNvSpPr>
            <a:spLocks noGrp="1"/>
          </p:cNvSpPr>
          <p:nvPr>
            <p:ph idx="1"/>
          </p:nvPr>
        </p:nvSpPr>
        <p:spPr>
          <a:xfrm>
            <a:off x="609600" y="1711264"/>
            <a:ext cx="10546080" cy="4295836"/>
          </a:xfrm>
        </p:spPr>
        <p:txBody>
          <a:bodyPr>
            <a:noAutofit/>
          </a:bodyPr>
          <a:lstStyle/>
          <a:p>
            <a:r>
              <a:rPr lang="en-US" sz="2400" dirty="0"/>
              <a:t>First on-site monitoring </a:t>
            </a:r>
            <a:r>
              <a:rPr lang="en-US" sz="2400" b="1" dirty="0">
                <a:solidFill>
                  <a:schemeClr val="accent2"/>
                </a:solidFill>
              </a:rPr>
              <a:t>visit within 3 months </a:t>
            </a:r>
            <a:r>
              <a:rPr lang="en-US" sz="2400" dirty="0"/>
              <a:t>of first patient registration to a sub-study; on-site monitoring for all sites </a:t>
            </a:r>
            <a:r>
              <a:rPr lang="en-US" sz="2400" b="1" dirty="0">
                <a:solidFill>
                  <a:schemeClr val="accent2"/>
                </a:solidFill>
              </a:rPr>
              <a:t>twice per year</a:t>
            </a:r>
          </a:p>
          <a:p>
            <a:r>
              <a:rPr lang="en-US" sz="2400" dirty="0"/>
              <a:t>Additional monitoring visits will be scheduled in response to several factors—rate of accrual, previous monitoring visit results, centralized electronic monitoring outcome, change in staff, </a:t>
            </a:r>
            <a:r>
              <a:rPr lang="en-US" sz="2400" i="1" dirty="0"/>
              <a:t>etc. </a:t>
            </a:r>
          </a:p>
          <a:p>
            <a:r>
              <a:rPr lang="en-US" sz="2400" dirty="0"/>
              <a:t>Monitoring may be combined with routine audit</a:t>
            </a:r>
          </a:p>
          <a:p>
            <a:r>
              <a:rPr lang="en-US" sz="2400" dirty="0"/>
              <a:t>Monitoring reports maintained in NCI-CTMB database</a:t>
            </a:r>
          </a:p>
          <a:p>
            <a:r>
              <a:rPr lang="en-US" sz="2400" dirty="0"/>
              <a:t>Corrective and preventative action plans required in response to major non-compliance</a:t>
            </a:r>
          </a:p>
          <a:p>
            <a:r>
              <a:rPr lang="en-US" sz="2400" dirty="0"/>
              <a:t>Timely review of all monitoring reports to identify sites that require additional training, monitoring, disciplinary action, </a:t>
            </a:r>
            <a:r>
              <a:rPr lang="en-US" sz="2400" i="1" dirty="0"/>
              <a:t>etc.</a:t>
            </a:r>
          </a:p>
          <a:p>
            <a:endParaRPr lang="en-US" sz="2400" dirty="0"/>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28</a:t>
            </a:fld>
            <a:endParaRPr lang="en-US" dirty="0"/>
          </a:p>
        </p:txBody>
      </p:sp>
    </p:spTree>
    <p:extLst>
      <p:ext uri="{BB962C8B-B14F-4D97-AF65-F5344CB8AC3E}">
        <p14:creationId xmlns:p14="http://schemas.microsoft.com/office/powerpoint/2010/main" val="3581008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Canada - On Site Monitoring</a:t>
            </a:r>
          </a:p>
        </p:txBody>
      </p:sp>
      <p:sp>
        <p:nvSpPr>
          <p:cNvPr id="5" name="Content Placeholder 4"/>
          <p:cNvSpPr>
            <a:spLocks noGrp="1"/>
          </p:cNvSpPr>
          <p:nvPr>
            <p:ph idx="1"/>
          </p:nvPr>
        </p:nvSpPr>
        <p:spPr>
          <a:xfrm>
            <a:off x="609600" y="1711264"/>
            <a:ext cx="10546080" cy="4295836"/>
          </a:xfrm>
        </p:spPr>
        <p:txBody>
          <a:bodyPr>
            <a:noAutofit/>
          </a:bodyPr>
          <a:lstStyle/>
          <a:p>
            <a:r>
              <a:rPr lang="en-US" sz="2400" dirty="0"/>
              <a:t>CCTG site monitoring/auditing will be conducted at participating </a:t>
            </a:r>
            <a:r>
              <a:rPr lang="en-US" sz="2400" dirty="0" err="1"/>
              <a:t>centres</a:t>
            </a:r>
            <a:r>
              <a:rPr lang="en-US" sz="2400" dirty="0"/>
              <a:t> in the course of the study as part of the overall quality assurance program. The monitors/auditors will require access to patient medical records to verify the data, as well as essential documents, standard operating procedures (including electronic information), ethics and pharmacy documentation (if applicable).</a:t>
            </a:r>
          </a:p>
          <a:p>
            <a:r>
              <a:rPr lang="en-US" sz="2400" dirty="0"/>
              <a:t>As this trial is conducted under a CTA with Health Canada, your site may be subject to an inspection by the Health Canada Inspectorate.</a:t>
            </a:r>
          </a:p>
          <a:p>
            <a:r>
              <a:rPr lang="en-US" sz="2400" dirty="0"/>
              <a:t>As the trial is NCI US affiliated, the findings will be reported to the NCI US Clinical Trials Monitoring Branch as required</a:t>
            </a:r>
          </a:p>
          <a:p>
            <a:endParaRPr lang="en-US" sz="2400" dirty="0"/>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29</a:t>
            </a:fld>
            <a:endParaRPr lang="en-US" dirty="0"/>
          </a:p>
        </p:txBody>
      </p:sp>
    </p:spTree>
    <p:extLst>
      <p:ext uri="{BB962C8B-B14F-4D97-AF65-F5344CB8AC3E}">
        <p14:creationId xmlns:p14="http://schemas.microsoft.com/office/powerpoint/2010/main" val="3103701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Pre-Screening/Screening Registration </a:t>
            </a:r>
            <a:r>
              <a:rPr lang="en-US" sz="2400" dirty="0"/>
              <a:t>Protocol v. 9/1/17</a:t>
            </a:r>
            <a:endParaRPr lang="en-US" sz="7200" dirty="0"/>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b="1" dirty="0">
                <a:solidFill>
                  <a:srgbClr val="002060"/>
                </a:solidFill>
              </a:rPr>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3</a:t>
            </a:fld>
            <a:endParaRPr lang="en-US" dirty="0"/>
          </a:p>
        </p:txBody>
      </p:sp>
    </p:spTree>
    <p:extLst>
      <p:ext uri="{BB962C8B-B14F-4D97-AF65-F5344CB8AC3E}">
        <p14:creationId xmlns:p14="http://schemas.microsoft.com/office/powerpoint/2010/main" val="2940891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Funding</a:t>
            </a:r>
          </a:p>
        </p:txBody>
      </p:sp>
      <p:sp>
        <p:nvSpPr>
          <p:cNvPr id="4" name="Text Placeholder 3"/>
          <p:cNvSpPr>
            <a:spLocks noGrp="1"/>
          </p:cNvSpPr>
          <p:nvPr>
            <p:ph type="body" idx="1"/>
          </p:nvPr>
        </p:nvSpPr>
        <p:spPr>
          <a:xfrm>
            <a:off x="609600" y="3876659"/>
            <a:ext cx="10546080" cy="2104011"/>
          </a:xfrm>
        </p:spPr>
        <p:txBody>
          <a:bodyPr numCol="2">
            <a:noAutofit/>
          </a:bodyPr>
          <a:lstStyle/>
          <a:p>
            <a:pPr marL="342900" indent="-342900">
              <a:buFont typeface="Arial" panose="020B0604020202020204" pitchFamily="34" charset="0"/>
              <a:buChar char="•"/>
            </a:pPr>
            <a:r>
              <a:rPr lang="en-US" sz="2200" dirty="0"/>
              <a:t>Pre-Screening/Screening Registration</a:t>
            </a:r>
          </a:p>
          <a:p>
            <a:pPr marL="342900" indent="-342900">
              <a:buFont typeface="Arial" panose="020B0604020202020204" pitchFamily="34" charset="0"/>
              <a:buChar char="•"/>
            </a:pPr>
            <a:r>
              <a:rPr lang="en-US" sz="2200" dirty="0"/>
              <a:t>Sub-Study Registration</a:t>
            </a:r>
          </a:p>
          <a:p>
            <a:pPr marL="342900" indent="-342900">
              <a:buFont typeface="Arial" panose="020B0604020202020204" pitchFamily="34" charset="0"/>
              <a:buChar char="•"/>
            </a:pPr>
            <a:r>
              <a:rPr lang="en-US" sz="2000" dirty="0"/>
              <a:t>NEW Sub-Study Registration</a:t>
            </a:r>
            <a:endParaRPr lang="en-US" sz="2200" dirty="0"/>
          </a:p>
          <a:p>
            <a:pPr marL="342900" indent="-342900">
              <a:buFont typeface="Arial" panose="020B0604020202020204" pitchFamily="34" charset="0"/>
              <a:buChar char="•"/>
            </a:pPr>
            <a:r>
              <a:rPr lang="en-US" sz="2200" dirty="0"/>
              <a:t>Imaging</a:t>
            </a:r>
          </a:p>
          <a:p>
            <a:pPr marL="342900" indent="-342900">
              <a:buFont typeface="Arial" panose="020B0604020202020204" pitchFamily="34" charset="0"/>
              <a:buChar char="•"/>
            </a:pPr>
            <a:r>
              <a:rPr lang="en-US" sz="2200" dirty="0"/>
              <a:t>Correlative Studies</a:t>
            </a:r>
          </a:p>
          <a:p>
            <a:pPr marL="342900" indent="-342900">
              <a:buFont typeface="Arial" panose="020B0604020202020204" pitchFamily="34" charset="0"/>
              <a:buChar char="•"/>
            </a:pPr>
            <a:r>
              <a:rPr lang="en-US" sz="2200" dirty="0"/>
              <a:t>Data Submission</a:t>
            </a:r>
          </a:p>
          <a:p>
            <a:pPr marL="342900" indent="-342900">
              <a:buFont typeface="Arial" panose="020B0604020202020204" pitchFamily="34" charset="0"/>
              <a:buChar char="•"/>
              <a:tabLst>
                <a:tab pos="0" algn="l"/>
              </a:tabLst>
            </a:pPr>
            <a:r>
              <a:rPr lang="en-US" sz="2200" dirty="0"/>
              <a:t>Quality assurance</a:t>
            </a:r>
          </a:p>
          <a:p>
            <a:pPr marL="342900" indent="-342900">
              <a:buFont typeface="Arial" panose="020B0604020202020204" pitchFamily="34" charset="0"/>
              <a:buChar char="•"/>
            </a:pPr>
            <a:r>
              <a:rPr lang="en-US" sz="2200" b="1" dirty="0">
                <a:solidFill>
                  <a:srgbClr val="002060"/>
                </a:solidFill>
              </a:rPr>
              <a:t>Funding</a:t>
            </a:r>
          </a:p>
          <a:p>
            <a:pPr marL="342900" indent="-342900">
              <a:buFont typeface="Arial" panose="020B0604020202020204" pitchFamily="34" charset="0"/>
              <a:buChar char="•"/>
            </a:pPr>
            <a:r>
              <a:rPr lang="en-US" sz="2200" dirty="0"/>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30</a:t>
            </a:fld>
            <a:endParaRPr lang="en-US" dirty="0"/>
          </a:p>
        </p:txBody>
      </p:sp>
    </p:spTree>
    <p:extLst>
      <p:ext uri="{BB962C8B-B14F-4D97-AF65-F5344CB8AC3E}">
        <p14:creationId xmlns:p14="http://schemas.microsoft.com/office/powerpoint/2010/main" val="10216434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Funding Highlights</a:t>
            </a:r>
          </a:p>
        </p:txBody>
      </p:sp>
      <p:sp>
        <p:nvSpPr>
          <p:cNvPr id="5" name="Content Placeholder 4"/>
          <p:cNvSpPr>
            <a:spLocks noGrp="1"/>
          </p:cNvSpPr>
          <p:nvPr>
            <p:ph idx="1"/>
          </p:nvPr>
        </p:nvSpPr>
        <p:spPr>
          <a:xfrm>
            <a:off x="609600" y="1642189"/>
            <a:ext cx="10546080" cy="4590660"/>
          </a:xfrm>
        </p:spPr>
        <p:txBody>
          <a:bodyPr>
            <a:normAutofit fontScale="92500"/>
          </a:bodyPr>
          <a:lstStyle/>
          <a:p>
            <a:r>
              <a:rPr lang="en-US" sz="2800" dirty="0"/>
              <a:t>Sites will receive </a:t>
            </a:r>
            <a:r>
              <a:rPr lang="en-US" sz="2800" b="1" u="sng" dirty="0">
                <a:solidFill>
                  <a:schemeClr val="accent2"/>
                </a:solidFill>
              </a:rPr>
              <a:t>up to</a:t>
            </a:r>
            <a:r>
              <a:rPr lang="en-US" sz="2800" b="1" dirty="0">
                <a:solidFill>
                  <a:schemeClr val="accent2"/>
                </a:solidFill>
              </a:rPr>
              <a:t> </a:t>
            </a:r>
            <a:r>
              <a:rPr lang="en-US" sz="2800" b="1" dirty="0"/>
              <a:t>$5,869 </a:t>
            </a:r>
            <a:r>
              <a:rPr lang="en-US" sz="2800" dirty="0"/>
              <a:t>(</a:t>
            </a:r>
            <a:r>
              <a:rPr lang="en-US" sz="2800" b="1" dirty="0"/>
              <a:t>$1,079 </a:t>
            </a:r>
            <a:r>
              <a:rPr lang="en-US" sz="2800" dirty="0"/>
              <a:t>screening/</a:t>
            </a:r>
            <a:r>
              <a:rPr lang="en-US" sz="2800" b="1" dirty="0"/>
              <a:t>$4,790 </a:t>
            </a:r>
            <a:r>
              <a:rPr lang="en-US" sz="2800" dirty="0"/>
              <a:t>registration) for each patient on trial</a:t>
            </a:r>
          </a:p>
          <a:p>
            <a:r>
              <a:rPr lang="en-US" sz="2800" dirty="0"/>
              <a:t>Reimbursements of </a:t>
            </a:r>
            <a:r>
              <a:rPr lang="en-US" sz="2800" b="1" dirty="0"/>
              <a:t>$3,000 </a:t>
            </a:r>
            <a:r>
              <a:rPr lang="en-US" sz="2800" dirty="0"/>
              <a:t>(CT-guided)/</a:t>
            </a:r>
            <a:r>
              <a:rPr lang="en-US" sz="2800" b="1" dirty="0"/>
              <a:t>$6,000 </a:t>
            </a:r>
            <a:r>
              <a:rPr lang="en-US" sz="2800" dirty="0"/>
              <a:t>(bronchoscopy) for biopsies performed at screening and/or progression after initial response</a:t>
            </a:r>
          </a:p>
          <a:p>
            <a:r>
              <a:rPr lang="en-US" sz="2800" dirty="0">
                <a:latin typeface="Calibri" pitchFamily="34" charset="0"/>
              </a:rPr>
              <a:t>Sites will be reimbursed for additional research based procedures</a:t>
            </a:r>
            <a:endParaRPr lang="en-US" sz="2800" dirty="0"/>
          </a:p>
          <a:p>
            <a:r>
              <a:rPr lang="en-US" sz="2800" dirty="0"/>
              <a:t>Additional reimbursement for research-based procedures and on-site visits (</a:t>
            </a:r>
            <a:r>
              <a:rPr lang="en-US" sz="2800" b="1" dirty="0"/>
              <a:t>$1,333</a:t>
            </a:r>
            <a:r>
              <a:rPr lang="en-US" sz="2800" dirty="0"/>
              <a:t>) outside the regular audit schedule</a:t>
            </a:r>
          </a:p>
          <a:p>
            <a:pPr marL="0" indent="0" algn="ctr">
              <a:buNone/>
            </a:pPr>
            <a:r>
              <a:rPr lang="en-US" sz="2800" b="1" dirty="0"/>
              <a:t>See Funding Memos for additional details</a:t>
            </a:r>
          </a:p>
          <a:p>
            <a:pPr marL="0" indent="0" algn="ctr">
              <a:buNone/>
            </a:pPr>
            <a:r>
              <a:rPr lang="en-US" sz="2800" b="1" dirty="0"/>
              <a:t>For Canadian Sites: Please see the main webpage and each specific sub-study webpage on the CCTG BRC6 website, under "Funding".</a:t>
            </a:r>
          </a:p>
        </p:txBody>
      </p:sp>
      <p:sp>
        <p:nvSpPr>
          <p:cNvPr id="2" name="Slide Number Placeholder 1"/>
          <p:cNvSpPr>
            <a:spLocks noGrp="1"/>
          </p:cNvSpPr>
          <p:nvPr>
            <p:ph type="sldNum" sz="quarter" idx="4"/>
          </p:nvPr>
        </p:nvSpPr>
        <p:spPr/>
        <p:txBody>
          <a:bodyPr/>
          <a:lstStyle/>
          <a:p>
            <a:r>
              <a:rPr lang="en-US" dirty="0"/>
              <a:t>Logistics Slide # </a:t>
            </a:r>
            <a:fld id="{65312C52-C7D7-4C5D-830F-05BAD5D6968D}" type="slidenum">
              <a:rPr lang="en-US" smtClean="0"/>
              <a:pPr/>
              <a:t>31</a:t>
            </a:fld>
            <a:endParaRPr lang="en-US" dirty="0"/>
          </a:p>
        </p:txBody>
      </p:sp>
    </p:spTree>
    <p:extLst>
      <p:ext uri="{BB962C8B-B14F-4D97-AF65-F5344CB8AC3E}">
        <p14:creationId xmlns:p14="http://schemas.microsoft.com/office/powerpoint/2010/main" val="1982261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Contacts</a:t>
            </a:r>
          </a:p>
        </p:txBody>
      </p:sp>
      <p:sp>
        <p:nvSpPr>
          <p:cNvPr id="4" name="Text Placeholder 3"/>
          <p:cNvSpPr>
            <a:spLocks noGrp="1"/>
          </p:cNvSpPr>
          <p:nvPr>
            <p:ph type="body" idx="1"/>
          </p:nvPr>
        </p:nvSpPr>
        <p:spPr>
          <a:xfrm>
            <a:off x="609600" y="3876659"/>
            <a:ext cx="10546080" cy="2104011"/>
          </a:xfrm>
        </p:spPr>
        <p:txBody>
          <a:bodyPr numCol="2">
            <a:normAutofit fontScale="92500" lnSpcReduction="20000"/>
          </a:bodyPr>
          <a:lstStyle/>
          <a:p>
            <a:pPr marL="342900" indent="-342900">
              <a:buFont typeface="Arial" panose="020B0604020202020204" pitchFamily="34" charset="0"/>
              <a:buChar char="•"/>
            </a:pPr>
            <a:r>
              <a:rPr lang="en-US" dirty="0"/>
              <a:t>Pre-Screening/Screening Registration</a:t>
            </a:r>
          </a:p>
          <a:p>
            <a:pPr marL="342900" indent="-342900">
              <a:buFont typeface="Arial" panose="020B0604020202020204" pitchFamily="34" charset="0"/>
              <a:buChar char="•"/>
            </a:pPr>
            <a:r>
              <a:rPr lang="en-US" dirty="0"/>
              <a:t>Sub-Study Registration</a:t>
            </a:r>
          </a:p>
          <a:p>
            <a:pPr marL="342900" indent="-342900">
              <a:buFont typeface="Arial" panose="020B0604020202020204" pitchFamily="34" charset="0"/>
              <a:buChar char="•"/>
            </a:pPr>
            <a:r>
              <a:rPr lang="en-US" dirty="0"/>
              <a:t>NEW Sub-Study Registration</a:t>
            </a:r>
          </a:p>
          <a:p>
            <a:pPr marL="342900" indent="-342900">
              <a:buFont typeface="Arial" panose="020B0604020202020204" pitchFamily="34" charset="0"/>
              <a:buChar char="•"/>
            </a:pPr>
            <a:r>
              <a:rPr lang="en-US" dirty="0"/>
              <a:t>Imaging</a:t>
            </a:r>
          </a:p>
          <a:p>
            <a:pPr marL="342900" indent="-342900">
              <a:buFont typeface="Arial" panose="020B0604020202020204" pitchFamily="34" charset="0"/>
              <a:buChar char="•"/>
            </a:pPr>
            <a:r>
              <a:rPr lang="en-US" dirty="0"/>
              <a:t>Correlative Studies</a:t>
            </a:r>
          </a:p>
          <a:p>
            <a:pPr marL="342900" indent="-342900">
              <a:buFont typeface="Arial" panose="020B0604020202020204" pitchFamily="34" charset="0"/>
              <a:buChar char="•"/>
            </a:pPr>
            <a:r>
              <a:rPr lang="en-US" dirty="0"/>
              <a:t>Data Submission</a:t>
            </a:r>
          </a:p>
          <a:p>
            <a:pPr marL="342900" indent="-342900">
              <a:buFont typeface="Arial" panose="020B0604020202020204" pitchFamily="34" charset="0"/>
              <a:buChar char="•"/>
              <a:tabLst>
                <a:tab pos="0" algn="l"/>
              </a:tabLst>
            </a:pPr>
            <a:r>
              <a:rPr lang="en-US" dirty="0"/>
              <a:t>Quality assurance</a:t>
            </a:r>
          </a:p>
          <a:p>
            <a:pPr marL="342900" indent="-342900">
              <a:buFont typeface="Arial" panose="020B0604020202020204" pitchFamily="34" charset="0"/>
              <a:buChar char="•"/>
            </a:pPr>
            <a:r>
              <a:rPr lang="en-US" dirty="0"/>
              <a:t>Funding</a:t>
            </a:r>
          </a:p>
          <a:p>
            <a:pPr marL="342900" indent="-342900">
              <a:buFont typeface="Arial" panose="020B0604020202020204" pitchFamily="34" charset="0"/>
              <a:buChar char="•"/>
            </a:pPr>
            <a:r>
              <a:rPr lang="en-US" b="1" dirty="0">
                <a:solidFill>
                  <a:srgbClr val="002060"/>
                </a:solidFill>
              </a:rPr>
              <a:t>contacts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32</a:t>
            </a:fld>
            <a:endParaRPr lang="en-US" dirty="0"/>
          </a:p>
        </p:txBody>
      </p:sp>
    </p:spTree>
    <p:extLst>
      <p:ext uri="{BB962C8B-B14F-4D97-AF65-F5344CB8AC3E}">
        <p14:creationId xmlns:p14="http://schemas.microsoft.com/office/powerpoint/2010/main" val="4187820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Contact Information</a:t>
            </a:r>
          </a:p>
        </p:txBody>
      </p:sp>
      <p:sp>
        <p:nvSpPr>
          <p:cNvPr id="4" name="Content Placeholder 3"/>
          <p:cNvSpPr>
            <a:spLocks noGrp="1"/>
          </p:cNvSpPr>
          <p:nvPr>
            <p:ph sz="half" idx="1"/>
          </p:nvPr>
        </p:nvSpPr>
        <p:spPr>
          <a:xfrm>
            <a:off x="599090" y="1644768"/>
            <a:ext cx="5183700" cy="4023360"/>
          </a:xfrm>
        </p:spPr>
        <p:txBody>
          <a:bodyPr>
            <a:noAutofit/>
          </a:bodyPr>
          <a:lstStyle/>
          <a:p>
            <a:pPr marL="0" indent="0">
              <a:lnSpc>
                <a:spcPct val="100000"/>
              </a:lnSpc>
              <a:spcBef>
                <a:spcPts val="0"/>
              </a:spcBef>
              <a:spcAft>
                <a:spcPts val="0"/>
              </a:spcAft>
              <a:buNone/>
            </a:pPr>
            <a:r>
              <a:rPr lang="en-US" b="1" dirty="0"/>
              <a:t>Eligibility + Imaging + Data Submission</a:t>
            </a:r>
          </a:p>
          <a:p>
            <a:pPr marL="290513" lvl="1" indent="-290513">
              <a:lnSpc>
                <a:spcPct val="100000"/>
              </a:lnSpc>
              <a:spcBef>
                <a:spcPts val="0"/>
              </a:spcBef>
              <a:spcAft>
                <a:spcPts val="0"/>
              </a:spcAft>
              <a:buFont typeface="Arial" panose="020B0604020202020204" pitchFamily="34" charset="0"/>
              <a:buChar char="•"/>
            </a:pPr>
            <a:r>
              <a:rPr lang="en-US" sz="2000" dirty="0"/>
              <a:t>SWOG Data Operations, (206) 652-2267</a:t>
            </a:r>
          </a:p>
          <a:p>
            <a:pPr marL="290513" lvl="1" indent="-290513">
              <a:lnSpc>
                <a:spcPct val="100000"/>
              </a:lnSpc>
              <a:spcBef>
                <a:spcPts val="0"/>
              </a:spcBef>
              <a:spcAft>
                <a:spcPts val="0"/>
              </a:spcAft>
              <a:buFont typeface="Arial" panose="020B0604020202020204" pitchFamily="34" charset="0"/>
              <a:buChar char="•"/>
            </a:pPr>
            <a:r>
              <a:rPr lang="en-US" sz="2000" dirty="0">
                <a:hlinkClick r:id="rId3"/>
              </a:rPr>
              <a:t>S1400Question@crab.org</a:t>
            </a:r>
            <a:br>
              <a:rPr lang="en-US" sz="2000" dirty="0"/>
            </a:br>
            <a:endParaRPr lang="en-US" sz="2000" dirty="0"/>
          </a:p>
          <a:p>
            <a:pPr marL="0" indent="0">
              <a:lnSpc>
                <a:spcPct val="100000"/>
              </a:lnSpc>
              <a:spcBef>
                <a:spcPts val="0"/>
              </a:spcBef>
              <a:spcAft>
                <a:spcPts val="0"/>
              </a:spcAft>
              <a:buNone/>
            </a:pPr>
            <a:r>
              <a:rPr lang="en-US" b="1" dirty="0"/>
              <a:t>Protocol + Regulatory</a:t>
            </a:r>
          </a:p>
          <a:p>
            <a:pPr>
              <a:lnSpc>
                <a:spcPct val="100000"/>
              </a:lnSpc>
              <a:spcBef>
                <a:spcPts val="0"/>
              </a:spcBef>
              <a:spcAft>
                <a:spcPts val="0"/>
              </a:spcAft>
              <a:buFont typeface="Arial" panose="020B0604020202020204" pitchFamily="34" charset="0"/>
              <a:buChar char="•"/>
            </a:pPr>
            <a:r>
              <a:rPr lang="en-US" dirty="0"/>
              <a:t>SWOG Operations Office, (210) 614-8808 </a:t>
            </a:r>
            <a:r>
              <a:rPr lang="en-US" dirty="0" err="1"/>
              <a:t>ext</a:t>
            </a:r>
            <a:r>
              <a:rPr lang="en-US" dirty="0"/>
              <a:t> 1019</a:t>
            </a:r>
          </a:p>
          <a:p>
            <a:pPr>
              <a:lnSpc>
                <a:spcPct val="100000"/>
              </a:lnSpc>
              <a:spcBef>
                <a:spcPts val="0"/>
              </a:spcBef>
              <a:spcAft>
                <a:spcPts val="0"/>
              </a:spcAft>
              <a:buFont typeface="Arial" panose="020B0604020202020204" pitchFamily="34" charset="0"/>
              <a:buChar char="•"/>
            </a:pPr>
            <a:r>
              <a:rPr lang="en-US" dirty="0">
                <a:hlinkClick r:id="rId4"/>
              </a:rPr>
              <a:t>cmiwa@swog.org</a:t>
            </a:r>
            <a:endParaRPr lang="en-US" dirty="0"/>
          </a:p>
          <a:p>
            <a:pPr marL="0" indent="0">
              <a:lnSpc>
                <a:spcPct val="100000"/>
              </a:lnSpc>
              <a:spcBef>
                <a:spcPts val="0"/>
              </a:spcBef>
              <a:spcAft>
                <a:spcPts val="0"/>
              </a:spcAft>
              <a:buNone/>
            </a:pPr>
            <a:endParaRPr lang="en-US" dirty="0"/>
          </a:p>
          <a:p>
            <a:pPr marL="0" indent="0">
              <a:lnSpc>
                <a:spcPct val="100000"/>
              </a:lnSpc>
              <a:spcBef>
                <a:spcPts val="0"/>
              </a:spcBef>
              <a:spcAft>
                <a:spcPts val="0"/>
              </a:spcAft>
              <a:buNone/>
            </a:pPr>
            <a:r>
              <a:rPr lang="en-US" b="1" dirty="0"/>
              <a:t>Funding Questions</a:t>
            </a:r>
          </a:p>
          <a:p>
            <a:pPr>
              <a:lnSpc>
                <a:spcPct val="100000"/>
              </a:lnSpc>
              <a:spcBef>
                <a:spcPts val="0"/>
              </a:spcBef>
              <a:spcAft>
                <a:spcPts val="0"/>
              </a:spcAft>
              <a:buFont typeface="Arial" panose="020B0604020202020204" pitchFamily="34" charset="0"/>
              <a:buChar char="•"/>
            </a:pPr>
            <a:r>
              <a:rPr lang="en-US" dirty="0"/>
              <a:t>SWOG Group Chair’s Office</a:t>
            </a:r>
          </a:p>
          <a:p>
            <a:pPr>
              <a:lnSpc>
                <a:spcPct val="100000"/>
              </a:lnSpc>
              <a:spcBef>
                <a:spcPts val="0"/>
              </a:spcBef>
              <a:spcAft>
                <a:spcPts val="0"/>
              </a:spcAft>
              <a:buFont typeface="Arial" panose="020B0604020202020204" pitchFamily="34" charset="0"/>
              <a:buChar char="•"/>
            </a:pPr>
            <a:r>
              <a:rPr lang="en-US" dirty="0">
                <a:hlinkClick r:id="rId5"/>
              </a:rPr>
              <a:t>funding@swog.org</a:t>
            </a:r>
            <a:r>
              <a:rPr lang="en-US" dirty="0"/>
              <a:t> </a:t>
            </a:r>
          </a:p>
          <a:p>
            <a:pPr>
              <a:lnSpc>
                <a:spcPct val="100000"/>
              </a:lnSpc>
              <a:spcBef>
                <a:spcPts val="0"/>
              </a:spcBef>
              <a:spcAft>
                <a:spcPts val="0"/>
              </a:spcAft>
              <a:buFont typeface="Arial" panose="020B0604020202020204" pitchFamily="34" charset="0"/>
              <a:buChar char="•"/>
            </a:pPr>
            <a:r>
              <a:rPr lang="en-US" dirty="0"/>
              <a:t>For additional information, see funding memos</a:t>
            </a:r>
          </a:p>
          <a:p>
            <a:pPr>
              <a:lnSpc>
                <a:spcPct val="100000"/>
              </a:lnSpc>
              <a:spcBef>
                <a:spcPts val="0"/>
              </a:spcBef>
              <a:spcAft>
                <a:spcPts val="0"/>
              </a:spcAft>
            </a:pPr>
            <a:endParaRPr lang="en-US" sz="1800" dirty="0"/>
          </a:p>
        </p:txBody>
      </p:sp>
      <p:sp>
        <p:nvSpPr>
          <p:cNvPr id="5" name="Content Placeholder 4"/>
          <p:cNvSpPr>
            <a:spLocks noGrp="1"/>
          </p:cNvSpPr>
          <p:nvPr>
            <p:ph sz="half" idx="2"/>
          </p:nvPr>
        </p:nvSpPr>
        <p:spPr>
          <a:xfrm>
            <a:off x="5977865" y="1644768"/>
            <a:ext cx="5788751" cy="4662726"/>
          </a:xfrm>
        </p:spPr>
        <p:txBody>
          <a:bodyPr>
            <a:noAutofit/>
          </a:bodyPr>
          <a:lstStyle/>
          <a:p>
            <a:pPr marL="0" indent="0">
              <a:lnSpc>
                <a:spcPct val="100000"/>
              </a:lnSpc>
              <a:spcBef>
                <a:spcPts val="0"/>
              </a:spcBef>
              <a:spcAft>
                <a:spcPts val="0"/>
              </a:spcAft>
              <a:buNone/>
            </a:pPr>
            <a:r>
              <a:rPr lang="en-US" b="1" dirty="0"/>
              <a:t>Study Materials</a:t>
            </a:r>
          </a:p>
          <a:p>
            <a:pPr lvl="1">
              <a:lnSpc>
                <a:spcPct val="100000"/>
              </a:lnSpc>
              <a:spcBef>
                <a:spcPts val="0"/>
              </a:spcBef>
              <a:spcAft>
                <a:spcPts val="0"/>
              </a:spcAft>
              <a:buFont typeface="Arial" panose="020B0604020202020204" pitchFamily="34" charset="0"/>
              <a:buChar char="•"/>
            </a:pPr>
            <a:r>
              <a:rPr lang="en-US" sz="2000" dirty="0"/>
              <a:t>SWOG Institutions</a:t>
            </a:r>
          </a:p>
          <a:p>
            <a:pPr lvl="2">
              <a:lnSpc>
                <a:spcPct val="100000"/>
              </a:lnSpc>
              <a:spcBef>
                <a:spcPts val="0"/>
              </a:spcBef>
              <a:spcAft>
                <a:spcPts val="0"/>
              </a:spcAft>
              <a:buFont typeface="Calibri" panose="020F0502020204030204" pitchFamily="34" charset="0"/>
              <a:buChar char="−"/>
            </a:pPr>
            <a:r>
              <a:rPr lang="en-US" sz="2000" dirty="0"/>
              <a:t>http://swog.org → Clinical Trials → Protocol Search → Search “S1400”</a:t>
            </a:r>
          </a:p>
          <a:p>
            <a:pPr lvl="1">
              <a:lnSpc>
                <a:spcPct val="100000"/>
              </a:lnSpc>
              <a:spcBef>
                <a:spcPts val="0"/>
              </a:spcBef>
              <a:spcAft>
                <a:spcPts val="0"/>
              </a:spcAft>
              <a:buFont typeface="Arial" panose="020B0604020202020204" pitchFamily="34" charset="0"/>
              <a:buChar char="•"/>
            </a:pPr>
            <a:r>
              <a:rPr lang="en-US" sz="2000" dirty="0"/>
              <a:t>Non-SWOG Institutions (Sites Utilizing the CTSU)</a:t>
            </a:r>
          </a:p>
          <a:p>
            <a:pPr lvl="2">
              <a:lnSpc>
                <a:spcPct val="100000"/>
              </a:lnSpc>
              <a:spcBef>
                <a:spcPts val="0"/>
              </a:spcBef>
              <a:spcAft>
                <a:spcPts val="0"/>
              </a:spcAft>
              <a:buFont typeface="Calibri" panose="020F0502020204030204" pitchFamily="34" charset="0"/>
              <a:buChar char="−"/>
            </a:pPr>
            <a:r>
              <a:rPr lang="en-US" sz="2000" dirty="0"/>
              <a:t>https://www.ctsu.org → Protocols → Search “S1400”</a:t>
            </a:r>
          </a:p>
          <a:p>
            <a:pPr lvl="2">
              <a:lnSpc>
                <a:spcPct val="100000"/>
              </a:lnSpc>
              <a:spcBef>
                <a:spcPts val="0"/>
              </a:spcBef>
              <a:spcAft>
                <a:spcPts val="0"/>
              </a:spcAft>
              <a:buFont typeface="Calibri" panose="020F0502020204030204" pitchFamily="34" charset="0"/>
              <a:buChar char="−"/>
            </a:pPr>
            <a:endParaRPr lang="en-US" sz="2000" dirty="0"/>
          </a:p>
          <a:p>
            <a:pPr marL="0" indent="0">
              <a:lnSpc>
                <a:spcPct val="100000"/>
              </a:lnSpc>
              <a:spcBef>
                <a:spcPts val="0"/>
              </a:spcBef>
              <a:spcAft>
                <a:spcPts val="0"/>
              </a:spcAft>
              <a:buNone/>
            </a:pPr>
            <a:r>
              <a:rPr lang="en-US" b="1" dirty="0"/>
              <a:t>Canadian Sites</a:t>
            </a:r>
          </a:p>
          <a:p>
            <a:pPr marL="392113" indent="-168275">
              <a:lnSpc>
                <a:spcPct val="100000"/>
              </a:lnSpc>
              <a:spcBef>
                <a:spcPts val="0"/>
              </a:spcBef>
              <a:spcAft>
                <a:spcPts val="0"/>
              </a:spcAft>
              <a:buFont typeface="Arial" panose="020B0604020202020204" pitchFamily="34" charset="0"/>
              <a:buChar char="•"/>
            </a:pPr>
            <a:r>
              <a:rPr lang="en-US" dirty="0"/>
              <a:t>Nadine Magoski - as the contact for drug issues and funding(email:  </a:t>
            </a:r>
            <a:r>
              <a:rPr lang="en-US" dirty="0">
                <a:hlinkClick r:id="rId6"/>
              </a:rPr>
              <a:t>nmagoski@ctg.queensu.ca</a:t>
            </a:r>
            <a:r>
              <a:rPr lang="en-US" dirty="0"/>
              <a:t>)</a:t>
            </a:r>
          </a:p>
          <a:p>
            <a:pPr marL="392113" indent="-168275">
              <a:buFont typeface="Arial" panose="020B0604020202020204" pitchFamily="34" charset="0"/>
              <a:buChar char="•"/>
            </a:pPr>
            <a:r>
              <a:rPr lang="en-US" dirty="0"/>
              <a:t>CCTG  central ethics office (email:  </a:t>
            </a:r>
            <a:r>
              <a:rPr lang="en-US" dirty="0">
                <a:hlinkClick r:id="rId7"/>
              </a:rPr>
              <a:t>cer@ctg.queensu.ca</a:t>
            </a:r>
            <a:r>
              <a:rPr lang="en-US" dirty="0"/>
              <a:t>) - as the contact for ethics and regulatory issues (Canadian-specific) </a:t>
            </a:r>
          </a:p>
        </p:txBody>
      </p:sp>
      <p:cxnSp>
        <p:nvCxnSpPr>
          <p:cNvPr id="7" name="Straight Connector 6"/>
          <p:cNvCxnSpPr/>
          <p:nvPr/>
        </p:nvCxnSpPr>
        <p:spPr>
          <a:xfrm>
            <a:off x="5828044" y="1644768"/>
            <a:ext cx="0" cy="3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82790" y="1644768"/>
            <a:ext cx="0" cy="4223469"/>
          </a:xfrm>
          <a:prstGeom prst="line">
            <a:avLst/>
          </a:prstGeom>
        </p:spPr>
        <p:style>
          <a:lnRef idx="1">
            <a:schemeClr val="accent5"/>
          </a:lnRef>
          <a:fillRef idx="0">
            <a:schemeClr val="accent5"/>
          </a:fillRef>
          <a:effectRef idx="0">
            <a:schemeClr val="accent5"/>
          </a:effectRef>
          <a:fontRef idx="minor">
            <a:schemeClr val="tx1"/>
          </a:fontRef>
        </p:style>
      </p:cxn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33</a:t>
            </a:fld>
            <a:endParaRPr lang="en-US" dirty="0"/>
          </a:p>
        </p:txBody>
      </p:sp>
    </p:spTree>
    <p:extLst>
      <p:ext uri="{BB962C8B-B14F-4D97-AF65-F5344CB8AC3E}">
        <p14:creationId xmlns:p14="http://schemas.microsoft.com/office/powerpoint/2010/main" val="940625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072810" y="3251831"/>
            <a:ext cx="4125432" cy="199003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13"/>
          <p:cNvSpPr>
            <a:spLocks noGrp="1"/>
          </p:cNvSpPr>
          <p:nvPr>
            <p:ph type="sldNum" sz="quarter" idx="4294967295"/>
          </p:nvPr>
        </p:nvSpPr>
        <p:spPr>
          <a:xfrm>
            <a:off x="60959" y="6430351"/>
            <a:ext cx="1128183" cy="365125"/>
          </a:xfrm>
          <a:prstGeom prst="rect">
            <a:avLst/>
          </a:prstGeom>
        </p:spPr>
        <p:txBody>
          <a:bodyPr/>
          <a:lstStyle/>
          <a:p>
            <a:r>
              <a:rPr lang="en-US" dirty="0"/>
              <a:t>Logistics Slide # </a:t>
            </a:r>
            <a:fld id="{629637A9-119A-49DA-BD12-AAC58B377D80}" type="slidenum">
              <a:rPr lang="en-US" smtClean="0"/>
              <a:pPr/>
              <a:t>4</a:t>
            </a:fld>
            <a:endParaRPr lang="en-US" dirty="0"/>
          </a:p>
        </p:txBody>
      </p:sp>
      <p:sp>
        <p:nvSpPr>
          <p:cNvPr id="2" name="Title 1"/>
          <p:cNvSpPr>
            <a:spLocks noGrp="1"/>
          </p:cNvSpPr>
          <p:nvPr>
            <p:ph type="title" idx="4294967295"/>
          </p:nvPr>
        </p:nvSpPr>
        <p:spPr>
          <a:xfrm>
            <a:off x="989013" y="188913"/>
            <a:ext cx="11202987" cy="676275"/>
          </a:xfrm>
        </p:spPr>
        <p:txBody>
          <a:bodyPr>
            <a:noAutofit/>
          </a:bodyPr>
          <a:lstStyle/>
          <a:p>
            <a:r>
              <a:rPr lang="en-US" sz="3600" dirty="0"/>
              <a:t>S1400 Registration: Pre-screening Option</a:t>
            </a:r>
          </a:p>
        </p:txBody>
      </p:sp>
      <p:sp>
        <p:nvSpPr>
          <p:cNvPr id="4" name="Text Box 2"/>
          <p:cNvSpPr txBox="1">
            <a:spLocks noChangeArrowheads="1"/>
          </p:cNvSpPr>
          <p:nvPr/>
        </p:nvSpPr>
        <p:spPr bwMode="auto">
          <a:xfrm>
            <a:off x="1189143" y="882854"/>
            <a:ext cx="7984571" cy="566558"/>
          </a:xfrm>
          <a:prstGeom prst="rect">
            <a:avLst/>
          </a:prstGeom>
          <a:solidFill>
            <a:schemeClr val="accent2"/>
          </a:solidFill>
          <a:ln w="9525">
            <a:solidFill>
              <a:srgbClr val="000000"/>
            </a:solidFill>
            <a:miter lim="800000"/>
            <a:headEnd/>
            <a:tailEnd/>
          </a:ln>
        </p:spPr>
        <p:txBody>
          <a:bodyPr vert="horz" wrap="square" lIns="91440" tIns="91440" rIns="91440" bIns="91440" numCol="1" anchor="ctr" anchorCtr="0" compatLnSpc="1">
            <a:prstTxWarp prst="textNoShape">
              <a:avLst/>
            </a:prstTxWarp>
          </a:bodyPr>
          <a:lstStyle/>
          <a:p>
            <a:pPr lvl="0" algn="ctr" defTabSz="914400" eaLnBrk="0" fontAlgn="base" hangingPunct="0">
              <a:spcBef>
                <a:spcPct val="0"/>
              </a:spcBef>
              <a:spcAft>
                <a:spcPct val="0"/>
              </a:spcAft>
            </a:pPr>
            <a:r>
              <a:rPr lang="en-US" altLang="en-US" dirty="0">
                <a:latin typeface="Arial" panose="020B0604020202020204" pitchFamily="34" charset="0"/>
                <a:cs typeface="Arial" panose="020B0604020202020204" pitchFamily="34" charset="0"/>
              </a:rPr>
              <a:t>Evaluate eligibility, consent patient*, and confirm evaluable tissue**</a:t>
            </a:r>
          </a:p>
          <a:p>
            <a:pPr lvl="0" algn="ctr" defTabSz="914400" eaLnBrk="0" fontAlgn="base" hangingPunct="0">
              <a:spcBef>
                <a:spcPct val="0"/>
              </a:spcBef>
              <a:spcAft>
                <a:spcPct val="0"/>
              </a:spcAft>
            </a:pPr>
            <a:r>
              <a:rPr lang="en-US" altLang="en-US" sz="1600" dirty="0">
                <a:solidFill>
                  <a:schemeClr val="bg1"/>
                </a:solidFill>
                <a:latin typeface="Arial" panose="020B0604020202020204" pitchFamily="34" charset="0"/>
                <a:cs typeface="Arial" panose="020B0604020202020204" pitchFamily="34" charset="0"/>
              </a:rPr>
              <a:t>* Use pre-screening consent; ** Need Pathology Form sign off</a:t>
            </a:r>
          </a:p>
        </p:txBody>
      </p:sp>
      <p:sp>
        <p:nvSpPr>
          <p:cNvPr id="5" name="Text Box 3"/>
          <p:cNvSpPr txBox="1">
            <a:spLocks noChangeArrowheads="1"/>
          </p:cNvSpPr>
          <p:nvPr/>
        </p:nvSpPr>
        <p:spPr bwMode="auto">
          <a:xfrm>
            <a:off x="2932297" y="1618694"/>
            <a:ext cx="4476996" cy="430887"/>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Register to </a:t>
            </a: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S1400</a:t>
            </a: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in OPEN </a:t>
            </a:r>
            <a:r>
              <a:rPr kumimoji="0" lang="en-U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altLang="en-US" sz="28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3310593" y="2350825"/>
            <a:ext cx="3692397" cy="738664"/>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 tissue to FMI </a:t>
            </a:r>
            <a:r>
              <a:rPr kumimoji="0" lang="en-US" altLang="en-US" b="1"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within 1 day</a:t>
            </a:r>
            <a:r>
              <a:rPr kumimoji="0" lang="en-US" altLang="en-US"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a:t>
            </a:r>
            <a:br>
              <a:rPr kumimoji="0" lang="en-US" altLang="en-US"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after registration</a:t>
            </a:r>
          </a:p>
        </p:txBody>
      </p:sp>
      <p:cxnSp>
        <p:nvCxnSpPr>
          <p:cNvPr id="3080" name="AutoShape 8"/>
          <p:cNvCxnSpPr>
            <a:cxnSpLocks noChangeShapeType="1"/>
            <a:stCxn id="4" idx="2"/>
            <a:endCxn id="5" idx="0"/>
          </p:cNvCxnSpPr>
          <p:nvPr/>
        </p:nvCxnSpPr>
        <p:spPr bwMode="auto">
          <a:xfrm flipH="1">
            <a:off x="5170795" y="1449412"/>
            <a:ext cx="10634" cy="169282"/>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3081" name="AutoShape 9"/>
          <p:cNvCxnSpPr>
            <a:cxnSpLocks noChangeShapeType="1"/>
          </p:cNvCxnSpPr>
          <p:nvPr/>
        </p:nvCxnSpPr>
        <p:spPr bwMode="auto">
          <a:xfrm>
            <a:off x="5156791" y="2066935"/>
            <a:ext cx="1" cy="26653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3082" name="AutoShape 10"/>
          <p:cNvCxnSpPr>
            <a:cxnSpLocks noChangeShapeType="1"/>
          </p:cNvCxnSpPr>
          <p:nvPr/>
        </p:nvCxnSpPr>
        <p:spPr bwMode="auto">
          <a:xfrm>
            <a:off x="5201289" y="3791873"/>
            <a:ext cx="0" cy="260665"/>
          </a:xfrm>
          <a:prstGeom prst="straightConnector1">
            <a:avLst/>
          </a:prstGeom>
          <a:ln>
            <a:headEnd/>
            <a:tailEnd type="triangle" w="med" len="med"/>
          </a:ln>
          <a:extLst/>
        </p:spPr>
        <p:style>
          <a:lnRef idx="3">
            <a:schemeClr val="dk1"/>
          </a:lnRef>
          <a:fillRef idx="0">
            <a:schemeClr val="dk1"/>
          </a:fillRef>
          <a:effectRef idx="2">
            <a:schemeClr val="dk1"/>
          </a:effectRef>
          <a:fontRef idx="minor">
            <a:schemeClr val="tx1"/>
          </a:fontRef>
        </p:style>
      </p:cxnSp>
      <p:sp>
        <p:nvSpPr>
          <p:cNvPr id="9" name="Text Box 11"/>
          <p:cNvSpPr txBox="1">
            <a:spLocks noChangeArrowheads="1"/>
          </p:cNvSpPr>
          <p:nvPr/>
        </p:nvSpPr>
        <p:spPr bwMode="auto">
          <a:xfrm>
            <a:off x="3721388" y="3382717"/>
            <a:ext cx="2977117" cy="37057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lvl="0" algn="ctr" defTabSz="914400" eaLnBrk="0" fontAlgn="base" hangingPunct="0">
              <a:spcBef>
                <a:spcPct val="0"/>
              </a:spcBef>
              <a:spcAft>
                <a:spcPts val="1000"/>
              </a:spcAft>
            </a:pPr>
            <a:r>
              <a:rPr lang="en-US" altLang="en-US" dirty="0">
                <a:solidFill>
                  <a:schemeClr val="tx1"/>
                </a:solidFill>
                <a:latin typeface="Arial" panose="020B0604020202020204" pitchFamily="34" charset="0"/>
                <a:cs typeface="Arial" panose="020B0604020202020204" pitchFamily="34" charset="0"/>
              </a:rPr>
              <a:t>Continue current treatment</a:t>
            </a:r>
          </a:p>
          <a:p>
            <a:pPr lvl="0" algn="ctr" defTabSz="914400" eaLnBrk="0" fontAlgn="base" hangingPunct="0">
              <a:spcBef>
                <a:spcPct val="0"/>
              </a:spcBef>
              <a:spcAft>
                <a:spcPts val="1000"/>
              </a:spcAft>
            </a:pPr>
            <a:endParaRPr lang="en-US" altLang="en-US" sz="3200" dirty="0">
              <a:solidFill>
                <a:schemeClr val="tx1"/>
              </a:solidFill>
              <a:latin typeface="Arial" panose="020B0604020202020204" pitchFamily="34" charset="0"/>
              <a:cs typeface="Arial" panose="020B0604020202020204" pitchFamily="34" charset="0"/>
            </a:endParaRPr>
          </a:p>
        </p:txBody>
      </p:sp>
      <p:sp>
        <p:nvSpPr>
          <p:cNvPr id="10" name="Text Box 12"/>
          <p:cNvSpPr txBox="1">
            <a:spLocks noChangeArrowheads="1"/>
          </p:cNvSpPr>
          <p:nvPr/>
        </p:nvSpPr>
        <p:spPr bwMode="auto">
          <a:xfrm>
            <a:off x="4043744" y="4060426"/>
            <a:ext cx="2254102" cy="33855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Follow-up per protocol</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1" name="Text Box 13"/>
          <p:cNvSpPr txBox="1">
            <a:spLocks noChangeArrowheads="1"/>
          </p:cNvSpPr>
          <p:nvPr/>
        </p:nvSpPr>
        <p:spPr bwMode="auto">
          <a:xfrm>
            <a:off x="3444949" y="4614913"/>
            <a:ext cx="3455581" cy="5513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Upon Progression: Submit </a:t>
            </a: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S1400</a:t>
            </a: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Notice of Progression in Rave ®</a:t>
            </a:r>
            <a:endParaRPr kumimoji="0" lang="en-US" altLang="en-US" sz="2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cxnSp>
        <p:nvCxnSpPr>
          <p:cNvPr id="3086" name="AutoShape 14"/>
          <p:cNvCxnSpPr>
            <a:cxnSpLocks noChangeShapeType="1"/>
          </p:cNvCxnSpPr>
          <p:nvPr/>
        </p:nvCxnSpPr>
        <p:spPr bwMode="auto">
          <a:xfrm flipH="1">
            <a:off x="10597703" y="5100452"/>
            <a:ext cx="494" cy="449899"/>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22" name="AutoShape 9"/>
          <p:cNvCxnSpPr>
            <a:cxnSpLocks noChangeShapeType="1"/>
          </p:cNvCxnSpPr>
          <p:nvPr/>
        </p:nvCxnSpPr>
        <p:spPr bwMode="auto">
          <a:xfrm>
            <a:off x="5191566" y="3095444"/>
            <a:ext cx="9723" cy="15638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33" name="AutoShape 10"/>
          <p:cNvCxnSpPr>
            <a:cxnSpLocks noChangeShapeType="1"/>
            <a:stCxn id="10" idx="2"/>
            <a:endCxn id="11" idx="0"/>
          </p:cNvCxnSpPr>
          <p:nvPr/>
        </p:nvCxnSpPr>
        <p:spPr bwMode="auto">
          <a:xfrm>
            <a:off x="5170795" y="4398980"/>
            <a:ext cx="1945" cy="215933"/>
          </a:xfrm>
          <a:prstGeom prst="straightConnector1">
            <a:avLst/>
          </a:prstGeom>
          <a:ln>
            <a:headEnd/>
            <a:tailEnd type="triangle" w="med" len="med"/>
          </a:ln>
          <a:extLst/>
        </p:spPr>
        <p:style>
          <a:lnRef idx="3">
            <a:schemeClr val="dk1"/>
          </a:lnRef>
          <a:fillRef idx="0">
            <a:schemeClr val="dk1"/>
          </a:fillRef>
          <a:effectRef idx="2">
            <a:schemeClr val="dk1"/>
          </a:effectRef>
          <a:fontRef idx="minor">
            <a:schemeClr val="tx1"/>
          </a:fontRef>
        </p:style>
      </p:cxnSp>
      <p:cxnSp>
        <p:nvCxnSpPr>
          <p:cNvPr id="40" name="AutoShape 9"/>
          <p:cNvCxnSpPr>
            <a:cxnSpLocks noChangeShapeType="1"/>
          </p:cNvCxnSpPr>
          <p:nvPr/>
        </p:nvCxnSpPr>
        <p:spPr bwMode="auto">
          <a:xfrm>
            <a:off x="5183372" y="5233278"/>
            <a:ext cx="0" cy="334915"/>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41" name="AutoShape 9"/>
          <p:cNvCxnSpPr>
            <a:cxnSpLocks noChangeShapeType="1"/>
          </p:cNvCxnSpPr>
          <p:nvPr/>
        </p:nvCxnSpPr>
        <p:spPr bwMode="auto">
          <a:xfrm>
            <a:off x="10651362" y="3899728"/>
            <a:ext cx="0" cy="321397"/>
          </a:xfrm>
          <a:prstGeom prst="straightConnector1">
            <a:avLst/>
          </a:prstGeom>
          <a:ln>
            <a:headEnd/>
            <a:tailEnd type="triangle" w="med" len="med"/>
          </a:ln>
          <a:extLst/>
        </p:spPr>
        <p:style>
          <a:lnRef idx="3">
            <a:schemeClr val="dk1"/>
          </a:lnRef>
          <a:fillRef idx="0">
            <a:schemeClr val="dk1"/>
          </a:fillRef>
          <a:effectRef idx="2">
            <a:schemeClr val="dk1"/>
          </a:effectRef>
          <a:fontRef idx="minor">
            <a:schemeClr val="tx1"/>
          </a:fontRef>
        </p:style>
      </p:cxnSp>
      <p:sp>
        <p:nvSpPr>
          <p:cNvPr id="52" name="Text Box 13"/>
          <p:cNvSpPr txBox="1">
            <a:spLocks noChangeArrowheads="1"/>
          </p:cNvSpPr>
          <p:nvPr/>
        </p:nvSpPr>
        <p:spPr bwMode="auto">
          <a:xfrm>
            <a:off x="9362364" y="4221125"/>
            <a:ext cx="2663060" cy="87932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 Notice of Intention Not to</a:t>
            </a: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 Register </a:t>
            </a:r>
            <a:b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Form in Rave ®</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1" name="Text Box 13"/>
          <p:cNvSpPr txBox="1">
            <a:spLocks noChangeArrowheads="1"/>
          </p:cNvSpPr>
          <p:nvPr/>
        </p:nvSpPr>
        <p:spPr bwMode="auto">
          <a:xfrm>
            <a:off x="1350335" y="5571460"/>
            <a:ext cx="7666074" cy="682961"/>
          </a:xfrm>
          <a:prstGeom prst="rect">
            <a:avLst/>
          </a:prstGeom>
          <a:gradFill>
            <a:gsLst>
              <a:gs pos="0">
                <a:srgbClr val="B8B91F"/>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gradFill>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t" anchorCtr="0" compatLnSpc="1">
            <a:prstTxWarp prst="textNoShape">
              <a:avLst/>
            </a:prstTxWarp>
          </a:bodyPr>
          <a:lstStyle/>
          <a:p>
            <a:pPr lvl="0" algn="ctr" defTabSz="914400" eaLnBrk="0" fontAlgn="base" hangingPunct="0">
              <a:spcBef>
                <a:spcPct val="0"/>
              </a:spcBef>
              <a:spcAft>
                <a:spcPct val="0"/>
              </a:spcAft>
            </a:pPr>
            <a:r>
              <a:rPr lang="en-US" altLang="en-US" dirty="0">
                <a:solidFill>
                  <a:schemeClr val="tx1"/>
                </a:solidFill>
                <a:latin typeface="Arial" panose="020B0604020202020204" pitchFamily="34" charset="0"/>
                <a:cs typeface="Arial" panose="020B0604020202020204" pitchFamily="34" charset="0"/>
              </a:rPr>
              <a:t>Sub-study assignment</a:t>
            </a:r>
          </a:p>
          <a:p>
            <a:pPr lvl="0" algn="ctr" defTabSz="914400" eaLnBrk="0" fontAlgn="base" hangingPunct="0">
              <a:spcBef>
                <a:spcPct val="0"/>
              </a:spcBef>
              <a:spcAft>
                <a:spcPct val="0"/>
              </a:spcAft>
            </a:pPr>
            <a:r>
              <a:rPr lang="en-US" altLang="en-US" sz="1400" dirty="0">
                <a:solidFill>
                  <a:schemeClr val="bg1"/>
                </a:solidFill>
                <a:latin typeface="Arial" panose="020B0604020202020204" pitchFamily="34" charset="0"/>
                <a:cs typeface="Arial" panose="020B0604020202020204" pitchFamily="34" charset="0"/>
              </a:rPr>
              <a:t>(</a:t>
            </a:r>
            <a:r>
              <a:rPr lang="en-US" altLang="en-US" sz="1400" dirty="0">
                <a:solidFill>
                  <a:schemeClr val="bg1"/>
                </a:solidFill>
                <a:cs typeface="Arial" panose="020B0604020202020204" pitchFamily="34" charset="0"/>
              </a:rPr>
              <a:t>received within 1 day from Notice of Progression if </a:t>
            </a:r>
            <a:r>
              <a:rPr lang="en-US" sz="1400" dirty="0">
                <a:solidFill>
                  <a:schemeClr val="bg1"/>
                </a:solidFill>
              </a:rPr>
              <a:t>at least 16 days since tissue submission</a:t>
            </a:r>
            <a:r>
              <a:rPr lang="en-US" altLang="en-US" sz="1400" dirty="0">
                <a:solidFill>
                  <a:schemeClr val="bg1"/>
                </a:solidFill>
                <a:latin typeface="Arial" panose="020B0604020202020204" pitchFamily="34" charset="0"/>
                <a:cs typeface="Arial" panose="020B0604020202020204" pitchFamily="34" charset="0"/>
              </a:rPr>
              <a:t>)</a:t>
            </a:r>
          </a:p>
        </p:txBody>
      </p:sp>
      <p:cxnSp>
        <p:nvCxnSpPr>
          <p:cNvPr id="168" name="AutoShape 10"/>
          <p:cNvCxnSpPr>
            <a:cxnSpLocks noChangeShapeType="1"/>
          </p:cNvCxnSpPr>
          <p:nvPr/>
        </p:nvCxnSpPr>
        <p:spPr bwMode="auto">
          <a:xfrm flipV="1">
            <a:off x="7439272" y="3657600"/>
            <a:ext cx="1734442" cy="921465"/>
          </a:xfrm>
          <a:prstGeom prst="straightConnector1">
            <a:avLst/>
          </a:prstGeom>
          <a:ln>
            <a:prstDash val="sysDash"/>
            <a:headEnd/>
            <a:tailEnd type="triangle" w="med" len="med"/>
          </a:ln>
          <a:extLst/>
        </p:spPr>
        <p:style>
          <a:lnRef idx="3">
            <a:schemeClr val="dk1"/>
          </a:lnRef>
          <a:fillRef idx="0">
            <a:schemeClr val="dk1"/>
          </a:fillRef>
          <a:effectRef idx="2">
            <a:schemeClr val="dk1"/>
          </a:effectRef>
          <a:fontRef idx="minor">
            <a:schemeClr val="tx1"/>
          </a:fontRef>
        </p:style>
      </p:cxnSp>
      <p:sp>
        <p:nvSpPr>
          <p:cNvPr id="39" name="Text Box 13"/>
          <p:cNvSpPr txBox="1">
            <a:spLocks noChangeArrowheads="1"/>
          </p:cNvSpPr>
          <p:nvPr/>
        </p:nvSpPr>
        <p:spPr bwMode="auto">
          <a:xfrm>
            <a:off x="9362364" y="5582354"/>
            <a:ext cx="2663060" cy="640064"/>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Follow-up for 3 years</a:t>
            </a:r>
          </a:p>
        </p:txBody>
      </p:sp>
      <p:sp>
        <p:nvSpPr>
          <p:cNvPr id="24" name="Text Box 13"/>
          <p:cNvSpPr txBox="1">
            <a:spLocks noChangeArrowheads="1"/>
          </p:cNvSpPr>
          <p:nvPr/>
        </p:nvSpPr>
        <p:spPr bwMode="auto">
          <a:xfrm>
            <a:off x="9362363" y="2643531"/>
            <a:ext cx="2663061" cy="119637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defTabSz="914400" eaLnBrk="0" fontAlgn="base" hangingPunct="0">
              <a:spcBef>
                <a:spcPct val="0"/>
              </a:spcBef>
              <a:spcAft>
                <a:spcPts val="1000"/>
              </a:spcAft>
            </a:pPr>
            <a:r>
              <a:rPr lang="en-US" altLang="en-US" sz="1600" dirty="0">
                <a:solidFill>
                  <a:schemeClr val="tx1"/>
                </a:solidFill>
                <a:latin typeface="Arial" panose="020B0604020202020204" pitchFamily="34" charset="0"/>
                <a:cs typeface="Arial" panose="020B0604020202020204" pitchFamily="34" charset="0"/>
              </a:rPr>
              <a:t>If P</a:t>
            </a: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atient will not be registered to a sub-study </a:t>
            </a:r>
            <a:r>
              <a:rPr lang="en-US" altLang="en-US" sz="1600" dirty="0">
                <a:solidFill>
                  <a:schemeClr val="tx1"/>
                </a:solidFill>
                <a:latin typeface="Arial" pitchFamily="34" charset="0"/>
                <a:cs typeface="Arial" pitchFamily="34" charset="0"/>
              </a:rPr>
              <a:t>for any reason</a:t>
            </a:r>
          </a:p>
          <a:p>
            <a:pPr lvl="0" algn="ctr" defTabSz="914400" eaLnBrk="0" fontAlgn="base" hangingPunct="0">
              <a:spcBef>
                <a:spcPct val="0"/>
              </a:spcBef>
              <a:spcAft>
                <a:spcPts val="1000"/>
              </a:spcAft>
            </a:pPr>
            <a:r>
              <a:rPr kumimoji="0" lang="en-US" altLang="en-US" sz="1600" b="0" i="0" u="none" strike="noStrike" cap="none" normalizeH="0" baseline="0" dirty="0">
                <a:ln>
                  <a:noFill/>
                </a:ln>
                <a:solidFill>
                  <a:srgbClr val="B8B91F"/>
                </a:solidFill>
                <a:effectLst/>
                <a:latin typeface="Arial" pitchFamily="34" charset="0"/>
                <a:cs typeface="Arial" pitchFamily="34" charset="0"/>
              </a:rPr>
              <a:t>Note: </a:t>
            </a:r>
            <a:r>
              <a:rPr lang="en-US" altLang="en-US" sz="1600" dirty="0">
                <a:solidFill>
                  <a:srgbClr val="B8B91F"/>
                </a:solidFill>
                <a:latin typeface="Arial" panose="020B0604020202020204" pitchFamily="34" charset="0"/>
                <a:cs typeface="Arial" panose="020B0604020202020204" pitchFamily="34" charset="0"/>
              </a:rPr>
              <a:t>Can change decision</a:t>
            </a:r>
          </a:p>
          <a:p>
            <a:pPr algn="ctr" defTabSz="914400" eaLnBrk="0" fontAlgn="base" hangingPunct="0">
              <a:spcBef>
                <a:spcPct val="0"/>
              </a:spcBef>
              <a:spcAft>
                <a:spcPts val="1000"/>
              </a:spcAf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5" name="TextBox 24"/>
          <p:cNvSpPr txBox="1"/>
          <p:nvPr/>
        </p:nvSpPr>
        <p:spPr>
          <a:xfrm>
            <a:off x="-35293" y="4221125"/>
            <a:ext cx="3108103" cy="584775"/>
          </a:xfrm>
          <a:prstGeom prst="rect">
            <a:avLst/>
          </a:prstGeom>
          <a:noFill/>
        </p:spPr>
        <p:txBody>
          <a:bodyPr wrap="square" rtlCol="0">
            <a:spAutoFit/>
          </a:bodyPr>
          <a:lstStyle/>
          <a:p>
            <a:pPr marL="168275" indent="-168275"/>
            <a:r>
              <a:rPr lang="en-US" altLang="en-US" sz="1600" dirty="0">
                <a:latin typeface="Arial" panose="020B0604020202020204" pitchFamily="34" charset="0"/>
                <a:cs typeface="Arial" panose="020B0604020202020204" pitchFamily="34" charset="0"/>
              </a:rPr>
              <a:t>¥</a:t>
            </a:r>
            <a:r>
              <a:rPr lang="en-US" sz="1600" dirty="0"/>
              <a:t> CCTG will register pts on behalf of Canadian sites</a:t>
            </a:r>
          </a:p>
        </p:txBody>
      </p:sp>
    </p:spTree>
    <p:extLst>
      <p:ext uri="{BB962C8B-B14F-4D97-AF65-F5344CB8AC3E}">
        <p14:creationId xmlns:p14="http://schemas.microsoft.com/office/powerpoint/2010/main" val="3032803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555643" y="3251831"/>
            <a:ext cx="3248762" cy="1990030"/>
          </a:xfrm>
          <a:prstGeom prst="roundRect">
            <a:avLst/>
          </a:prstGeom>
          <a:solidFill>
            <a:srgbClr val="927C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13"/>
          <p:cNvSpPr>
            <a:spLocks noGrp="1"/>
          </p:cNvSpPr>
          <p:nvPr>
            <p:ph type="sldNum" sz="quarter" idx="4294967295"/>
          </p:nvPr>
        </p:nvSpPr>
        <p:spPr>
          <a:xfrm>
            <a:off x="60959" y="6430351"/>
            <a:ext cx="1128183" cy="365125"/>
          </a:xfrm>
          <a:prstGeom prst="rect">
            <a:avLst/>
          </a:prstGeom>
        </p:spPr>
        <p:txBody>
          <a:bodyPr/>
          <a:lstStyle/>
          <a:p>
            <a:r>
              <a:rPr lang="en-US" dirty="0"/>
              <a:t>Logistics Slide # </a:t>
            </a:r>
            <a:fld id="{629637A9-119A-49DA-BD12-AAC58B377D80}" type="slidenum">
              <a:rPr lang="en-US" smtClean="0"/>
              <a:pPr/>
              <a:t>5</a:t>
            </a:fld>
            <a:endParaRPr lang="en-US" dirty="0"/>
          </a:p>
        </p:txBody>
      </p:sp>
      <p:sp>
        <p:nvSpPr>
          <p:cNvPr id="2" name="Title 1"/>
          <p:cNvSpPr>
            <a:spLocks noGrp="1"/>
          </p:cNvSpPr>
          <p:nvPr>
            <p:ph type="title" idx="4294967295"/>
          </p:nvPr>
        </p:nvSpPr>
        <p:spPr>
          <a:xfrm>
            <a:off x="989013" y="188913"/>
            <a:ext cx="11202987" cy="676275"/>
          </a:xfrm>
        </p:spPr>
        <p:txBody>
          <a:bodyPr>
            <a:noAutofit/>
          </a:bodyPr>
          <a:lstStyle/>
          <a:p>
            <a:r>
              <a:rPr lang="en-US" sz="3600" dirty="0"/>
              <a:t>S1400 Registration: Screening at Progression Option</a:t>
            </a:r>
          </a:p>
        </p:txBody>
      </p:sp>
      <p:sp>
        <p:nvSpPr>
          <p:cNvPr id="5" name="Text Box 3"/>
          <p:cNvSpPr txBox="1">
            <a:spLocks noChangeArrowheads="1"/>
          </p:cNvSpPr>
          <p:nvPr/>
        </p:nvSpPr>
        <p:spPr bwMode="auto">
          <a:xfrm>
            <a:off x="2932297" y="1618694"/>
            <a:ext cx="4476996" cy="430887"/>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Register to </a:t>
            </a:r>
            <a:r>
              <a:rPr kumimoji="0" lang="en-US" altLang="en-US" sz="1600" b="1" i="0" u="sng" strike="noStrike" cap="none" normalizeH="0" baseline="0" dirty="0">
                <a:ln>
                  <a:noFill/>
                </a:ln>
                <a:solidFill>
                  <a:schemeClr val="tx1"/>
                </a:solidFill>
                <a:effectLst/>
                <a:latin typeface="Arial" panose="020B0604020202020204" pitchFamily="34" charset="0"/>
                <a:cs typeface="Arial" panose="020B0604020202020204" pitchFamily="34" charset="0"/>
              </a:rPr>
              <a:t>S1400</a:t>
            </a:r>
            <a:r>
              <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 in OPEN </a:t>
            </a:r>
            <a:r>
              <a:rPr kumimoji="0" lang="en-U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altLang="en-US" sz="28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3310593" y="2350825"/>
            <a:ext cx="3692397" cy="738664"/>
          </a:xfrm>
          <a:prstGeom prst="rect">
            <a:avLst/>
          </a:prstGeom>
          <a:solidFill>
            <a:schemeClr val="accent2">
              <a:lumMod val="40000"/>
              <a:lumOff val="60000"/>
            </a:schemeClr>
          </a:solidFill>
          <a:ln>
            <a:headEnd/>
            <a:tailEnd/>
          </a:ln>
        </p:spPr>
        <p:style>
          <a:lnRef idx="0">
            <a:schemeClr val="accent2"/>
          </a:lnRef>
          <a:fillRef idx="3">
            <a:schemeClr val="accent2"/>
          </a:fillRef>
          <a:effectRef idx="3">
            <a:schemeClr val="accent2"/>
          </a:effectRef>
          <a:fontRef idx="minor">
            <a:schemeClr val="lt1"/>
          </a:fontRef>
        </p:style>
        <p:txBody>
          <a:bodyPr vert="horz" wrap="square" lIns="91440" tIns="91440" rIns="91440" bIns="9144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 tissue to FMI </a:t>
            </a:r>
            <a:r>
              <a:rPr kumimoji="0" lang="en-US" altLang="en-US" b="1"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within 1 day</a:t>
            </a:r>
            <a:r>
              <a:rPr kumimoji="0" lang="en-US" altLang="en-US"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a:t>
            </a:r>
            <a:br>
              <a:rPr kumimoji="0" lang="en-US" altLang="en-US"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after registration</a:t>
            </a:r>
          </a:p>
        </p:txBody>
      </p:sp>
      <p:cxnSp>
        <p:nvCxnSpPr>
          <p:cNvPr id="3080" name="AutoShape 8"/>
          <p:cNvCxnSpPr>
            <a:cxnSpLocks noChangeShapeType="1"/>
            <a:endCxn id="5" idx="0"/>
          </p:cNvCxnSpPr>
          <p:nvPr/>
        </p:nvCxnSpPr>
        <p:spPr bwMode="auto">
          <a:xfrm flipH="1">
            <a:off x="5170795" y="1432147"/>
            <a:ext cx="10634" cy="18654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3081" name="AutoShape 9"/>
          <p:cNvCxnSpPr>
            <a:cxnSpLocks noChangeShapeType="1"/>
          </p:cNvCxnSpPr>
          <p:nvPr/>
        </p:nvCxnSpPr>
        <p:spPr bwMode="auto">
          <a:xfrm>
            <a:off x="5156791" y="2066935"/>
            <a:ext cx="1" cy="266537"/>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3086" name="AutoShape 14"/>
          <p:cNvCxnSpPr>
            <a:cxnSpLocks noChangeShapeType="1"/>
          </p:cNvCxnSpPr>
          <p:nvPr/>
        </p:nvCxnSpPr>
        <p:spPr bwMode="auto">
          <a:xfrm flipH="1">
            <a:off x="10597703" y="5100452"/>
            <a:ext cx="494" cy="449899"/>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22" name="AutoShape 9"/>
          <p:cNvCxnSpPr>
            <a:cxnSpLocks noChangeShapeType="1"/>
          </p:cNvCxnSpPr>
          <p:nvPr/>
        </p:nvCxnSpPr>
        <p:spPr bwMode="auto">
          <a:xfrm>
            <a:off x="5191566" y="3095444"/>
            <a:ext cx="0" cy="130532"/>
          </a:xfrm>
          <a:prstGeom prst="straightConnector1">
            <a:avLst/>
          </a:prstGeom>
          <a:ln>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40" name="AutoShape 9"/>
          <p:cNvCxnSpPr>
            <a:cxnSpLocks noChangeShapeType="1"/>
          </p:cNvCxnSpPr>
          <p:nvPr/>
        </p:nvCxnSpPr>
        <p:spPr bwMode="auto">
          <a:xfrm>
            <a:off x="5183372" y="5233278"/>
            <a:ext cx="0" cy="334915"/>
          </a:xfrm>
          <a:prstGeom prst="straightConnector1">
            <a:avLst/>
          </a:prstGeom>
          <a:ln>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41" name="AutoShape 9"/>
          <p:cNvCxnSpPr>
            <a:cxnSpLocks noChangeShapeType="1"/>
          </p:cNvCxnSpPr>
          <p:nvPr/>
        </p:nvCxnSpPr>
        <p:spPr bwMode="auto">
          <a:xfrm>
            <a:off x="10651362" y="3899728"/>
            <a:ext cx="0" cy="321397"/>
          </a:xfrm>
          <a:prstGeom prst="straightConnector1">
            <a:avLst/>
          </a:prstGeom>
          <a:ln>
            <a:headEnd/>
            <a:tailEnd type="triangle" w="med" len="med"/>
          </a:ln>
          <a:extLst/>
        </p:spPr>
        <p:style>
          <a:lnRef idx="3">
            <a:schemeClr val="dk1"/>
          </a:lnRef>
          <a:fillRef idx="0">
            <a:schemeClr val="dk1"/>
          </a:fillRef>
          <a:effectRef idx="2">
            <a:schemeClr val="dk1"/>
          </a:effectRef>
          <a:fontRef idx="minor">
            <a:schemeClr val="tx1"/>
          </a:fontRef>
        </p:style>
      </p:cxnSp>
      <p:sp>
        <p:nvSpPr>
          <p:cNvPr id="49" name="Text Box 13"/>
          <p:cNvSpPr txBox="1">
            <a:spLocks noChangeArrowheads="1"/>
          </p:cNvSpPr>
          <p:nvPr/>
        </p:nvSpPr>
        <p:spPr bwMode="auto">
          <a:xfrm>
            <a:off x="9362363" y="2643531"/>
            <a:ext cx="2663061" cy="119637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defTabSz="914400" eaLnBrk="0" fontAlgn="base" hangingPunct="0">
              <a:spcBef>
                <a:spcPct val="0"/>
              </a:spcBef>
              <a:spcAft>
                <a:spcPts val="1000"/>
              </a:spcAft>
            </a:pPr>
            <a:r>
              <a:rPr lang="en-US" altLang="en-US" sz="1600" dirty="0">
                <a:solidFill>
                  <a:schemeClr val="tx1"/>
                </a:solidFill>
                <a:latin typeface="Arial" panose="020B0604020202020204" pitchFamily="34" charset="0"/>
                <a:cs typeface="Arial" panose="020B0604020202020204" pitchFamily="34" charset="0"/>
              </a:rPr>
              <a:t>If P</a:t>
            </a: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atient will not be registered to a sub-study </a:t>
            </a:r>
            <a:r>
              <a:rPr lang="en-US" altLang="en-US" sz="1600" dirty="0">
                <a:solidFill>
                  <a:schemeClr val="tx1"/>
                </a:solidFill>
                <a:latin typeface="Arial" pitchFamily="34" charset="0"/>
                <a:cs typeface="Arial" pitchFamily="34" charset="0"/>
              </a:rPr>
              <a:t>for any reason</a:t>
            </a:r>
          </a:p>
          <a:p>
            <a:pPr lvl="0" algn="ctr" defTabSz="914400" eaLnBrk="0" fontAlgn="base" hangingPunct="0">
              <a:spcBef>
                <a:spcPct val="0"/>
              </a:spcBef>
              <a:spcAft>
                <a:spcPts val="1000"/>
              </a:spcAft>
            </a:pPr>
            <a:r>
              <a:rPr kumimoji="0" lang="en-US" altLang="en-US" sz="1600" b="0" i="0" u="none" strike="noStrike" cap="none" normalizeH="0" baseline="0" dirty="0">
                <a:ln>
                  <a:noFill/>
                </a:ln>
                <a:solidFill>
                  <a:srgbClr val="B8B91F"/>
                </a:solidFill>
                <a:effectLst/>
                <a:latin typeface="Arial" pitchFamily="34" charset="0"/>
                <a:cs typeface="Arial" pitchFamily="34" charset="0"/>
              </a:rPr>
              <a:t>Note: </a:t>
            </a:r>
            <a:r>
              <a:rPr lang="en-US" altLang="en-US" sz="1600" dirty="0">
                <a:solidFill>
                  <a:srgbClr val="B8B91F"/>
                </a:solidFill>
                <a:latin typeface="Arial" panose="020B0604020202020204" pitchFamily="34" charset="0"/>
                <a:cs typeface="Arial" panose="020B0604020202020204" pitchFamily="34" charset="0"/>
              </a:rPr>
              <a:t>Can change decision</a:t>
            </a:r>
          </a:p>
          <a:p>
            <a:pPr algn="ctr" defTabSz="914400" eaLnBrk="0" fontAlgn="base" hangingPunct="0">
              <a:spcBef>
                <a:spcPct val="0"/>
              </a:spcBef>
              <a:spcAft>
                <a:spcPts val="1000"/>
              </a:spcAft>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2" name="Text Box 13"/>
          <p:cNvSpPr txBox="1">
            <a:spLocks noChangeArrowheads="1"/>
          </p:cNvSpPr>
          <p:nvPr/>
        </p:nvSpPr>
        <p:spPr bwMode="auto">
          <a:xfrm>
            <a:off x="9362364" y="4221125"/>
            <a:ext cx="2663060" cy="87932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Submit Notice of Intention Not to</a:t>
            </a: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 Register </a:t>
            </a:r>
            <a:b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br>
            <a:r>
              <a:rPr kumimoji="0" lang="en-US" altLang="en-US" sz="1600" b="0" i="0" u="none" strike="noStrike" cap="none" normalizeH="0" dirty="0">
                <a:ln>
                  <a:noFill/>
                </a:ln>
                <a:solidFill>
                  <a:schemeClr val="tx1"/>
                </a:solidFill>
                <a:effectLst/>
                <a:latin typeface="Arial" panose="020B0604020202020204" pitchFamily="34" charset="0"/>
                <a:cs typeface="Arial" panose="020B0604020202020204" pitchFamily="34" charset="0"/>
              </a:rPr>
              <a:t>Form in Rave ®</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1" name="Text Box 13"/>
          <p:cNvSpPr txBox="1">
            <a:spLocks noChangeArrowheads="1"/>
          </p:cNvSpPr>
          <p:nvPr/>
        </p:nvSpPr>
        <p:spPr bwMode="auto">
          <a:xfrm>
            <a:off x="1350335" y="5571460"/>
            <a:ext cx="7666074" cy="682961"/>
          </a:xfrm>
          <a:prstGeom prst="rect">
            <a:avLst/>
          </a:prstGeom>
          <a:gradFill>
            <a:gsLst>
              <a:gs pos="0">
                <a:srgbClr val="B8B91F"/>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gradFill>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t" anchorCtr="0" compatLnSpc="1">
            <a:prstTxWarp prst="textNoShape">
              <a:avLst/>
            </a:prstTxWarp>
          </a:bodyPr>
          <a:lstStyle/>
          <a:p>
            <a:pPr lvl="0" algn="ctr" defTabSz="914400" eaLnBrk="0" fontAlgn="base" hangingPunct="0">
              <a:spcBef>
                <a:spcPct val="0"/>
              </a:spcBef>
              <a:spcAft>
                <a:spcPct val="0"/>
              </a:spcAft>
            </a:pPr>
            <a:r>
              <a:rPr lang="en-US" altLang="en-US" dirty="0">
                <a:solidFill>
                  <a:schemeClr val="tx1"/>
                </a:solidFill>
                <a:latin typeface="Arial" panose="020B0604020202020204" pitchFamily="34" charset="0"/>
                <a:cs typeface="Arial" panose="020B0604020202020204" pitchFamily="34" charset="0"/>
              </a:rPr>
              <a:t>Sub-study assignment</a:t>
            </a:r>
          </a:p>
          <a:p>
            <a:pPr lvl="0" algn="ctr" defTabSz="914400" eaLnBrk="0" fontAlgn="base" hangingPunct="0">
              <a:spcBef>
                <a:spcPct val="0"/>
              </a:spcBef>
              <a:spcAft>
                <a:spcPct val="0"/>
              </a:spcAft>
            </a:pPr>
            <a:r>
              <a:rPr lang="en-US" altLang="en-US" sz="1400" dirty="0">
                <a:solidFill>
                  <a:schemeClr val="bg1"/>
                </a:solidFill>
                <a:latin typeface="Arial" panose="020B0604020202020204" pitchFamily="34" charset="0"/>
                <a:cs typeface="Arial" panose="020B0604020202020204" pitchFamily="34" charset="0"/>
              </a:rPr>
              <a:t>(received within </a:t>
            </a:r>
            <a:r>
              <a:rPr lang="en-US" sz="1400" dirty="0">
                <a:solidFill>
                  <a:schemeClr val="bg1"/>
                </a:solidFill>
              </a:rPr>
              <a:t>16 days following tissue submission</a:t>
            </a:r>
            <a:r>
              <a:rPr lang="en-US" altLang="en-US" sz="1400" dirty="0">
                <a:solidFill>
                  <a:schemeClr val="bg1"/>
                </a:solidFill>
                <a:latin typeface="Arial" panose="020B0604020202020204" pitchFamily="34" charset="0"/>
                <a:cs typeface="Arial" panose="020B0604020202020204" pitchFamily="34" charset="0"/>
              </a:rPr>
              <a:t>)</a:t>
            </a:r>
          </a:p>
        </p:txBody>
      </p:sp>
      <p:cxnSp>
        <p:nvCxnSpPr>
          <p:cNvPr id="168" name="AutoShape 10"/>
          <p:cNvCxnSpPr>
            <a:cxnSpLocks noChangeShapeType="1"/>
          </p:cNvCxnSpPr>
          <p:nvPr/>
        </p:nvCxnSpPr>
        <p:spPr bwMode="auto">
          <a:xfrm flipV="1">
            <a:off x="7439272" y="3657600"/>
            <a:ext cx="1734442" cy="921465"/>
          </a:xfrm>
          <a:prstGeom prst="straightConnector1">
            <a:avLst/>
          </a:prstGeom>
          <a:ln>
            <a:prstDash val="sysDash"/>
            <a:headEnd/>
            <a:tailEnd type="triangle" w="med" len="med"/>
          </a:ln>
          <a:extLst/>
        </p:spPr>
        <p:style>
          <a:lnRef idx="3">
            <a:schemeClr val="dk1"/>
          </a:lnRef>
          <a:fillRef idx="0">
            <a:schemeClr val="dk1"/>
          </a:fillRef>
          <a:effectRef idx="2">
            <a:schemeClr val="dk1"/>
          </a:effectRef>
          <a:fontRef idx="minor">
            <a:schemeClr val="tx1"/>
          </a:fontRef>
        </p:style>
      </p:cxnSp>
      <p:sp>
        <p:nvSpPr>
          <p:cNvPr id="39" name="Text Box 13"/>
          <p:cNvSpPr txBox="1">
            <a:spLocks noChangeArrowheads="1"/>
          </p:cNvSpPr>
          <p:nvPr/>
        </p:nvSpPr>
        <p:spPr bwMode="auto">
          <a:xfrm>
            <a:off x="9362364" y="5582354"/>
            <a:ext cx="2663060" cy="640064"/>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Follow-up for 3 years</a:t>
            </a:r>
          </a:p>
        </p:txBody>
      </p:sp>
      <p:sp>
        <p:nvSpPr>
          <p:cNvPr id="24" name="Text Box 12"/>
          <p:cNvSpPr txBox="1">
            <a:spLocks noChangeArrowheads="1"/>
          </p:cNvSpPr>
          <p:nvPr/>
        </p:nvSpPr>
        <p:spPr bwMode="auto">
          <a:xfrm>
            <a:off x="4233450" y="3667422"/>
            <a:ext cx="1935678" cy="107721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Wait to receive sub-study assignment from SWOG</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6" name="Text Box 2"/>
          <p:cNvSpPr txBox="1">
            <a:spLocks noChangeArrowheads="1"/>
          </p:cNvSpPr>
          <p:nvPr/>
        </p:nvSpPr>
        <p:spPr bwMode="auto">
          <a:xfrm>
            <a:off x="1189143" y="882854"/>
            <a:ext cx="7984571" cy="566558"/>
          </a:xfrm>
          <a:prstGeom prst="rect">
            <a:avLst/>
          </a:prstGeom>
          <a:solidFill>
            <a:schemeClr val="accent2"/>
          </a:solidFill>
          <a:ln w="9525">
            <a:solidFill>
              <a:srgbClr val="000000"/>
            </a:solidFill>
            <a:miter lim="800000"/>
            <a:headEnd/>
            <a:tailEnd/>
          </a:ln>
        </p:spPr>
        <p:txBody>
          <a:bodyPr vert="horz" wrap="square" lIns="91440" tIns="91440" rIns="91440" bIns="91440" numCol="1" anchor="ctr" anchorCtr="0" compatLnSpc="1">
            <a:prstTxWarp prst="textNoShape">
              <a:avLst/>
            </a:prstTxWarp>
          </a:bodyPr>
          <a:lstStyle/>
          <a:p>
            <a:pPr lvl="0" algn="ctr" defTabSz="914400" eaLnBrk="0" fontAlgn="base" hangingPunct="0">
              <a:spcBef>
                <a:spcPct val="0"/>
              </a:spcBef>
              <a:spcAft>
                <a:spcPct val="0"/>
              </a:spcAft>
            </a:pPr>
            <a:r>
              <a:rPr lang="en-US" altLang="en-US" dirty="0">
                <a:latin typeface="Arial" panose="020B0604020202020204" pitchFamily="34" charset="0"/>
                <a:cs typeface="Arial" panose="020B0604020202020204" pitchFamily="34" charset="0"/>
              </a:rPr>
              <a:t>Evaluate eligibility, consent patient*, and confirm evaluable tissue**</a:t>
            </a:r>
          </a:p>
          <a:p>
            <a:pPr lvl="0" algn="ctr" defTabSz="914400" eaLnBrk="0" fontAlgn="base" hangingPunct="0">
              <a:spcBef>
                <a:spcPct val="0"/>
              </a:spcBef>
              <a:spcAft>
                <a:spcPct val="0"/>
              </a:spcAft>
            </a:pPr>
            <a:r>
              <a:rPr lang="en-US" altLang="en-US" sz="1600" dirty="0">
                <a:solidFill>
                  <a:schemeClr val="bg1"/>
                </a:solidFill>
                <a:latin typeface="Arial" panose="020B0604020202020204" pitchFamily="34" charset="0"/>
                <a:cs typeface="Arial" panose="020B0604020202020204" pitchFamily="34" charset="0"/>
              </a:rPr>
              <a:t>* Use Screen at PD consent; ** Need Pathology Form sign off</a:t>
            </a:r>
          </a:p>
        </p:txBody>
      </p:sp>
      <p:sp>
        <p:nvSpPr>
          <p:cNvPr id="20" name="TextBox 19"/>
          <p:cNvSpPr txBox="1"/>
          <p:nvPr/>
        </p:nvSpPr>
        <p:spPr>
          <a:xfrm>
            <a:off x="-35293" y="4221125"/>
            <a:ext cx="3108103" cy="584775"/>
          </a:xfrm>
          <a:prstGeom prst="rect">
            <a:avLst/>
          </a:prstGeom>
          <a:noFill/>
        </p:spPr>
        <p:txBody>
          <a:bodyPr wrap="square" rtlCol="0">
            <a:spAutoFit/>
          </a:bodyPr>
          <a:lstStyle/>
          <a:p>
            <a:pPr marL="168275" indent="-168275"/>
            <a:r>
              <a:rPr lang="en-US" sz="1600" dirty="0"/>
              <a:t>¥ CCTG will register pts on behalf of Canadian sites</a:t>
            </a:r>
          </a:p>
        </p:txBody>
      </p:sp>
    </p:spTree>
    <p:extLst>
      <p:ext uri="{BB962C8B-B14F-4D97-AF65-F5344CB8AC3E}">
        <p14:creationId xmlns:p14="http://schemas.microsoft.com/office/powerpoint/2010/main" val="1173948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Pre-Screening/Screening Eligibility </a:t>
            </a:r>
            <a:r>
              <a:rPr lang="en-US" sz="2000" dirty="0"/>
              <a:t>(Protocol v9.1.17)</a:t>
            </a:r>
          </a:p>
        </p:txBody>
      </p:sp>
      <p:sp>
        <p:nvSpPr>
          <p:cNvPr id="5" name="Content Placeholder 4"/>
          <p:cNvSpPr>
            <a:spLocks noGrp="1"/>
          </p:cNvSpPr>
          <p:nvPr>
            <p:ph idx="1"/>
          </p:nvPr>
        </p:nvSpPr>
        <p:spPr>
          <a:xfrm>
            <a:off x="609600" y="1845734"/>
            <a:ext cx="10692384" cy="4372186"/>
          </a:xfrm>
        </p:spPr>
        <p:txBody>
          <a:bodyPr>
            <a:normAutofit fontScale="77500" lnSpcReduction="20000"/>
          </a:bodyPr>
          <a:lstStyle/>
          <a:p>
            <a:pPr marL="0" indent="0" algn="ctr">
              <a:spcBef>
                <a:spcPts val="600"/>
              </a:spcBef>
              <a:buNone/>
            </a:pPr>
            <a:r>
              <a:rPr lang="en-US" sz="3400" b="1" dirty="0">
                <a:solidFill>
                  <a:schemeClr val="tx1"/>
                </a:solidFill>
              </a:rPr>
              <a:t>Patients must satisfy eligibility criteria listed in </a:t>
            </a:r>
            <a:r>
              <a:rPr lang="en-US" sz="3400" b="1" u="sng" dirty="0">
                <a:solidFill>
                  <a:schemeClr val="tx1"/>
                </a:solidFill>
              </a:rPr>
              <a:t>S1400</a:t>
            </a:r>
            <a:r>
              <a:rPr lang="en-US" sz="3400" b="1" dirty="0">
                <a:solidFill>
                  <a:schemeClr val="tx1"/>
                </a:solidFill>
              </a:rPr>
              <a:t> Section 5.1 including but not limited to:</a:t>
            </a:r>
          </a:p>
          <a:p>
            <a:r>
              <a:rPr lang="en-US" sz="3400" b="1" dirty="0"/>
              <a:t>Patients must have Stage IV or recurrent squamous cell lung cancer</a:t>
            </a:r>
          </a:p>
          <a:p>
            <a:r>
              <a:rPr lang="en-US" sz="3400" b="1" dirty="0"/>
              <a:t>Patients are eligible for the </a:t>
            </a:r>
            <a:r>
              <a:rPr lang="en-US" sz="3400" b="1" u="sng" dirty="0"/>
              <a:t>S1400</a:t>
            </a:r>
            <a:r>
              <a:rPr lang="en-US" sz="3400" b="1" dirty="0"/>
              <a:t> Screening/Pre-Screening registration:</a:t>
            </a:r>
          </a:p>
          <a:p>
            <a:pPr lvl="1"/>
            <a:r>
              <a:rPr lang="en-US" sz="3100" dirty="0"/>
              <a:t> upon progression on prior therapy (Screen at progression), or </a:t>
            </a:r>
          </a:p>
          <a:p>
            <a:pPr marL="457200" lvl="1" indent="-257175"/>
            <a:r>
              <a:rPr lang="en-US" sz="3100" dirty="0"/>
              <a:t>prior to progression on current treatment for Stage IV or recurrent disease (Pre-Screen prior to progression)</a:t>
            </a:r>
          </a:p>
          <a:p>
            <a:pPr>
              <a:lnSpc>
                <a:spcPct val="120000"/>
              </a:lnSpc>
            </a:pPr>
            <a:r>
              <a:rPr lang="en-US" sz="3400" b="1" dirty="0"/>
              <a:t>Patients must have an adequate tissue specimen</a:t>
            </a:r>
            <a:r>
              <a:rPr lang="en-US" sz="3400" dirty="0"/>
              <a:t> as defined in the protocol and confirmed by the local pathologist on the </a:t>
            </a:r>
            <a:r>
              <a:rPr lang="en-US" sz="3400" b="1" u="sng" dirty="0"/>
              <a:t>S1400</a:t>
            </a:r>
            <a:r>
              <a:rPr lang="en-US" sz="3400" b="1" dirty="0"/>
              <a:t> Local Pathology Review Form</a:t>
            </a:r>
            <a:r>
              <a:rPr lang="en-US" sz="3400" dirty="0"/>
              <a:t>. This specimen must be submitted within 1 day after pre-screening/screening registration (see Section 15).</a:t>
            </a:r>
          </a:p>
        </p:txBody>
      </p:sp>
      <p:sp>
        <p:nvSpPr>
          <p:cNvPr id="3" name="Slide Number Placeholder 2"/>
          <p:cNvSpPr>
            <a:spLocks noGrp="1"/>
          </p:cNvSpPr>
          <p:nvPr>
            <p:ph type="sldNum" sz="quarter" idx="4"/>
          </p:nvPr>
        </p:nvSpPr>
        <p:spPr/>
        <p:txBody>
          <a:bodyPr/>
          <a:lstStyle/>
          <a:p>
            <a:r>
              <a:rPr lang="en-US" dirty="0"/>
              <a:t>Logistics Slide # </a:t>
            </a:r>
            <a:fld id="{65312C52-C7D7-4C5D-830F-05BAD5D6968D}" type="slidenum">
              <a:rPr lang="en-US" smtClean="0"/>
              <a:pPr/>
              <a:t>6</a:t>
            </a:fld>
            <a:endParaRPr lang="en-US" dirty="0"/>
          </a:p>
        </p:txBody>
      </p:sp>
    </p:spTree>
    <p:extLst>
      <p:ext uri="{BB962C8B-B14F-4D97-AF65-F5344CB8AC3E}">
        <p14:creationId xmlns:p14="http://schemas.microsoft.com/office/powerpoint/2010/main" val="3830608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S1400 Screening Schema</a:t>
            </a:r>
          </a:p>
        </p:txBody>
      </p:sp>
      <p:cxnSp>
        <p:nvCxnSpPr>
          <p:cNvPr id="56" name="Straight Connector 55"/>
          <p:cNvCxnSpPr/>
          <p:nvPr/>
        </p:nvCxnSpPr>
        <p:spPr>
          <a:xfrm flipH="1">
            <a:off x="5836074" y="3262184"/>
            <a:ext cx="22254" cy="234778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0" name="Down Arrow Callout 59"/>
          <p:cNvSpPr/>
          <p:nvPr/>
        </p:nvSpPr>
        <p:spPr>
          <a:xfrm>
            <a:off x="4927169" y="1588777"/>
            <a:ext cx="1814724" cy="1526317"/>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t>Sub-Study Assignment and </a:t>
            </a:r>
          </a:p>
          <a:p>
            <a:pPr algn="ctr"/>
            <a:r>
              <a:rPr lang="en-US" sz="1600" dirty="0"/>
              <a:t>Biomarker Results</a:t>
            </a:r>
          </a:p>
        </p:txBody>
      </p:sp>
      <p:sp>
        <p:nvSpPr>
          <p:cNvPr id="62" name="TextBox 61"/>
          <p:cNvSpPr txBox="1"/>
          <p:nvPr/>
        </p:nvSpPr>
        <p:spPr>
          <a:xfrm>
            <a:off x="3755574" y="5099766"/>
            <a:ext cx="1672061" cy="369332"/>
          </a:xfrm>
          <a:prstGeom prst="rect">
            <a:avLst/>
          </a:prstGeom>
          <a:noFill/>
        </p:spPr>
        <p:txBody>
          <a:bodyPr wrap="none" rtlCol="0">
            <a:spAutoFit/>
          </a:bodyPr>
          <a:lstStyle/>
          <a:p>
            <a:r>
              <a:rPr lang="en-US" dirty="0"/>
              <a:t>Approx. 16 days</a:t>
            </a:r>
          </a:p>
        </p:txBody>
      </p:sp>
      <p:cxnSp>
        <p:nvCxnSpPr>
          <p:cNvPr id="70" name="Straight Connector 69"/>
          <p:cNvCxnSpPr>
            <a:endCxn id="62" idx="1"/>
          </p:cNvCxnSpPr>
          <p:nvPr/>
        </p:nvCxnSpPr>
        <p:spPr>
          <a:xfrm>
            <a:off x="3509516" y="5284432"/>
            <a:ext cx="24605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Flowchart: Alternate Process 84"/>
          <p:cNvSpPr/>
          <p:nvPr/>
        </p:nvSpPr>
        <p:spPr>
          <a:xfrm>
            <a:off x="340277" y="1595611"/>
            <a:ext cx="3415298" cy="415481"/>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dirty="0"/>
              <a:t>Pre-screening Option</a:t>
            </a:r>
          </a:p>
        </p:txBody>
      </p:sp>
      <p:sp>
        <p:nvSpPr>
          <p:cNvPr id="31" name="Rectangle 30"/>
          <p:cNvSpPr/>
          <p:nvPr/>
        </p:nvSpPr>
        <p:spPr>
          <a:xfrm>
            <a:off x="9465185" y="1806764"/>
            <a:ext cx="2225017" cy="1181204"/>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dirty="0">
                <a:solidFill>
                  <a:schemeClr val="tx1"/>
                </a:solidFill>
              </a:rPr>
              <a:t>Biomarker driven </a:t>
            </a:r>
          </a:p>
          <a:p>
            <a:pPr algn="ctr"/>
            <a:r>
              <a:rPr lang="en-US" sz="2400" dirty="0">
                <a:solidFill>
                  <a:schemeClr val="tx1"/>
                </a:solidFill>
              </a:rPr>
              <a:t>Sub-Study</a:t>
            </a:r>
          </a:p>
        </p:txBody>
      </p:sp>
      <p:sp>
        <p:nvSpPr>
          <p:cNvPr id="41" name="Rectangle 40"/>
          <p:cNvSpPr/>
          <p:nvPr/>
        </p:nvSpPr>
        <p:spPr>
          <a:xfrm>
            <a:off x="9573070" y="4235161"/>
            <a:ext cx="2117132" cy="1049271"/>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dirty="0">
                <a:solidFill>
                  <a:schemeClr val="tx1"/>
                </a:solidFill>
              </a:rPr>
              <a:t>Non-Match </a:t>
            </a:r>
            <a:br>
              <a:rPr lang="en-US" sz="2400" dirty="0">
                <a:solidFill>
                  <a:schemeClr val="tx1"/>
                </a:solidFill>
              </a:rPr>
            </a:br>
            <a:r>
              <a:rPr lang="en-US" sz="2400" dirty="0">
                <a:solidFill>
                  <a:schemeClr val="tx1"/>
                </a:solidFill>
              </a:rPr>
              <a:t>Sub-Study</a:t>
            </a:r>
          </a:p>
        </p:txBody>
      </p:sp>
      <p:sp>
        <p:nvSpPr>
          <p:cNvPr id="9" name="TextBox 8"/>
          <p:cNvSpPr txBox="1"/>
          <p:nvPr/>
        </p:nvSpPr>
        <p:spPr>
          <a:xfrm rot="1152107">
            <a:off x="6103885" y="4331769"/>
            <a:ext cx="2644127" cy="400110"/>
          </a:xfrm>
          <a:prstGeom prst="rect">
            <a:avLst/>
          </a:prstGeom>
          <a:noFill/>
        </p:spPr>
        <p:txBody>
          <a:bodyPr wrap="square" rtlCol="0">
            <a:spAutoFit/>
          </a:bodyPr>
          <a:lstStyle/>
          <a:p>
            <a:r>
              <a:rPr lang="en-US" sz="2000" dirty="0"/>
              <a:t>Absence of biomarker</a:t>
            </a:r>
          </a:p>
        </p:txBody>
      </p:sp>
      <p:sp>
        <p:nvSpPr>
          <p:cNvPr id="45" name="Right Arrow 44"/>
          <p:cNvSpPr/>
          <p:nvPr/>
        </p:nvSpPr>
        <p:spPr>
          <a:xfrm rot="1091933">
            <a:off x="5764441" y="4215016"/>
            <a:ext cx="3706810" cy="1448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extBox 45"/>
          <p:cNvSpPr txBox="1"/>
          <p:nvPr/>
        </p:nvSpPr>
        <p:spPr>
          <a:xfrm rot="20391612">
            <a:off x="6242792" y="2473044"/>
            <a:ext cx="2719111" cy="400110"/>
          </a:xfrm>
          <a:prstGeom prst="rect">
            <a:avLst/>
          </a:prstGeom>
          <a:noFill/>
        </p:spPr>
        <p:txBody>
          <a:bodyPr wrap="square" rtlCol="0">
            <a:spAutoFit/>
          </a:bodyPr>
          <a:lstStyle/>
          <a:p>
            <a:r>
              <a:rPr lang="en-US" sz="2000" dirty="0"/>
              <a:t>Presence of biomarker</a:t>
            </a:r>
          </a:p>
        </p:txBody>
      </p:sp>
      <p:sp>
        <p:nvSpPr>
          <p:cNvPr id="6" name="TextBox 5"/>
          <p:cNvSpPr txBox="1"/>
          <p:nvPr/>
        </p:nvSpPr>
        <p:spPr>
          <a:xfrm>
            <a:off x="299092" y="2481659"/>
            <a:ext cx="2607958" cy="923330"/>
          </a:xfrm>
          <a:prstGeom prst="rect">
            <a:avLst/>
          </a:prstGeom>
          <a:solidFill>
            <a:schemeClr val="accent3"/>
          </a:solidFill>
        </p:spPr>
        <p:txBody>
          <a:bodyPr wrap="none" rtlCol="0">
            <a:spAutoFit/>
          </a:bodyPr>
          <a:lstStyle/>
          <a:p>
            <a:pPr marL="342900" indent="-342900">
              <a:buAutoNum type="arabicPeriod"/>
            </a:pPr>
            <a:r>
              <a:rPr lang="en-US" dirty="0">
                <a:solidFill>
                  <a:srgbClr val="C00000"/>
                </a:solidFill>
              </a:rPr>
              <a:t>Pre-screening consent</a:t>
            </a:r>
          </a:p>
          <a:p>
            <a:pPr marL="342900" indent="-342900">
              <a:buAutoNum type="arabicPeriod"/>
            </a:pPr>
            <a:r>
              <a:rPr lang="en-US" dirty="0"/>
              <a:t>Tumor collection</a:t>
            </a:r>
          </a:p>
          <a:p>
            <a:pPr marL="342900" indent="-342900">
              <a:buAutoNum type="arabicPeriod"/>
            </a:pPr>
            <a:r>
              <a:rPr lang="en-US" dirty="0"/>
              <a:t>Eligibility verification</a:t>
            </a:r>
          </a:p>
        </p:txBody>
      </p:sp>
      <p:sp>
        <p:nvSpPr>
          <p:cNvPr id="33" name="TextBox 32"/>
          <p:cNvSpPr txBox="1"/>
          <p:nvPr/>
        </p:nvSpPr>
        <p:spPr>
          <a:xfrm>
            <a:off x="299311" y="4877002"/>
            <a:ext cx="2477088" cy="923330"/>
          </a:xfrm>
          <a:prstGeom prst="rect">
            <a:avLst/>
          </a:prstGeom>
          <a:solidFill>
            <a:schemeClr val="accent3"/>
          </a:solidFill>
        </p:spPr>
        <p:txBody>
          <a:bodyPr wrap="none" rtlCol="0">
            <a:spAutoFit/>
          </a:bodyPr>
          <a:lstStyle/>
          <a:p>
            <a:pPr marL="342900" indent="-342900">
              <a:buAutoNum type="arabicPeriod"/>
            </a:pPr>
            <a:r>
              <a:rPr lang="en-US" dirty="0">
                <a:solidFill>
                  <a:srgbClr val="C00000"/>
                </a:solidFill>
              </a:rPr>
              <a:t>Screening consent</a:t>
            </a:r>
          </a:p>
          <a:p>
            <a:pPr marL="342900" indent="-342900">
              <a:buAutoNum type="arabicPeriod"/>
            </a:pPr>
            <a:r>
              <a:rPr lang="en-US" dirty="0"/>
              <a:t>Tumor collection</a:t>
            </a:r>
          </a:p>
          <a:p>
            <a:pPr marL="342900" indent="-342900">
              <a:buAutoNum type="arabicPeriod"/>
            </a:pPr>
            <a:r>
              <a:rPr lang="en-US"/>
              <a:t>Eligibility verification</a:t>
            </a:r>
            <a:endParaRPr lang="en-US" dirty="0"/>
          </a:p>
        </p:txBody>
      </p:sp>
      <p:sp>
        <p:nvSpPr>
          <p:cNvPr id="34" name="Flowchart: Alternate Process 33"/>
          <p:cNvSpPr/>
          <p:nvPr/>
        </p:nvSpPr>
        <p:spPr>
          <a:xfrm>
            <a:off x="345201" y="4057565"/>
            <a:ext cx="3824463" cy="441271"/>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dirty="0"/>
              <a:t>Screening at Progression</a:t>
            </a:r>
          </a:p>
        </p:txBody>
      </p:sp>
      <p:cxnSp>
        <p:nvCxnSpPr>
          <p:cNvPr id="39" name="Straight Connector 38"/>
          <p:cNvCxnSpPr/>
          <p:nvPr/>
        </p:nvCxnSpPr>
        <p:spPr>
          <a:xfrm>
            <a:off x="612070" y="3744996"/>
            <a:ext cx="5224004" cy="28569"/>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42" name="Right Arrow 41"/>
          <p:cNvSpPr/>
          <p:nvPr/>
        </p:nvSpPr>
        <p:spPr>
          <a:xfrm rot="20425254">
            <a:off x="5764308" y="3058175"/>
            <a:ext cx="3706810" cy="1448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Arrow Connector 3"/>
          <p:cNvCxnSpPr/>
          <p:nvPr/>
        </p:nvCxnSpPr>
        <p:spPr>
          <a:xfrm>
            <a:off x="5392758" y="5284432"/>
            <a:ext cx="286589"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989130" y="2987968"/>
            <a:ext cx="1279196" cy="369332"/>
          </a:xfrm>
          <a:prstGeom prst="rect">
            <a:avLst/>
          </a:prstGeom>
          <a:noFill/>
        </p:spPr>
        <p:txBody>
          <a:bodyPr wrap="none" rtlCol="0">
            <a:spAutoFit/>
          </a:bodyPr>
          <a:lstStyle/>
          <a:p>
            <a:r>
              <a:rPr lang="en-US" dirty="0">
                <a:solidFill>
                  <a:srgbClr val="C00000"/>
                </a:solidFill>
              </a:rPr>
              <a:t>Progression</a:t>
            </a:r>
          </a:p>
        </p:txBody>
      </p:sp>
      <p:cxnSp>
        <p:nvCxnSpPr>
          <p:cNvPr id="23" name="Straight Connector 22"/>
          <p:cNvCxnSpPr>
            <a:endCxn id="22" idx="1"/>
          </p:cNvCxnSpPr>
          <p:nvPr/>
        </p:nvCxnSpPr>
        <p:spPr>
          <a:xfrm>
            <a:off x="3755574" y="3172634"/>
            <a:ext cx="2335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2" idx="3"/>
          </p:cNvCxnSpPr>
          <p:nvPr/>
        </p:nvCxnSpPr>
        <p:spPr>
          <a:xfrm>
            <a:off x="5268326" y="3172634"/>
            <a:ext cx="471183"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Right Brace 2"/>
          <p:cNvSpPr/>
          <p:nvPr/>
        </p:nvSpPr>
        <p:spPr>
          <a:xfrm>
            <a:off x="2896656" y="2395354"/>
            <a:ext cx="208847" cy="109594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Rounded Rectangle 25"/>
          <p:cNvSpPr/>
          <p:nvPr/>
        </p:nvSpPr>
        <p:spPr>
          <a:xfrm>
            <a:off x="3207269" y="2371488"/>
            <a:ext cx="517737" cy="1202554"/>
          </a:xfrm>
          <a:prstGeom prst="round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a:solidFill>
                  <a:schemeClr val="bg1"/>
                </a:solidFill>
              </a:rPr>
              <a:t>S1400 Registration</a:t>
            </a:r>
          </a:p>
        </p:txBody>
      </p:sp>
      <p:sp>
        <p:nvSpPr>
          <p:cNvPr id="27" name="Right Brace 26"/>
          <p:cNvSpPr/>
          <p:nvPr/>
        </p:nvSpPr>
        <p:spPr>
          <a:xfrm>
            <a:off x="2802369" y="4782836"/>
            <a:ext cx="162381" cy="109594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 name="Rounded Rectangle 27"/>
          <p:cNvSpPr/>
          <p:nvPr/>
        </p:nvSpPr>
        <p:spPr>
          <a:xfrm>
            <a:off x="3062545" y="4782836"/>
            <a:ext cx="517737" cy="1202554"/>
          </a:xfrm>
          <a:prstGeom prst="round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a:solidFill>
                  <a:schemeClr val="bg1"/>
                </a:solidFill>
              </a:rPr>
              <a:t>S1400 Registration</a:t>
            </a:r>
          </a:p>
        </p:txBody>
      </p:sp>
      <p:sp>
        <p:nvSpPr>
          <p:cNvPr id="7" name="Slide Number Placeholder 6"/>
          <p:cNvSpPr>
            <a:spLocks noGrp="1"/>
          </p:cNvSpPr>
          <p:nvPr>
            <p:ph type="sldNum" sz="quarter" idx="4"/>
          </p:nvPr>
        </p:nvSpPr>
        <p:spPr/>
        <p:txBody>
          <a:bodyPr/>
          <a:lstStyle/>
          <a:p>
            <a:r>
              <a:rPr lang="en-US" dirty="0"/>
              <a:t>Logistics Slide # </a:t>
            </a:r>
            <a:fld id="{65312C52-C7D7-4C5D-830F-05BAD5D6968D}" type="slidenum">
              <a:rPr lang="en-US" smtClean="0"/>
              <a:pPr/>
              <a:t>7</a:t>
            </a:fld>
            <a:endParaRPr lang="en-US" dirty="0"/>
          </a:p>
        </p:txBody>
      </p:sp>
    </p:spTree>
    <p:extLst>
      <p:ext uri="{BB962C8B-B14F-4D97-AF65-F5344CB8AC3E}">
        <p14:creationId xmlns:p14="http://schemas.microsoft.com/office/powerpoint/2010/main" val="2085928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Tissue Requirements </a:t>
            </a:r>
            <a:r>
              <a:rPr lang="en-US" sz="2000" dirty="0">
                <a:solidFill>
                  <a:prstClr val="black">
                    <a:lumMod val="75000"/>
                    <a:lumOff val="25000"/>
                  </a:prstClr>
                </a:solidFill>
              </a:rPr>
              <a:t>(Protocol v9.1.17)</a:t>
            </a:r>
            <a:endParaRPr lang="en-US" dirty="0"/>
          </a:p>
        </p:txBody>
      </p:sp>
      <p:sp>
        <p:nvSpPr>
          <p:cNvPr id="5" name="Content Placeholder 4"/>
          <p:cNvSpPr>
            <a:spLocks noGrp="1"/>
          </p:cNvSpPr>
          <p:nvPr>
            <p:ph idx="1"/>
          </p:nvPr>
        </p:nvSpPr>
        <p:spPr>
          <a:xfrm>
            <a:off x="609600" y="1669888"/>
            <a:ext cx="10602882" cy="4023360"/>
          </a:xfrm>
        </p:spPr>
        <p:txBody>
          <a:bodyPr>
            <a:noAutofit/>
          </a:bodyPr>
          <a:lstStyle/>
          <a:p>
            <a:r>
              <a:rPr lang="en-US" sz="2600" b="1" dirty="0"/>
              <a:t>Tissue block (preferred) or at least 12 (4-5-microns) unstained slides (20 slides are strongly recommended)</a:t>
            </a:r>
          </a:p>
          <a:p>
            <a:pPr lvl="1">
              <a:lnSpc>
                <a:spcPct val="100000"/>
              </a:lnSpc>
            </a:pPr>
            <a:r>
              <a:rPr lang="en-US" sz="2400" dirty="0"/>
              <a:t>Tissue must contain at least 20% viable tumor cells and at least 0.2 mm3 tumor volume</a:t>
            </a:r>
          </a:p>
          <a:p>
            <a:pPr lvl="1">
              <a:lnSpc>
                <a:spcPct val="100000"/>
              </a:lnSpc>
            </a:pPr>
            <a:r>
              <a:rPr lang="en-US" sz="2400"/>
              <a:t>Hematoxylin-eosin </a:t>
            </a:r>
            <a:r>
              <a:rPr lang="en-US" sz="2400" dirty="0"/>
              <a:t>(H&amp;E)-stained slide or </a:t>
            </a:r>
            <a:r>
              <a:rPr lang="en-US" sz="2400" dirty="0" err="1"/>
              <a:t>Aperio</a:t>
            </a:r>
            <a:r>
              <a:rPr lang="en-US" sz="2400" dirty="0"/>
              <a:t> H&amp;E-stained slide. If H&amp;E slide is not available, submit an extra unstained slide. An H&amp;E slide is not required with tissue block submission </a:t>
            </a:r>
          </a:p>
          <a:p>
            <a:pPr lvl="1">
              <a:lnSpc>
                <a:spcPct val="100000"/>
              </a:lnSpc>
            </a:pPr>
            <a:r>
              <a:rPr lang="en-US" sz="2400" dirty="0"/>
              <a:t>Bone biopsies are not allowed</a:t>
            </a:r>
          </a:p>
          <a:p>
            <a:pPr marL="200025" lvl="1" indent="-200025" algn="ctr">
              <a:lnSpc>
                <a:spcPct val="100000"/>
              </a:lnSpc>
              <a:buNone/>
            </a:pPr>
            <a:endParaRPr lang="en-US" sz="2400" b="1" dirty="0">
              <a:solidFill>
                <a:schemeClr val="accent2"/>
              </a:solidFill>
            </a:endParaRPr>
          </a:p>
          <a:p>
            <a:pPr marL="200025" lvl="1" indent="-200025" algn="ctr">
              <a:lnSpc>
                <a:spcPct val="100000"/>
              </a:lnSpc>
              <a:buNone/>
            </a:pPr>
            <a:r>
              <a:rPr lang="en-US" sz="2400" b="1" dirty="0">
                <a:solidFill>
                  <a:schemeClr val="accent2"/>
                </a:solidFill>
              </a:rPr>
              <a:t>*Key consideration: </a:t>
            </a:r>
            <a:r>
              <a:rPr lang="en-US" sz="2400" dirty="0">
                <a:solidFill>
                  <a:schemeClr val="tx1"/>
                </a:solidFill>
              </a:rPr>
              <a:t>submit a total mass of cells sufficient to extract DNA for analysis</a:t>
            </a:r>
          </a:p>
        </p:txBody>
      </p:sp>
      <p:sp>
        <p:nvSpPr>
          <p:cNvPr id="6" name="Slide Number Placeholder 5"/>
          <p:cNvSpPr>
            <a:spLocks noGrp="1"/>
          </p:cNvSpPr>
          <p:nvPr>
            <p:ph type="sldNum" sz="quarter" idx="4"/>
          </p:nvPr>
        </p:nvSpPr>
        <p:spPr/>
        <p:txBody>
          <a:bodyPr/>
          <a:lstStyle/>
          <a:p>
            <a:r>
              <a:rPr lang="en-US" dirty="0"/>
              <a:t>Logistics Slide # </a:t>
            </a:r>
            <a:fld id="{65312C52-C7D7-4C5D-830F-05BAD5D6968D}" type="slidenum">
              <a:rPr lang="en-US" smtClean="0"/>
              <a:pPr/>
              <a:t>8</a:t>
            </a:fld>
            <a:endParaRPr lang="en-US" dirty="0"/>
          </a:p>
        </p:txBody>
      </p:sp>
    </p:spTree>
    <p:extLst>
      <p:ext uri="{BB962C8B-B14F-4D97-AF65-F5344CB8AC3E}">
        <p14:creationId xmlns:p14="http://schemas.microsoft.com/office/powerpoint/2010/main" val="1054522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Pathology Review</a:t>
            </a:r>
          </a:p>
        </p:txBody>
      </p:sp>
      <p:sp>
        <p:nvSpPr>
          <p:cNvPr id="5" name="Content Placeholder 4"/>
          <p:cNvSpPr>
            <a:spLocks noGrp="1"/>
          </p:cNvSpPr>
          <p:nvPr>
            <p:ph idx="1"/>
          </p:nvPr>
        </p:nvSpPr>
        <p:spPr>
          <a:xfrm>
            <a:off x="609600" y="1749478"/>
            <a:ext cx="10546080" cy="4023360"/>
          </a:xfrm>
        </p:spPr>
        <p:txBody>
          <a:bodyPr>
            <a:normAutofit/>
          </a:bodyPr>
          <a:lstStyle/>
          <a:p>
            <a:pPr lvl="1">
              <a:lnSpc>
                <a:spcPct val="100000"/>
              </a:lnSpc>
              <a:spcBef>
                <a:spcPts val="600"/>
              </a:spcBef>
              <a:buFont typeface="Arial" panose="020B0604020202020204" pitchFamily="34" charset="0"/>
              <a:buChar char="•"/>
            </a:pPr>
            <a:r>
              <a:rPr lang="en-US" sz="2800" b="1" dirty="0"/>
              <a:t>Tumor material must be reviewed by a local pathologist. </a:t>
            </a:r>
            <a:r>
              <a:rPr lang="en-US" sz="2800" dirty="0"/>
              <a:t>The local pathologist must review and sign off on the </a:t>
            </a:r>
            <a:r>
              <a:rPr lang="en-US" sz="2800" b="1" u="sng" dirty="0"/>
              <a:t>S1400</a:t>
            </a:r>
            <a:r>
              <a:rPr lang="en-US" sz="2800" b="1" dirty="0"/>
              <a:t> Local Pathology Review</a:t>
            </a:r>
            <a:r>
              <a:rPr lang="en-US" sz="2800" dirty="0"/>
              <a:t> </a:t>
            </a:r>
            <a:r>
              <a:rPr lang="en-US" sz="2800" b="1" dirty="0"/>
              <a:t>Form</a:t>
            </a:r>
            <a:r>
              <a:rPr lang="en-US" sz="2800" dirty="0"/>
              <a:t> prior to enrolling patient noting that the tumor meets the tissue requirements.</a:t>
            </a:r>
          </a:p>
          <a:p>
            <a:pPr lvl="1">
              <a:lnSpc>
                <a:spcPct val="100000"/>
              </a:lnSpc>
              <a:spcBef>
                <a:spcPts val="600"/>
              </a:spcBef>
              <a:buFont typeface="Arial" panose="020B0604020202020204" pitchFamily="34" charset="0"/>
              <a:buChar char="•"/>
            </a:pPr>
            <a:r>
              <a:rPr lang="en-US" sz="2800" b="1" dirty="0"/>
              <a:t>Sign off on Local Pathology Review Form:</a:t>
            </a:r>
          </a:p>
          <a:p>
            <a:pPr marL="404813" lvl="1" indent="-176213">
              <a:lnSpc>
                <a:spcPct val="100000"/>
              </a:lnSpc>
              <a:spcBef>
                <a:spcPts val="600"/>
              </a:spcBef>
              <a:buClr>
                <a:srgbClr val="DB8631">
                  <a:lumMod val="50000"/>
                </a:srgbClr>
              </a:buClr>
            </a:pPr>
            <a:r>
              <a:rPr lang="en-US" sz="2400" dirty="0"/>
              <a:t>Include when submitting tissue to Foundation Medicine</a:t>
            </a:r>
          </a:p>
          <a:p>
            <a:pPr marL="404813" lvl="1" indent="-176213">
              <a:lnSpc>
                <a:spcPct val="100000"/>
              </a:lnSpc>
              <a:spcBef>
                <a:spcPts val="600"/>
              </a:spcBef>
              <a:buClr>
                <a:srgbClr val="DB8631">
                  <a:lumMod val="50000"/>
                </a:srgbClr>
              </a:buClr>
            </a:pPr>
            <a:r>
              <a:rPr lang="en-US" sz="2400" dirty="0"/>
              <a:t>Upload copy to RAVE®</a:t>
            </a:r>
          </a:p>
          <a:p>
            <a:pPr lvl="1">
              <a:lnSpc>
                <a:spcPct val="100000"/>
              </a:lnSpc>
              <a:spcBef>
                <a:spcPts val="600"/>
              </a:spcBef>
              <a:buFont typeface="Arial" panose="020B0604020202020204" pitchFamily="34" charset="0"/>
              <a:buChar char="•"/>
            </a:pPr>
            <a:r>
              <a:rPr lang="en-US" sz="2800" b="1" dirty="0"/>
              <a:t>Must be done prior to registration</a:t>
            </a:r>
          </a:p>
          <a:p>
            <a:pPr marL="201168" lvl="1" indent="0">
              <a:buNone/>
            </a:pPr>
            <a:endParaRPr lang="en-US" sz="2800" dirty="0"/>
          </a:p>
        </p:txBody>
      </p:sp>
      <p:sp>
        <p:nvSpPr>
          <p:cNvPr id="2" name="Slide Number Placeholder 1"/>
          <p:cNvSpPr>
            <a:spLocks noGrp="1"/>
          </p:cNvSpPr>
          <p:nvPr>
            <p:ph type="sldNum" sz="quarter" idx="4"/>
          </p:nvPr>
        </p:nvSpPr>
        <p:spPr/>
        <p:txBody>
          <a:bodyPr/>
          <a:lstStyle/>
          <a:p>
            <a:r>
              <a:rPr lang="en-US" dirty="0"/>
              <a:t>Logistics Slide # </a:t>
            </a:r>
            <a:fld id="{65312C52-C7D7-4C5D-830F-05BAD5D6968D}" type="slidenum">
              <a:rPr lang="en-US" smtClean="0"/>
              <a:pPr/>
              <a:t>9</a:t>
            </a:fld>
            <a:endParaRPr lang="en-US" dirty="0"/>
          </a:p>
        </p:txBody>
      </p:sp>
    </p:spTree>
    <p:extLst>
      <p:ext uri="{BB962C8B-B14F-4D97-AF65-F5344CB8AC3E}">
        <p14:creationId xmlns:p14="http://schemas.microsoft.com/office/powerpoint/2010/main" val="95819765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9BF28C2E620F4FAB9669FC920A0674" ma:contentTypeVersion="3" ma:contentTypeDescription="Create a new document." ma:contentTypeScope="" ma:versionID="79d143170e963f5a2a2cd465dafcf6f3">
  <xsd:schema xmlns:xsd="http://www.w3.org/2001/XMLSchema" xmlns:xs="http://www.w3.org/2001/XMLSchema" xmlns:p="http://schemas.microsoft.com/office/2006/metadata/properties" xmlns:ns2="69dab94b-f61e-445b-bf4d-5a6513d209d2" xmlns:ns3="2248488c-cf63-44fb-bd92-6fc8332c4fba" targetNamespace="http://schemas.microsoft.com/office/2006/metadata/properties" ma:root="true" ma:fieldsID="06302fc41f82150538a4ef0b50e01999" ns2:_="" ns3:_="">
    <xsd:import namespace="69dab94b-f61e-445b-bf4d-5a6513d209d2"/>
    <xsd:import namespace="2248488c-cf63-44fb-bd92-6fc8332c4fba"/>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ingHintHash"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dab94b-f61e-445b-bf4d-5a6513d209d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248488c-cf63-44fb-bd92-6fc8332c4fb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2" nillable="true" ma:displayName="Sharing Hint Hash" ma:internalName="SharingHintHash" ma:readOnly="true">
      <xsd:simpleType>
        <xsd:restriction base="dms:Text"/>
      </xsd:simple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69dab94b-f61e-445b-bf4d-5a6513d209d2">A2QN7SZZU2H6-21-7</_dlc_DocId>
    <_dlc_DocIdUrl xmlns="69dab94b-f61e-445b-bf4d-5a6513d209d2">
      <Url>https://thehopefoundationswog.sharepoint.com/sites/SWOG/S1400/_layouts/15/DocIdRedir.aspx?ID=A2QN7SZZU2H6-21-7</Url>
      <Description>A2QN7SZZU2H6-21-7</Description>
    </_dlc_DocIdUrl>
    <SharedWithUsers xmlns="2248488c-cf63-44fb-bd92-6fc8332c4fba">
      <UserInfo>
        <DisplayName>Crystal Miwa</DisplayName>
        <AccountId>18</AccountId>
        <AccountType/>
      </UserInfo>
    </SharedWithUsers>
  </documentManagement>
</p:properties>
</file>

<file path=customXml/itemProps1.xml><?xml version="1.0" encoding="utf-8"?>
<ds:datastoreItem xmlns:ds="http://schemas.openxmlformats.org/officeDocument/2006/customXml" ds:itemID="{B9BE2DEB-71A4-408F-94D3-079DF478BA14}">
  <ds:schemaRefs>
    <ds:schemaRef ds:uri="http://schemas.microsoft.com/sharepoint/v3/contenttype/forms"/>
  </ds:schemaRefs>
</ds:datastoreItem>
</file>

<file path=customXml/itemProps2.xml><?xml version="1.0" encoding="utf-8"?>
<ds:datastoreItem xmlns:ds="http://schemas.openxmlformats.org/officeDocument/2006/customXml" ds:itemID="{96AFA652-0687-424B-AC77-0C38F540DE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dab94b-f61e-445b-bf4d-5a6513d209d2"/>
    <ds:schemaRef ds:uri="2248488c-cf63-44fb-bd92-6fc8332c4f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FD633B-3B25-4C9E-A955-91B7E07B630B}">
  <ds:schemaRefs>
    <ds:schemaRef ds:uri="http://schemas.microsoft.com/sharepoint/events"/>
  </ds:schemaRefs>
</ds:datastoreItem>
</file>

<file path=customXml/itemProps4.xml><?xml version="1.0" encoding="utf-8"?>
<ds:datastoreItem xmlns:ds="http://schemas.openxmlformats.org/officeDocument/2006/customXml" ds:itemID="{BF7D5CB6-F5A8-4B7C-9EFA-F7E479B51CCC}">
  <ds:schemaRefs>
    <ds:schemaRef ds:uri="http://www.w3.org/XML/1998/namespace"/>
    <ds:schemaRef ds:uri="http://purl.org/dc/dcmitype/"/>
    <ds:schemaRef ds:uri="http://schemas.microsoft.com/office/infopath/2007/PartnerControls"/>
    <ds:schemaRef ds:uri="69dab94b-f61e-445b-bf4d-5a6513d209d2"/>
    <ds:schemaRef ds:uri="http://purl.org/dc/elements/1.1/"/>
    <ds:schemaRef ds:uri="http://schemas.microsoft.com/office/2006/documentManagement/types"/>
    <ds:schemaRef ds:uri="http://purl.org/dc/terms/"/>
    <ds:schemaRef ds:uri="http://schemas.microsoft.com/office/2006/metadata/properties"/>
    <ds:schemaRef ds:uri="http://schemas.openxmlformats.org/package/2006/metadata/core-properties"/>
    <ds:schemaRef ds:uri="2248488c-cf63-44fb-bd92-6fc8332c4fba"/>
  </ds:schemaRefs>
</ds:datastoreItem>
</file>

<file path=docProps/app.xml><?xml version="1.0" encoding="utf-8"?>
<Properties xmlns="http://schemas.openxmlformats.org/officeDocument/2006/extended-properties" xmlns:vt="http://schemas.openxmlformats.org/officeDocument/2006/docPropsVTypes">
  <Template>Retrospect</Template>
  <TotalTime>40447</TotalTime>
  <Words>2377</Words>
  <Application>Microsoft Office PowerPoint</Application>
  <PresentationFormat>Widescreen</PresentationFormat>
  <Paragraphs>380</Paragraphs>
  <Slides>33</Slides>
  <Notes>29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ＭＳ Ｐゴシック</vt:lpstr>
      <vt:lpstr>Arial</vt:lpstr>
      <vt:lpstr>Arial Black</vt:lpstr>
      <vt:lpstr>Calibri</vt:lpstr>
      <vt:lpstr>Calibri Light</vt:lpstr>
      <vt:lpstr>Courier New</vt:lpstr>
      <vt:lpstr>SapientSansBold</vt:lpstr>
      <vt:lpstr>SapientSansRegular</vt:lpstr>
      <vt:lpstr>Symbol</vt:lpstr>
      <vt:lpstr>Retrospect</vt:lpstr>
      <vt:lpstr> S1400 Study Logistics Training Slides </vt:lpstr>
      <vt:lpstr>S1400 Study Logistics  A Biomarker-Driven Master Protocol for Previously Treated Squamous Cell Lung Cancer (LUNG-MAP)</vt:lpstr>
      <vt:lpstr>Pre-Screening/Screening Registration Protocol v. 9/1/17</vt:lpstr>
      <vt:lpstr>S1400 Registration: Pre-screening Option</vt:lpstr>
      <vt:lpstr>S1400 Registration: Screening at Progression Option</vt:lpstr>
      <vt:lpstr>Pre-Screening/Screening Eligibility (Protocol v9.1.17)</vt:lpstr>
      <vt:lpstr>S1400 Screening Schema</vt:lpstr>
      <vt:lpstr>Tissue Requirements (Protocol v9.1.17)</vt:lpstr>
      <vt:lpstr>Pathology Review</vt:lpstr>
      <vt:lpstr>Tissue Submission</vt:lpstr>
      <vt:lpstr>Sub-Study Assignment</vt:lpstr>
      <vt:lpstr>Sub-Study Registration</vt:lpstr>
      <vt:lpstr>Post Sub-study Assignment</vt:lpstr>
      <vt:lpstr>S1400 Sub-Study Common Eligibility -1 (Protocol v9.1.17)</vt:lpstr>
      <vt:lpstr>S1400 Sub-Study Common Eligibility -2 (Protocol v9.1.17)</vt:lpstr>
      <vt:lpstr>Sub-Study Treatment</vt:lpstr>
      <vt:lpstr>NEW Sub-Study Registration</vt:lpstr>
      <vt:lpstr>New Sub-study Registration Option</vt:lpstr>
      <vt:lpstr>Imaging</vt:lpstr>
      <vt:lpstr>Imaging</vt:lpstr>
      <vt:lpstr>Correlative Studies</vt:lpstr>
      <vt:lpstr>Correlative Studies</vt:lpstr>
      <vt:lpstr>Data Submission</vt:lpstr>
      <vt:lpstr>Data Submission</vt:lpstr>
      <vt:lpstr>Quality Assurance</vt:lpstr>
      <vt:lpstr>Quality Assurance</vt:lpstr>
      <vt:lpstr>Centralized Monitoring</vt:lpstr>
      <vt:lpstr>US - On Site Monitoring</vt:lpstr>
      <vt:lpstr>Canada - On Site Monitoring</vt:lpstr>
      <vt:lpstr>Funding</vt:lpstr>
      <vt:lpstr>Funding Highlights</vt:lpstr>
      <vt:lpstr>Contacts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Schofield, Mark</dc:creator>
  <cp:lastModifiedBy>Norman, Mariah</cp:lastModifiedBy>
  <cp:revision>423</cp:revision>
  <cp:lastPrinted>2015-10-30T00:03:30Z</cp:lastPrinted>
  <dcterms:created xsi:type="dcterms:W3CDTF">2015-02-03T14:24:03Z</dcterms:created>
  <dcterms:modified xsi:type="dcterms:W3CDTF">2017-10-18T18:28:07Z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0x010100779BF28C2E620F4FAB9669FC920A0674</vt:lpwstr>
  </property>
  <property fmtid="{D5CDD505-2E9C-101B-9397-08002B2CF9AE}" pid="3" name="_dlc_DocIdItemGuid">
    <vt:lpwstr>07ee0818-1e73-421b-809e-382568a8c1d0</vt:lpwstr>
  </property>
</Properties>
</file>