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 bookmarkIdSeed="3">
  <p:sldMasterIdLst>
    <p:sldMasterId id="2147483648" r:id="rId5"/>
  </p:sldMasterIdLst>
  <p:notesMasterIdLst>
    <p:notesMasterId r:id="rId14"/>
  </p:notesMasterIdLst>
  <p:handoutMasterIdLst>
    <p:handoutMasterId r:id="rId15"/>
  </p:handoutMasterIdLst>
  <p:sldIdLst>
    <p:sldId id="350" r:id="rId6"/>
    <p:sldId id="390" r:id="rId7"/>
    <p:sldId id="391" r:id="rId8"/>
    <p:sldId id="392" r:id="rId9"/>
    <p:sldId id="394" r:id="rId10"/>
    <p:sldId id="353" r:id="rId11"/>
    <p:sldId id="378" r:id="rId12"/>
    <p:sldId id="393" r:id="rId13"/>
  </p:sldIdLst>
  <p:sldSz cx="12192000" cy="6858000"/>
  <p:notesSz cx="7010400" cy="922337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aroline Sigman" initials="CS" lastIdx="27" clrIdx="0">
    <p:extLst/>
  </p:cmAuthor>
  <p:cmAuthor id="2" name="Beverly Smolich" initials="BS" lastIdx="1" clrIdx="1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27C61"/>
    <a:srgbClr val="E1E1DB"/>
    <a:srgbClr val="00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27" autoAdjust="0"/>
    <p:restoredTop sz="87713" autoAdjust="0"/>
  </p:normalViewPr>
  <p:slideViewPr>
    <p:cSldViewPr snapToGrid="0">
      <p:cViewPr varScale="1">
        <p:scale>
          <a:sx n="49" d="100"/>
          <a:sy n="49" d="100"/>
        </p:scale>
        <p:origin x="42" y="73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70" d="100"/>
        <a:sy n="70" d="100"/>
      </p:scale>
      <p:origin x="0" y="-33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1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5.xml"/><Relationship Id="rId19" Type="http://schemas.openxmlformats.org/officeDocument/2006/relationships/theme" Target="theme/theme1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5_2">
  <dgm:title val=""/>
  <dgm:desc val=""/>
  <dgm:catLst>
    <dgm:cat type="accent5" pri="11200"/>
  </dgm:catLst>
  <dgm:styleLbl name="node0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5"/>
    </dgm:fillClrLst>
    <dgm:linClrLst meth="repeat">
      <a:schemeClr val="accent5"/>
    </dgm:linClrLst>
    <dgm:effectClrLst/>
    <dgm:txLinClrLst/>
    <dgm:txFillClrLst/>
    <dgm:txEffectClrLst/>
  </dgm:styleLbl>
  <dgm:styleLbl name="lnNode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8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42293A4-3F09-426C-921C-6BEA8198F1B8}" type="doc">
      <dgm:prSet loTypeId="urn:microsoft.com/office/officeart/2005/8/layout/cycle2" loCatId="cycle" qsTypeId="urn:microsoft.com/office/officeart/2005/8/quickstyle/3d1" qsCatId="3D" csTypeId="urn:microsoft.com/office/officeart/2005/8/colors/accent5_2" csCatId="accent5" phldr="1"/>
      <dgm:spPr/>
      <dgm:t>
        <a:bodyPr/>
        <a:lstStyle/>
        <a:p>
          <a:endParaRPr lang="en-US"/>
        </a:p>
      </dgm:t>
    </dgm:pt>
    <dgm:pt modelId="{DE42F7B3-3DB3-40F4-8BA9-40C0752EAB98}">
      <dgm:prSet phldrT="[Text]" custT="1"/>
      <dgm:spPr>
        <a:solidFill>
          <a:srgbClr val="0070C0"/>
        </a:solidFill>
      </dgm:spPr>
      <dgm:t>
        <a:bodyPr/>
        <a:lstStyle/>
        <a:p>
          <a:r>
            <a:rPr lang="en-US" sz="2800" b="1" dirty="0" smtClean="0"/>
            <a:t>SWOG</a:t>
          </a:r>
          <a:endParaRPr lang="en-US" sz="2800" b="1" dirty="0"/>
        </a:p>
      </dgm:t>
    </dgm:pt>
    <dgm:pt modelId="{0F6B33A8-A9F6-4CFA-9880-8C7939F92F57}" type="parTrans" cxnId="{DCDBAD35-202D-4085-9FCE-2ED9906E25EE}">
      <dgm:prSet/>
      <dgm:spPr/>
      <dgm:t>
        <a:bodyPr/>
        <a:lstStyle/>
        <a:p>
          <a:endParaRPr lang="en-US"/>
        </a:p>
      </dgm:t>
    </dgm:pt>
    <dgm:pt modelId="{52FDFE28-B0E2-4831-8AED-438AAA02B06C}" type="sibTrans" cxnId="{DCDBAD35-202D-4085-9FCE-2ED9906E25EE}">
      <dgm:prSet/>
      <dgm:spPr/>
      <dgm:t>
        <a:bodyPr/>
        <a:lstStyle/>
        <a:p>
          <a:endParaRPr lang="en-US"/>
        </a:p>
      </dgm:t>
    </dgm:pt>
    <dgm:pt modelId="{6E316AA7-785E-409D-8160-CF8DA3FE4C45}">
      <dgm:prSet phldrT="[Text]"/>
      <dgm:spPr/>
      <dgm:t>
        <a:bodyPr/>
        <a:lstStyle/>
        <a:p>
          <a:r>
            <a:rPr lang="en-US" dirty="0" smtClean="0"/>
            <a:t>ECOG-ACRIN</a:t>
          </a:r>
          <a:endParaRPr lang="en-US" dirty="0"/>
        </a:p>
      </dgm:t>
    </dgm:pt>
    <dgm:pt modelId="{893E0454-86A3-4BB9-ABFB-AB7AFDB8B579}" type="parTrans" cxnId="{E98B5792-59EF-495A-89B8-98EDCE30D177}">
      <dgm:prSet/>
      <dgm:spPr/>
      <dgm:t>
        <a:bodyPr/>
        <a:lstStyle/>
        <a:p>
          <a:endParaRPr lang="en-US"/>
        </a:p>
      </dgm:t>
    </dgm:pt>
    <dgm:pt modelId="{872D09D6-A9E9-4157-8735-28DAEC4B339B}" type="sibTrans" cxnId="{E98B5792-59EF-495A-89B8-98EDCE30D177}">
      <dgm:prSet/>
      <dgm:spPr/>
      <dgm:t>
        <a:bodyPr/>
        <a:lstStyle/>
        <a:p>
          <a:endParaRPr lang="en-US"/>
        </a:p>
      </dgm:t>
    </dgm:pt>
    <dgm:pt modelId="{E26AC98D-AE7B-4173-8F46-AFEFD388650A}">
      <dgm:prSet phldrT="[Text]"/>
      <dgm:spPr/>
      <dgm:t>
        <a:bodyPr/>
        <a:lstStyle/>
        <a:p>
          <a:r>
            <a:rPr lang="en-US" dirty="0" smtClean="0"/>
            <a:t>NRG</a:t>
          </a:r>
          <a:endParaRPr lang="en-US" dirty="0"/>
        </a:p>
      </dgm:t>
    </dgm:pt>
    <dgm:pt modelId="{2A4C10C3-1108-4BFF-8A73-F0902B05A3F7}" type="parTrans" cxnId="{C5043E5B-5FD4-41DC-8B6C-80B4F834CC22}">
      <dgm:prSet/>
      <dgm:spPr/>
      <dgm:t>
        <a:bodyPr/>
        <a:lstStyle/>
        <a:p>
          <a:endParaRPr lang="en-US"/>
        </a:p>
      </dgm:t>
    </dgm:pt>
    <dgm:pt modelId="{87AA1D69-D179-4789-A6F9-2F0E43155FBB}" type="sibTrans" cxnId="{C5043E5B-5FD4-41DC-8B6C-80B4F834CC22}">
      <dgm:prSet/>
      <dgm:spPr/>
      <dgm:t>
        <a:bodyPr/>
        <a:lstStyle/>
        <a:p>
          <a:endParaRPr lang="en-US"/>
        </a:p>
      </dgm:t>
    </dgm:pt>
    <dgm:pt modelId="{4589C1E9-248B-4C78-8C28-1A55E16DFA07}">
      <dgm:prSet phldrT="[Text]"/>
      <dgm:spPr/>
      <dgm:t>
        <a:bodyPr/>
        <a:lstStyle/>
        <a:p>
          <a:r>
            <a:rPr lang="en-US" smtClean="0"/>
            <a:t>CCTG</a:t>
          </a:r>
          <a:endParaRPr lang="en-US" dirty="0"/>
        </a:p>
      </dgm:t>
    </dgm:pt>
    <dgm:pt modelId="{9743BB93-116F-4333-8D6E-8BB572F0C053}" type="parTrans" cxnId="{7F105217-A714-4F82-8737-8268C114465A}">
      <dgm:prSet/>
      <dgm:spPr/>
      <dgm:t>
        <a:bodyPr/>
        <a:lstStyle/>
        <a:p>
          <a:endParaRPr lang="en-US"/>
        </a:p>
      </dgm:t>
    </dgm:pt>
    <dgm:pt modelId="{B5AE762C-8B27-4557-8752-BAAC6897D49A}" type="sibTrans" cxnId="{7F105217-A714-4F82-8737-8268C114465A}">
      <dgm:prSet/>
      <dgm:spPr/>
      <dgm:t>
        <a:bodyPr/>
        <a:lstStyle/>
        <a:p>
          <a:endParaRPr lang="en-US"/>
        </a:p>
      </dgm:t>
    </dgm:pt>
    <dgm:pt modelId="{4571180A-2F8F-4269-9B98-198EFE04298E}">
      <dgm:prSet phldrT="[Text]"/>
      <dgm:spPr>
        <a:solidFill>
          <a:srgbClr val="927C61"/>
        </a:solidFill>
      </dgm:spPr>
      <dgm:t>
        <a:bodyPr/>
        <a:lstStyle/>
        <a:p>
          <a:r>
            <a:rPr lang="en-US" dirty="0" smtClean="0"/>
            <a:t>Alliance</a:t>
          </a:r>
          <a:endParaRPr lang="en-US" dirty="0"/>
        </a:p>
      </dgm:t>
    </dgm:pt>
    <dgm:pt modelId="{3AA7F163-7966-43A5-8698-2BC0BA1C8304}" type="parTrans" cxnId="{59DD2127-CD87-4F92-A408-369713B80D66}">
      <dgm:prSet/>
      <dgm:spPr/>
      <dgm:t>
        <a:bodyPr/>
        <a:lstStyle/>
        <a:p>
          <a:endParaRPr lang="en-US"/>
        </a:p>
      </dgm:t>
    </dgm:pt>
    <dgm:pt modelId="{7065C381-C6F0-4DB7-851C-42D035BA29A7}" type="sibTrans" cxnId="{59DD2127-CD87-4F92-A408-369713B80D66}">
      <dgm:prSet/>
      <dgm:spPr/>
      <dgm:t>
        <a:bodyPr/>
        <a:lstStyle/>
        <a:p>
          <a:endParaRPr lang="en-US"/>
        </a:p>
      </dgm:t>
    </dgm:pt>
    <dgm:pt modelId="{4F8467A0-0C18-4947-A566-6CADDE0D2FDC}" type="pres">
      <dgm:prSet presAssocID="{242293A4-3F09-426C-921C-6BEA8198F1B8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A9803A3A-82AD-4C04-941A-A08CC189DC7A}" type="pres">
      <dgm:prSet presAssocID="{DE42F7B3-3DB3-40F4-8BA9-40C0752EAB98}" presName="node" presStyleLbl="node1" presStyleIdx="0" presStyleCnt="5" custScaleX="11021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D1021FF-03A7-4B43-9E94-59281E74F1D5}" type="pres">
      <dgm:prSet presAssocID="{52FDFE28-B0E2-4831-8AED-438AAA02B06C}" presName="sibTrans" presStyleLbl="sibTrans2D1" presStyleIdx="0" presStyleCnt="5" custAng="5775310"/>
      <dgm:spPr/>
      <dgm:t>
        <a:bodyPr/>
        <a:lstStyle/>
        <a:p>
          <a:endParaRPr lang="en-US"/>
        </a:p>
      </dgm:t>
    </dgm:pt>
    <dgm:pt modelId="{D03E680B-0432-4C58-92CC-6FDB4AC209CB}" type="pres">
      <dgm:prSet presAssocID="{52FDFE28-B0E2-4831-8AED-438AAA02B06C}" presName="connectorText" presStyleLbl="sibTrans2D1" presStyleIdx="0" presStyleCnt="5"/>
      <dgm:spPr/>
      <dgm:t>
        <a:bodyPr/>
        <a:lstStyle/>
        <a:p>
          <a:endParaRPr lang="en-US"/>
        </a:p>
      </dgm:t>
    </dgm:pt>
    <dgm:pt modelId="{16A6FFBD-C72F-4107-97FF-5119FFA2FAFD}" type="pres">
      <dgm:prSet presAssocID="{6E316AA7-785E-409D-8160-CF8DA3FE4C45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68BA77D-24EF-491C-BAD5-416C5715A84B}" type="pres">
      <dgm:prSet presAssocID="{872D09D6-A9E9-4157-8735-28DAEC4B339B}" presName="sibTrans" presStyleLbl="sibTrans2D1" presStyleIdx="1" presStyleCnt="5" custAng="5775310"/>
      <dgm:spPr/>
      <dgm:t>
        <a:bodyPr/>
        <a:lstStyle/>
        <a:p>
          <a:endParaRPr lang="en-US"/>
        </a:p>
      </dgm:t>
    </dgm:pt>
    <dgm:pt modelId="{BC7DA69E-084D-4819-84B1-10BF2B7605EF}" type="pres">
      <dgm:prSet presAssocID="{872D09D6-A9E9-4157-8735-28DAEC4B339B}" presName="connectorText" presStyleLbl="sibTrans2D1" presStyleIdx="1" presStyleCnt="5"/>
      <dgm:spPr/>
      <dgm:t>
        <a:bodyPr/>
        <a:lstStyle/>
        <a:p>
          <a:endParaRPr lang="en-US"/>
        </a:p>
      </dgm:t>
    </dgm:pt>
    <dgm:pt modelId="{3B2B3FB2-5FBD-40BB-933C-8610BB8223C7}" type="pres">
      <dgm:prSet presAssocID="{E26AC98D-AE7B-4173-8F46-AFEFD388650A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874F2CB-E165-42CB-A510-D9C4825AC342}" type="pres">
      <dgm:prSet presAssocID="{87AA1D69-D179-4789-A6F9-2F0E43155FBB}" presName="sibTrans" presStyleLbl="sibTrans2D1" presStyleIdx="2" presStyleCnt="5" custAng="5400000"/>
      <dgm:spPr/>
      <dgm:t>
        <a:bodyPr/>
        <a:lstStyle/>
        <a:p>
          <a:endParaRPr lang="en-US"/>
        </a:p>
      </dgm:t>
    </dgm:pt>
    <dgm:pt modelId="{32E076CB-A05E-4EDC-B92A-051DAEB298CF}" type="pres">
      <dgm:prSet presAssocID="{87AA1D69-D179-4789-A6F9-2F0E43155FBB}" presName="connectorText" presStyleLbl="sibTrans2D1" presStyleIdx="2" presStyleCnt="5"/>
      <dgm:spPr/>
      <dgm:t>
        <a:bodyPr/>
        <a:lstStyle/>
        <a:p>
          <a:endParaRPr lang="en-US"/>
        </a:p>
      </dgm:t>
    </dgm:pt>
    <dgm:pt modelId="{8245AAC0-E9D3-4A55-B7AA-3287FC2E35CE}" type="pres">
      <dgm:prSet presAssocID="{4589C1E9-248B-4C78-8C28-1A55E16DFA07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A20811D-28E6-479B-8BF7-ABC914C0F186}" type="pres">
      <dgm:prSet presAssocID="{B5AE762C-8B27-4557-8752-BAAC6897D49A}" presName="sibTrans" presStyleLbl="sibTrans2D1" presStyleIdx="3" presStyleCnt="5" custAng="5775310"/>
      <dgm:spPr/>
      <dgm:t>
        <a:bodyPr/>
        <a:lstStyle/>
        <a:p>
          <a:endParaRPr lang="en-US"/>
        </a:p>
      </dgm:t>
    </dgm:pt>
    <dgm:pt modelId="{C7B8C835-9849-4E57-93A3-447E41D64AF5}" type="pres">
      <dgm:prSet presAssocID="{B5AE762C-8B27-4557-8752-BAAC6897D49A}" presName="connectorText" presStyleLbl="sibTrans2D1" presStyleIdx="3" presStyleCnt="5"/>
      <dgm:spPr/>
      <dgm:t>
        <a:bodyPr/>
        <a:lstStyle/>
        <a:p>
          <a:endParaRPr lang="en-US"/>
        </a:p>
      </dgm:t>
    </dgm:pt>
    <dgm:pt modelId="{076FAB26-EF16-408D-8B6D-EF8618B7E4B1}" type="pres">
      <dgm:prSet presAssocID="{4571180A-2F8F-4269-9B98-198EFE04298E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B938257-86A1-4D98-B7F4-90D0B6D9B8F8}" type="pres">
      <dgm:prSet presAssocID="{7065C381-C6F0-4DB7-851C-42D035BA29A7}" presName="sibTrans" presStyleLbl="sibTrans2D1" presStyleIdx="4" presStyleCnt="5" custAng="5775310"/>
      <dgm:spPr/>
      <dgm:t>
        <a:bodyPr/>
        <a:lstStyle/>
        <a:p>
          <a:endParaRPr lang="en-US"/>
        </a:p>
      </dgm:t>
    </dgm:pt>
    <dgm:pt modelId="{04EC14C3-3CE5-4B7B-9616-B8FCEE0D8205}" type="pres">
      <dgm:prSet presAssocID="{7065C381-C6F0-4DB7-851C-42D035BA29A7}" presName="connectorText" presStyleLbl="sibTrans2D1" presStyleIdx="4" presStyleCnt="5"/>
      <dgm:spPr/>
      <dgm:t>
        <a:bodyPr/>
        <a:lstStyle/>
        <a:p>
          <a:endParaRPr lang="en-US"/>
        </a:p>
      </dgm:t>
    </dgm:pt>
  </dgm:ptLst>
  <dgm:cxnLst>
    <dgm:cxn modelId="{A3FE0859-3C66-42DD-A91F-D440232BF426}" type="presOf" srcId="{B5AE762C-8B27-4557-8752-BAAC6897D49A}" destId="{1A20811D-28E6-479B-8BF7-ABC914C0F186}" srcOrd="0" destOrd="0" presId="urn:microsoft.com/office/officeart/2005/8/layout/cycle2"/>
    <dgm:cxn modelId="{03983782-2456-422F-A7AF-702B34D7F3B9}" type="presOf" srcId="{52FDFE28-B0E2-4831-8AED-438AAA02B06C}" destId="{D03E680B-0432-4C58-92CC-6FDB4AC209CB}" srcOrd="1" destOrd="0" presId="urn:microsoft.com/office/officeart/2005/8/layout/cycle2"/>
    <dgm:cxn modelId="{238CBA5F-E3CB-4E22-804F-348392BF438B}" type="presOf" srcId="{7065C381-C6F0-4DB7-851C-42D035BA29A7}" destId="{04EC14C3-3CE5-4B7B-9616-B8FCEE0D8205}" srcOrd="1" destOrd="0" presId="urn:microsoft.com/office/officeart/2005/8/layout/cycle2"/>
    <dgm:cxn modelId="{DD6EE13E-7512-42A9-A5C8-650A007B6D68}" type="presOf" srcId="{B5AE762C-8B27-4557-8752-BAAC6897D49A}" destId="{C7B8C835-9849-4E57-93A3-447E41D64AF5}" srcOrd="1" destOrd="0" presId="urn:microsoft.com/office/officeart/2005/8/layout/cycle2"/>
    <dgm:cxn modelId="{323C5ADB-6BB0-4AA4-AE22-B493AE0C681C}" type="presOf" srcId="{4571180A-2F8F-4269-9B98-198EFE04298E}" destId="{076FAB26-EF16-408D-8B6D-EF8618B7E4B1}" srcOrd="0" destOrd="0" presId="urn:microsoft.com/office/officeart/2005/8/layout/cycle2"/>
    <dgm:cxn modelId="{B8D263C1-11DF-4EC8-942A-07626B47374C}" type="presOf" srcId="{7065C381-C6F0-4DB7-851C-42D035BA29A7}" destId="{BB938257-86A1-4D98-B7F4-90D0B6D9B8F8}" srcOrd="0" destOrd="0" presId="urn:microsoft.com/office/officeart/2005/8/layout/cycle2"/>
    <dgm:cxn modelId="{6EF2917F-A305-4106-98E0-1DDACFF00652}" type="presOf" srcId="{872D09D6-A9E9-4157-8735-28DAEC4B339B}" destId="{BC7DA69E-084D-4819-84B1-10BF2B7605EF}" srcOrd="1" destOrd="0" presId="urn:microsoft.com/office/officeart/2005/8/layout/cycle2"/>
    <dgm:cxn modelId="{242C226D-5153-42CB-9B2F-0E3FB6C0C393}" type="presOf" srcId="{242293A4-3F09-426C-921C-6BEA8198F1B8}" destId="{4F8467A0-0C18-4947-A566-6CADDE0D2FDC}" srcOrd="0" destOrd="0" presId="urn:microsoft.com/office/officeart/2005/8/layout/cycle2"/>
    <dgm:cxn modelId="{59DD2127-CD87-4F92-A408-369713B80D66}" srcId="{242293A4-3F09-426C-921C-6BEA8198F1B8}" destId="{4571180A-2F8F-4269-9B98-198EFE04298E}" srcOrd="4" destOrd="0" parTransId="{3AA7F163-7966-43A5-8698-2BC0BA1C8304}" sibTransId="{7065C381-C6F0-4DB7-851C-42D035BA29A7}"/>
    <dgm:cxn modelId="{1C33DD32-CD14-4E75-9E21-A15EF2BBD804}" type="presOf" srcId="{87AA1D69-D179-4789-A6F9-2F0E43155FBB}" destId="{32E076CB-A05E-4EDC-B92A-051DAEB298CF}" srcOrd="1" destOrd="0" presId="urn:microsoft.com/office/officeart/2005/8/layout/cycle2"/>
    <dgm:cxn modelId="{1A8F3A9E-C1DE-4DDD-9DFA-55AAE9601B43}" type="presOf" srcId="{DE42F7B3-3DB3-40F4-8BA9-40C0752EAB98}" destId="{A9803A3A-82AD-4C04-941A-A08CC189DC7A}" srcOrd="0" destOrd="0" presId="urn:microsoft.com/office/officeart/2005/8/layout/cycle2"/>
    <dgm:cxn modelId="{E1A14CFE-9E0B-4F06-9044-C56BA0511C9B}" type="presOf" srcId="{872D09D6-A9E9-4157-8735-28DAEC4B339B}" destId="{968BA77D-24EF-491C-BAD5-416C5715A84B}" srcOrd="0" destOrd="0" presId="urn:microsoft.com/office/officeart/2005/8/layout/cycle2"/>
    <dgm:cxn modelId="{7F105217-A714-4F82-8737-8268C114465A}" srcId="{242293A4-3F09-426C-921C-6BEA8198F1B8}" destId="{4589C1E9-248B-4C78-8C28-1A55E16DFA07}" srcOrd="3" destOrd="0" parTransId="{9743BB93-116F-4333-8D6E-8BB572F0C053}" sibTransId="{B5AE762C-8B27-4557-8752-BAAC6897D49A}"/>
    <dgm:cxn modelId="{DCDBAD35-202D-4085-9FCE-2ED9906E25EE}" srcId="{242293A4-3F09-426C-921C-6BEA8198F1B8}" destId="{DE42F7B3-3DB3-40F4-8BA9-40C0752EAB98}" srcOrd="0" destOrd="0" parTransId="{0F6B33A8-A9F6-4CFA-9880-8C7939F92F57}" sibTransId="{52FDFE28-B0E2-4831-8AED-438AAA02B06C}"/>
    <dgm:cxn modelId="{CCF8F01D-FAE9-4412-AE54-82A46027352C}" type="presOf" srcId="{4589C1E9-248B-4C78-8C28-1A55E16DFA07}" destId="{8245AAC0-E9D3-4A55-B7AA-3287FC2E35CE}" srcOrd="0" destOrd="0" presId="urn:microsoft.com/office/officeart/2005/8/layout/cycle2"/>
    <dgm:cxn modelId="{818A12CA-910F-4A37-8D71-FBDA929F3700}" type="presOf" srcId="{E26AC98D-AE7B-4173-8F46-AFEFD388650A}" destId="{3B2B3FB2-5FBD-40BB-933C-8610BB8223C7}" srcOrd="0" destOrd="0" presId="urn:microsoft.com/office/officeart/2005/8/layout/cycle2"/>
    <dgm:cxn modelId="{42D352E1-3928-49EF-B517-B383FC4C9DA1}" type="presOf" srcId="{87AA1D69-D179-4789-A6F9-2F0E43155FBB}" destId="{4874F2CB-E165-42CB-A510-D9C4825AC342}" srcOrd="0" destOrd="0" presId="urn:microsoft.com/office/officeart/2005/8/layout/cycle2"/>
    <dgm:cxn modelId="{EFBB6C7F-06F5-423E-83E2-65FF9752701D}" type="presOf" srcId="{6E316AA7-785E-409D-8160-CF8DA3FE4C45}" destId="{16A6FFBD-C72F-4107-97FF-5119FFA2FAFD}" srcOrd="0" destOrd="0" presId="urn:microsoft.com/office/officeart/2005/8/layout/cycle2"/>
    <dgm:cxn modelId="{495EDA27-E4E9-49EE-A498-1DEAB7241FFE}" type="presOf" srcId="{52FDFE28-B0E2-4831-8AED-438AAA02B06C}" destId="{8D1021FF-03A7-4B43-9E94-59281E74F1D5}" srcOrd="0" destOrd="0" presId="urn:microsoft.com/office/officeart/2005/8/layout/cycle2"/>
    <dgm:cxn modelId="{E98B5792-59EF-495A-89B8-98EDCE30D177}" srcId="{242293A4-3F09-426C-921C-6BEA8198F1B8}" destId="{6E316AA7-785E-409D-8160-CF8DA3FE4C45}" srcOrd="1" destOrd="0" parTransId="{893E0454-86A3-4BB9-ABFB-AB7AFDB8B579}" sibTransId="{872D09D6-A9E9-4157-8735-28DAEC4B339B}"/>
    <dgm:cxn modelId="{C5043E5B-5FD4-41DC-8B6C-80B4F834CC22}" srcId="{242293A4-3F09-426C-921C-6BEA8198F1B8}" destId="{E26AC98D-AE7B-4173-8F46-AFEFD388650A}" srcOrd="2" destOrd="0" parTransId="{2A4C10C3-1108-4BFF-8A73-F0902B05A3F7}" sibTransId="{87AA1D69-D179-4789-A6F9-2F0E43155FBB}"/>
    <dgm:cxn modelId="{6E0153C7-C5C6-46AC-85ED-7B59C81E415F}" type="presParOf" srcId="{4F8467A0-0C18-4947-A566-6CADDE0D2FDC}" destId="{A9803A3A-82AD-4C04-941A-A08CC189DC7A}" srcOrd="0" destOrd="0" presId="urn:microsoft.com/office/officeart/2005/8/layout/cycle2"/>
    <dgm:cxn modelId="{DA6F52AA-F96B-40E2-A87D-71FAA3C95C33}" type="presParOf" srcId="{4F8467A0-0C18-4947-A566-6CADDE0D2FDC}" destId="{8D1021FF-03A7-4B43-9E94-59281E74F1D5}" srcOrd="1" destOrd="0" presId="urn:microsoft.com/office/officeart/2005/8/layout/cycle2"/>
    <dgm:cxn modelId="{95B1AD08-F4E7-4450-B93C-EB8A875A14EE}" type="presParOf" srcId="{8D1021FF-03A7-4B43-9E94-59281E74F1D5}" destId="{D03E680B-0432-4C58-92CC-6FDB4AC209CB}" srcOrd="0" destOrd="0" presId="urn:microsoft.com/office/officeart/2005/8/layout/cycle2"/>
    <dgm:cxn modelId="{F089F296-1F9F-4F21-BE9D-D21B3B6B0AB3}" type="presParOf" srcId="{4F8467A0-0C18-4947-A566-6CADDE0D2FDC}" destId="{16A6FFBD-C72F-4107-97FF-5119FFA2FAFD}" srcOrd="2" destOrd="0" presId="urn:microsoft.com/office/officeart/2005/8/layout/cycle2"/>
    <dgm:cxn modelId="{B6647641-6439-473B-88E3-C748C20C25F9}" type="presParOf" srcId="{4F8467A0-0C18-4947-A566-6CADDE0D2FDC}" destId="{968BA77D-24EF-491C-BAD5-416C5715A84B}" srcOrd="3" destOrd="0" presId="urn:microsoft.com/office/officeart/2005/8/layout/cycle2"/>
    <dgm:cxn modelId="{908CFEC1-A6D6-4110-BB09-329D6494D5A0}" type="presParOf" srcId="{968BA77D-24EF-491C-BAD5-416C5715A84B}" destId="{BC7DA69E-084D-4819-84B1-10BF2B7605EF}" srcOrd="0" destOrd="0" presId="urn:microsoft.com/office/officeart/2005/8/layout/cycle2"/>
    <dgm:cxn modelId="{26A4C9FB-652F-4206-A035-12312B0A42C1}" type="presParOf" srcId="{4F8467A0-0C18-4947-A566-6CADDE0D2FDC}" destId="{3B2B3FB2-5FBD-40BB-933C-8610BB8223C7}" srcOrd="4" destOrd="0" presId="urn:microsoft.com/office/officeart/2005/8/layout/cycle2"/>
    <dgm:cxn modelId="{D42B78A3-79AD-4536-8031-DB9F22747296}" type="presParOf" srcId="{4F8467A0-0C18-4947-A566-6CADDE0D2FDC}" destId="{4874F2CB-E165-42CB-A510-D9C4825AC342}" srcOrd="5" destOrd="0" presId="urn:microsoft.com/office/officeart/2005/8/layout/cycle2"/>
    <dgm:cxn modelId="{84A89BF8-092E-4D56-85D2-8A9141619065}" type="presParOf" srcId="{4874F2CB-E165-42CB-A510-D9C4825AC342}" destId="{32E076CB-A05E-4EDC-B92A-051DAEB298CF}" srcOrd="0" destOrd="0" presId="urn:microsoft.com/office/officeart/2005/8/layout/cycle2"/>
    <dgm:cxn modelId="{8C4C8084-1E21-488F-B8F5-8FF453722DA6}" type="presParOf" srcId="{4F8467A0-0C18-4947-A566-6CADDE0D2FDC}" destId="{8245AAC0-E9D3-4A55-B7AA-3287FC2E35CE}" srcOrd="6" destOrd="0" presId="urn:microsoft.com/office/officeart/2005/8/layout/cycle2"/>
    <dgm:cxn modelId="{27F21EE9-01B8-426E-A66D-0E5313623A98}" type="presParOf" srcId="{4F8467A0-0C18-4947-A566-6CADDE0D2FDC}" destId="{1A20811D-28E6-479B-8BF7-ABC914C0F186}" srcOrd="7" destOrd="0" presId="urn:microsoft.com/office/officeart/2005/8/layout/cycle2"/>
    <dgm:cxn modelId="{C38FA8BC-BB06-433C-9297-F24A3E24A687}" type="presParOf" srcId="{1A20811D-28E6-479B-8BF7-ABC914C0F186}" destId="{C7B8C835-9849-4E57-93A3-447E41D64AF5}" srcOrd="0" destOrd="0" presId="urn:microsoft.com/office/officeart/2005/8/layout/cycle2"/>
    <dgm:cxn modelId="{209724D1-0B07-474F-9026-B7D8EC4BBE28}" type="presParOf" srcId="{4F8467A0-0C18-4947-A566-6CADDE0D2FDC}" destId="{076FAB26-EF16-408D-8B6D-EF8618B7E4B1}" srcOrd="8" destOrd="0" presId="urn:microsoft.com/office/officeart/2005/8/layout/cycle2"/>
    <dgm:cxn modelId="{4790D563-C180-47B9-BC75-BE7C4ABDB15C}" type="presParOf" srcId="{4F8467A0-0C18-4947-A566-6CADDE0D2FDC}" destId="{BB938257-86A1-4D98-B7F4-90D0B6D9B8F8}" srcOrd="9" destOrd="0" presId="urn:microsoft.com/office/officeart/2005/8/layout/cycle2"/>
    <dgm:cxn modelId="{FF0DB3CB-1A2B-4B68-8C08-BDE3BD243D02}" type="presParOf" srcId="{BB938257-86A1-4D98-B7F4-90D0B6D9B8F8}" destId="{04EC14C3-3CE5-4B7B-9616-B8FCEE0D8205}" srcOrd="0" destOrd="0" presId="urn:microsoft.com/office/officeart/2005/8/layout/cycle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9803A3A-82AD-4C04-941A-A08CC189DC7A}">
      <dsp:nvSpPr>
        <dsp:cNvPr id="0" name=""/>
        <dsp:cNvSpPr/>
      </dsp:nvSpPr>
      <dsp:spPr>
        <a:xfrm>
          <a:off x="2945870" y="1571"/>
          <a:ext cx="1631661" cy="1480435"/>
        </a:xfrm>
        <a:prstGeom prst="ellipse">
          <a:avLst/>
        </a:prstGeom>
        <a:solidFill>
          <a:srgbClr val="0070C0"/>
        </a:soli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b="1" kern="1200" dirty="0" smtClean="0"/>
            <a:t>SWOG</a:t>
          </a:r>
          <a:endParaRPr lang="en-US" sz="2800" b="1" kern="1200" dirty="0"/>
        </a:p>
      </dsp:txBody>
      <dsp:txXfrm>
        <a:off x="3184821" y="218376"/>
        <a:ext cx="1153759" cy="1046825"/>
      </dsp:txXfrm>
    </dsp:sp>
    <dsp:sp modelId="{8D1021FF-03A7-4B43-9E94-59281E74F1D5}">
      <dsp:nvSpPr>
        <dsp:cNvPr id="0" name=""/>
        <dsp:cNvSpPr/>
      </dsp:nvSpPr>
      <dsp:spPr>
        <a:xfrm rot="7935310">
          <a:off x="4486981" y="1152624"/>
          <a:ext cx="368078" cy="499646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5">
                <a:tint val="60000"/>
                <a:hueOff val="0"/>
                <a:satOff val="0"/>
                <a:lumOff val="0"/>
                <a:alphaOff val="0"/>
                <a:shade val="85000"/>
                <a:satMod val="130000"/>
              </a:schemeClr>
            </a:gs>
            <a:gs pos="34000">
              <a:schemeClr val="accent5">
                <a:tint val="60000"/>
                <a:hueOff val="0"/>
                <a:satOff val="0"/>
                <a:lumOff val="0"/>
                <a:alphaOff val="0"/>
                <a:shade val="87000"/>
                <a:satMod val="125000"/>
              </a:schemeClr>
            </a:gs>
            <a:gs pos="70000">
              <a:schemeClr val="accent5">
                <a:tint val="60000"/>
                <a:hueOff val="0"/>
                <a:satOff val="0"/>
                <a:lumOff val="0"/>
                <a:alphaOff val="0"/>
                <a:tint val="100000"/>
                <a:shade val="90000"/>
                <a:satMod val="130000"/>
              </a:schemeClr>
            </a:gs>
            <a:gs pos="100000">
              <a:schemeClr val="accent5">
                <a:tint val="60000"/>
                <a:hueOff val="0"/>
                <a:satOff val="0"/>
                <a:lumOff val="0"/>
                <a:alphaOff val="0"/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900" kern="1200"/>
        </a:p>
      </dsp:txBody>
      <dsp:txXfrm>
        <a:off x="4579319" y="1211688"/>
        <a:ext cx="257655" cy="299788"/>
      </dsp:txXfrm>
    </dsp:sp>
    <dsp:sp modelId="{16A6FFBD-C72F-4107-97FF-5119FFA2FAFD}">
      <dsp:nvSpPr>
        <dsp:cNvPr id="0" name=""/>
        <dsp:cNvSpPr/>
      </dsp:nvSpPr>
      <dsp:spPr>
        <a:xfrm>
          <a:off x="4819004" y="1307546"/>
          <a:ext cx="1480435" cy="1480435"/>
        </a:xfrm>
        <a:prstGeom prst="ellipse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85000"/>
                <a:satMod val="130000"/>
              </a:schemeClr>
            </a:gs>
            <a:gs pos="34000">
              <a:schemeClr val="accent5">
                <a:hueOff val="0"/>
                <a:satOff val="0"/>
                <a:lumOff val="0"/>
                <a:alphaOff val="0"/>
                <a:shade val="87000"/>
                <a:satMod val="125000"/>
              </a:schemeClr>
            </a:gs>
            <a:gs pos="70000">
              <a:schemeClr val="accent5">
                <a:hueOff val="0"/>
                <a:satOff val="0"/>
                <a:lumOff val="0"/>
                <a:alphaOff val="0"/>
                <a:tint val="100000"/>
                <a:shade val="90000"/>
                <a:satMod val="13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ECOG-ACRIN</a:t>
          </a:r>
          <a:endParaRPr lang="en-US" sz="2400" kern="1200" dirty="0"/>
        </a:p>
      </dsp:txBody>
      <dsp:txXfrm>
        <a:off x="5035809" y="1524351"/>
        <a:ext cx="1046825" cy="1046825"/>
      </dsp:txXfrm>
    </dsp:sp>
    <dsp:sp modelId="{968BA77D-24EF-491C-BAD5-416C5715A84B}">
      <dsp:nvSpPr>
        <dsp:cNvPr id="0" name=""/>
        <dsp:cNvSpPr/>
      </dsp:nvSpPr>
      <dsp:spPr>
        <a:xfrm rot="12255310">
          <a:off x="5022885" y="2843920"/>
          <a:ext cx="392954" cy="499646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5">
                <a:tint val="60000"/>
                <a:hueOff val="0"/>
                <a:satOff val="0"/>
                <a:lumOff val="0"/>
                <a:alphaOff val="0"/>
                <a:shade val="85000"/>
                <a:satMod val="130000"/>
              </a:schemeClr>
            </a:gs>
            <a:gs pos="34000">
              <a:schemeClr val="accent5">
                <a:tint val="60000"/>
                <a:hueOff val="0"/>
                <a:satOff val="0"/>
                <a:lumOff val="0"/>
                <a:alphaOff val="0"/>
                <a:shade val="87000"/>
                <a:satMod val="125000"/>
              </a:schemeClr>
            </a:gs>
            <a:gs pos="70000">
              <a:schemeClr val="accent5">
                <a:tint val="60000"/>
                <a:hueOff val="0"/>
                <a:satOff val="0"/>
                <a:lumOff val="0"/>
                <a:alphaOff val="0"/>
                <a:tint val="100000"/>
                <a:shade val="90000"/>
                <a:satMod val="130000"/>
              </a:schemeClr>
            </a:gs>
            <a:gs pos="100000">
              <a:schemeClr val="accent5">
                <a:tint val="60000"/>
                <a:hueOff val="0"/>
                <a:satOff val="0"/>
                <a:lumOff val="0"/>
                <a:alphaOff val="0"/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900" kern="1200"/>
        </a:p>
      </dsp:txBody>
      <dsp:txXfrm rot="10800000">
        <a:off x="5135568" y="2968063"/>
        <a:ext cx="275068" cy="299788"/>
      </dsp:txXfrm>
    </dsp:sp>
    <dsp:sp modelId="{3B2B3FB2-5FBD-40BB-933C-8610BB8223C7}">
      <dsp:nvSpPr>
        <dsp:cNvPr id="0" name=""/>
        <dsp:cNvSpPr/>
      </dsp:nvSpPr>
      <dsp:spPr>
        <a:xfrm>
          <a:off x="4132412" y="3420659"/>
          <a:ext cx="1480435" cy="1480435"/>
        </a:xfrm>
        <a:prstGeom prst="ellipse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85000"/>
                <a:satMod val="130000"/>
              </a:schemeClr>
            </a:gs>
            <a:gs pos="34000">
              <a:schemeClr val="accent5">
                <a:hueOff val="0"/>
                <a:satOff val="0"/>
                <a:lumOff val="0"/>
                <a:alphaOff val="0"/>
                <a:shade val="87000"/>
                <a:satMod val="125000"/>
              </a:schemeClr>
            </a:gs>
            <a:gs pos="70000">
              <a:schemeClr val="accent5">
                <a:hueOff val="0"/>
                <a:satOff val="0"/>
                <a:lumOff val="0"/>
                <a:alphaOff val="0"/>
                <a:tint val="100000"/>
                <a:shade val="90000"/>
                <a:satMod val="13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NRG</a:t>
          </a:r>
          <a:endParaRPr lang="en-US" sz="2400" kern="1200" dirty="0"/>
        </a:p>
      </dsp:txBody>
      <dsp:txXfrm>
        <a:off x="4349217" y="3637464"/>
        <a:ext cx="1046825" cy="1046825"/>
      </dsp:txXfrm>
    </dsp:sp>
    <dsp:sp modelId="{4874F2CB-E165-42CB-A510-D9C4825AC342}">
      <dsp:nvSpPr>
        <dsp:cNvPr id="0" name=""/>
        <dsp:cNvSpPr/>
      </dsp:nvSpPr>
      <dsp:spPr>
        <a:xfrm rot="16200000">
          <a:off x="3576345" y="3911053"/>
          <a:ext cx="392954" cy="499646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5">
                <a:tint val="60000"/>
                <a:hueOff val="0"/>
                <a:satOff val="0"/>
                <a:lumOff val="0"/>
                <a:alphaOff val="0"/>
                <a:shade val="85000"/>
                <a:satMod val="130000"/>
              </a:schemeClr>
            </a:gs>
            <a:gs pos="34000">
              <a:schemeClr val="accent5">
                <a:tint val="60000"/>
                <a:hueOff val="0"/>
                <a:satOff val="0"/>
                <a:lumOff val="0"/>
                <a:alphaOff val="0"/>
                <a:shade val="87000"/>
                <a:satMod val="125000"/>
              </a:schemeClr>
            </a:gs>
            <a:gs pos="70000">
              <a:schemeClr val="accent5">
                <a:tint val="60000"/>
                <a:hueOff val="0"/>
                <a:satOff val="0"/>
                <a:lumOff val="0"/>
                <a:alphaOff val="0"/>
                <a:tint val="100000"/>
                <a:shade val="90000"/>
                <a:satMod val="130000"/>
              </a:schemeClr>
            </a:gs>
            <a:gs pos="100000">
              <a:schemeClr val="accent5">
                <a:tint val="60000"/>
                <a:hueOff val="0"/>
                <a:satOff val="0"/>
                <a:lumOff val="0"/>
                <a:alphaOff val="0"/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900" kern="1200"/>
        </a:p>
      </dsp:txBody>
      <dsp:txXfrm rot="10800000">
        <a:off x="3635288" y="4069925"/>
        <a:ext cx="275068" cy="299788"/>
      </dsp:txXfrm>
    </dsp:sp>
    <dsp:sp modelId="{8245AAC0-E9D3-4A55-B7AA-3287FC2E35CE}">
      <dsp:nvSpPr>
        <dsp:cNvPr id="0" name=""/>
        <dsp:cNvSpPr/>
      </dsp:nvSpPr>
      <dsp:spPr>
        <a:xfrm>
          <a:off x="1910554" y="3420659"/>
          <a:ext cx="1480435" cy="1480435"/>
        </a:xfrm>
        <a:prstGeom prst="ellipse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85000"/>
                <a:satMod val="130000"/>
              </a:schemeClr>
            </a:gs>
            <a:gs pos="34000">
              <a:schemeClr val="accent5">
                <a:hueOff val="0"/>
                <a:satOff val="0"/>
                <a:lumOff val="0"/>
                <a:alphaOff val="0"/>
                <a:shade val="87000"/>
                <a:satMod val="125000"/>
              </a:schemeClr>
            </a:gs>
            <a:gs pos="70000">
              <a:schemeClr val="accent5">
                <a:hueOff val="0"/>
                <a:satOff val="0"/>
                <a:lumOff val="0"/>
                <a:alphaOff val="0"/>
                <a:tint val="100000"/>
                <a:shade val="90000"/>
                <a:satMod val="13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smtClean="0"/>
            <a:t>CCTG</a:t>
          </a:r>
          <a:endParaRPr lang="en-US" sz="2400" kern="1200" dirty="0"/>
        </a:p>
      </dsp:txBody>
      <dsp:txXfrm>
        <a:off x="2127359" y="3637464"/>
        <a:ext cx="1046825" cy="1046825"/>
      </dsp:txXfrm>
    </dsp:sp>
    <dsp:sp modelId="{1A20811D-28E6-479B-8BF7-ABC914C0F186}">
      <dsp:nvSpPr>
        <dsp:cNvPr id="0" name=""/>
        <dsp:cNvSpPr/>
      </dsp:nvSpPr>
      <dsp:spPr>
        <a:xfrm rot="20895310">
          <a:off x="2114435" y="2865074"/>
          <a:ext cx="392954" cy="499646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5">
                <a:tint val="60000"/>
                <a:hueOff val="0"/>
                <a:satOff val="0"/>
                <a:lumOff val="0"/>
                <a:alphaOff val="0"/>
                <a:shade val="85000"/>
                <a:satMod val="130000"/>
              </a:schemeClr>
            </a:gs>
            <a:gs pos="34000">
              <a:schemeClr val="accent5">
                <a:tint val="60000"/>
                <a:hueOff val="0"/>
                <a:satOff val="0"/>
                <a:lumOff val="0"/>
                <a:alphaOff val="0"/>
                <a:shade val="87000"/>
                <a:satMod val="125000"/>
              </a:schemeClr>
            </a:gs>
            <a:gs pos="70000">
              <a:schemeClr val="accent5">
                <a:tint val="60000"/>
                <a:hueOff val="0"/>
                <a:satOff val="0"/>
                <a:lumOff val="0"/>
                <a:alphaOff val="0"/>
                <a:tint val="100000"/>
                <a:shade val="90000"/>
                <a:satMod val="130000"/>
              </a:schemeClr>
            </a:gs>
            <a:gs pos="100000">
              <a:schemeClr val="accent5">
                <a:tint val="60000"/>
                <a:hueOff val="0"/>
                <a:satOff val="0"/>
                <a:lumOff val="0"/>
                <a:alphaOff val="0"/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900" kern="1200"/>
        </a:p>
      </dsp:txBody>
      <dsp:txXfrm rot="10800000">
        <a:off x="2115669" y="2977001"/>
        <a:ext cx="275068" cy="299788"/>
      </dsp:txXfrm>
    </dsp:sp>
    <dsp:sp modelId="{076FAB26-EF16-408D-8B6D-EF8618B7E4B1}">
      <dsp:nvSpPr>
        <dsp:cNvPr id="0" name=""/>
        <dsp:cNvSpPr/>
      </dsp:nvSpPr>
      <dsp:spPr>
        <a:xfrm>
          <a:off x="1223962" y="1307546"/>
          <a:ext cx="1480435" cy="1480435"/>
        </a:xfrm>
        <a:prstGeom prst="ellipse">
          <a:avLst/>
        </a:prstGeom>
        <a:solidFill>
          <a:srgbClr val="927C61"/>
        </a:soli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Alliance</a:t>
          </a:r>
          <a:endParaRPr lang="en-US" sz="2400" kern="1200" dirty="0"/>
        </a:p>
      </dsp:txBody>
      <dsp:txXfrm>
        <a:off x="1440767" y="1524351"/>
        <a:ext cx="1046825" cy="1046825"/>
      </dsp:txXfrm>
    </dsp:sp>
    <dsp:sp modelId="{BB938257-86A1-4D98-B7F4-90D0B6D9B8F8}">
      <dsp:nvSpPr>
        <dsp:cNvPr id="0" name=""/>
        <dsp:cNvSpPr/>
      </dsp:nvSpPr>
      <dsp:spPr>
        <a:xfrm rot="3615310">
          <a:off x="2651487" y="1164870"/>
          <a:ext cx="368078" cy="499646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5">
                <a:tint val="60000"/>
                <a:hueOff val="0"/>
                <a:satOff val="0"/>
                <a:lumOff val="0"/>
                <a:alphaOff val="0"/>
                <a:shade val="85000"/>
                <a:satMod val="130000"/>
              </a:schemeClr>
            </a:gs>
            <a:gs pos="34000">
              <a:schemeClr val="accent5">
                <a:tint val="60000"/>
                <a:hueOff val="0"/>
                <a:satOff val="0"/>
                <a:lumOff val="0"/>
                <a:alphaOff val="0"/>
                <a:shade val="87000"/>
                <a:satMod val="125000"/>
              </a:schemeClr>
            </a:gs>
            <a:gs pos="70000">
              <a:schemeClr val="accent5">
                <a:tint val="60000"/>
                <a:hueOff val="0"/>
                <a:satOff val="0"/>
                <a:lumOff val="0"/>
                <a:alphaOff val="0"/>
                <a:tint val="100000"/>
                <a:shade val="90000"/>
                <a:satMod val="130000"/>
              </a:schemeClr>
            </a:gs>
            <a:gs pos="100000">
              <a:schemeClr val="accent5">
                <a:tint val="60000"/>
                <a:hueOff val="0"/>
                <a:satOff val="0"/>
                <a:lumOff val="0"/>
                <a:alphaOff val="0"/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900" kern="1200"/>
        </a:p>
      </dsp:txBody>
      <dsp:txXfrm>
        <a:off x="2679306" y="1216862"/>
        <a:ext cx="257655" cy="29978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2">
  <dgm:title val=""/>
  <dgm:desc val=""/>
  <dgm:catLst>
    <dgm:cat type="cycle" pri="1000"/>
    <dgm:cat type="convert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op="equ" fact="0.25"/>
      <dgm:constr type="sibSp" refType="w" refFor="ch" refPtType="node" fact="0.5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sibTransForEach" axis="followSib" ptType="sibTrans" hideLastTrans="0" cnt="1">
            <dgm:layoutNode name="sibTrans">
              <dgm:choose name="Name11">
                <dgm:if name="Name12" axis="par ch" ptType="doc node" func="cnt" op="lt" val="3">
                  <dgm:alg type="conn">
                    <dgm:param type="begPts" val="radial"/>
                    <dgm:param type="endPts" val="radial"/>
                  </dgm:alg>
                </dgm:if>
                <dgm:else name="Name13">
                  <dgm:alg type="conn">
                    <dgm:param type="begPts" val="auto"/>
                    <dgm:param type="endPts" val="auto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1.35"/>
                <dgm:constr type="connDist"/>
                <dgm:constr type="w" for="ch" refType="connDist" fact="0.45"/>
                <dgm:constr type="h" for="ch" refType="h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14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3038649" cy="46305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134" y="1"/>
            <a:ext cx="3038648" cy="46305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A924232-942B-4CF1-8762-123AA10E60FC}" type="datetimeFigureOut">
              <a:rPr lang="en-US" smtClean="0"/>
              <a:t>10/21/2016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760318"/>
            <a:ext cx="3038649" cy="46305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134" y="8760318"/>
            <a:ext cx="3038648" cy="46305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2BC623E-D155-4303-8FF8-80A9A000AD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34218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3038649" cy="46305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134" y="1"/>
            <a:ext cx="3038648" cy="46305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1A9970-2462-43B0-9C9B-51114862A4FD}" type="datetimeFigureOut">
              <a:rPr lang="en-US" smtClean="0"/>
              <a:t>10/21/2016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38188" y="1152525"/>
            <a:ext cx="5535612" cy="3113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849" y="4438436"/>
            <a:ext cx="5608320" cy="363201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760318"/>
            <a:ext cx="3038649" cy="46305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134" y="8760318"/>
            <a:ext cx="3038648" cy="46305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C32826-4357-451F-99FB-6C9607A54F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20754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C32826-4357-451F-99FB-6C9607A54F6E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154898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C32826-4357-451F-99FB-6C9607A54F6E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530659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C32826-4357-451F-99FB-6C9607A54F6E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800694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C32826-4357-451F-99FB-6C9607A54F6E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54725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C32826-4357-451F-99FB-6C9607A54F6E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955801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C32826-4357-451F-99FB-6C9607A54F6E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334116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C32826-4357-451F-99FB-6C9607A54F6E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8226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C32826-4357-451F-99FB-6C9607A54F6E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82960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6392438"/>
            <a:ext cx="12188825" cy="457200"/>
          </a:xfrm>
          <a:prstGeom prst="rect">
            <a:avLst/>
          </a:prstGeom>
          <a:solidFill>
            <a:srgbClr val="0000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20770" y="6436646"/>
            <a:ext cx="1473138" cy="365125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Background Slide #: </a:t>
            </a:r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93255" y="6420793"/>
            <a:ext cx="2866449" cy="417213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41434" y="6334316"/>
            <a:ext cx="1160217" cy="49309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One Column — Foo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 hasCustomPrompt="1"/>
          </p:nvPr>
        </p:nvSpPr>
        <p:spPr>
          <a:xfrm>
            <a:off x="658368" y="415546"/>
            <a:ext cx="10887456" cy="423193"/>
          </a:xfrm>
        </p:spPr>
        <p:txBody>
          <a:bodyPr lIns="0" tIns="0" rIns="0" bIns="0" anchor="b">
            <a:noAutofit/>
          </a:bodyPr>
          <a:lstStyle>
            <a:lvl1pPr>
              <a:lnSpc>
                <a:spcPct val="90000"/>
              </a:lnSpc>
              <a:defRPr sz="2400" baseline="0">
                <a:solidFill>
                  <a:srgbClr val="123E57"/>
                </a:solidFill>
                <a:latin typeface="+mj-lt"/>
                <a:cs typeface="SapientSansBold"/>
              </a:defRPr>
            </a:lvl1pPr>
          </a:lstStyle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1"/>
          </p:nvPr>
        </p:nvSpPr>
        <p:spPr>
          <a:xfrm>
            <a:off x="658368" y="1426633"/>
            <a:ext cx="10887456" cy="4800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20770" y="6436646"/>
            <a:ext cx="1473138" cy="365125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Background Slide #: </a:t>
            </a:r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26005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36083"/>
            <a:ext cx="10546080" cy="1456386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609600" y="1845734"/>
            <a:ext cx="10546080" cy="4023360"/>
          </a:xfrm>
        </p:spPr>
        <p:txBody>
          <a:bodyPr/>
          <a:lstStyle>
            <a:lvl1pPr marL="225425" indent="-225425">
              <a:buClr>
                <a:schemeClr val="accent2">
                  <a:lumMod val="50000"/>
                </a:schemeClr>
              </a:buClr>
              <a:buFont typeface="Arial" panose="020B0604020202020204" pitchFamily="34" charset="0"/>
              <a:buChar char="•"/>
              <a:defRPr/>
            </a:lvl1pPr>
            <a:lvl2pPr marL="384048" indent="-182880">
              <a:buClr>
                <a:schemeClr val="accent2">
                  <a:lumMod val="50000"/>
                </a:schemeClr>
              </a:buClr>
              <a:buFont typeface="Calibri" panose="020F0502020204030204" pitchFamily="34" charset="0"/>
              <a:buChar char="−"/>
              <a:defRPr/>
            </a:lvl2pPr>
            <a:lvl3pPr>
              <a:buClr>
                <a:schemeClr val="accent2">
                  <a:lumMod val="50000"/>
                </a:schemeClr>
              </a:buClr>
              <a:defRPr/>
            </a:lvl3pPr>
            <a:lvl4pPr>
              <a:buClr>
                <a:schemeClr val="accent2">
                  <a:lumMod val="50000"/>
                </a:schemeClr>
              </a:buClr>
              <a:defRPr/>
            </a:lvl4pPr>
            <a:lvl5pPr>
              <a:buClr>
                <a:schemeClr val="accent2">
                  <a:lumMod val="50000"/>
                </a:schemeClr>
              </a:buClr>
              <a:defRPr/>
            </a:lvl5pPr>
          </a:lstStyle>
          <a:p>
            <a:pPr lvl="0"/>
            <a:r>
              <a:rPr lang="en-US" dirty="0" smtClean="0"/>
              <a:t> 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715078" y="6459784"/>
            <a:ext cx="4822804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20770" y="6436646"/>
            <a:ext cx="1473138" cy="365125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Background Slide #: </a:t>
            </a:r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0000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0"/>
            <a:ext cx="1054608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53128"/>
            <a:ext cx="1054608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682102" y="3459990"/>
            <a:ext cx="10473578" cy="18288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93255" y="6420793"/>
            <a:ext cx="2866449" cy="417213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41434" y="6334316"/>
            <a:ext cx="1160217" cy="493092"/>
          </a:xfrm>
          <a:prstGeom prst="rect">
            <a:avLst/>
          </a:prstGeom>
        </p:spPr>
      </p:pic>
      <p:sp>
        <p:nvSpPr>
          <p:cNvPr id="12" name="Slide Number Placeholder 5"/>
          <p:cNvSpPr txBox="1">
            <a:spLocks/>
          </p:cNvSpPr>
          <p:nvPr userDrawn="1"/>
        </p:nvSpPr>
        <p:spPr>
          <a:xfrm>
            <a:off x="120770" y="6436646"/>
            <a:ext cx="14731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05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Background Slide #: </a:t>
            </a:r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599090" y="36083"/>
            <a:ext cx="10556590" cy="1450757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599090" y="1845735"/>
            <a:ext cx="5183700" cy="4023360"/>
          </a:xfrm>
        </p:spPr>
        <p:txBody>
          <a:bodyPr/>
          <a:lstStyle>
            <a:lvl1pPr>
              <a:buClr>
                <a:schemeClr val="accent2">
                  <a:lumMod val="50000"/>
                </a:schemeClr>
              </a:buClr>
              <a:defRPr/>
            </a:lvl1pPr>
            <a:lvl2pPr>
              <a:buClr>
                <a:schemeClr val="accent2">
                  <a:lumMod val="50000"/>
                </a:schemeClr>
              </a:buClr>
              <a:defRPr/>
            </a:lvl2pPr>
            <a:lvl3pPr>
              <a:buClr>
                <a:schemeClr val="accent2">
                  <a:lumMod val="50000"/>
                </a:schemeClr>
              </a:buClr>
              <a:defRPr/>
            </a:lvl3pPr>
            <a:lvl4pPr>
              <a:buClr>
                <a:schemeClr val="accent2">
                  <a:lumMod val="50000"/>
                </a:schemeClr>
              </a:buClr>
              <a:defRPr/>
            </a:lvl4pPr>
            <a:lvl5pPr>
              <a:buClr>
                <a:schemeClr val="accent2">
                  <a:lumMod val="50000"/>
                </a:schemeClr>
              </a:buClr>
              <a:defRPr/>
            </a:lvl5pPr>
          </a:lstStyle>
          <a:p>
            <a:pPr lvl="0"/>
            <a:r>
              <a:rPr lang="en-US" dirty="0" smtClean="0"/>
              <a:t> 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5885793" y="1845735"/>
            <a:ext cx="5269887" cy="4023360"/>
          </a:xfrm>
        </p:spPr>
        <p:txBody>
          <a:bodyPr/>
          <a:lstStyle>
            <a:lvl1pPr>
              <a:buClr>
                <a:schemeClr val="accent2">
                  <a:lumMod val="50000"/>
                </a:schemeClr>
              </a:buClr>
              <a:defRPr/>
            </a:lvl1pPr>
            <a:lvl2pPr>
              <a:buClr>
                <a:schemeClr val="accent2">
                  <a:lumMod val="50000"/>
                </a:schemeClr>
              </a:buClr>
              <a:defRPr/>
            </a:lvl2pPr>
            <a:lvl3pPr>
              <a:buClr>
                <a:schemeClr val="accent2">
                  <a:lumMod val="50000"/>
                </a:schemeClr>
              </a:buClr>
              <a:defRPr/>
            </a:lvl3pPr>
            <a:lvl4pPr>
              <a:buClr>
                <a:schemeClr val="accent2">
                  <a:lumMod val="50000"/>
                </a:schemeClr>
              </a:buClr>
              <a:defRPr/>
            </a:lvl4pPr>
            <a:lvl5pPr>
              <a:buClr>
                <a:schemeClr val="accent2">
                  <a:lumMod val="50000"/>
                </a:schemeClr>
              </a:buClr>
              <a:defRPr/>
            </a:lvl5pPr>
          </a:lstStyle>
          <a:p>
            <a:pPr lvl="0"/>
            <a:r>
              <a:rPr lang="en-US" dirty="0" smtClean="0"/>
              <a:t> 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20770" y="6436646"/>
            <a:ext cx="1473138" cy="365125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Background Slide #: </a:t>
            </a:r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666356" y="38058"/>
            <a:ext cx="10489324" cy="1450757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6356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666356" y="2582334"/>
            <a:ext cx="4937760" cy="33782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dirty="0" smtClean="0"/>
              <a:t> 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6217920" y="2582334"/>
            <a:ext cx="4937760" cy="33782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dirty="0" smtClean="0"/>
              <a:t> 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Slide Number Placeholder 5"/>
          <p:cNvSpPr txBox="1">
            <a:spLocks/>
          </p:cNvSpPr>
          <p:nvPr userDrawn="1"/>
        </p:nvSpPr>
        <p:spPr>
          <a:xfrm>
            <a:off x="120770" y="6436646"/>
            <a:ext cx="14731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05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Background Slide #: </a:t>
            </a:r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36083"/>
            <a:ext cx="1054608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20770" y="6436646"/>
            <a:ext cx="1473138" cy="365125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Background Slide #: </a:t>
            </a:r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0000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93255" y="6420793"/>
            <a:ext cx="2866449" cy="417213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41434" y="6334316"/>
            <a:ext cx="1160217" cy="493092"/>
          </a:xfrm>
          <a:prstGeom prst="rect">
            <a:avLst/>
          </a:prstGeom>
        </p:spPr>
      </p:pic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20770" y="6436646"/>
            <a:ext cx="1473138" cy="365125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Background Slide #: </a:t>
            </a:r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rgbClr val="0000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4175" y="6407697"/>
            <a:ext cx="2866449" cy="417213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41434" y="6334316"/>
            <a:ext cx="1160217" cy="493092"/>
          </a:xfrm>
          <a:prstGeom prst="rect">
            <a:avLst/>
          </a:prstGeom>
          <a:solidFill>
            <a:srgbClr val="002060"/>
          </a:solidFill>
        </p:spPr>
      </p:pic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064031" y="6471145"/>
            <a:ext cx="1473138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02060"/>
                </a:solidFill>
              </a:defRPr>
            </a:lvl1pPr>
          </a:lstStyle>
          <a:p>
            <a:r>
              <a:rPr lang="en-US" dirty="0" smtClean="0"/>
              <a:t>Background Slide #: </a:t>
            </a:r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rgbClr val="0000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93255" y="6420793"/>
            <a:ext cx="2866449" cy="417213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41434" y="6334316"/>
            <a:ext cx="1160217" cy="493092"/>
          </a:xfrm>
          <a:prstGeom prst="rect">
            <a:avLst/>
          </a:prstGeom>
        </p:spPr>
      </p:pic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20770" y="6436646"/>
            <a:ext cx="1473138" cy="365125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Background Slide #: </a:t>
            </a:r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rgbClr val="0000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99090" y="36083"/>
            <a:ext cx="1055659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99090" y="1845734"/>
            <a:ext cx="1055659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dirty="0" smtClean="0"/>
              <a:t> 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599090" y="1486840"/>
            <a:ext cx="10561402" cy="485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93255" y="6420793"/>
            <a:ext cx="2866449" cy="417213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41434" y="6334316"/>
            <a:ext cx="1160217" cy="493092"/>
          </a:xfrm>
          <a:prstGeom prst="rect">
            <a:avLst/>
          </a:prstGeom>
        </p:spPr>
      </p:pic>
      <p:sp>
        <p:nvSpPr>
          <p:cNvPr id="1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20770" y="6436646"/>
            <a:ext cx="1473138" cy="365125"/>
          </a:xfrm>
          <a:prstGeom prst="rect">
            <a:avLst/>
          </a:prstGeom>
        </p:spPr>
        <p:txBody>
          <a:bodyPr anchor="ctr" anchorCtr="0"/>
          <a:lstStyle>
            <a:lvl1pPr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Background Slide #: </a:t>
            </a:r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1" r:id="rId10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285750" indent="-28575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2">
            <a:lumMod val="50000"/>
          </a:schemeClr>
        </a:buClr>
        <a:buSzPct val="100000"/>
        <a:buFont typeface="Courier New" panose="02070309020205020404" pitchFamily="49" charset="0"/>
        <a:buChar char="o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>
            <a:lumMod val="50000"/>
          </a:schemeClr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>
            <a:lumMod val="50000"/>
          </a:schemeClr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>
            <a:lumMod val="50000"/>
          </a:schemeClr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>
            <a:lumMod val="50000"/>
          </a:schemeClr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3.png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11" Type="http://schemas.openxmlformats.org/officeDocument/2006/relationships/image" Target="../media/image7.png"/><Relationship Id="rId5" Type="http://schemas.openxmlformats.org/officeDocument/2006/relationships/diagramQuickStyle" Target="../diagrams/quickStyle1.xml"/><Relationship Id="rId10" Type="http://schemas.openxmlformats.org/officeDocument/2006/relationships/image" Target="../media/image8.jpeg"/><Relationship Id="rId4" Type="http://schemas.openxmlformats.org/officeDocument/2006/relationships/diagramLayout" Target="../diagrams/layout1.xml"/><Relationship Id="rId9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31510"/>
            <a:ext cx="5111574" cy="289360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621876" y="1484670"/>
            <a:ext cx="6533804" cy="2840441"/>
          </a:xfrm>
          <a:ln>
            <a:noFill/>
          </a:ln>
        </p:spPr>
        <p:txBody>
          <a:bodyPr>
            <a:normAutofit/>
          </a:bodyPr>
          <a:lstStyle/>
          <a:p>
            <a:pPr algn="r" fontAlgn="base">
              <a:spcAft>
                <a:spcPct val="0"/>
              </a:spcAft>
              <a:defRPr/>
            </a:pPr>
            <a:r>
              <a:rPr lang="en-US" sz="6000" b="1" i="1" kern="0" dirty="0" smtClean="0">
                <a:ln>
                  <a:solidFill>
                    <a:schemeClr val="bg1"/>
                  </a:solidFill>
                </a:ln>
                <a:solidFill>
                  <a:srgbClr val="002060"/>
                </a:solidFill>
                <a:latin typeface="Arial Black" pitchFamily="34" charset="0"/>
              </a:rPr>
              <a:t> S1400 OVERVIEW / BACKGROUND </a:t>
            </a:r>
            <a:endParaRPr lang="en-US" sz="6000" dirty="0">
              <a:ln>
                <a:solidFill>
                  <a:schemeClr val="bg1"/>
                </a:solidFill>
              </a:ln>
              <a:solidFill>
                <a:srgbClr val="00206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83034" y="4488994"/>
            <a:ext cx="10058400" cy="1331642"/>
          </a:xfrm>
        </p:spPr>
        <p:txBody>
          <a:bodyPr>
            <a:normAutofit fontScale="55000" lnSpcReduction="20000"/>
          </a:bodyPr>
          <a:lstStyle/>
          <a:p>
            <a:pPr algn="ctr"/>
            <a:r>
              <a:rPr lang="en-US" sz="4300" b="1" kern="0" dirty="0">
                <a:solidFill>
                  <a:srgbClr val="000066"/>
                </a:solidFill>
              </a:rPr>
              <a:t>A Biomarker-Driven Master Protocol for Previously Treated Squamous Cell Lung Cancer (LUNG-MAP</a:t>
            </a:r>
            <a:r>
              <a:rPr lang="en-US" sz="4300" b="1" kern="0" dirty="0" smtClean="0">
                <a:solidFill>
                  <a:srgbClr val="000066"/>
                </a:solidFill>
              </a:rPr>
              <a:t>)</a:t>
            </a:r>
            <a:endParaRPr lang="en-US" sz="4300" b="1" kern="0" dirty="0">
              <a:solidFill>
                <a:srgbClr val="000066"/>
              </a:solidFill>
            </a:endParaRPr>
          </a:p>
          <a:p>
            <a:r>
              <a:rPr lang="en-US" sz="3600" kern="0" dirty="0">
                <a:solidFill>
                  <a:srgbClr val="000066"/>
                </a:solidFill>
                <a:latin typeface="+mn-lt"/>
              </a:rPr>
              <a:t>This slide deck provides an overview of the design and motivation for the Lung-MAP (S1400) </a:t>
            </a:r>
            <a:r>
              <a:rPr lang="en-US" sz="3600" kern="0" dirty="0" smtClean="0">
                <a:solidFill>
                  <a:srgbClr val="000066"/>
                </a:solidFill>
                <a:latin typeface="+mn-lt"/>
              </a:rPr>
              <a:t>trial</a:t>
            </a:r>
            <a:endParaRPr lang="en-US" sz="1600" b="1" kern="0" dirty="0" smtClean="0">
              <a:solidFill>
                <a:srgbClr val="000066"/>
              </a:solidFill>
              <a:latin typeface="+mn-lt"/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780" y="104255"/>
            <a:ext cx="2155750" cy="1110211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7982" y="222810"/>
            <a:ext cx="2477251" cy="1052328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41434" y="6334316"/>
            <a:ext cx="1160217" cy="493092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95631" y="104255"/>
            <a:ext cx="1606761" cy="1202545"/>
          </a:xfrm>
          <a:prstGeom prst="rect">
            <a:avLst/>
          </a:prstGeom>
        </p:spPr>
      </p:pic>
      <p:pic>
        <p:nvPicPr>
          <p:cNvPr id="13" name="Picture 2" descr="NCTN Horizontal Badge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60927" y="436295"/>
            <a:ext cx="2436658" cy="8313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8919104" y="5934531"/>
            <a:ext cx="300274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kern="0" dirty="0">
                <a:solidFill>
                  <a:srgbClr val="000066"/>
                </a:solidFill>
              </a:rPr>
              <a:t>Version </a:t>
            </a:r>
            <a:r>
              <a:rPr lang="en-US" b="1" kern="0" dirty="0" smtClean="0">
                <a:solidFill>
                  <a:srgbClr val="000066"/>
                </a:solidFill>
              </a:rPr>
              <a:t>Date November 2016</a:t>
            </a:r>
            <a:endParaRPr lang="en-US" b="1" kern="0" dirty="0">
              <a:solidFill>
                <a:srgbClr val="000066"/>
              </a:solidFill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mtClean="0"/>
              <a:t>Background Slide #: </a:t>
            </a:r>
            <a:fld id="{4FAB73BC-B049-4115-A692-8D63A059BFB8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74604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S1400 Study Chairs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599090" y="1529642"/>
            <a:ext cx="5128610" cy="4907004"/>
          </a:xfrm>
        </p:spPr>
        <p:txBody>
          <a:bodyPr>
            <a:no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sz="2200" b="1" dirty="0" smtClean="0"/>
              <a:t>Vassiliki </a:t>
            </a:r>
            <a:r>
              <a:rPr lang="en-US" sz="2200" b="1" dirty="0"/>
              <a:t>A. Papadimitrakopoulou, </a:t>
            </a:r>
            <a:r>
              <a:rPr lang="en-US" sz="2200" b="1" dirty="0" smtClean="0"/>
              <a:t>MD</a:t>
            </a:r>
            <a:r>
              <a:rPr lang="en-US" sz="2200" dirty="0" smtClean="0"/>
              <a:t> (</a:t>
            </a:r>
            <a:r>
              <a:rPr lang="en-US" sz="2200" dirty="0"/>
              <a:t>Medical </a:t>
            </a:r>
            <a:r>
              <a:rPr lang="en-US" sz="2200" dirty="0" smtClean="0"/>
              <a:t>Oncology)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200" b="1" dirty="0"/>
              <a:t>Roy S. Herbst, MD, PhD </a:t>
            </a:r>
            <a:br>
              <a:rPr lang="en-US" sz="2200" b="1" dirty="0"/>
            </a:br>
            <a:r>
              <a:rPr lang="en-US" sz="2200" dirty="0" smtClean="0"/>
              <a:t>(Medical Oncology)</a:t>
            </a:r>
            <a:endParaRPr lang="en-US" sz="22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2200" b="1" dirty="0"/>
              <a:t>David R. Gandara, MD</a:t>
            </a:r>
            <a:r>
              <a:rPr lang="en-US" sz="2200" dirty="0"/>
              <a:t> </a:t>
            </a:r>
            <a:br>
              <a:rPr lang="en-US" sz="2200" dirty="0"/>
            </a:br>
            <a:r>
              <a:rPr lang="en-US" sz="2200" dirty="0" smtClean="0"/>
              <a:t>(Medical Oncology)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200" b="1" dirty="0" smtClean="0"/>
              <a:t>Fred </a:t>
            </a:r>
            <a:r>
              <a:rPr lang="en-US" sz="2200" b="1" dirty="0"/>
              <a:t>R. Hirsch, </a:t>
            </a:r>
            <a:r>
              <a:rPr lang="en-US" sz="2200" b="1" dirty="0" smtClean="0"/>
              <a:t>MD, PhD </a:t>
            </a:r>
            <a:br>
              <a:rPr lang="en-US" sz="2200" b="1" dirty="0" smtClean="0"/>
            </a:br>
            <a:r>
              <a:rPr lang="en-US" sz="2200" dirty="0" smtClean="0"/>
              <a:t>(</a:t>
            </a:r>
            <a:r>
              <a:rPr lang="en-US" sz="2200" dirty="0"/>
              <a:t>Translational Medicine</a:t>
            </a:r>
            <a:r>
              <a:rPr lang="en-US" sz="2200" dirty="0" smtClean="0"/>
              <a:t>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200" b="1" dirty="0"/>
              <a:t>Philip C. Mack, </a:t>
            </a:r>
            <a:r>
              <a:rPr lang="en-US" sz="2200" b="1" dirty="0" smtClean="0"/>
              <a:t>PhD </a:t>
            </a:r>
            <a:br>
              <a:rPr lang="en-US" sz="2200" b="1" dirty="0" smtClean="0"/>
            </a:br>
            <a:r>
              <a:rPr lang="en-US" sz="2200" dirty="0" smtClean="0"/>
              <a:t>(</a:t>
            </a:r>
            <a:r>
              <a:rPr lang="en-US" sz="2200" dirty="0"/>
              <a:t>Translational Medicine</a:t>
            </a:r>
            <a:r>
              <a:rPr lang="en-US" sz="2200" dirty="0" smtClean="0"/>
              <a:t>)</a:t>
            </a:r>
          </a:p>
          <a:p>
            <a:pPr>
              <a:lnSpc>
                <a:spcPct val="100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2200" b="1" dirty="0" smtClean="0"/>
              <a:t>Lawrence </a:t>
            </a:r>
            <a:r>
              <a:rPr lang="en-US" sz="2200" b="1" dirty="0"/>
              <a:t>H. Schwartz, </a:t>
            </a:r>
            <a:r>
              <a:rPr lang="en-US" sz="2200" b="1" dirty="0" smtClean="0"/>
              <a:t>MD</a:t>
            </a:r>
          </a:p>
          <a:p>
            <a:pPr marL="200025" lvl="1" indent="92075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200" dirty="0"/>
              <a:t>(Imaging)</a:t>
            </a:r>
            <a:r>
              <a:rPr lang="en-US" sz="1800" dirty="0" smtClean="0"/>
              <a:t/>
            </a:r>
            <a:br>
              <a:rPr lang="en-US" sz="1800" dirty="0" smtClean="0"/>
            </a:br>
            <a:r>
              <a:rPr lang="en-US" sz="1800" dirty="0" smtClean="0"/>
              <a:t/>
            </a:r>
            <a:br>
              <a:rPr lang="en-US" sz="1800" dirty="0" smtClean="0"/>
            </a:br>
            <a:r>
              <a:rPr lang="en-US" sz="1800" dirty="0" smtClean="0"/>
              <a:t/>
            </a:r>
            <a:br>
              <a:rPr lang="en-US" sz="1800" dirty="0" smtClean="0"/>
            </a:br>
            <a:r>
              <a:rPr lang="en-US" sz="1800" dirty="0" smtClean="0"/>
              <a:t/>
            </a:r>
            <a:br>
              <a:rPr lang="en-US" sz="1800" dirty="0" smtClean="0"/>
            </a:br>
            <a:endParaRPr lang="en-US" sz="1800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5885793" y="1529643"/>
            <a:ext cx="5269887" cy="4023360"/>
          </a:xfrm>
        </p:spPr>
        <p:txBody>
          <a:bodyPr>
            <a:normAutofit lnSpcReduction="10000"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dirty="0" smtClean="0"/>
              <a:t>Statisticians</a:t>
            </a:r>
            <a:endParaRPr lang="en-US" dirty="0"/>
          </a:p>
          <a:p>
            <a:pPr lvl="1">
              <a:buFont typeface="Calibri" panose="020F0502020204030204" pitchFamily="34" charset="0"/>
              <a:buChar char="−"/>
            </a:pPr>
            <a:r>
              <a:rPr lang="en-US" sz="2000" b="1" dirty="0" smtClean="0"/>
              <a:t>Mary W. </a:t>
            </a:r>
            <a:r>
              <a:rPr lang="en-US" sz="2000" b="1" dirty="0"/>
              <a:t>Redman</a:t>
            </a:r>
            <a:r>
              <a:rPr lang="en-US" sz="2000" dirty="0"/>
              <a:t>, </a:t>
            </a:r>
            <a:r>
              <a:rPr lang="en-US" sz="2000" b="1" dirty="0"/>
              <a:t>PhD</a:t>
            </a:r>
          </a:p>
          <a:p>
            <a:pPr lvl="1">
              <a:buFont typeface="Calibri" panose="020F0502020204030204" pitchFamily="34" charset="0"/>
              <a:buChar char="−"/>
            </a:pPr>
            <a:r>
              <a:rPr lang="en-US" sz="2000" b="1" dirty="0"/>
              <a:t>James Moon</a:t>
            </a:r>
            <a:r>
              <a:rPr lang="en-US" sz="2000" dirty="0"/>
              <a:t>, </a:t>
            </a:r>
            <a:r>
              <a:rPr lang="en-US" sz="2000" b="1" dirty="0"/>
              <a:t>MS</a:t>
            </a:r>
          </a:p>
          <a:p>
            <a:pPr lvl="1">
              <a:buFont typeface="Calibri" panose="020F0502020204030204" pitchFamily="34" charset="0"/>
              <a:buChar char="−"/>
            </a:pPr>
            <a:r>
              <a:rPr lang="en-US" sz="2000" b="1" dirty="0" smtClean="0"/>
              <a:t>Katherine Griffin</a:t>
            </a:r>
            <a:r>
              <a:rPr lang="en-US" sz="2000" dirty="0" smtClean="0"/>
              <a:t>, </a:t>
            </a:r>
            <a:r>
              <a:rPr lang="en-US" sz="2000" b="1" dirty="0" smtClean="0"/>
              <a:t>MS</a:t>
            </a:r>
          </a:p>
          <a:p>
            <a:pPr lvl="1">
              <a:buFont typeface="Calibri" panose="020F0502020204030204" pitchFamily="34" charset="0"/>
              <a:buChar char="−"/>
            </a:pPr>
            <a:r>
              <a:rPr lang="en-US" sz="2000" b="1" dirty="0" smtClean="0"/>
              <a:t>Jieling Miao, MS</a:t>
            </a:r>
            <a:endParaRPr lang="en-US" sz="2000" b="1" dirty="0"/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Cooperative Groups</a:t>
            </a:r>
          </a:p>
          <a:p>
            <a:pPr lvl="1">
              <a:buFont typeface="Calibri" panose="020F0502020204030204" pitchFamily="34" charset="0"/>
              <a:buChar char="−"/>
            </a:pPr>
            <a:r>
              <a:rPr lang="en-US" sz="2000" b="1" dirty="0" smtClean="0"/>
              <a:t>Karen Kelly, MD </a:t>
            </a:r>
            <a:r>
              <a:rPr lang="en-US" sz="2000" dirty="0" smtClean="0"/>
              <a:t>(SWOG)</a:t>
            </a:r>
          </a:p>
          <a:p>
            <a:pPr lvl="1">
              <a:buFont typeface="Calibri" panose="020F0502020204030204" pitchFamily="34" charset="0"/>
              <a:buChar char="−"/>
            </a:pPr>
            <a:r>
              <a:rPr lang="en-US" sz="2000" b="1" dirty="0" smtClean="0"/>
              <a:t>Everett </a:t>
            </a:r>
            <a:r>
              <a:rPr lang="en-US" sz="2000" b="1" dirty="0"/>
              <a:t>Vokes</a:t>
            </a:r>
            <a:r>
              <a:rPr lang="en-US" sz="2000" dirty="0"/>
              <a:t>, </a:t>
            </a:r>
            <a:r>
              <a:rPr lang="en-US" sz="2000" b="1" dirty="0"/>
              <a:t>MD</a:t>
            </a:r>
            <a:r>
              <a:rPr lang="en-US" sz="2000" dirty="0"/>
              <a:t> (Alliance</a:t>
            </a:r>
            <a:r>
              <a:rPr lang="en-US" sz="2000" dirty="0" smtClean="0"/>
              <a:t>)</a:t>
            </a:r>
          </a:p>
          <a:p>
            <a:pPr lvl="1">
              <a:buFont typeface="Calibri" panose="020F0502020204030204" pitchFamily="34" charset="0"/>
              <a:buChar char="−"/>
            </a:pPr>
            <a:r>
              <a:rPr lang="en-US" sz="2000" b="1" dirty="0" smtClean="0"/>
              <a:t>Suresh Ramalingam</a:t>
            </a:r>
            <a:r>
              <a:rPr lang="en-US" sz="2000" dirty="0" smtClean="0"/>
              <a:t>, </a:t>
            </a:r>
            <a:r>
              <a:rPr lang="en-US" sz="2000" b="1" dirty="0" smtClean="0"/>
              <a:t>MD</a:t>
            </a:r>
            <a:r>
              <a:rPr lang="en-US" sz="2000" dirty="0" smtClean="0"/>
              <a:t> (ECOG/ACRIN)</a:t>
            </a:r>
          </a:p>
          <a:p>
            <a:pPr lvl="1">
              <a:buFont typeface="Calibri" panose="020F0502020204030204" pitchFamily="34" charset="0"/>
              <a:buChar char="−"/>
            </a:pPr>
            <a:r>
              <a:rPr lang="en-US" sz="2000" b="1" dirty="0" smtClean="0"/>
              <a:t>Jeff Bradley</a:t>
            </a:r>
            <a:r>
              <a:rPr lang="en-US" sz="2000" dirty="0" smtClean="0"/>
              <a:t>, </a:t>
            </a:r>
            <a:r>
              <a:rPr lang="en-US" sz="2000" b="1" dirty="0" smtClean="0"/>
              <a:t>MD</a:t>
            </a:r>
            <a:r>
              <a:rPr lang="en-US" sz="2000" dirty="0" smtClean="0"/>
              <a:t> (NRG)</a:t>
            </a:r>
          </a:p>
          <a:p>
            <a:pPr lvl="1">
              <a:buFont typeface="Calibri" panose="020F0502020204030204" pitchFamily="34" charset="0"/>
              <a:buChar char="−"/>
            </a:pPr>
            <a:r>
              <a:rPr lang="en-US" sz="2000" b="1" dirty="0" smtClean="0"/>
              <a:t>Natasha Leighl</a:t>
            </a:r>
            <a:r>
              <a:rPr lang="en-US" sz="2000" dirty="0" smtClean="0"/>
              <a:t>, </a:t>
            </a:r>
            <a:r>
              <a:rPr lang="en-US" sz="2000" b="1" dirty="0" smtClean="0"/>
              <a:t>MD</a:t>
            </a:r>
            <a:r>
              <a:rPr lang="en-US" sz="2000" dirty="0" smtClean="0"/>
              <a:t> (CCTG)</a:t>
            </a:r>
            <a:r>
              <a:rPr lang="en-US" sz="2000" dirty="0"/>
              <a:t/>
            </a:r>
            <a:br>
              <a:rPr lang="en-US" sz="2000" dirty="0"/>
            </a:br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mtClean="0"/>
              <a:t>Background Slide #: </a:t>
            </a:r>
            <a:fld id="{4FAB73BC-B049-4115-A692-8D63A059BFB8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35134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9" name="Straight Arrow Connector 48"/>
          <p:cNvCxnSpPr>
            <a:stCxn id="9" idx="2"/>
            <a:endCxn id="50" idx="0"/>
          </p:cNvCxnSpPr>
          <p:nvPr/>
        </p:nvCxnSpPr>
        <p:spPr>
          <a:xfrm flipH="1">
            <a:off x="1772087" y="2912373"/>
            <a:ext cx="3113" cy="1317957"/>
          </a:xfrm>
          <a:prstGeom prst="straightConnector1">
            <a:avLst/>
          </a:prstGeom>
          <a:noFill/>
          <a:ln w="19050" cap="flat" cmpd="sng" algn="ctr">
            <a:solidFill>
              <a:srgbClr val="4F81BD">
                <a:shade val="95000"/>
                <a:satMod val="105000"/>
              </a:srgbClr>
            </a:solidFill>
            <a:prstDash val="solid"/>
            <a:tailEnd type="arrow"/>
          </a:ln>
          <a:effectLst/>
        </p:spPr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Generic Lung-MAP Design</a:t>
            </a:r>
            <a:endParaRPr lang="en-US" sz="3600" dirty="0"/>
          </a:p>
        </p:txBody>
      </p:sp>
      <p:sp>
        <p:nvSpPr>
          <p:cNvPr id="7" name="TextBox 11"/>
          <p:cNvSpPr txBox="1">
            <a:spLocks noChangeArrowheads="1"/>
          </p:cNvSpPr>
          <p:nvPr/>
        </p:nvSpPr>
        <p:spPr bwMode="auto">
          <a:xfrm>
            <a:off x="4165467" y="1682993"/>
            <a:ext cx="3655725" cy="398550"/>
          </a:xfrm>
          <a:prstGeom prst="rect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  <a:headEnd/>
            <a:tailEnd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square" lIns="89896" tIns="44948" rIns="89896" bIns="44948">
            <a:spAutoFit/>
          </a:bodyPr>
          <a:lstStyle/>
          <a:p>
            <a:pPr algn="ctr">
              <a:defRPr/>
            </a:pPr>
            <a:r>
              <a:rPr lang="en-US" sz="2000" b="1" kern="0" dirty="0" smtClean="0">
                <a:solidFill>
                  <a:schemeClr val="bg1"/>
                </a:solidFill>
                <a:latin typeface="Calibri" panose="020F0502020204030204" pitchFamily="34" charset="0"/>
              </a:rPr>
              <a:t>Centralized Biomarker Profiling</a:t>
            </a:r>
            <a:endParaRPr lang="en-US" sz="2000" b="1" kern="0" dirty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9" name="TextBox 2"/>
          <p:cNvSpPr txBox="1">
            <a:spLocks noChangeArrowheads="1"/>
          </p:cNvSpPr>
          <p:nvPr/>
        </p:nvSpPr>
        <p:spPr bwMode="auto">
          <a:xfrm>
            <a:off x="695373" y="2544600"/>
            <a:ext cx="2159653" cy="367773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none" lIns="89896" tIns="44948" rIns="89896" bIns="44948">
            <a:spAutoFit/>
          </a:bodyPr>
          <a:lstStyle/>
          <a:p>
            <a:pPr algn="ctr">
              <a:defRPr/>
            </a:pPr>
            <a:r>
              <a:rPr lang="en-US" b="1" u="sng" kern="0" dirty="0" smtClean="0">
                <a:solidFill>
                  <a:prstClr val="black"/>
                </a:solidFill>
                <a:latin typeface="Calibri" panose="020F0502020204030204" pitchFamily="34" charset="0"/>
              </a:rPr>
              <a:t>Biomarker 1 Positive</a:t>
            </a:r>
            <a:endParaRPr lang="en-US" kern="0" dirty="0">
              <a:solidFill>
                <a:prstClr val="black"/>
              </a:solidFill>
              <a:latin typeface="Calibri" panose="020F0502020204030204" pitchFamily="34" charset="0"/>
            </a:endParaRPr>
          </a:p>
        </p:txBody>
      </p:sp>
      <p:cxnSp>
        <p:nvCxnSpPr>
          <p:cNvPr id="24" name="Straight Arrow Connector 23"/>
          <p:cNvCxnSpPr>
            <a:stCxn id="7" idx="2"/>
          </p:cNvCxnSpPr>
          <p:nvPr/>
        </p:nvCxnSpPr>
        <p:spPr>
          <a:xfrm flipH="1">
            <a:off x="5992490" y="2081543"/>
            <a:ext cx="840" cy="238615"/>
          </a:xfrm>
          <a:prstGeom prst="straightConnector1">
            <a:avLst/>
          </a:prstGeom>
          <a:noFill/>
          <a:ln w="19050" cap="flat" cmpd="sng" algn="ctr">
            <a:solidFill>
              <a:srgbClr val="4F81BD">
                <a:shade val="95000"/>
                <a:satMod val="105000"/>
              </a:srgbClr>
            </a:solidFill>
            <a:prstDash val="solid"/>
            <a:tailEnd type="arrow"/>
          </a:ln>
          <a:effectLst/>
        </p:spPr>
      </p:cxnSp>
      <p:sp>
        <p:nvSpPr>
          <p:cNvPr id="37" name="Rectangle 36"/>
          <p:cNvSpPr/>
          <p:nvPr/>
        </p:nvSpPr>
        <p:spPr>
          <a:xfrm>
            <a:off x="269693" y="5555370"/>
            <a:ext cx="1163655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/>
              <a:t>All patients evaluated for full set of biomarkers.  Sub-studies </a:t>
            </a:r>
            <a:r>
              <a:rPr lang="en-US" b="1" dirty="0"/>
              <a:t>assigned based on biomarker </a:t>
            </a:r>
            <a:r>
              <a:rPr lang="en-US" b="1" dirty="0" smtClean="0"/>
              <a:t>results; </a:t>
            </a:r>
            <a:r>
              <a:rPr lang="en-US" b="1" dirty="0"/>
              <a:t>patients with multiple biomarkers randomly assigned to </a:t>
            </a:r>
            <a:r>
              <a:rPr lang="en-US" b="1" dirty="0" smtClean="0"/>
              <a:t>sub-study</a:t>
            </a:r>
            <a:r>
              <a:rPr lang="en-US" b="1" dirty="0"/>
              <a:t> </a:t>
            </a:r>
            <a:r>
              <a:rPr lang="en-US" b="1" dirty="0" smtClean="0"/>
              <a:t>based on the ratio of biomarkers’ prevalence. </a:t>
            </a:r>
            <a:r>
              <a:rPr lang="en-US" b="1" dirty="0"/>
              <a:t> </a:t>
            </a:r>
          </a:p>
        </p:txBody>
      </p:sp>
      <p:sp>
        <p:nvSpPr>
          <p:cNvPr id="45" name="TextBox 2"/>
          <p:cNvSpPr txBox="1">
            <a:spLocks noChangeArrowheads="1"/>
          </p:cNvSpPr>
          <p:nvPr/>
        </p:nvSpPr>
        <p:spPr bwMode="auto">
          <a:xfrm>
            <a:off x="860574" y="3238810"/>
            <a:ext cx="1823023" cy="644772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none" lIns="89896" tIns="44948" rIns="89896" bIns="44948">
            <a:spAutoFit/>
          </a:bodyPr>
          <a:lstStyle/>
          <a:p>
            <a:pPr algn="ctr">
              <a:defRPr/>
            </a:pPr>
            <a:r>
              <a:rPr lang="en-US" b="1" u="sng" kern="0" dirty="0" smtClean="0">
                <a:solidFill>
                  <a:prstClr val="black"/>
                </a:solidFill>
                <a:latin typeface="Calibri" panose="020F0502020204030204" pitchFamily="34" charset="0"/>
              </a:rPr>
              <a:t>Sub-study 1</a:t>
            </a:r>
          </a:p>
          <a:p>
            <a:pPr algn="ctr">
              <a:defRPr/>
            </a:pPr>
            <a:r>
              <a:rPr lang="en-US" kern="0" dirty="0" smtClean="0">
                <a:solidFill>
                  <a:prstClr val="black"/>
                </a:solidFill>
                <a:latin typeface="Calibri" panose="020F0502020204030204" pitchFamily="34" charset="0"/>
              </a:rPr>
              <a:t>Biomarker-driven</a:t>
            </a:r>
            <a:endParaRPr lang="en-US" kern="0" dirty="0">
              <a:solidFill>
                <a:prstClr val="black"/>
              </a:solidFill>
              <a:latin typeface="Calibri" panose="020F0502020204030204" pitchFamily="34" charset="0"/>
            </a:endParaRPr>
          </a:p>
        </p:txBody>
      </p:sp>
      <p:sp>
        <p:nvSpPr>
          <p:cNvPr id="50" name="TextBox 3"/>
          <p:cNvSpPr txBox="1">
            <a:spLocks noChangeArrowheads="1"/>
          </p:cNvSpPr>
          <p:nvPr/>
        </p:nvSpPr>
        <p:spPr bwMode="auto">
          <a:xfrm>
            <a:off x="958358" y="4230330"/>
            <a:ext cx="1627457" cy="923330"/>
          </a:xfrm>
          <a:prstGeom prst="rect">
            <a:avLst/>
          </a:prstGeom>
          <a:solidFill>
            <a:srgbClr val="4F81BD">
              <a:lumMod val="20000"/>
              <a:lumOff val="80000"/>
            </a:srgbClr>
          </a:solidFill>
          <a:ln w="6350">
            <a:solidFill>
              <a:sysClr val="windowText" lastClr="000000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US" kern="0" dirty="0" smtClean="0">
                <a:solidFill>
                  <a:prstClr val="black"/>
                </a:solidFill>
                <a:latin typeface="Calibri" panose="020F0502020204030204" pitchFamily="34" charset="0"/>
              </a:rPr>
              <a:t>Evaluate: Investigational therapy 1</a:t>
            </a:r>
            <a:endParaRPr lang="en-US" kern="0" dirty="0">
              <a:solidFill>
                <a:prstClr val="black"/>
              </a:solidFill>
              <a:latin typeface="Calibri" panose="020F0502020204030204" pitchFamily="34" charset="0"/>
            </a:endParaRPr>
          </a:p>
        </p:txBody>
      </p:sp>
      <p:cxnSp>
        <p:nvCxnSpPr>
          <p:cNvPr id="65" name="Straight Arrow Connector 64"/>
          <p:cNvCxnSpPr>
            <a:stCxn id="66" idx="2"/>
            <a:endCxn id="68" idx="0"/>
          </p:cNvCxnSpPr>
          <p:nvPr/>
        </p:nvCxnSpPr>
        <p:spPr>
          <a:xfrm flipH="1">
            <a:off x="7185176" y="2912373"/>
            <a:ext cx="1" cy="1317957"/>
          </a:xfrm>
          <a:prstGeom prst="straightConnector1">
            <a:avLst/>
          </a:prstGeom>
          <a:noFill/>
          <a:ln w="19050" cap="flat" cmpd="sng" algn="ctr">
            <a:solidFill>
              <a:srgbClr val="4F81BD">
                <a:shade val="95000"/>
                <a:satMod val="105000"/>
              </a:srgbClr>
            </a:solidFill>
            <a:prstDash val="solid"/>
            <a:tailEnd type="arrow"/>
          </a:ln>
          <a:effectLst/>
        </p:spPr>
      </p:cxnSp>
      <p:sp>
        <p:nvSpPr>
          <p:cNvPr id="66" name="TextBox 2"/>
          <p:cNvSpPr txBox="1">
            <a:spLocks noChangeArrowheads="1"/>
          </p:cNvSpPr>
          <p:nvPr/>
        </p:nvSpPr>
        <p:spPr bwMode="auto">
          <a:xfrm>
            <a:off x="6010773" y="2544600"/>
            <a:ext cx="2348808" cy="367773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none" lIns="89896" tIns="44948" rIns="89896" bIns="44948">
            <a:spAutoFit/>
          </a:bodyPr>
          <a:lstStyle/>
          <a:p>
            <a:pPr algn="ctr">
              <a:defRPr/>
            </a:pPr>
            <a:r>
              <a:rPr lang="en-US" b="1" u="sng" kern="0" dirty="0" smtClean="0">
                <a:solidFill>
                  <a:prstClr val="black"/>
                </a:solidFill>
                <a:latin typeface="Calibri" panose="020F0502020204030204" pitchFamily="34" charset="0"/>
              </a:rPr>
              <a:t>…Biomarker n Positive</a:t>
            </a:r>
            <a:endParaRPr lang="en-US" kern="0" dirty="0">
              <a:solidFill>
                <a:prstClr val="black"/>
              </a:solidFill>
              <a:latin typeface="Calibri" panose="020F0502020204030204" pitchFamily="34" charset="0"/>
            </a:endParaRPr>
          </a:p>
        </p:txBody>
      </p:sp>
      <p:sp>
        <p:nvSpPr>
          <p:cNvPr id="67" name="TextBox 2"/>
          <p:cNvSpPr txBox="1">
            <a:spLocks noChangeArrowheads="1"/>
          </p:cNvSpPr>
          <p:nvPr/>
        </p:nvSpPr>
        <p:spPr bwMode="auto">
          <a:xfrm>
            <a:off x="6270555" y="3238810"/>
            <a:ext cx="1823023" cy="644772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none" lIns="89896" tIns="44948" rIns="89896" bIns="44948">
            <a:spAutoFit/>
          </a:bodyPr>
          <a:lstStyle/>
          <a:p>
            <a:pPr algn="ctr">
              <a:defRPr/>
            </a:pPr>
            <a:r>
              <a:rPr lang="en-US" b="1" u="sng" kern="0" dirty="0" smtClean="0">
                <a:solidFill>
                  <a:prstClr val="black"/>
                </a:solidFill>
                <a:latin typeface="Calibri" panose="020F0502020204030204" pitchFamily="34" charset="0"/>
              </a:rPr>
              <a:t>…Sub-study n</a:t>
            </a:r>
          </a:p>
          <a:p>
            <a:pPr algn="ctr">
              <a:defRPr/>
            </a:pPr>
            <a:r>
              <a:rPr lang="en-US" kern="0" dirty="0" smtClean="0">
                <a:solidFill>
                  <a:prstClr val="black"/>
                </a:solidFill>
                <a:latin typeface="Calibri" panose="020F0502020204030204" pitchFamily="34" charset="0"/>
              </a:rPr>
              <a:t>Biomarker-driven</a:t>
            </a:r>
            <a:endParaRPr lang="en-US" kern="0" dirty="0">
              <a:solidFill>
                <a:prstClr val="black"/>
              </a:solidFill>
              <a:latin typeface="Calibri" panose="020F0502020204030204" pitchFamily="34" charset="0"/>
            </a:endParaRPr>
          </a:p>
        </p:txBody>
      </p:sp>
      <p:sp>
        <p:nvSpPr>
          <p:cNvPr id="68" name="TextBox 3"/>
          <p:cNvSpPr txBox="1">
            <a:spLocks noChangeArrowheads="1"/>
          </p:cNvSpPr>
          <p:nvPr/>
        </p:nvSpPr>
        <p:spPr bwMode="auto">
          <a:xfrm>
            <a:off x="6371447" y="4230330"/>
            <a:ext cx="1627457" cy="923330"/>
          </a:xfrm>
          <a:prstGeom prst="rect">
            <a:avLst/>
          </a:prstGeom>
          <a:solidFill>
            <a:srgbClr val="4F81BD">
              <a:lumMod val="20000"/>
              <a:lumOff val="80000"/>
            </a:srgbClr>
          </a:solidFill>
          <a:ln w="6350">
            <a:solidFill>
              <a:sysClr val="windowText" lastClr="00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US" kern="0" dirty="0">
                <a:solidFill>
                  <a:prstClr val="black"/>
                </a:solidFill>
                <a:latin typeface="Calibri" panose="020F0502020204030204" pitchFamily="34" charset="0"/>
              </a:rPr>
              <a:t>Evaluate: Investigational therapy </a:t>
            </a:r>
            <a:r>
              <a:rPr lang="en-US" kern="0" dirty="0" smtClean="0">
                <a:solidFill>
                  <a:prstClr val="black"/>
                </a:solidFill>
                <a:latin typeface="Calibri" panose="020F0502020204030204" pitchFamily="34" charset="0"/>
              </a:rPr>
              <a:t>n</a:t>
            </a:r>
            <a:endParaRPr lang="en-US" kern="0" dirty="0">
              <a:solidFill>
                <a:prstClr val="black"/>
              </a:solidFill>
              <a:latin typeface="Calibri" panose="020F0502020204030204" pitchFamily="34" charset="0"/>
            </a:endParaRPr>
          </a:p>
        </p:txBody>
      </p:sp>
      <p:cxnSp>
        <p:nvCxnSpPr>
          <p:cNvPr id="69" name="Straight Arrow Connector 68"/>
          <p:cNvCxnSpPr>
            <a:stCxn id="70" idx="2"/>
            <a:endCxn id="72" idx="0"/>
          </p:cNvCxnSpPr>
          <p:nvPr/>
        </p:nvCxnSpPr>
        <p:spPr>
          <a:xfrm flipH="1">
            <a:off x="4437707" y="2912373"/>
            <a:ext cx="2" cy="1317957"/>
          </a:xfrm>
          <a:prstGeom prst="straightConnector1">
            <a:avLst/>
          </a:prstGeom>
          <a:noFill/>
          <a:ln w="19050" cap="flat" cmpd="sng" algn="ctr">
            <a:solidFill>
              <a:srgbClr val="4F81BD">
                <a:shade val="95000"/>
                <a:satMod val="105000"/>
              </a:srgbClr>
            </a:solidFill>
            <a:prstDash val="solid"/>
            <a:tailEnd type="arrow"/>
          </a:ln>
          <a:effectLst/>
        </p:spPr>
      </p:cxnSp>
      <p:sp>
        <p:nvSpPr>
          <p:cNvPr id="70" name="TextBox 2"/>
          <p:cNvSpPr txBox="1">
            <a:spLocks noChangeArrowheads="1"/>
          </p:cNvSpPr>
          <p:nvPr/>
        </p:nvSpPr>
        <p:spPr bwMode="auto">
          <a:xfrm>
            <a:off x="3357882" y="2544600"/>
            <a:ext cx="2159653" cy="367773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none" lIns="89896" tIns="44948" rIns="89896" bIns="44948">
            <a:spAutoFit/>
          </a:bodyPr>
          <a:lstStyle/>
          <a:p>
            <a:pPr algn="ctr">
              <a:defRPr/>
            </a:pPr>
            <a:r>
              <a:rPr lang="en-US" b="1" u="sng" kern="0" dirty="0" smtClean="0">
                <a:solidFill>
                  <a:prstClr val="black"/>
                </a:solidFill>
                <a:latin typeface="Calibri" panose="020F0502020204030204" pitchFamily="34" charset="0"/>
              </a:rPr>
              <a:t>Biomarker 2 Positive</a:t>
            </a:r>
            <a:endParaRPr lang="en-US" kern="0" dirty="0">
              <a:solidFill>
                <a:prstClr val="black"/>
              </a:solidFill>
              <a:latin typeface="Calibri" panose="020F0502020204030204" pitchFamily="34" charset="0"/>
            </a:endParaRPr>
          </a:p>
        </p:txBody>
      </p:sp>
      <p:sp>
        <p:nvSpPr>
          <p:cNvPr id="71" name="TextBox 2"/>
          <p:cNvSpPr txBox="1">
            <a:spLocks noChangeArrowheads="1"/>
          </p:cNvSpPr>
          <p:nvPr/>
        </p:nvSpPr>
        <p:spPr bwMode="auto">
          <a:xfrm>
            <a:off x="3567887" y="3248965"/>
            <a:ext cx="1823023" cy="644772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none" lIns="89896" tIns="44948" rIns="89896" bIns="44948">
            <a:spAutoFit/>
          </a:bodyPr>
          <a:lstStyle/>
          <a:p>
            <a:pPr algn="ctr">
              <a:defRPr/>
            </a:pPr>
            <a:r>
              <a:rPr lang="en-US" b="1" u="sng" kern="0" dirty="0" smtClean="0">
                <a:solidFill>
                  <a:prstClr val="black"/>
                </a:solidFill>
                <a:latin typeface="Calibri" panose="020F0502020204030204" pitchFamily="34" charset="0"/>
              </a:rPr>
              <a:t>Sub-study 2</a:t>
            </a:r>
          </a:p>
          <a:p>
            <a:pPr algn="ctr">
              <a:defRPr/>
            </a:pPr>
            <a:r>
              <a:rPr lang="en-US" kern="0" dirty="0" smtClean="0">
                <a:solidFill>
                  <a:prstClr val="black"/>
                </a:solidFill>
                <a:latin typeface="Calibri" panose="020F0502020204030204" pitchFamily="34" charset="0"/>
              </a:rPr>
              <a:t>Biomarker-driven</a:t>
            </a:r>
            <a:endParaRPr lang="en-US" kern="0" dirty="0">
              <a:solidFill>
                <a:prstClr val="black"/>
              </a:solidFill>
              <a:latin typeface="Calibri" panose="020F0502020204030204" pitchFamily="34" charset="0"/>
            </a:endParaRPr>
          </a:p>
        </p:txBody>
      </p:sp>
      <p:sp>
        <p:nvSpPr>
          <p:cNvPr id="72" name="TextBox 3"/>
          <p:cNvSpPr txBox="1">
            <a:spLocks noChangeArrowheads="1"/>
          </p:cNvSpPr>
          <p:nvPr/>
        </p:nvSpPr>
        <p:spPr bwMode="auto">
          <a:xfrm>
            <a:off x="3623978" y="4230330"/>
            <a:ext cx="1627457" cy="923330"/>
          </a:xfrm>
          <a:prstGeom prst="rect">
            <a:avLst/>
          </a:prstGeom>
          <a:solidFill>
            <a:srgbClr val="4F81BD">
              <a:lumMod val="20000"/>
              <a:lumOff val="80000"/>
            </a:srgbClr>
          </a:solidFill>
          <a:ln w="6350">
            <a:solidFill>
              <a:sysClr val="windowText" lastClr="000000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US" kern="0" dirty="0">
                <a:solidFill>
                  <a:prstClr val="black"/>
                </a:solidFill>
                <a:latin typeface="Calibri" panose="020F0502020204030204" pitchFamily="34" charset="0"/>
              </a:rPr>
              <a:t>Evaluate: Investigational therapy </a:t>
            </a:r>
            <a:r>
              <a:rPr lang="en-US" kern="0" dirty="0" smtClean="0">
                <a:solidFill>
                  <a:prstClr val="black"/>
                </a:solidFill>
                <a:latin typeface="Calibri" panose="020F0502020204030204" pitchFamily="34" charset="0"/>
              </a:rPr>
              <a:t>2</a:t>
            </a:r>
            <a:endParaRPr lang="en-US" kern="0" dirty="0">
              <a:solidFill>
                <a:prstClr val="black"/>
              </a:solidFill>
              <a:latin typeface="Calibri" panose="020F0502020204030204" pitchFamily="34" charset="0"/>
            </a:endParaRPr>
          </a:p>
        </p:txBody>
      </p:sp>
      <p:cxnSp>
        <p:nvCxnSpPr>
          <p:cNvPr id="73" name="Straight Arrow Connector 72"/>
          <p:cNvCxnSpPr>
            <a:stCxn id="74" idx="2"/>
            <a:endCxn id="76" idx="0"/>
          </p:cNvCxnSpPr>
          <p:nvPr/>
        </p:nvCxnSpPr>
        <p:spPr>
          <a:xfrm flipH="1">
            <a:off x="10234008" y="2912373"/>
            <a:ext cx="2" cy="1317957"/>
          </a:xfrm>
          <a:prstGeom prst="straightConnector1">
            <a:avLst/>
          </a:prstGeom>
          <a:noFill/>
          <a:ln w="19050" cap="flat" cmpd="sng" algn="ctr">
            <a:solidFill>
              <a:srgbClr val="4F81BD">
                <a:shade val="95000"/>
                <a:satMod val="105000"/>
              </a:srgbClr>
            </a:solidFill>
            <a:prstDash val="solid"/>
            <a:tailEnd type="arrow"/>
          </a:ln>
          <a:effectLst/>
        </p:spPr>
      </p:cxnSp>
      <p:sp>
        <p:nvSpPr>
          <p:cNvPr id="74" name="TextBox 2"/>
          <p:cNvSpPr txBox="1">
            <a:spLocks noChangeArrowheads="1"/>
          </p:cNvSpPr>
          <p:nvPr/>
        </p:nvSpPr>
        <p:spPr bwMode="auto">
          <a:xfrm>
            <a:off x="8852819" y="2544600"/>
            <a:ext cx="2762382" cy="367773"/>
          </a:xfrm>
          <a:prstGeom prst="rect">
            <a:avLst/>
          </a:prstGeom>
          <a:solidFill>
            <a:schemeClr val="accent6"/>
          </a:solidFill>
          <a:ln>
            <a:solidFill>
              <a:schemeClr val="accent6">
                <a:lumMod val="50000"/>
              </a:schemeClr>
            </a:solidFill>
            <a:headEnd/>
            <a:tailEnd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none" lIns="89896" tIns="44948" rIns="89896" bIns="44948">
            <a:spAutoFit/>
          </a:bodyPr>
          <a:lstStyle/>
          <a:p>
            <a:pPr algn="ctr">
              <a:defRPr/>
            </a:pPr>
            <a:r>
              <a:rPr lang="en-US" b="1" u="sng" kern="0" dirty="0" smtClean="0">
                <a:solidFill>
                  <a:prstClr val="black"/>
                </a:solidFill>
                <a:latin typeface="Calibri" panose="020F0502020204030204" pitchFamily="34" charset="0"/>
              </a:rPr>
              <a:t>Not Biomarker 1-n Positive</a:t>
            </a:r>
            <a:endParaRPr lang="en-US" kern="0" dirty="0">
              <a:solidFill>
                <a:prstClr val="black"/>
              </a:solidFill>
              <a:latin typeface="Calibri" panose="020F0502020204030204" pitchFamily="34" charset="0"/>
            </a:endParaRPr>
          </a:p>
        </p:txBody>
      </p:sp>
      <p:sp>
        <p:nvSpPr>
          <p:cNvPr id="75" name="TextBox 2"/>
          <p:cNvSpPr txBox="1">
            <a:spLocks noChangeArrowheads="1"/>
          </p:cNvSpPr>
          <p:nvPr/>
        </p:nvSpPr>
        <p:spPr bwMode="auto">
          <a:xfrm>
            <a:off x="9104486" y="3238810"/>
            <a:ext cx="2259041" cy="367773"/>
          </a:xfrm>
          <a:prstGeom prst="rect">
            <a:avLst/>
          </a:prstGeom>
          <a:solidFill>
            <a:schemeClr val="accent6"/>
          </a:solidFill>
          <a:ln>
            <a:headEnd/>
            <a:tailEnd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none" lIns="89896" tIns="44948" rIns="89896" bIns="44948">
            <a:spAutoFit/>
          </a:bodyPr>
          <a:lstStyle/>
          <a:p>
            <a:pPr algn="ctr">
              <a:defRPr/>
            </a:pPr>
            <a:r>
              <a:rPr lang="en-US" b="1" u="sng" kern="0" dirty="0" smtClean="0">
                <a:solidFill>
                  <a:prstClr val="black"/>
                </a:solidFill>
                <a:latin typeface="Calibri" panose="020F0502020204030204" pitchFamily="34" charset="0"/>
              </a:rPr>
              <a:t>Non-match Sub-study</a:t>
            </a:r>
            <a:endParaRPr lang="en-US" kern="0" dirty="0">
              <a:solidFill>
                <a:prstClr val="black"/>
              </a:solidFill>
              <a:latin typeface="Calibri" panose="020F0502020204030204" pitchFamily="34" charset="0"/>
            </a:endParaRPr>
          </a:p>
        </p:txBody>
      </p:sp>
      <p:sp>
        <p:nvSpPr>
          <p:cNvPr id="76" name="TextBox 3"/>
          <p:cNvSpPr txBox="1">
            <a:spLocks noChangeArrowheads="1"/>
          </p:cNvSpPr>
          <p:nvPr/>
        </p:nvSpPr>
        <p:spPr bwMode="auto">
          <a:xfrm>
            <a:off x="9150935" y="4230330"/>
            <a:ext cx="2166145" cy="1200329"/>
          </a:xfrm>
          <a:prstGeom prst="rect">
            <a:avLst/>
          </a:prstGeom>
          <a:solidFill>
            <a:srgbClr val="4F81BD">
              <a:lumMod val="20000"/>
              <a:lumOff val="80000"/>
            </a:srgbClr>
          </a:solidFill>
          <a:ln w="6350">
            <a:solidFill>
              <a:sysClr val="windowText" lastClr="00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 defTabSz="806867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kern="0" dirty="0">
                <a:solidFill>
                  <a:prstClr val="black"/>
                </a:solidFill>
                <a:latin typeface="Calibri" panose="020F0502020204030204" pitchFamily="34" charset="0"/>
              </a:rPr>
              <a:t>Evaluate: </a:t>
            </a:r>
            <a:endParaRPr lang="en-US" kern="0" dirty="0" smtClean="0">
              <a:solidFill>
                <a:prstClr val="black"/>
              </a:solidFill>
              <a:latin typeface="Calibri" panose="020F0502020204030204" pitchFamily="34" charset="0"/>
            </a:endParaRPr>
          </a:p>
          <a:p>
            <a:pPr algn="ctr" defTabSz="806867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kern="0" dirty="0" smtClean="0">
                <a:solidFill>
                  <a:prstClr val="black"/>
                </a:solidFill>
                <a:latin typeface="Calibri" panose="020F0502020204030204" pitchFamily="34" charset="0"/>
              </a:rPr>
              <a:t>Non-Match Investigational therapy</a:t>
            </a:r>
            <a:endParaRPr lang="en-US" kern="0" baseline="30000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</a:endParaRPr>
          </a:p>
        </p:txBody>
      </p:sp>
      <p:sp>
        <p:nvSpPr>
          <p:cNvPr id="25" name="Left Bracket 24"/>
          <p:cNvSpPr/>
          <p:nvPr/>
        </p:nvSpPr>
        <p:spPr>
          <a:xfrm rot="5400000">
            <a:off x="5873977" y="-2367670"/>
            <a:ext cx="142192" cy="9476130"/>
          </a:xfrm>
          <a:prstGeom prst="leftBracket">
            <a:avLst/>
          </a:prstGeom>
          <a:noFill/>
          <a:ln w="38100" cap="flat" cmpd="sng" algn="ctr">
            <a:solidFill>
              <a:srgbClr val="728C8B"/>
            </a:solidFill>
            <a:prstDash val="solid"/>
          </a:ln>
          <a:effectLst/>
        </p:spPr>
        <p:txBody>
          <a:bodyPr anchor="ctr"/>
          <a:lstStyle/>
          <a:p>
            <a:pPr algn="ctr">
              <a:defRPr/>
            </a:pPr>
            <a:endParaRPr lang="en-US" sz="1747" kern="0" dirty="0">
              <a:solidFill>
                <a:srgbClr val="C0504D">
                  <a:lumMod val="60000"/>
                  <a:lumOff val="40000"/>
                </a:srgbClr>
              </a:solidFill>
              <a:latin typeface="Calibri"/>
              <a:ea typeface="ヒラギノ角ゴ Pro W3" charset="-128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mtClean="0"/>
              <a:t>Background Slide #: </a:t>
            </a:r>
            <a:fld id="{4FAB73BC-B049-4115-A692-8D63A059BFB8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07460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0"/>
            <a:ext cx="10546080" cy="1456386"/>
          </a:xfrm>
        </p:spPr>
        <p:txBody>
          <a:bodyPr>
            <a:normAutofit/>
          </a:bodyPr>
          <a:lstStyle/>
          <a:p>
            <a:r>
              <a:rPr lang="en-US" sz="3600" dirty="0" smtClean="0"/>
              <a:t>Lung-MAP Design and Design Principles</a:t>
            </a:r>
            <a:endParaRPr lang="en-US" sz="3600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609600" y="1613504"/>
            <a:ext cx="10546080" cy="4700209"/>
          </a:xfrm>
        </p:spPr>
        <p:txBody>
          <a:bodyPr>
            <a:noAutofit/>
          </a:bodyPr>
          <a:lstStyle/>
          <a:p>
            <a:r>
              <a:rPr lang="en-US" sz="2600" dirty="0" smtClean="0"/>
              <a:t>Common biomarker profiling platform allows patients to be evaluated for participation in all active sub-studies</a:t>
            </a:r>
          </a:p>
          <a:p>
            <a:pPr lvl="1"/>
            <a:r>
              <a:rPr lang="en-US" sz="2400" dirty="0" smtClean="0"/>
              <a:t>All eligible patients have access to at least one clinical trial within Lung-MAP</a:t>
            </a:r>
          </a:p>
          <a:p>
            <a:r>
              <a:rPr lang="en-US" sz="2600" dirty="0" smtClean="0"/>
              <a:t>Trial infrastructure (platform) allows for the addition of new investigational therapies over time</a:t>
            </a:r>
          </a:p>
          <a:p>
            <a:pPr lvl="1"/>
            <a:r>
              <a:rPr lang="en-US" sz="2400" dirty="0" smtClean="0"/>
              <a:t>Each investigational therapy is evaluated independent of other investigational therapies</a:t>
            </a:r>
          </a:p>
          <a:p>
            <a:r>
              <a:rPr lang="en-US" sz="2600" dirty="0" smtClean="0"/>
              <a:t>Sub-studies are either:</a:t>
            </a:r>
          </a:p>
          <a:p>
            <a:pPr lvl="1"/>
            <a:r>
              <a:rPr lang="en-US" sz="2400" dirty="0" smtClean="0"/>
              <a:t>Biomarker driven, or</a:t>
            </a:r>
          </a:p>
          <a:p>
            <a:pPr lvl="1"/>
            <a:r>
              <a:rPr lang="en-US" sz="2400" dirty="0" smtClean="0"/>
              <a:t>Non-match for patients not positive for one of </a:t>
            </a:r>
            <a:r>
              <a:rPr lang="en-US" sz="2400" smtClean="0"/>
              <a:t>the </a:t>
            </a:r>
            <a:r>
              <a:rPr lang="en-US" sz="2400" smtClean="0"/>
              <a:t>sub-study </a:t>
            </a:r>
            <a:r>
              <a:rPr lang="en-US" sz="2400" dirty="0" smtClean="0"/>
              <a:t>biomarkers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mtClean="0"/>
              <a:t>Background Slide #: </a:t>
            </a:r>
            <a:fld id="{4FAB73BC-B049-4115-A692-8D63A059BFB8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2257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0"/>
            <a:ext cx="10546080" cy="1456386"/>
          </a:xfrm>
        </p:spPr>
        <p:txBody>
          <a:bodyPr>
            <a:normAutofit/>
          </a:bodyPr>
          <a:lstStyle/>
          <a:p>
            <a:r>
              <a:rPr lang="en-US" sz="3600" dirty="0"/>
              <a:t>Lung-MAP Design and Design </a:t>
            </a:r>
            <a:r>
              <a:rPr lang="en-US" sz="3600" dirty="0" smtClean="0"/>
              <a:t>Principles</a:t>
            </a:r>
            <a:endParaRPr lang="en-US" sz="3600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609600" y="1613504"/>
            <a:ext cx="10546080" cy="4700209"/>
          </a:xfrm>
        </p:spPr>
        <p:txBody>
          <a:bodyPr>
            <a:noAutofit/>
          </a:bodyPr>
          <a:lstStyle/>
          <a:p>
            <a:r>
              <a:rPr lang="en-US" sz="2600" dirty="0" smtClean="0"/>
              <a:t>Biomarker-driven sub-studies include a targeted therapy in a biomarker-defined population</a:t>
            </a:r>
          </a:p>
          <a:p>
            <a:r>
              <a:rPr lang="en-US" sz="2600" dirty="0" smtClean="0"/>
              <a:t>Non-match studies include a therapy that may benefit patients irrespective of biomarker status</a:t>
            </a:r>
          </a:p>
          <a:p>
            <a:r>
              <a:rPr lang="en-US" sz="2600" dirty="0" smtClean="0"/>
              <a:t>Standardized designs across sub-studies for consistency</a:t>
            </a:r>
          </a:p>
          <a:p>
            <a:pPr lvl="1"/>
            <a:r>
              <a:rPr lang="en-US" sz="2400" dirty="0" smtClean="0"/>
              <a:t>Single arm Phase II design for targeted therapies to rapidly evaluate potential efficacy, may lead to a future Randomized Phase III trial</a:t>
            </a:r>
          </a:p>
          <a:p>
            <a:pPr lvl="1"/>
            <a:r>
              <a:rPr lang="en-US" sz="2400" dirty="0" smtClean="0"/>
              <a:t>Randomized Phase III design for definitive evaluation on investigational therapies</a:t>
            </a:r>
          </a:p>
          <a:p>
            <a:pPr lvl="1"/>
            <a:r>
              <a:rPr lang="en-US" sz="2400" dirty="0" smtClean="0"/>
              <a:t>Ultimate goal of each sub-study evaluation is  to lead to regulatory approval of successful investigational therapies</a:t>
            </a:r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mtClean="0"/>
              <a:t>Background Slide #: </a:t>
            </a:r>
            <a:fld id="{4FAB73BC-B049-4115-A692-8D63A059BFB8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68055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 smtClean="0"/>
              <a:t>Why is Lung-MAP in Squamous Cell Lung Cancer?</a:t>
            </a:r>
            <a:endParaRPr lang="en-US" sz="3600" dirty="0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886666" y="1719610"/>
            <a:ext cx="9739294" cy="4365880"/>
          </a:xfrm>
        </p:spPr>
        <p:txBody>
          <a:bodyPr>
            <a:normAutofit/>
          </a:bodyPr>
          <a:lstStyle/>
          <a:p>
            <a:r>
              <a:rPr lang="en-US" sz="2400" dirty="0" smtClean="0">
                <a:ea typeface="ＭＳ Ｐゴシック" pitchFamily="34" charset="-128"/>
                <a:cs typeface="Arial" charset="0"/>
              </a:rPr>
              <a:t>Screening for potential therapeutic targets is rapidly becoming a standard part of treatment of NSCLC</a:t>
            </a:r>
          </a:p>
          <a:p>
            <a:r>
              <a:rPr lang="en-US" sz="2400" dirty="0" smtClean="0">
                <a:ea typeface="ＭＳ Ｐゴシック" pitchFamily="34" charset="-128"/>
                <a:cs typeface="Arial" charset="0"/>
              </a:rPr>
              <a:t>In </a:t>
            </a:r>
            <a:r>
              <a:rPr lang="en-US" sz="2400" dirty="0">
                <a:ea typeface="ＭＳ Ｐゴシック" pitchFamily="34" charset="-128"/>
                <a:cs typeface="Arial" charset="0"/>
              </a:rPr>
              <a:t>63% of </a:t>
            </a:r>
            <a:r>
              <a:rPr lang="en-US" sz="2400" dirty="0" smtClean="0">
                <a:ea typeface="ＭＳ Ｐゴシック" pitchFamily="34" charset="-128"/>
                <a:cs typeface="Arial" charset="0"/>
              </a:rPr>
              <a:t>lung squamous cell cancer (SCCA) </a:t>
            </a:r>
            <a:r>
              <a:rPr lang="en-US" sz="2400" dirty="0">
                <a:ea typeface="ＭＳ Ｐゴシック" pitchFamily="34" charset="-128"/>
                <a:cs typeface="Arial" charset="0"/>
              </a:rPr>
              <a:t>we can now identify a possible therapeutic </a:t>
            </a:r>
            <a:r>
              <a:rPr lang="en-US" sz="2400" dirty="0" smtClean="0">
                <a:ea typeface="ＭＳ Ｐゴシック" pitchFamily="34" charset="-128"/>
                <a:cs typeface="Arial" charset="0"/>
              </a:rPr>
              <a:t>target</a:t>
            </a:r>
            <a:endParaRPr lang="en-US" sz="2400" dirty="0">
              <a:ea typeface="ＭＳ Ｐゴシック" pitchFamily="34" charset="-128"/>
              <a:cs typeface="Arial" charset="0"/>
            </a:endParaRPr>
          </a:p>
          <a:p>
            <a:r>
              <a:rPr lang="en-US" sz="2400" dirty="0" smtClean="0"/>
              <a:t>Lung </a:t>
            </a:r>
            <a:r>
              <a:rPr lang="en-US" sz="2400" dirty="0"/>
              <a:t>SCCA remains an “orphan” </a:t>
            </a:r>
            <a:r>
              <a:rPr lang="en-US" sz="2400" dirty="0" smtClean="0"/>
              <a:t>group where </a:t>
            </a:r>
            <a:r>
              <a:rPr lang="en-US" sz="2400" dirty="0"/>
              <a:t>substantial developments </a:t>
            </a:r>
            <a:r>
              <a:rPr lang="en-US" sz="2400" dirty="0" smtClean="0"/>
              <a:t>in targeted  </a:t>
            </a:r>
            <a:r>
              <a:rPr lang="en-US" sz="2400" dirty="0"/>
              <a:t>therapeutics have yet to be </a:t>
            </a:r>
            <a:r>
              <a:rPr lang="en-US" sz="2400" dirty="0" smtClean="0"/>
              <a:t>seen </a:t>
            </a:r>
            <a:r>
              <a:rPr lang="en-US" sz="2400" dirty="0"/>
              <a:t>and all the targeted therapies so far approved in NSCLC, are largely ineffective. </a:t>
            </a:r>
            <a:r>
              <a:rPr lang="en-US" sz="2400" dirty="0" smtClean="0"/>
              <a:t> </a:t>
            </a:r>
            <a:r>
              <a:rPr lang="en-US" sz="2400" dirty="0"/>
              <a:t>Subgroup selection (genotype or phenotype-driven) refined </a:t>
            </a:r>
            <a:r>
              <a:rPr lang="en-US" sz="2400" dirty="0" smtClean="0"/>
              <a:t>strategy is promising.</a:t>
            </a:r>
          </a:p>
          <a:p>
            <a:r>
              <a:rPr lang="en-US" sz="2400" dirty="0"/>
              <a:t>In 2015, two immunotherapy agents were approved by the </a:t>
            </a:r>
            <a:r>
              <a:rPr lang="en-US" sz="2400" dirty="0" smtClean="0"/>
              <a:t>FDA and Health Canada </a:t>
            </a:r>
            <a:r>
              <a:rPr lang="en-US" sz="2400" dirty="0"/>
              <a:t>for the treatment of squamous lung cancer. Immunotherapy is a major component of the Lung-MAP trial</a:t>
            </a:r>
            <a:r>
              <a:rPr lang="en-US" sz="2400" dirty="0" smtClean="0"/>
              <a:t>.</a:t>
            </a:r>
            <a:endParaRPr lang="en-US" dirty="0">
              <a:ea typeface="ＭＳ Ｐゴシック" pitchFamily="34" charset="-128"/>
              <a:cs typeface="Arial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mtClean="0"/>
              <a:t>Background Slide #: </a:t>
            </a:r>
            <a:fld id="{4FAB73BC-B049-4115-A692-8D63A059BFB8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45613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 smtClean="0"/>
              <a:t>Study Description and Objectives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845734"/>
            <a:ext cx="10546080" cy="4390474"/>
          </a:xfrm>
        </p:spPr>
        <p:txBody>
          <a:bodyPr>
            <a:normAutofit fontScale="92500" lnSpcReduction="20000"/>
          </a:bodyPr>
          <a:lstStyle/>
          <a:p>
            <a:pPr marL="1489075" indent="-1489075">
              <a:spcBef>
                <a:spcPts val="600"/>
              </a:spcBef>
              <a:buNone/>
            </a:pPr>
            <a:r>
              <a:rPr lang="en-US" sz="2600" u="sng" dirty="0" smtClean="0"/>
              <a:t>Description</a:t>
            </a:r>
            <a:r>
              <a:rPr lang="en-US" sz="2600" dirty="0" smtClean="0"/>
              <a:t>:</a:t>
            </a:r>
          </a:p>
          <a:p>
            <a:pPr>
              <a:spcBef>
                <a:spcPts val="600"/>
              </a:spcBef>
            </a:pPr>
            <a:r>
              <a:rPr lang="en-US" sz="2600" dirty="0" smtClean="0"/>
              <a:t>Unique </a:t>
            </a:r>
            <a:r>
              <a:rPr lang="en-US" sz="2600" dirty="0"/>
              <a:t>biomarker umbrella trial for patients who have received and progressed on one or more lines of prior therapy </a:t>
            </a:r>
            <a:r>
              <a:rPr lang="en-US" sz="2600" dirty="0" smtClean="0"/>
              <a:t>for lung SCCA </a:t>
            </a:r>
          </a:p>
          <a:p>
            <a:pPr>
              <a:spcBef>
                <a:spcPts val="600"/>
              </a:spcBef>
              <a:buFont typeface="Arial"/>
              <a:buChar char="•"/>
            </a:pPr>
            <a:r>
              <a:rPr lang="en-US" sz="2600" dirty="0" smtClean="0"/>
              <a:t>One </a:t>
            </a:r>
            <a:r>
              <a:rPr lang="en-US" sz="2600" dirty="0"/>
              <a:t>of the first large-scale precision medicine trials launched in the NCTN</a:t>
            </a:r>
          </a:p>
          <a:p>
            <a:r>
              <a:rPr lang="en-US" sz="2600" dirty="0"/>
              <a:t>Includes biomarker-driven sub-studies and at least one study option for patients not eligible for biomarker-driven </a:t>
            </a:r>
            <a:r>
              <a:rPr lang="en-US" sz="2600" dirty="0" smtClean="0"/>
              <a:t>sub-studies</a:t>
            </a:r>
          </a:p>
          <a:p>
            <a:r>
              <a:rPr lang="en-US" sz="2600" dirty="0"/>
              <a:t>Offers patients both targeted and immunotherapy treatments; provides options to patients who have limited alternatives</a:t>
            </a:r>
          </a:p>
          <a:p>
            <a:pPr marL="0" indent="0">
              <a:spcBef>
                <a:spcPts val="600"/>
              </a:spcBef>
              <a:buNone/>
            </a:pPr>
            <a:endParaRPr lang="en-US" sz="2600" dirty="0" smtClean="0"/>
          </a:p>
          <a:p>
            <a:pPr marL="1374775" indent="-1374775">
              <a:spcBef>
                <a:spcPts val="600"/>
              </a:spcBef>
              <a:buNone/>
            </a:pPr>
            <a:r>
              <a:rPr lang="en-US" sz="2600" u="sng" dirty="0" smtClean="0"/>
              <a:t>Objective</a:t>
            </a:r>
            <a:r>
              <a:rPr lang="en-US" sz="2600" dirty="0" smtClean="0"/>
              <a:t>: </a:t>
            </a:r>
            <a:r>
              <a:rPr lang="en-US" sz="2600" dirty="0"/>
              <a:t>	</a:t>
            </a:r>
            <a:endParaRPr lang="en-US" sz="2600" dirty="0" smtClean="0"/>
          </a:p>
          <a:p>
            <a:pPr>
              <a:spcBef>
                <a:spcPts val="600"/>
              </a:spcBef>
            </a:pPr>
            <a:r>
              <a:rPr lang="en-US" sz="2600" dirty="0" smtClean="0"/>
              <a:t>Identify </a:t>
            </a:r>
            <a:r>
              <a:rPr lang="en-US" sz="2600" dirty="0"/>
              <a:t>and </a:t>
            </a:r>
            <a:r>
              <a:rPr lang="en-US" sz="2600" dirty="0" smtClean="0"/>
              <a:t>quickly </a:t>
            </a:r>
            <a:r>
              <a:rPr lang="en-US" sz="2600" dirty="0"/>
              <a:t>lead to the approval of safe </a:t>
            </a:r>
            <a:r>
              <a:rPr lang="en-US" sz="2600" dirty="0" smtClean="0"/>
              <a:t>and </a:t>
            </a:r>
            <a:r>
              <a:rPr lang="en-US" sz="2600" dirty="0"/>
              <a:t>effective regimens </a:t>
            </a:r>
            <a:r>
              <a:rPr lang="en-US" sz="2600" dirty="0" smtClean="0"/>
              <a:t>that match predictive biomarkers with targeted drugs</a:t>
            </a:r>
          </a:p>
          <a:p>
            <a:pPr marL="800100" indent="-800100">
              <a:spcBef>
                <a:spcPts val="600"/>
              </a:spcBef>
              <a:buNone/>
            </a:pPr>
            <a:endParaRPr lang="en-US" sz="24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mtClean="0"/>
              <a:t>Background Slide #: </a:t>
            </a:r>
            <a:fld id="{4FAB73BC-B049-4115-A692-8D63A059BFB8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90609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267831" y="36514"/>
            <a:ext cx="4749654" cy="2953430"/>
          </a:xfrm>
        </p:spPr>
        <p:txBody>
          <a:bodyPr>
            <a:noAutofit/>
          </a:bodyPr>
          <a:lstStyle/>
          <a:p>
            <a:r>
              <a:rPr lang="en-US" sz="3600" dirty="0"/>
              <a:t>S1400 Master </a:t>
            </a:r>
            <a:r>
              <a:rPr lang="en-US" sz="3600" dirty="0" smtClean="0"/>
              <a:t>Protocol</a:t>
            </a:r>
            <a:br>
              <a:rPr lang="en-US" sz="3600" dirty="0" smtClean="0"/>
            </a:br>
            <a:r>
              <a:rPr lang="en-US" sz="3600" dirty="0" smtClean="0"/>
              <a:t>led </a:t>
            </a:r>
            <a:r>
              <a:rPr lang="en-US" sz="3600" dirty="0"/>
              <a:t>by </a:t>
            </a:r>
            <a:r>
              <a:rPr lang="en-US" sz="3600" dirty="0" smtClean="0"/>
              <a:t>SWOG</a:t>
            </a:r>
            <a:br>
              <a:rPr lang="en-US" sz="3600" dirty="0" smtClean="0"/>
            </a:br>
            <a:r>
              <a:rPr lang="en-US" sz="3600" dirty="0" smtClean="0"/>
              <a:t>with </a:t>
            </a:r>
            <a:r>
              <a:rPr lang="en-US" sz="3600" dirty="0"/>
              <a:t>a Unique </a:t>
            </a:r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en-US" sz="3600" dirty="0" smtClean="0"/>
              <a:t>Private-Public </a:t>
            </a:r>
            <a:r>
              <a:rPr lang="en-US" sz="3600" dirty="0"/>
              <a:t>Partnership</a:t>
            </a:r>
          </a:p>
        </p:txBody>
      </p:sp>
      <p:grpSp>
        <p:nvGrpSpPr>
          <p:cNvPr id="12" name="Group 11"/>
          <p:cNvGrpSpPr/>
          <p:nvPr/>
        </p:nvGrpSpPr>
        <p:grpSpPr>
          <a:xfrm>
            <a:off x="4791075" y="323850"/>
            <a:ext cx="7523402" cy="6000750"/>
            <a:chOff x="4186477" y="106679"/>
            <a:chExt cx="8128000" cy="6632323"/>
          </a:xfrm>
        </p:grpSpPr>
        <p:graphicFrame>
          <p:nvGraphicFramePr>
            <p:cNvPr id="5" name="Diagram 4"/>
            <p:cNvGraphicFramePr/>
            <p:nvPr>
              <p:extLst>
                <p:ext uri="{D42A27DB-BD31-4B8C-83A1-F6EECF244321}">
                  <p14:modId xmlns:p14="http://schemas.microsoft.com/office/powerpoint/2010/main" val="1761086302"/>
                </p:ext>
              </p:extLst>
            </p:nvPr>
          </p:nvGraphicFramePr>
          <p:xfrm>
            <a:off x="4186477" y="594359"/>
            <a:ext cx="8128000" cy="5418667"/>
          </p:xfrm>
          <a:graphic>
            <a:graphicData uri="http://schemas.openxmlformats.org/drawingml/2006/diagram">
              <dgm:relIds xmlns:dgm="http://schemas.openxmlformats.org/drawingml/2006/diagram" xmlns:r="http://schemas.openxmlformats.org/officeDocument/2006/relationships" r:dm="rId3" r:lo="rId4" r:qs="rId5" r:cs="rId6"/>
            </a:graphicData>
          </a:graphic>
        </p:graphicFrame>
        <p:sp>
          <p:nvSpPr>
            <p:cNvPr id="6" name="Donut 5"/>
            <p:cNvSpPr/>
            <p:nvPr/>
          </p:nvSpPr>
          <p:spPr>
            <a:xfrm>
              <a:off x="4682646" y="106679"/>
              <a:ext cx="6991611" cy="6632323"/>
            </a:xfrm>
            <a:prstGeom prst="donut">
              <a:avLst>
                <a:gd name="adj" fmla="val 2736"/>
              </a:avLst>
            </a:prstGeom>
            <a:ln/>
          </p:spPr>
          <p:style>
            <a:lnRef idx="3">
              <a:schemeClr val="lt1"/>
            </a:lnRef>
            <a:fillRef idx="1">
              <a:schemeClr val="accent2"/>
            </a:fillRef>
            <a:effectRef idx="1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FFFFFF"/>
                </a:solidFill>
              </a:endParaRPr>
            </a:p>
          </p:txBody>
        </p:sp>
        <p:pic>
          <p:nvPicPr>
            <p:cNvPr id="7" name="Picture 6"/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606631" y="4511510"/>
              <a:ext cx="1103151" cy="825629"/>
            </a:xfrm>
            <a:prstGeom prst="rect">
              <a:avLst/>
            </a:prstGeom>
          </p:spPr>
        </p:pic>
        <p:pic>
          <p:nvPicPr>
            <p:cNvPr id="8" name="Picture 7"/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9105" y="909742"/>
              <a:ext cx="1541944" cy="655013"/>
            </a:xfrm>
            <a:prstGeom prst="rect">
              <a:avLst/>
            </a:prstGeom>
          </p:spPr>
        </p:pic>
        <p:pic>
          <p:nvPicPr>
            <p:cNvPr id="9" name="Picture 8" descr="C:\Users\dgandara\Desktop\Logos\fdalogodhhs.jpg"/>
            <p:cNvPicPr>
              <a:picLocks noChangeAspect="1" noChangeArrowheads="1"/>
            </p:cNvPicPr>
            <p:nvPr/>
          </p:nvPicPr>
          <p:blipFill>
            <a:blip r:embed="rId10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186477" y="4511510"/>
              <a:ext cx="1620445" cy="77622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0" name="Oval 9"/>
            <p:cNvSpPr/>
            <p:nvPr/>
          </p:nvSpPr>
          <p:spPr>
            <a:xfrm>
              <a:off x="7258793" y="2625213"/>
              <a:ext cx="2016536" cy="1651819"/>
            </a:xfrm>
            <a:prstGeom prst="ellipse">
              <a:avLst/>
            </a:prstGeom>
            <a:ln>
              <a:noFill/>
            </a:ln>
            <a:effectLst>
              <a:outerShdw blurRad="149987" dist="250190" dir="8460000" algn="ctr">
                <a:srgbClr val="000000">
                  <a:alpha val="28000"/>
                </a:srgbClr>
              </a:outerShdw>
            </a:effectLst>
            <a:scene3d>
              <a:camera prst="orthographicFront">
                <a:rot lat="0" lon="0" rev="0"/>
              </a:camera>
              <a:lightRig rig="contrasting" dir="t">
                <a:rot lat="0" lon="0" rev="1500000"/>
              </a:lightRig>
            </a:scene3d>
            <a:sp3d prstMaterial="metal">
              <a:bevelT w="88900" h="88900"/>
            </a:sp3d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 dirty="0" smtClean="0"/>
                <a:t>S1400 Master Protocol</a:t>
              </a:r>
              <a:endParaRPr lang="en-US" sz="2400" b="1" dirty="0"/>
            </a:p>
          </p:txBody>
        </p:sp>
        <p:pic>
          <p:nvPicPr>
            <p:cNvPr id="11" name="Picture 2" descr="NCTN Horizontal Badge"/>
            <p:cNvPicPr>
              <a:picLocks noChangeAspect="1" noChangeArrowheads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514936" y="909996"/>
              <a:ext cx="1919117" cy="65475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mtClean="0"/>
              <a:t>Background Slide #: </a:t>
            </a:r>
            <a:fld id="{4FAB73BC-B049-4115-A692-8D63A059BFB8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19142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Retrospect">
  <a:themeElements>
    <a:clrScheme name="Retrospect">
      <a:dk1>
        <a:sysClr val="windowText" lastClr="000000"/>
      </a:dk1>
      <a:lt1>
        <a:sysClr val="window" lastClr="FFFFFF"/>
      </a:lt1>
      <a:dk2>
        <a:srgbClr val="514949"/>
      </a:dk2>
      <a:lt2>
        <a:srgbClr val="E1E1DB"/>
      </a:lt2>
      <a:accent1>
        <a:srgbClr val="9DBFBE"/>
      </a:accent1>
      <a:accent2>
        <a:srgbClr val="DB8631"/>
      </a:accent2>
      <a:accent3>
        <a:srgbClr val="E3CC5A"/>
      </a:accent3>
      <a:accent4>
        <a:srgbClr val="ACADA8"/>
      </a:accent4>
      <a:accent5>
        <a:srgbClr val="927C61"/>
      </a:accent5>
      <a:accent6>
        <a:srgbClr val="B3B435"/>
      </a:accent6>
      <a:hlink>
        <a:srgbClr val="0000FF"/>
      </a:hlink>
      <a:folHlink>
        <a:srgbClr val="800080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243AF7DC-D15B-41C0-AE81-23980D1B9FC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69dab94b-f61e-445b-bf4d-5a6513d209d2">A2QN7SZZU2H6-21-7</_dlc_DocId>
    <_dlc_DocIdUrl xmlns="69dab94b-f61e-445b-bf4d-5a6513d209d2">
      <Url>https://thehopefoundationswog.sharepoint.com/sites/SWOG/S1400/_layouts/15/DocIdRedir.aspx?ID=A2QN7SZZU2H6-21-7</Url>
      <Description>A2QN7SZZU2H6-21-7</Description>
    </_dlc_DocIdUrl>
    <SharedWithUsers xmlns="2248488c-cf63-44fb-bd92-6fc8332c4fba">
      <UserInfo>
        <DisplayName>Crystal Miwa</DisplayName>
        <AccountId>18</AccountId>
        <AccountType/>
      </UserInfo>
    </SharedWithUsers>
  </documentManagement>
</p:properties>
</file>

<file path=customXml/item3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79BF28C2E620F4FAB9669FC920A0674" ma:contentTypeVersion="3" ma:contentTypeDescription="Create a new document." ma:contentTypeScope="" ma:versionID="79d143170e963f5a2a2cd465dafcf6f3">
  <xsd:schema xmlns:xsd="http://www.w3.org/2001/XMLSchema" xmlns:xs="http://www.w3.org/2001/XMLSchema" xmlns:p="http://schemas.microsoft.com/office/2006/metadata/properties" xmlns:ns2="69dab94b-f61e-445b-bf4d-5a6513d209d2" xmlns:ns3="2248488c-cf63-44fb-bd92-6fc8332c4fba" targetNamespace="http://schemas.microsoft.com/office/2006/metadata/properties" ma:root="true" ma:fieldsID="06302fc41f82150538a4ef0b50e01999" ns2:_="" ns3:_="">
    <xsd:import namespace="69dab94b-f61e-445b-bf4d-5a6513d209d2"/>
    <xsd:import namespace="2248488c-cf63-44fb-bd92-6fc8332c4fba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3:SharedWithUsers" minOccurs="0"/>
                <xsd:element ref="ns3:SharingHintHash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9dab94b-f61e-445b-bf4d-5a6513d209d2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248488c-cf63-44fb-bd92-6fc8332c4fba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ingHintHash" ma:index="12" nillable="true" ma:displayName="Sharing Hint Hash" ma:internalName="SharingHintHash" ma:readOnly="true">
      <xsd:simpleType>
        <xsd:restriction base="dms:Text"/>
      </xsd:simpleType>
    </xsd:element>
    <xsd:element name="SharedWithDetails" ma:index="13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B9BE2DEB-71A4-408F-94D3-079DF478BA14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BF7D5CB6-F5A8-4B7C-9EFA-F7E479B51CCC}">
  <ds:schemaRefs>
    <ds:schemaRef ds:uri="http://schemas.microsoft.com/office/infopath/2007/PartnerControls"/>
    <ds:schemaRef ds:uri="http://schemas.openxmlformats.org/package/2006/metadata/core-properties"/>
    <ds:schemaRef ds:uri="2248488c-cf63-44fb-bd92-6fc8332c4fba"/>
    <ds:schemaRef ds:uri="69dab94b-f61e-445b-bf4d-5a6513d209d2"/>
    <ds:schemaRef ds:uri="http://www.w3.org/XML/1998/namespace"/>
    <ds:schemaRef ds:uri="http://purl.org/dc/terms/"/>
    <ds:schemaRef ds:uri="http://purl.org/dc/elements/1.1/"/>
    <ds:schemaRef ds:uri="http://schemas.microsoft.com/office/2006/documentManagement/types"/>
    <ds:schemaRef ds:uri="http://schemas.microsoft.com/office/2006/metadata/properties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78FD633B-3B25-4C9E-A955-91B7E07B630B}">
  <ds:schemaRefs>
    <ds:schemaRef ds:uri="http://schemas.microsoft.com/sharepoint/events"/>
  </ds:schemaRefs>
</ds:datastoreItem>
</file>

<file path=customXml/itemProps4.xml><?xml version="1.0" encoding="utf-8"?>
<ds:datastoreItem xmlns:ds="http://schemas.openxmlformats.org/officeDocument/2006/customXml" ds:itemID="{96AFA652-0687-424B-AC77-0C38F540DE1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9dab94b-f61e-445b-bf4d-5a6513d209d2"/>
    <ds:schemaRef ds:uri="2248488c-cf63-44fb-bd92-6fc8332c4fb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42891</TotalTime>
  <Words>609</Words>
  <Application>Microsoft Office PowerPoint</Application>
  <PresentationFormat>Widescreen</PresentationFormat>
  <Paragraphs>94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7" baseType="lpstr">
      <vt:lpstr>ＭＳ Ｐゴシック</vt:lpstr>
      <vt:lpstr>Arial</vt:lpstr>
      <vt:lpstr>Arial Black</vt:lpstr>
      <vt:lpstr>Calibri</vt:lpstr>
      <vt:lpstr>Calibri Light</vt:lpstr>
      <vt:lpstr>Courier New</vt:lpstr>
      <vt:lpstr>SapientSansBold</vt:lpstr>
      <vt:lpstr>ヒラギノ角ゴ Pro W3</vt:lpstr>
      <vt:lpstr>Retrospect</vt:lpstr>
      <vt:lpstr> S1400 OVERVIEW / BACKGROUND </vt:lpstr>
      <vt:lpstr>S1400 Study Chairs</vt:lpstr>
      <vt:lpstr>Generic Lung-MAP Design</vt:lpstr>
      <vt:lpstr>Lung-MAP Design and Design Principles</vt:lpstr>
      <vt:lpstr>Lung-MAP Design and Design Principles</vt:lpstr>
      <vt:lpstr>Why is Lung-MAP in Squamous Cell Lung Cancer?</vt:lpstr>
      <vt:lpstr>Study Description and Objectives</vt:lpstr>
      <vt:lpstr>S1400 Master Protocol led by SWOG with a Unique  Private-Public Partnership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Schofield, Mark</dc:creator>
  <cp:lastModifiedBy>Miwa, Crystal</cp:lastModifiedBy>
  <cp:revision>385</cp:revision>
  <cp:lastPrinted>2015-10-30T00:03:30Z</cp:lastPrinted>
  <dcterms:created xsi:type="dcterms:W3CDTF">2015-02-03T14:24:03Z</dcterms:created>
  <dcterms:modified xsi:type="dcterms:W3CDTF">2016-10-21T19:04:03Z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0x010100779BF28C2E620F4FAB9669FC920A0674</vt:lpwstr>
  </property>
  <property fmtid="{D5CDD505-2E9C-101B-9397-08002B2CF9AE}" pid="3" name="_dlc_DocIdItemGuid">
    <vt:lpwstr>07ee0818-1e73-421b-809e-382568a8c1d0</vt:lpwstr>
  </property>
</Properties>
</file>