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691" r:id="rId6"/>
    <p:sldMasterId id="2147483700" r:id="rId7"/>
    <p:sldMasterId id="2147483703" r:id="rId8"/>
    <p:sldMasterId id="2147483707" r:id="rId9"/>
    <p:sldMasterId id="2147483712" r:id="rId10"/>
    <p:sldMasterId id="2147483726" r:id="rId11"/>
  </p:sldMasterIdLst>
  <p:notesMasterIdLst>
    <p:notesMasterId r:id="rId105"/>
  </p:notesMasterIdLst>
  <p:sldIdLst>
    <p:sldId id="2134960211" r:id="rId12"/>
    <p:sldId id="653" r:id="rId13"/>
    <p:sldId id="812" r:id="rId14"/>
    <p:sldId id="2147475950" r:id="rId15"/>
    <p:sldId id="2134960212" r:id="rId16"/>
    <p:sldId id="554" r:id="rId17"/>
    <p:sldId id="551" r:id="rId18"/>
    <p:sldId id="556" r:id="rId19"/>
    <p:sldId id="2145706388" r:id="rId20"/>
    <p:sldId id="2147475951" r:id="rId21"/>
    <p:sldId id="2147475952" r:id="rId22"/>
    <p:sldId id="2147475953" r:id="rId23"/>
    <p:sldId id="2147475954" r:id="rId24"/>
    <p:sldId id="2147475955" r:id="rId25"/>
    <p:sldId id="530" r:id="rId26"/>
    <p:sldId id="538" r:id="rId27"/>
    <p:sldId id="539" r:id="rId28"/>
    <p:sldId id="559" r:id="rId29"/>
    <p:sldId id="550" r:id="rId30"/>
    <p:sldId id="545" r:id="rId31"/>
    <p:sldId id="544" r:id="rId32"/>
    <p:sldId id="560" r:id="rId33"/>
    <p:sldId id="531" r:id="rId34"/>
    <p:sldId id="542" r:id="rId35"/>
    <p:sldId id="561" r:id="rId36"/>
    <p:sldId id="525" r:id="rId37"/>
    <p:sldId id="557" r:id="rId38"/>
    <p:sldId id="558" r:id="rId39"/>
    <p:sldId id="2145706470" r:id="rId40"/>
    <p:sldId id="2145706471" r:id="rId41"/>
    <p:sldId id="2145706472" r:id="rId42"/>
    <p:sldId id="562" r:id="rId43"/>
    <p:sldId id="2147475958" r:id="rId44"/>
    <p:sldId id="3022" r:id="rId45"/>
    <p:sldId id="2140753999" r:id="rId46"/>
    <p:sldId id="2147475947" r:id="rId47"/>
    <p:sldId id="2147475949" r:id="rId48"/>
    <p:sldId id="2140753931" r:id="rId49"/>
    <p:sldId id="2140753936" r:id="rId50"/>
    <p:sldId id="730" r:id="rId51"/>
    <p:sldId id="2140753955" r:id="rId52"/>
    <p:sldId id="2145706468" r:id="rId53"/>
    <p:sldId id="2145706469" r:id="rId54"/>
    <p:sldId id="3029" r:id="rId55"/>
    <p:sldId id="3025" r:id="rId56"/>
    <p:sldId id="2140754051" r:id="rId57"/>
    <p:sldId id="2140754060" r:id="rId58"/>
    <p:sldId id="2140754061" r:id="rId59"/>
    <p:sldId id="2140754062" r:id="rId60"/>
    <p:sldId id="2140754063" r:id="rId61"/>
    <p:sldId id="2145706429" r:id="rId62"/>
    <p:sldId id="405" r:id="rId63"/>
    <p:sldId id="412" r:id="rId64"/>
    <p:sldId id="413" r:id="rId65"/>
    <p:sldId id="2140754059" r:id="rId66"/>
    <p:sldId id="2140754067" r:id="rId67"/>
    <p:sldId id="2140754068" r:id="rId68"/>
    <p:sldId id="2140754071" r:id="rId69"/>
    <p:sldId id="2140754080" r:id="rId70"/>
    <p:sldId id="2145706449" r:id="rId71"/>
    <p:sldId id="2147475956" r:id="rId72"/>
    <p:sldId id="2145706454" r:id="rId73"/>
    <p:sldId id="2140754027" r:id="rId74"/>
    <p:sldId id="2140753932" r:id="rId75"/>
    <p:sldId id="2140753933" r:id="rId76"/>
    <p:sldId id="683" r:id="rId77"/>
    <p:sldId id="2145706464" r:id="rId78"/>
    <p:sldId id="2147475957" r:id="rId79"/>
    <p:sldId id="2145706395" r:id="rId80"/>
    <p:sldId id="2140753934" r:id="rId81"/>
    <p:sldId id="2145706466" r:id="rId82"/>
    <p:sldId id="259" r:id="rId83"/>
    <p:sldId id="883" r:id="rId84"/>
    <p:sldId id="270" r:id="rId85"/>
    <p:sldId id="884" r:id="rId86"/>
    <p:sldId id="882" r:id="rId87"/>
    <p:sldId id="885" r:id="rId88"/>
    <p:sldId id="733" r:id="rId89"/>
    <p:sldId id="2145706467" r:id="rId90"/>
    <p:sldId id="610" r:id="rId91"/>
    <p:sldId id="612" r:id="rId92"/>
    <p:sldId id="594" r:id="rId93"/>
    <p:sldId id="595" r:id="rId94"/>
    <p:sldId id="596" r:id="rId95"/>
    <p:sldId id="597" r:id="rId96"/>
    <p:sldId id="598" r:id="rId97"/>
    <p:sldId id="581" r:id="rId98"/>
    <p:sldId id="600" r:id="rId99"/>
    <p:sldId id="527" r:id="rId100"/>
    <p:sldId id="792" r:id="rId101"/>
    <p:sldId id="619" r:id="rId102"/>
    <p:sldId id="633" r:id="rId103"/>
    <p:sldId id="367"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58B3973-3688-449B-92A0-E8237AA20E41}">
          <p14:sldIdLst>
            <p14:sldId id="2134960211"/>
            <p14:sldId id="653"/>
          </p14:sldIdLst>
        </p14:section>
        <p14:section name="Reckamp/Waqar" id="{A777D884-BB18-4167-958C-B667A0057EC1}">
          <p14:sldIdLst>
            <p14:sldId id="812"/>
            <p14:sldId id="2147475950"/>
            <p14:sldId id="2134960212"/>
            <p14:sldId id="554"/>
            <p14:sldId id="551"/>
            <p14:sldId id="556"/>
          </p14:sldIdLst>
        </p14:section>
        <p14:section name="Mary Redman" id="{B9A9E4BE-4C91-46A1-B153-28827AC25125}">
          <p14:sldIdLst>
            <p14:sldId id="2145706388"/>
            <p14:sldId id="2147475951"/>
            <p14:sldId id="2147475952"/>
            <p14:sldId id="2147475953"/>
            <p14:sldId id="2147475954"/>
            <p14:sldId id="2147475955"/>
          </p14:sldIdLst>
        </p14:section>
        <p14:section name="Frank DeSanto" id="{E30A01C2-A086-453A-A4E4-2DDEB851D170}">
          <p14:sldIdLst>
            <p14:sldId id="530"/>
            <p14:sldId id="538"/>
            <p14:sldId id="539"/>
            <p14:sldId id="559"/>
            <p14:sldId id="550"/>
            <p14:sldId id="545"/>
            <p14:sldId id="544"/>
            <p14:sldId id="560"/>
            <p14:sldId id="531"/>
            <p14:sldId id="542"/>
            <p14:sldId id="561"/>
            <p14:sldId id="525"/>
            <p14:sldId id="557"/>
            <p14:sldId id="558"/>
            <p14:sldId id="2145706470"/>
            <p14:sldId id="2145706471"/>
            <p14:sldId id="2145706472"/>
            <p14:sldId id="562"/>
            <p14:sldId id="2147475958"/>
          </p14:sldIdLst>
        </p14:section>
        <p14:section name="Sarah Goldberg" id="{49C06E74-1148-4E9A-9B50-4013DC01DBDB}">
          <p14:sldIdLst>
            <p14:sldId id="3022"/>
            <p14:sldId id="2140753999"/>
            <p14:sldId id="2147475947"/>
            <p14:sldId id="2147475949"/>
            <p14:sldId id="2140753931"/>
            <p14:sldId id="2140753936"/>
            <p14:sldId id="730"/>
            <p14:sldId id="2140753955"/>
          </p14:sldIdLst>
        </p14:section>
        <p14:section name="Christian Rolfo" id="{EA1A2813-4CF4-4A36-9918-6C18972D2151}">
          <p14:sldIdLst>
            <p14:sldId id="2145706468"/>
            <p14:sldId id="2145706469"/>
            <p14:sldId id="3029"/>
            <p14:sldId id="3025"/>
            <p14:sldId id="2140754051"/>
            <p14:sldId id="2140754060"/>
            <p14:sldId id="2140754061"/>
            <p14:sldId id="2140754062"/>
            <p14:sldId id="2140754063"/>
          </p14:sldIdLst>
        </p14:section>
        <p14:section name="Paul Paik" id="{25C6B743-0893-4098-B6BF-8EB050D6A75B}">
          <p14:sldIdLst>
            <p14:sldId id="2145706429"/>
            <p14:sldId id="405"/>
            <p14:sldId id="412"/>
            <p14:sldId id="413"/>
            <p14:sldId id="2140754059"/>
            <p14:sldId id="2140754067"/>
            <p14:sldId id="2140754068"/>
            <p14:sldId id="2140754071"/>
            <p14:sldId id="2140754080"/>
            <p14:sldId id="2145706449"/>
          </p14:sldIdLst>
        </p14:section>
        <p14:section name="Saiama Waqar" id="{05062BCA-C803-4C41-B88A-EFBFAA43E7C7}">
          <p14:sldIdLst>
            <p14:sldId id="2147475956"/>
            <p14:sldId id="2145706454"/>
            <p14:sldId id="2140754027"/>
            <p14:sldId id="2140753932"/>
            <p14:sldId id="2140753933"/>
            <p14:sldId id="683"/>
          </p14:sldIdLst>
        </p14:section>
        <p14:section name="Karen Reckamp" id="{CE291D99-16CD-42A8-B97C-D92CE16A40E8}">
          <p14:sldIdLst>
            <p14:sldId id="2145706464"/>
          </p14:sldIdLst>
        </p14:section>
        <p14:section name="Jonathan Riess" id="{C50E01BB-A981-437A-8886-D55008AEB468}">
          <p14:sldIdLst>
            <p14:sldId id="2147475957"/>
            <p14:sldId id="2145706395"/>
            <p14:sldId id="2140753934"/>
          </p14:sldIdLst>
        </p14:section>
        <p14:section name="Konstantin Dragnev" id="{933605B8-FDCD-45A5-99FE-7F600205562C}">
          <p14:sldIdLst>
            <p14:sldId id="2145706466"/>
            <p14:sldId id="259"/>
            <p14:sldId id="883"/>
            <p14:sldId id="270"/>
            <p14:sldId id="884"/>
            <p14:sldId id="882"/>
            <p14:sldId id="885"/>
            <p14:sldId id="733"/>
          </p14:sldIdLst>
        </p14:section>
        <p14:section name="Joel Neal" id="{ED737DF2-7A44-4F63-B21B-F9D084143D86}">
          <p14:sldIdLst>
            <p14:sldId id="2145706467"/>
            <p14:sldId id="610"/>
            <p14:sldId id="612"/>
            <p14:sldId id="594"/>
            <p14:sldId id="595"/>
            <p14:sldId id="596"/>
            <p14:sldId id="597"/>
            <p14:sldId id="598"/>
            <p14:sldId id="581"/>
            <p14:sldId id="600"/>
            <p14:sldId id="527"/>
          </p14:sldIdLst>
        </p14:section>
        <p14:section name="Karen Reckamp" id="{4E904EB0-928B-4CF3-8209-A1E7C08F9921}">
          <p14:sldIdLst>
            <p14:sldId id="792"/>
            <p14:sldId id="619"/>
            <p14:sldId id="633"/>
            <p14:sldId id="367"/>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D73D2C-F409-C66A-A034-AAAABD38F70B}" name="Gildner, Laura" initials="GL" userId="S::lgildner@swog.org::8705185a-c646-4722-94b5-68329638b667" providerId="AD"/>
  <p188:author id="{A814D070-2E5B-93D1-7033-0E47EEF62B59}" name="Laubach, Cara" initials="CL" userId="S::claubach@swog.org::cbb9c1a7-daaf-4aa7-a9c7-bdd6d53260bf" providerId="AD"/>
  <p188:author id="{C40B15CE-5AFD-835F-B489-D51BA96B217F}" name="Redman PhD, Mary W" initials="RPMW" userId="S::mredman@fredhutch.org::9dfa5986-ee7a-4399-8692-d1a28d273c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5F8A80-A6D1-49EB-95D5-0B082528F4D9}" v="4" dt="2025-10-21T14:55:39.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1" autoAdjust="0"/>
    <p:restoredTop sz="94694"/>
  </p:normalViewPr>
  <p:slideViewPr>
    <p:cSldViewPr snapToGrid="0" showGuides="1">
      <p:cViewPr varScale="1">
        <p:scale>
          <a:sx n="70" d="100"/>
          <a:sy n="70" d="100"/>
        </p:scale>
        <p:origin x="644" y="68"/>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microsoft.com/office/2018/10/relationships/authors" Target="authors.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6/11/relationships/changesInfo" Target="changesInfos/changesInfo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ler, Jennifer" userId="9c577a52-6e13-40ed-85f6-8428f3547b28" providerId="ADAL" clId="{001611D7-D337-48F9-A345-6AA2C5D35077}"/>
    <pc:docChg chg="modSld">
      <pc:chgData name="Beeler, Jennifer" userId="9c577a52-6e13-40ed-85f6-8428f3547b28" providerId="ADAL" clId="{001611D7-D337-48F9-A345-6AA2C5D35077}" dt="2025-10-21T14:57:08.611" v="33" actId="1076"/>
      <pc:docMkLst>
        <pc:docMk/>
      </pc:docMkLst>
      <pc:sldChg chg="modSp mod">
        <pc:chgData name="Beeler, Jennifer" userId="9c577a52-6e13-40ed-85f6-8428f3547b28" providerId="ADAL" clId="{001611D7-D337-48F9-A345-6AA2C5D35077}" dt="2025-10-21T14:57:08.611" v="33" actId="1076"/>
        <pc:sldMkLst>
          <pc:docMk/>
          <pc:sldMk cId="1702799456" sldId="2134960211"/>
        </pc:sldMkLst>
        <pc:spChg chg="mod">
          <ac:chgData name="Beeler, Jennifer" userId="9c577a52-6e13-40ed-85f6-8428f3547b28" providerId="ADAL" clId="{001611D7-D337-48F9-A345-6AA2C5D35077}" dt="2025-10-21T14:56:45.042" v="29" actId="1076"/>
          <ac:spMkLst>
            <pc:docMk/>
            <pc:sldMk cId="1702799456" sldId="2134960211"/>
            <ac:spMk id="17" creationId="{2DFC2AFB-D674-42B7-ABEE-69E5340AB33E}"/>
          </ac:spMkLst>
        </pc:spChg>
        <pc:picChg chg="mod">
          <ac:chgData name="Beeler, Jennifer" userId="9c577a52-6e13-40ed-85f6-8428f3547b28" providerId="ADAL" clId="{001611D7-D337-48F9-A345-6AA2C5D35077}" dt="2025-10-21T14:57:03.009" v="32" actId="1076"/>
          <ac:picMkLst>
            <pc:docMk/>
            <pc:sldMk cId="1702799456" sldId="2134960211"/>
            <ac:picMk id="2" creationId="{C245DF76-325A-DCDF-70A1-319E3F486231}"/>
          </ac:picMkLst>
        </pc:picChg>
        <pc:picChg chg="mod">
          <ac:chgData name="Beeler, Jennifer" userId="9c577a52-6e13-40ed-85f6-8428f3547b28" providerId="ADAL" clId="{001611D7-D337-48F9-A345-6AA2C5D35077}" dt="2025-10-21T14:57:08.611" v="33" actId="1076"/>
          <ac:picMkLst>
            <pc:docMk/>
            <pc:sldMk cId="1702799456" sldId="2134960211"/>
            <ac:picMk id="6" creationId="{77EB2DF2-E550-7557-2171-B79C3B532DAF}"/>
          </ac:picMkLst>
        </pc:picChg>
        <pc:picChg chg="mod">
          <ac:chgData name="Beeler, Jennifer" userId="9c577a52-6e13-40ed-85f6-8428f3547b28" providerId="ADAL" clId="{001611D7-D337-48F9-A345-6AA2C5D35077}" dt="2025-10-21T14:56:52.081" v="31" actId="1076"/>
          <ac:picMkLst>
            <pc:docMk/>
            <pc:sldMk cId="1702799456" sldId="2134960211"/>
            <ac:picMk id="13" creationId="{00000000-0000-0000-0000-000000000000}"/>
          </ac:picMkLst>
        </pc:picChg>
        <pc:picChg chg="mod">
          <ac:chgData name="Beeler, Jennifer" userId="9c577a52-6e13-40ed-85f6-8428f3547b28" providerId="ADAL" clId="{001611D7-D337-48F9-A345-6AA2C5D35077}" dt="2025-10-21T14:56:48.825" v="30" actId="1076"/>
          <ac:picMkLst>
            <pc:docMk/>
            <pc:sldMk cId="1702799456" sldId="2134960211"/>
            <ac:picMk id="16" creationId="{00000000-0000-0000-0000-000000000000}"/>
          </ac:picMkLst>
        </pc:picChg>
      </pc:sldChg>
      <pc:sldChg chg="modSp mod">
        <pc:chgData name="Beeler, Jennifer" userId="9c577a52-6e13-40ed-85f6-8428f3547b28" providerId="ADAL" clId="{001611D7-D337-48F9-A345-6AA2C5D35077}" dt="2025-10-21T14:54:10.449" v="15" actId="207"/>
        <pc:sldMkLst>
          <pc:docMk/>
          <pc:sldMk cId="428257664" sldId="2140753931"/>
        </pc:sldMkLst>
        <pc:spChg chg="mod">
          <ac:chgData name="Beeler, Jennifer" userId="9c577a52-6e13-40ed-85f6-8428f3547b28" providerId="ADAL" clId="{001611D7-D337-48F9-A345-6AA2C5D35077}" dt="2025-10-21T14:54:10.449" v="15" actId="207"/>
          <ac:spMkLst>
            <pc:docMk/>
            <pc:sldMk cId="428257664" sldId="2140753931"/>
            <ac:spMk id="16" creationId="{1F5E2743-966A-C96A-E5AC-BE0E88576203}"/>
          </ac:spMkLst>
        </pc:spChg>
      </pc:sldChg>
      <pc:sldChg chg="modSp mod">
        <pc:chgData name="Beeler, Jennifer" userId="9c577a52-6e13-40ed-85f6-8428f3547b28" providerId="ADAL" clId="{001611D7-D337-48F9-A345-6AA2C5D35077}" dt="2025-10-21T14:55:56.280" v="24" actId="1076"/>
        <pc:sldMkLst>
          <pc:docMk/>
          <pc:sldMk cId="723706821" sldId="2140753932"/>
        </pc:sldMkLst>
        <pc:spChg chg="mod">
          <ac:chgData name="Beeler, Jennifer" userId="9c577a52-6e13-40ed-85f6-8428f3547b28" providerId="ADAL" clId="{001611D7-D337-48F9-A345-6AA2C5D35077}" dt="2025-10-21T14:55:56.280" v="24" actId="1076"/>
          <ac:spMkLst>
            <pc:docMk/>
            <pc:sldMk cId="723706821" sldId="2140753932"/>
            <ac:spMk id="18" creationId="{5C29920E-ECA7-A45F-14C4-3261AB076DA1}"/>
          </ac:spMkLst>
        </pc:spChg>
        <pc:spChg chg="mod">
          <ac:chgData name="Beeler, Jennifer" userId="9c577a52-6e13-40ed-85f6-8428f3547b28" providerId="ADAL" clId="{001611D7-D337-48F9-A345-6AA2C5D35077}" dt="2025-10-21T14:55:53.001" v="23" actId="1076"/>
          <ac:spMkLst>
            <pc:docMk/>
            <pc:sldMk cId="723706821" sldId="2140753932"/>
            <ac:spMk id="20" creationId="{54FD9B3C-CC59-F116-CC6A-0B6B3FB31220}"/>
          </ac:spMkLst>
        </pc:spChg>
        <pc:spChg chg="mod">
          <ac:chgData name="Beeler, Jennifer" userId="9c577a52-6e13-40ed-85f6-8428f3547b28" providerId="ADAL" clId="{001611D7-D337-48F9-A345-6AA2C5D35077}" dt="2025-10-21T14:55:48.124" v="22" actId="1076"/>
          <ac:spMkLst>
            <pc:docMk/>
            <pc:sldMk cId="723706821" sldId="2140753932"/>
            <ac:spMk id="21" creationId="{3E7FF945-B48C-BFFA-C259-6856A7A1E953}"/>
          </ac:spMkLst>
        </pc:spChg>
        <pc:spChg chg="mod">
          <ac:chgData name="Beeler, Jennifer" userId="9c577a52-6e13-40ed-85f6-8428f3547b28" providerId="ADAL" clId="{001611D7-D337-48F9-A345-6AA2C5D35077}" dt="2025-10-21T14:55:35.989" v="18" actId="1076"/>
          <ac:spMkLst>
            <pc:docMk/>
            <pc:sldMk cId="723706821" sldId="2140753932"/>
            <ac:spMk id="22" creationId="{39B80C63-0311-EA8B-A165-183D2625349D}"/>
          </ac:spMkLst>
        </pc:spChg>
        <pc:spChg chg="mod">
          <ac:chgData name="Beeler, Jennifer" userId="9c577a52-6e13-40ed-85f6-8428f3547b28" providerId="ADAL" clId="{001611D7-D337-48F9-A345-6AA2C5D35077}" dt="2025-10-21T14:55:39.255" v="19" actId="1076"/>
          <ac:spMkLst>
            <pc:docMk/>
            <pc:sldMk cId="723706821" sldId="2140753932"/>
            <ac:spMk id="23" creationId="{547B68A5-B89D-A81F-1132-D4D7AE5A37FE}"/>
          </ac:spMkLst>
        </pc:spChg>
        <pc:spChg chg="mod">
          <ac:chgData name="Beeler, Jennifer" userId="9c577a52-6e13-40ed-85f6-8428f3547b28" providerId="ADAL" clId="{001611D7-D337-48F9-A345-6AA2C5D35077}" dt="2025-10-21T14:55:44.309" v="21" actId="1076"/>
          <ac:spMkLst>
            <pc:docMk/>
            <pc:sldMk cId="723706821" sldId="2140753932"/>
            <ac:spMk id="30" creationId="{BD3AAF5C-EF33-78FA-89FF-015BDAF35B7D}"/>
          </ac:spMkLst>
        </pc:spChg>
        <pc:spChg chg="mod">
          <ac:chgData name="Beeler, Jennifer" userId="9c577a52-6e13-40ed-85f6-8428f3547b28" providerId="ADAL" clId="{001611D7-D337-48F9-A345-6AA2C5D35077}" dt="2025-10-21T14:55:42.123" v="20" actId="1076"/>
          <ac:spMkLst>
            <pc:docMk/>
            <pc:sldMk cId="723706821" sldId="2140753932"/>
            <ac:spMk id="31" creationId="{E4FC146F-AD65-4543-3CEA-6D7DE43FF686}"/>
          </ac:spMkLst>
        </pc:spChg>
        <pc:spChg chg="mod">
          <ac:chgData name="Beeler, Jennifer" userId="9c577a52-6e13-40ed-85f6-8428f3547b28" providerId="ADAL" clId="{001611D7-D337-48F9-A345-6AA2C5D35077}" dt="2025-10-21T14:55:11.079" v="17" actId="27636"/>
          <ac:spMkLst>
            <pc:docMk/>
            <pc:sldMk cId="723706821" sldId="2140753932"/>
            <ac:spMk id="33" creationId="{E85D9F99-8F78-49EA-6704-90F0C7B00726}"/>
          </ac:spMkLst>
        </pc:spChg>
        <pc:cxnChg chg="mod">
          <ac:chgData name="Beeler, Jennifer" userId="9c577a52-6e13-40ed-85f6-8428f3547b28" providerId="ADAL" clId="{001611D7-D337-48F9-A345-6AA2C5D35077}" dt="2025-10-21T14:55:56.280" v="24" actId="1076"/>
          <ac:cxnSpMkLst>
            <pc:docMk/>
            <pc:sldMk cId="723706821" sldId="2140753932"/>
            <ac:cxnSpMk id="24" creationId="{D5C54185-1B39-B392-924A-03391D00F4A8}"/>
          </ac:cxnSpMkLst>
        </pc:cxnChg>
        <pc:cxnChg chg="mod">
          <ac:chgData name="Beeler, Jennifer" userId="9c577a52-6e13-40ed-85f6-8428f3547b28" providerId="ADAL" clId="{001611D7-D337-48F9-A345-6AA2C5D35077}" dt="2025-10-21T14:55:53.001" v="23" actId="1076"/>
          <ac:cxnSpMkLst>
            <pc:docMk/>
            <pc:sldMk cId="723706821" sldId="2140753932"/>
            <ac:cxnSpMk id="26" creationId="{0FA6D661-A630-07FF-7C54-8545BFBD882E}"/>
          </ac:cxnSpMkLst>
        </pc:cxnChg>
        <pc:cxnChg chg="mod">
          <ac:chgData name="Beeler, Jennifer" userId="9c577a52-6e13-40ed-85f6-8428f3547b28" providerId="ADAL" clId="{001611D7-D337-48F9-A345-6AA2C5D35077}" dt="2025-10-21T14:55:48.124" v="22" actId="1076"/>
          <ac:cxnSpMkLst>
            <pc:docMk/>
            <pc:sldMk cId="723706821" sldId="2140753932"/>
            <ac:cxnSpMk id="27" creationId="{B98F911A-A202-5767-2657-6B493D322561}"/>
          </ac:cxnSpMkLst>
        </pc:cxnChg>
        <pc:cxnChg chg="mod">
          <ac:chgData name="Beeler, Jennifer" userId="9c577a52-6e13-40ed-85f6-8428f3547b28" providerId="ADAL" clId="{001611D7-D337-48F9-A345-6AA2C5D35077}" dt="2025-10-21T14:55:48.124" v="22" actId="1076"/>
          <ac:cxnSpMkLst>
            <pc:docMk/>
            <pc:sldMk cId="723706821" sldId="2140753932"/>
            <ac:cxnSpMk id="29" creationId="{D3199C0C-2627-9A8F-C214-097143D15F5F}"/>
          </ac:cxnSpMkLst>
        </pc:cxnChg>
      </pc:sldChg>
      <pc:sldChg chg="modSp mod">
        <pc:chgData name="Beeler, Jennifer" userId="9c577a52-6e13-40ed-85f6-8428f3547b28" providerId="ADAL" clId="{001611D7-D337-48F9-A345-6AA2C5D35077}" dt="2025-10-21T14:53:14.870" v="9" actId="1076"/>
        <pc:sldMkLst>
          <pc:docMk/>
          <pc:sldMk cId="3629931751" sldId="2145706469"/>
        </pc:sldMkLst>
        <pc:spChg chg="mod">
          <ac:chgData name="Beeler, Jennifer" userId="9c577a52-6e13-40ed-85f6-8428f3547b28" providerId="ADAL" clId="{001611D7-D337-48F9-A345-6AA2C5D35077}" dt="2025-10-21T14:53:14.870" v="9" actId="1076"/>
          <ac:spMkLst>
            <pc:docMk/>
            <pc:sldMk cId="3629931751" sldId="2145706469"/>
            <ac:spMk id="7" creationId="{AC28909C-68DF-E4E2-F779-0B483A7B17AA}"/>
          </ac:spMkLst>
        </pc:spChg>
      </pc:sldChg>
      <pc:sldChg chg="modSp mod">
        <pc:chgData name="Beeler, Jennifer" userId="9c577a52-6e13-40ed-85f6-8428f3547b28" providerId="ADAL" clId="{001611D7-D337-48F9-A345-6AA2C5D35077}" dt="2025-10-21T14:51:29.497" v="7" actId="20577"/>
        <pc:sldMkLst>
          <pc:docMk/>
          <pc:sldMk cId="2673218468" sldId="2147475953"/>
        </pc:sldMkLst>
        <pc:spChg chg="mod">
          <ac:chgData name="Beeler, Jennifer" userId="9c577a52-6e13-40ed-85f6-8428f3547b28" providerId="ADAL" clId="{001611D7-D337-48F9-A345-6AA2C5D35077}" dt="2025-10-21T14:51:29.497" v="7" actId="20577"/>
          <ac:spMkLst>
            <pc:docMk/>
            <pc:sldMk cId="2673218468" sldId="2147475953"/>
            <ac:spMk id="5" creationId="{76E4CB85-CAB8-FF5F-991C-B095E42DF1DA}"/>
          </ac:spMkLst>
        </pc:spChg>
      </pc:sldChg>
      <pc:sldChg chg="modSp mod">
        <pc:chgData name="Beeler, Jennifer" userId="9c577a52-6e13-40ed-85f6-8428f3547b28" providerId="ADAL" clId="{001611D7-D337-48F9-A345-6AA2C5D35077}" dt="2025-10-21T14:51:46.316" v="8" actId="14100"/>
        <pc:sldMkLst>
          <pc:docMk/>
          <pc:sldMk cId="2875284845" sldId="2147475954"/>
        </pc:sldMkLst>
        <pc:spChg chg="mod">
          <ac:chgData name="Beeler, Jennifer" userId="9c577a52-6e13-40ed-85f6-8428f3547b28" providerId="ADAL" clId="{001611D7-D337-48F9-A345-6AA2C5D35077}" dt="2025-10-21T14:51:46.316" v="8" actId="14100"/>
          <ac:spMkLst>
            <pc:docMk/>
            <pc:sldMk cId="2875284845" sldId="2147475954"/>
            <ac:spMk id="5" creationId="{CC784E56-6D29-4444-E9EA-5F012F11D1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B6576-50A7-4322-990B-C7D675535A27}"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96EA6-5E05-4628-B03F-7C9857F1A519}" type="slidenum">
              <a:rPr lang="en-US" smtClean="0"/>
              <a:t>‹#›</a:t>
            </a:fld>
            <a:endParaRPr lang="en-US"/>
          </a:p>
        </p:txBody>
      </p:sp>
    </p:spTree>
    <p:extLst>
      <p:ext uri="{BB962C8B-B14F-4D97-AF65-F5344CB8AC3E}">
        <p14:creationId xmlns:p14="http://schemas.microsoft.com/office/powerpoint/2010/main" val="35283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7B6FA-6D80-484D-B659-47BCC4A3D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5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7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632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234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86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74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74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09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753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4A4CB-EA7F-9312-E2CC-898AD456C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D2C3C-7784-594C-824C-10FBCEAD3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0A6F-1809-8EF0-5F6C-828BCF815D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154ED9-3124-3EF4-DF68-9D062613A0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962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DFAE7-F961-FF29-3ED7-3C5F78E84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C9D3C-8CA4-1DA8-4812-C4843B142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6F541-D2F0-AF36-2619-F8DDB0C0C4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10BDFC-CDF9-6AA4-6AD5-726FE3F413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766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BD6B8-E519-7B47-68B9-49E250661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15160-02E0-5B6E-BF5B-1C9D42EDB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FAA07-2E86-2E69-F472-ECB4BDBE58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DB85E4-98E2-3881-2885-78B35E6398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56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99D8-D40C-3CE3-EE16-7F09F5906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2C7DF-B66C-F894-52E9-8A76ADDA3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CBAAA-14D0-78B7-794B-33BF7FF053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B72F8C-882C-9035-3A7F-A1538951B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822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779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80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44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66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49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7B6FA-6D80-484D-B659-47BCC4A3D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858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eaLnBrk="1" fontAlgn="auto" hangingPunct="1">
              <a:lnSpc>
                <a:spcPct val="86000"/>
              </a:lnSpc>
              <a:spcBef>
                <a:spcPts val="400"/>
              </a:spcBef>
              <a:spcAft>
                <a:spcPts val="0"/>
              </a:spcAft>
              <a:defRPr/>
            </a:pPr>
            <a:r>
              <a:rPr lang="en-US" dirty="0"/>
              <a:t>1. For participants who received neoadjuvant, adjuvant, and/or consolidation anti-PD-1 or anti-PD-L1 therapy for Stage I-III disease:</a:t>
            </a:r>
          </a:p>
          <a:p>
            <a:pPr marL="800100" lvl="1" indent="-342900" eaLnBrk="1" fontAlgn="auto" hangingPunct="1">
              <a:lnSpc>
                <a:spcPct val="86000"/>
              </a:lnSpc>
              <a:spcBef>
                <a:spcPts val="300"/>
              </a:spcBef>
              <a:spcAft>
                <a:spcPts val="0"/>
              </a:spcAft>
              <a:buFont typeface="Arial" panose="020B0604020202020204" pitchFamily="34" charset="0"/>
              <a:buChar char="•"/>
              <a:defRPr/>
            </a:pPr>
            <a:r>
              <a:rPr lang="en-US" sz="2000" dirty="0"/>
              <a:t>If they experienced disease progression within (≤) 365 days from initiation (Cycle 1 Day 1) or anti-PD-1 or anti-PD-L1 therapy, this counts as the single allowed anti-PD-1 or anti-PD-L1 therapy for advanced disease. </a:t>
            </a:r>
          </a:p>
          <a:p>
            <a:pPr marL="800100" lvl="1" indent="-342900" eaLnBrk="1" fontAlgn="auto" hangingPunct="1">
              <a:lnSpc>
                <a:spcPct val="86000"/>
              </a:lnSpc>
              <a:spcBef>
                <a:spcPts val="300"/>
              </a:spcBef>
              <a:spcAft>
                <a:spcPts val="0"/>
              </a:spcAft>
              <a:buFont typeface="Arial" panose="020B0604020202020204" pitchFamily="34" charset="0"/>
              <a:buChar char="•"/>
              <a:defRPr/>
            </a:pPr>
            <a:r>
              <a:rPr lang="en-US" sz="2000" dirty="0"/>
              <a:t>If they experienced disease progression more than (&gt;) 365 days from initiation (Cycle 1 Day 1) or anti-PD-1 or anti-PD-L1 therapy, this is not considered anti-PD-1 or anti-PD-L1 therapy for advance disease. These participants must have received anti-PD-1 or anti-PD-L1 therapy for Stage IV or recurrent disease</a:t>
            </a:r>
          </a:p>
          <a:p>
            <a:pPr eaLnBrk="1" fontAlgn="auto" hangingPunct="1">
              <a:lnSpc>
                <a:spcPct val="86000"/>
              </a:lnSpc>
              <a:spcBef>
                <a:spcPts val="300"/>
              </a:spcBef>
              <a:spcAft>
                <a:spcPts val="0"/>
              </a:spcAft>
              <a:buFont typeface="Arial" panose="020B0604020202020204" pitchFamily="34" charset="0"/>
              <a:buNone/>
              <a:defRPr/>
            </a:pPr>
            <a:r>
              <a:rPr lang="en-US" dirty="0"/>
              <a:t>       2. If  known sensitizing molecular alteration for which a FDA-approved targeted therapy for NSCLC exists (e.g., EGFR, ALK, ROS1, BRAF, RET, NTRK, KRAS, HER2, and MET sensitizing mutations), participants must have previously received at least one of the approved therapy(s).</a:t>
            </a:r>
          </a:p>
          <a:p>
            <a:pPr eaLnBrk="1" fontAlgn="auto" hangingPunct="1">
              <a:lnSpc>
                <a:spcPct val="86000"/>
              </a:lnSpc>
              <a:spcBef>
                <a:spcPts val="300"/>
              </a:spcBef>
              <a:spcAft>
                <a:spcPts val="0"/>
              </a:spcAft>
              <a:buFont typeface="Arial" panose="020B0604020202020204" pitchFamily="34" charset="0"/>
              <a:buNone/>
              <a:defRPr/>
            </a:pPr>
            <a:endParaRPr lang="en-US" dirty="0"/>
          </a:p>
          <a:p>
            <a:pPr eaLnBrk="1" fontAlgn="auto" hangingPunct="1">
              <a:lnSpc>
                <a:spcPct val="86000"/>
              </a:lnSpc>
              <a:spcBef>
                <a:spcPts val="300"/>
              </a:spcBef>
              <a:spcAft>
                <a:spcPts val="0"/>
              </a:spcAft>
              <a:buFont typeface="Arial" panose="020B0604020202020204" pitchFamily="34" charset="0"/>
              <a:buNone/>
              <a:defRPr/>
            </a:pPr>
            <a:r>
              <a:rPr lang="en-US" dirty="0"/>
              <a:t>Administration: Ram then docetaxel then </a:t>
            </a:r>
            <a:r>
              <a:rPr lang="en-US" dirty="0" err="1"/>
              <a:t>cemiplimab</a:t>
            </a:r>
            <a:endParaRPr lang="en-US" dirty="0"/>
          </a:p>
          <a:p>
            <a:endParaRPr lang="en-US" dirty="0"/>
          </a:p>
        </p:txBody>
      </p:sp>
      <p:sp>
        <p:nvSpPr>
          <p:cNvPr id="4" name="Slide Number Placeholder 3"/>
          <p:cNvSpPr>
            <a:spLocks noGrp="1"/>
          </p:cNvSpPr>
          <p:nvPr>
            <p:ph type="sldNum" sz="quarter" idx="5"/>
          </p:nvPr>
        </p:nvSpPr>
        <p:spPr/>
        <p:txBody>
          <a:bodyPr/>
          <a:lstStyle/>
          <a:p>
            <a:fld id="{93F96EA6-5E05-4628-B03F-7C9857F1A519}" type="slidenum">
              <a:rPr lang="en-US" smtClean="0"/>
              <a:t>63</a:t>
            </a:fld>
            <a:endParaRPr lang="en-US"/>
          </a:p>
        </p:txBody>
      </p:sp>
    </p:spTree>
    <p:extLst>
      <p:ext uri="{BB962C8B-B14F-4D97-AF65-F5344CB8AC3E}">
        <p14:creationId xmlns:p14="http://schemas.microsoft.com/office/powerpoint/2010/main" val="4034504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eaLnBrk="1" fontAlgn="auto" hangingPunct="1">
              <a:lnSpc>
                <a:spcPct val="86000"/>
              </a:lnSpc>
              <a:spcBef>
                <a:spcPts val="400"/>
              </a:spcBef>
              <a:spcAft>
                <a:spcPts val="0"/>
              </a:spcAft>
              <a:defRPr/>
            </a:pPr>
            <a:r>
              <a:rPr lang="en-US" dirty="0"/>
              <a:t>1. For participants who received neoadjuvant, adjuvant, and/or consolidation anti-PD-1 or anti-PD-L1 therapy for Stage I-III disease:</a:t>
            </a:r>
          </a:p>
          <a:p>
            <a:pPr marL="800100" lvl="1" indent="-342900" eaLnBrk="1" fontAlgn="auto" hangingPunct="1">
              <a:lnSpc>
                <a:spcPct val="86000"/>
              </a:lnSpc>
              <a:spcBef>
                <a:spcPts val="300"/>
              </a:spcBef>
              <a:spcAft>
                <a:spcPts val="0"/>
              </a:spcAft>
              <a:buFont typeface="Arial" panose="020B0604020202020204" pitchFamily="34" charset="0"/>
              <a:buChar char="•"/>
              <a:defRPr/>
            </a:pPr>
            <a:r>
              <a:rPr lang="en-US" sz="2000" dirty="0"/>
              <a:t>If they experienced disease progression within (≤) 365 days from initiation (Cycle 1 Day 1) or anti-PD-1 or anti-PD-L1 therapy, this counts as the single allowed anti-PD-1 or anti-PD-L1 therapy for advanced disease. </a:t>
            </a:r>
          </a:p>
          <a:p>
            <a:pPr marL="800100" lvl="1" indent="-342900" eaLnBrk="1" fontAlgn="auto" hangingPunct="1">
              <a:lnSpc>
                <a:spcPct val="86000"/>
              </a:lnSpc>
              <a:spcBef>
                <a:spcPts val="300"/>
              </a:spcBef>
              <a:spcAft>
                <a:spcPts val="0"/>
              </a:spcAft>
              <a:buFont typeface="Arial" panose="020B0604020202020204" pitchFamily="34" charset="0"/>
              <a:buChar char="•"/>
              <a:defRPr/>
            </a:pPr>
            <a:r>
              <a:rPr lang="en-US" sz="2000" dirty="0"/>
              <a:t>If they experienced disease progression more than (&gt;) 365 days from initiation (Cycle 1 Day 1) or anti-PD-1 or anti-PD-L1 therapy, this is not considered anti-PD-1 or anti-PD-L1 therapy for advance disease. These participants must have received anti-PD-1 or anti-PD-L1 therapy for Stage IV or recurrent disease</a:t>
            </a:r>
          </a:p>
          <a:p>
            <a:pPr eaLnBrk="1" fontAlgn="auto" hangingPunct="1">
              <a:lnSpc>
                <a:spcPct val="86000"/>
              </a:lnSpc>
              <a:spcBef>
                <a:spcPts val="300"/>
              </a:spcBef>
              <a:spcAft>
                <a:spcPts val="0"/>
              </a:spcAft>
              <a:buFont typeface="Arial" panose="020B0604020202020204" pitchFamily="34" charset="0"/>
              <a:buNone/>
              <a:defRPr/>
            </a:pPr>
            <a:r>
              <a:rPr lang="en-US" dirty="0"/>
              <a:t>       2. If  known sensitizing molecular alteration for which a FDA-approved targeted therapy for NSCLC exists (e.g., EGFR, ALK, ROS1, BRAF, RET, NTRK, KRAS, HER2, and MET sensitizing mutations), participants must have previously received at   </a:t>
            </a:r>
          </a:p>
          <a:p>
            <a:pPr eaLnBrk="1" fontAlgn="auto" hangingPunct="1">
              <a:lnSpc>
                <a:spcPct val="86000"/>
              </a:lnSpc>
              <a:spcBef>
                <a:spcPts val="300"/>
              </a:spcBef>
              <a:spcAft>
                <a:spcPts val="0"/>
              </a:spcAft>
              <a:buFont typeface="Arial" panose="020B0604020202020204" pitchFamily="34" charset="0"/>
              <a:buNone/>
              <a:defRPr/>
            </a:pPr>
            <a:r>
              <a:rPr lang="en-US" dirty="0"/>
              <a:t>          least one of the approved therapy(s).</a:t>
            </a:r>
          </a:p>
          <a:p>
            <a:pPr eaLnBrk="1" fontAlgn="auto" hangingPunct="1">
              <a:lnSpc>
                <a:spcPct val="86000"/>
              </a:lnSpc>
              <a:spcBef>
                <a:spcPts val="300"/>
              </a:spcBef>
              <a:spcAft>
                <a:spcPts val="0"/>
              </a:spcAft>
              <a:buFont typeface="Arial" panose="020B0604020202020204" pitchFamily="34" charset="0"/>
              <a:buNone/>
              <a:defRPr/>
            </a:pPr>
            <a:endParaRPr lang="en-US" dirty="0"/>
          </a:p>
          <a:p>
            <a:pPr eaLnBrk="1" fontAlgn="auto" hangingPunct="1">
              <a:lnSpc>
                <a:spcPct val="86000"/>
              </a:lnSpc>
              <a:spcBef>
                <a:spcPts val="300"/>
              </a:spcBef>
              <a:spcAft>
                <a:spcPts val="0"/>
              </a:spcAft>
              <a:buFont typeface="Arial" panose="020B0604020202020204" pitchFamily="34" charset="0"/>
              <a:buNone/>
              <a:defRPr/>
            </a:pPr>
            <a:r>
              <a:rPr lang="en-US" dirty="0"/>
              <a:t>Administration: Ram then docetaxel then </a:t>
            </a:r>
            <a:r>
              <a:rPr lang="en-US" dirty="0" err="1"/>
              <a:t>cemiplimab</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072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779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537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070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A5FF-7AD4-3783-099F-EE4EE3830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C09D5-9A71-9E09-E88D-FCD8F3EB1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4D288-3EC1-CD77-CBD8-7DB2676C2C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74D950-302F-65D5-6984-69AD1A5FD4A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9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192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878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03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7B6FA-6D80-484D-B659-47BCC4A3D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41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7B6FA-6D80-484D-B659-47BCC4A3D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92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7B6FA-6D80-484D-B659-47BCC4A3D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533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our last Lung-MAP Update Forum, Fall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10/21/2025</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93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10/21/2025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59150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10/21/2025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67603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10/21/2025</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58942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533458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221F580-C0C7-FE4A-BB06-8E6F259722CB}" type="datetime1">
              <a:rPr kumimoji="0" lang="en-US" sz="90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10/21/2025</a:t>
            </a:fld>
            <a:endParaRPr kumimoji="0" lang="en-US" sz="9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605F62"/>
                </a:solidFill>
                <a:effectLst/>
                <a:uLnTx/>
                <a:uFillTx/>
                <a:latin typeface="Calibri"/>
                <a:ea typeface="+mn-ea"/>
                <a:cs typeface="+mn-cs"/>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89790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Aria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171449" y="6582842"/>
            <a:ext cx="671979" cy="130805"/>
          </a:xfrm>
        </p:spPr>
        <p:txBody>
          <a:bodyPr/>
          <a:lstStyle>
            <a:lvl1pPr>
              <a:defRPr sz="638"/>
            </a:lvl1pPr>
          </a:lstStyle>
          <a:p>
            <a:fld id="{12F70CFD-9710-4089-87DC-BB2063401096}" type="datetime1">
              <a:rPr lang="en-US" smtClean="0"/>
              <a:pPr/>
              <a:t>10/21/2025</a:t>
            </a:fld>
            <a:endParaRPr lang="en-US"/>
          </a:p>
        </p:txBody>
      </p:sp>
      <p:sp>
        <p:nvSpPr>
          <p:cNvPr id="8" name="Slide Number Placeholder 7"/>
          <p:cNvSpPr>
            <a:spLocks noGrp="1"/>
          </p:cNvSpPr>
          <p:nvPr>
            <p:ph type="sldNum" sz="quarter" idx="11"/>
          </p:nvPr>
        </p:nvSpPr>
        <p:spPr>
          <a:xfrm>
            <a:off x="11672655" y="6582842"/>
            <a:ext cx="319319" cy="130805"/>
          </a:xfrm>
        </p:spPr>
        <p:txBody>
          <a:bodyPr/>
          <a:lstStyle>
            <a:lvl1pPr>
              <a:defRPr sz="638"/>
            </a:lvl1pPr>
          </a:lstStyle>
          <a:p>
            <a:fld id="{998F2653-C080-0C4A-91D4-B67D3091C686}" type="slidenum">
              <a:rPr lang="en-US" smtClean="0"/>
              <a:pPr/>
              <a:t>‹#›</a:t>
            </a:fld>
            <a:endParaRPr lang="en-US"/>
          </a:p>
        </p:txBody>
      </p:sp>
    </p:spTree>
    <p:extLst>
      <p:ext uri="{BB962C8B-B14F-4D97-AF65-F5344CB8AC3E}">
        <p14:creationId xmlns:p14="http://schemas.microsoft.com/office/powerpoint/2010/main" val="319799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1" y="1261872"/>
            <a:ext cx="10970679" cy="4846320"/>
          </a:xfrm>
        </p:spPr>
        <p:txBody>
          <a:bodyPr/>
          <a:lstStyle>
            <a:lvl1pPr marL="0" indent="0">
              <a:spcBef>
                <a:spcPts val="600"/>
              </a:spcBef>
              <a:defRPr>
                <a:solidFill>
                  <a:srgbClr val="1C3B61"/>
                </a:solidFill>
              </a:defRPr>
            </a:lvl1pPr>
            <a:lvl2pPr marL="579250" indent="-118833">
              <a:spcBef>
                <a:spcPts val="600"/>
              </a:spcBef>
              <a:spcAft>
                <a:spcPts val="900"/>
              </a:spcAft>
              <a:buFont typeface="Arial"/>
              <a:buChar char="•"/>
              <a:defRPr sz="1799" baseline="0">
                <a:solidFill>
                  <a:srgbClr val="1C3B61"/>
                </a:solidFill>
              </a:defRPr>
            </a:lvl2pPr>
            <a:lvl3pPr marL="685577" indent="-111090">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3" y="6492875"/>
            <a:ext cx="3409950" cy="228600"/>
          </a:xfrm>
          <a:prstGeom prst="rect">
            <a:avLst/>
          </a:prstGeom>
        </p:spPr>
        <p:txBody>
          <a:bodyPr/>
          <a:lstStyle>
            <a:lvl1pPr>
              <a:defRPr/>
            </a:lvl1pPr>
          </a:lstStyle>
          <a:p>
            <a:pPr>
              <a:defRPr/>
            </a:pPr>
            <a:r>
              <a:rPr lang="en-US" altLang="en-US"/>
              <a:t>© Fred Hutchinson Cancer Research Center </a:t>
            </a:r>
          </a:p>
        </p:txBody>
      </p:sp>
      <p:sp>
        <p:nvSpPr>
          <p:cNvPr id="5" name="Rectangle 12"/>
          <p:cNvSpPr>
            <a:spLocks noGrp="1" noChangeArrowheads="1"/>
          </p:cNvSpPr>
          <p:nvPr>
            <p:ph type="sldNum" sz="quarter" idx="14"/>
          </p:nvPr>
        </p:nvSpPr>
        <p:spPr>
          <a:xfrm>
            <a:off x="11201401" y="6492875"/>
            <a:ext cx="500063" cy="228600"/>
          </a:xfrm>
          <a:prstGeom prst="rect">
            <a:avLst/>
          </a:prstGeom>
        </p:spPr>
        <p:txBody>
          <a:bodyPr/>
          <a:lstStyle>
            <a:lvl1pPr>
              <a:defRPr/>
            </a:lvl1pPr>
          </a:lstStyle>
          <a:p>
            <a:pPr>
              <a:defRPr/>
            </a:pPr>
            <a:fld id="{42940256-B450-4DEA-8374-296DDF03F6FC}" type="slidenum">
              <a:rPr lang="en-US" altLang="en-US"/>
              <a:pPr>
                <a:defRPr/>
              </a:pPr>
              <a:t>‹#›</a:t>
            </a:fld>
            <a:endParaRPr lang="en-US" altLang="en-US"/>
          </a:p>
        </p:txBody>
      </p:sp>
    </p:spTree>
    <p:extLst>
      <p:ext uri="{BB962C8B-B14F-4D97-AF65-F5344CB8AC3E}">
        <p14:creationId xmlns:p14="http://schemas.microsoft.com/office/powerpoint/2010/main" val="4198438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271331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2292850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5269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10/21/2025</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6788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45824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4011215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512717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1357916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5"/>
          <p:cNvSpPr>
            <a:spLocks noGrp="1"/>
          </p:cNvSpPr>
          <p:nvPr>
            <p:ph type="body" sz="quarter" idx="11"/>
          </p:nvPr>
        </p:nvSpPr>
        <p:spPr bwMode="blackWhite">
          <a:xfrm>
            <a:off x="438151" y="1335314"/>
            <a:ext cx="11324357" cy="4855936"/>
          </a:xfrm>
          <a:prstGeom prst="rect">
            <a:avLst/>
          </a:prstGeom>
        </p:spPr>
        <p:txBody>
          <a:bodyPr vert="horz">
            <a:normAutofit/>
          </a:bodyPr>
          <a:lstStyle>
            <a:lvl1pPr marL="623888" indent="-623888">
              <a:lnSpc>
                <a:spcPct val="110000"/>
              </a:lnSpc>
              <a:spcBef>
                <a:spcPts val="0"/>
              </a:spcBef>
              <a:spcAft>
                <a:spcPts val="1200"/>
              </a:spcAft>
              <a:buClrTx/>
              <a:buSzPct val="100000"/>
              <a:buFont typeface="Arial" panose="020B0604020202020204" pitchFamily="34" charset="0"/>
              <a:buChar char="•"/>
              <a:defRPr sz="3600" baseline="0">
                <a:solidFill>
                  <a:schemeClr val="tx1"/>
                </a:solidFill>
                <a:latin typeface="Arial" panose="020B0604020202020204" pitchFamily="34" charset="0"/>
                <a:cs typeface="Arial" panose="020B0604020202020204" pitchFamily="34" charset="0"/>
              </a:defRPr>
            </a:lvl1pPr>
            <a:lvl2pPr marL="1371600" indent="-625475">
              <a:lnSpc>
                <a:spcPct val="110000"/>
              </a:lnSpc>
              <a:spcBef>
                <a:spcPts val="0"/>
              </a:spcBef>
              <a:spcAft>
                <a:spcPts val="1200"/>
              </a:spcAft>
              <a:buClrTx/>
              <a:buFont typeface="Calibri" panose="020F0502020204030204" pitchFamily="34" charset="0"/>
              <a:buChar char="–"/>
              <a:defRPr sz="3600" baseline="0">
                <a:solidFill>
                  <a:schemeClr val="tx1"/>
                </a:solidFill>
                <a:latin typeface="Arial" panose="020B0604020202020204" pitchFamily="34" charset="0"/>
                <a:cs typeface="Arial" panose="020B0604020202020204" pitchFamily="34" charset="0"/>
              </a:defRPr>
            </a:lvl2pPr>
            <a:lvl3pPr marL="2120900" indent="-630238">
              <a:lnSpc>
                <a:spcPct val="110000"/>
              </a:lnSpc>
              <a:spcBef>
                <a:spcPts val="0"/>
              </a:spcBef>
              <a:spcAft>
                <a:spcPts val="1200"/>
              </a:spcAft>
              <a:buClrTx/>
              <a:buFont typeface="Arial" panose="020B0604020202020204" pitchFamily="34" charset="0"/>
              <a:buChar char="•"/>
              <a:tabLst/>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latin typeface="Arial" panose="020B0604020202020204" pitchFamily="34" charset="0"/>
                <a:cs typeface="Arial" panose="020B0604020202020204" pitchFamily="34" charset="0"/>
              </a:defRPr>
            </a:lvl4pPr>
            <a:lvl5pPr>
              <a:defRPr sz="32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288288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1704188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169119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428272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451633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25878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10/21/2025</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989410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3255" y="6420793"/>
            <a:ext cx="2866449" cy="417213"/>
          </a:xfrm>
          <a:prstGeom prst="rect">
            <a:avLst/>
          </a:prstGeom>
        </p:spPr>
      </p:pic>
    </p:spTree>
    <p:extLst>
      <p:ext uri="{BB962C8B-B14F-4D97-AF65-F5344CB8AC3E}">
        <p14:creationId xmlns:p14="http://schemas.microsoft.com/office/powerpoint/2010/main" val="2225628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455790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3759898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10/21/2025</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250093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10/21/2025</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476541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10/21/2025</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4646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10/21/2025</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83429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14597529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49937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1932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372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5564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10/21/2025</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63835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10/21/2025</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6725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10/21/2025</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696644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957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869647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134535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10/21/2025</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877565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304443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3836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838890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10/21/2025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328278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10/21/2025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31231154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10/21/2025</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349970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580000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10/21/2025</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FBB3DD25-99A9-34D0-1D15-168974CF3B2E}"/>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2295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10/21/2025</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10796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04811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10/21/2025</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35347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6015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14952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jp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jpg"/><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6.jpeg"/><Relationship Id="rId5" Type="http://schemas.openxmlformats.org/officeDocument/2006/relationships/theme" Target="../theme/theme6.xml"/><Relationship Id="rId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10/21/2025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8">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000626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0">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14028669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685" r:id="rId7"/>
    <p:sldLayoutId id="2147483706" r:id="rId8"/>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0">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137556809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5000">
              <a:schemeClr val="accent4">
                <a:lumMod val="5000"/>
                <a:lumOff val="95000"/>
              </a:schemeClr>
            </a:gs>
            <a:gs pos="90000">
              <a:schemeClr val="accent4">
                <a:lumMod val="45000"/>
                <a:lumOff val="55000"/>
              </a:schemeClr>
            </a:gs>
            <a:gs pos="94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10/21/2025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4">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632813320"/>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chemeClr val="accent4">
                <a:lumMod val="5000"/>
                <a:lumOff val="95000"/>
              </a:schemeClr>
            </a:gs>
            <a:gs pos="90000">
              <a:schemeClr val="accent4">
                <a:lumMod val="45000"/>
                <a:lumOff val="55000"/>
              </a:schemeClr>
            </a:gs>
            <a:gs pos="94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10/21/2025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a:cxnSpLocks/>
          </p:cNvCxnSpPr>
          <p:nvPr userDrawn="1"/>
        </p:nvCxnSpPr>
        <p:spPr>
          <a:xfrm>
            <a:off x="0" y="1486840"/>
            <a:ext cx="12192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4">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238229497"/>
      </p:ext>
    </p:extLst>
  </p:cSld>
  <p:clrMap bg1="lt1" tx1="dk1" bg2="lt2" tx2="dk2" accent1="accent1" accent2="accent2" accent3="accent3" accent4="accent4" accent5="accent5" accent6="accent6" hlink="hlink" folHlink="folHlink"/>
  <p:sldLayoutIdLst>
    <p:sldLayoutId id="2147483704" r:id="rId1"/>
    <p:sldLayoutId id="2147483705" r:id="rId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74750445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10/21/2025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1EA41DA8-E0AC-2542-E625-041B6913D952}"/>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80932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10/21/2025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4">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B9C73E46-9E85-20FA-13E4-4A2F0B5C423A}"/>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1116284"/>
      </p:ext>
    </p:extLst>
  </p:cSld>
  <p:clrMap bg1="lt1" tx1="dk1" bg2="lt2" tx2="dk2" accent1="accent1" accent2="accent2" accent3="accent3" accent4="accent4" accent5="accent5" accent6="accent6" hlink="hlink" folHlink="folHlink"/>
  <p:sldLayoutIdLst>
    <p:sldLayoutId id="2147483727" r:id="rId1"/>
    <p:sldLayoutId id="2147483728" r:id="rId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4.emf"/><Relationship Id="rId11" Type="http://schemas.openxmlformats.org/officeDocument/2006/relationships/image" Target="../media/image49.png"/><Relationship Id="rId5" Type="http://schemas.openxmlformats.org/officeDocument/2006/relationships/image" Target="../media/image43.emf"/><Relationship Id="rId10" Type="http://schemas.openxmlformats.org/officeDocument/2006/relationships/image" Target="../media/image48.jpeg"/><Relationship Id="rId4" Type="http://schemas.openxmlformats.org/officeDocument/2006/relationships/image" Target="../media/image42.emf"/><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lung-map.org/patients/" TargetMode="External"/><Relationship Id="rId7" Type="http://schemas.openxmlformats.org/officeDocument/2006/relationships/hyperlink" Target="https://lung-map.org/about/lung-map-partners/" TargetMode="External"/><Relationship Id="rId2" Type="http://schemas.openxmlformats.org/officeDocument/2006/relationships/hyperlink" Target="https://lung-map.org/" TargetMode="External"/><Relationship Id="rId1" Type="http://schemas.openxmlformats.org/officeDocument/2006/relationships/slideLayout" Target="../slideLayouts/slideLayout19.xml"/><Relationship Id="rId6" Type="http://schemas.openxmlformats.org/officeDocument/2006/relationships/hyperlink" Target="https://lung-map.org/about/leadership/" TargetMode="External"/><Relationship Id="rId5" Type="http://schemas.openxmlformats.org/officeDocument/2006/relationships/hyperlink" Target="https://lung-map.org/industry-partners/" TargetMode="External"/><Relationship Id="rId4" Type="http://schemas.openxmlformats.org/officeDocument/2006/relationships/hyperlink" Target="https://lung-map.org/healthcare-provider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mailto:Sarah.Goldberg@yale.edu" TargetMode="External"/><Relationship Id="rId7" Type="http://schemas.openxmlformats.org/officeDocument/2006/relationships/hyperlink" Target="mailto:gchadwell@swog.or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LUNGMAPquestion@crab.org" TargetMode="External"/><Relationship Id="rId5" Type="http://schemas.openxmlformats.org/officeDocument/2006/relationships/hyperlink" Target="mailto:S1900EMedicalQuery@swog.org" TargetMode="External"/><Relationship Id="rId4" Type="http://schemas.openxmlformats.org/officeDocument/2006/relationships/hyperlink" Target="mailto:ross.camidge@cuanschutz.edu"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mailto:christian.rolfo@osumc.edu" TargetMode="External"/><Relationship Id="rId7" Type="http://schemas.openxmlformats.org/officeDocument/2006/relationships/hyperlink" Target="mailto:jbeeler@swog.or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mailto:LUNGMAPquestion@crab.org" TargetMode="External"/><Relationship Id="rId5" Type="http://schemas.openxmlformats.org/officeDocument/2006/relationships/hyperlink" Target="mailto:S1900JMedicalQuery@swog.org" TargetMode="External"/><Relationship Id="rId4" Type="http://schemas.openxmlformats.org/officeDocument/2006/relationships/hyperlink" Target="mailto:sgadgee1@hfhs.or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5.xml"/><Relationship Id="rId1" Type="http://schemas.openxmlformats.org/officeDocument/2006/relationships/tags" Target="../tags/tag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5.xml"/><Relationship Id="rId1" Type="http://schemas.openxmlformats.org/officeDocument/2006/relationships/tags" Target="../tags/tag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mailto:xle1@mdanderson.org" TargetMode="External"/><Relationship Id="rId2" Type="http://schemas.openxmlformats.org/officeDocument/2006/relationships/hyperlink" Target="mailto:paikp@mskcc.org" TargetMode="External"/><Relationship Id="rId1" Type="http://schemas.openxmlformats.org/officeDocument/2006/relationships/slideLayout" Target="../slideLayouts/slideLayout3.xml"/><Relationship Id="rId6" Type="http://schemas.openxmlformats.org/officeDocument/2006/relationships/hyperlink" Target="mailto:jbeeler@swog.org" TargetMode="External"/><Relationship Id="rId5" Type="http://schemas.openxmlformats.org/officeDocument/2006/relationships/hyperlink" Target="mailto:LUNGMAPquestion@crab.org" TargetMode="External"/><Relationship Id="rId4" Type="http://schemas.openxmlformats.org/officeDocument/2006/relationships/hyperlink" Target="mailto:S1900EMedicalQuery@swog.or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XXXXMedicalQuery@swog.org" TargetMode="External"/><Relationship Id="rId1" Type="http://schemas.openxmlformats.org/officeDocument/2006/relationships/slideLayout" Target="../slideLayouts/slideLayout3.xml"/><Relationship Id="rId4" Type="http://schemas.openxmlformats.org/officeDocument/2006/relationships/hyperlink" Target="mailto:jbeeler@swog.or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hyperlink" Target="mailto:lungmapngs@swog.org" TargetMode="External"/><Relationship Id="rId2" Type="http://schemas.openxmlformats.org/officeDocument/2006/relationships/hyperlink" Target="mailto:jwneal@stanford.edu"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openxmlformats.org/officeDocument/2006/relationships/hyperlink" Target="mailto:lungmapAEC@swog.org" TargetMode="External"/><Relationship Id="rId13" Type="http://schemas.openxmlformats.org/officeDocument/2006/relationships/image" Target="../media/image1.jpg"/><Relationship Id="rId3" Type="http://schemas.openxmlformats.org/officeDocument/2006/relationships/hyperlink" Target="mailto:LUNGMAPSCC@crab.org" TargetMode="External"/><Relationship Id="rId7" Type="http://schemas.openxmlformats.org/officeDocument/2006/relationships/hyperlink" Target="mailto:Funding@swog.org" TargetMode="External"/><Relationship Id="rId12" Type="http://schemas.openxmlformats.org/officeDocument/2006/relationships/hyperlink" Target="mailto:S1900KMedicalQuery@swog.org"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hyperlink" Target="mailto:S1900JMedicalQuery@swog.org" TargetMode="External"/><Relationship Id="rId5" Type="http://schemas.openxmlformats.org/officeDocument/2006/relationships/hyperlink" Target="mailto:gchadwell@swog.org" TargetMode="External"/><Relationship Id="rId10" Type="http://schemas.openxmlformats.org/officeDocument/2006/relationships/hyperlink" Target="mailto:S1900GMedicalQuery@swog.org" TargetMode="External"/><Relationship Id="rId4" Type="http://schemas.openxmlformats.org/officeDocument/2006/relationships/hyperlink" Target="mailto:jbeeler@swog.org" TargetMode="External"/><Relationship Id="rId9" Type="http://schemas.openxmlformats.org/officeDocument/2006/relationships/hyperlink" Target="mailto:LUNGMAP@swog.org"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2F93D5-DD54-B900-EAC3-8B2325256BC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108331"/>
          </a:xfrm>
          <a:prstGeom prst="rect">
            <a:avLst/>
          </a:prstGeom>
          <a:effectLst>
            <a:softEdge rad="12700"/>
          </a:effectLst>
        </p:spPr>
      </p:pic>
      <p:sp>
        <p:nvSpPr>
          <p:cNvPr id="3" name="Subtitle 2"/>
          <p:cNvSpPr>
            <a:spLocks noGrp="1"/>
          </p:cNvSpPr>
          <p:nvPr>
            <p:ph type="subTitle" idx="1"/>
          </p:nvPr>
        </p:nvSpPr>
        <p:spPr>
          <a:xfrm>
            <a:off x="864451" y="2981047"/>
            <a:ext cx="10058400" cy="1701971"/>
          </a:xfrm>
        </p:spPr>
        <p:txBody>
          <a:bodyPr>
            <a:normAutofit/>
          </a:bodyPr>
          <a:lstStyle/>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b="1" kern="0" dirty="0">
                <a:solidFill>
                  <a:schemeClr val="tx1">
                    <a:lumMod val="85000"/>
                    <a:lumOff val="15000"/>
                  </a:schemeClr>
                </a:solidFill>
                <a:latin typeface="+mn-lt"/>
                <a:ea typeface="Verdana" panose="020B0604030504040204" pitchFamily="34" charset="0"/>
                <a:cs typeface="Verdana" panose="020B0604030504040204" pitchFamily="34" charset="0"/>
              </a:rPr>
              <a:t>SWOG Fall meeting</a:t>
            </a:r>
          </a:p>
          <a:p>
            <a:pPr algn="ctr">
              <a:spcBef>
                <a:spcPts val="0"/>
              </a:spcBef>
            </a:pPr>
            <a:r>
              <a:rPr lang="en-US" b="1" kern="0" dirty="0">
                <a:solidFill>
                  <a:schemeClr val="tx1">
                    <a:lumMod val="85000"/>
                    <a:lumOff val="15000"/>
                  </a:schemeClr>
                </a:solidFill>
                <a:latin typeface="+mn-lt"/>
                <a:ea typeface="Verdana" panose="020B0604030504040204" pitchFamily="34" charset="0"/>
                <a:cs typeface="Verdana" panose="020B0604030504040204" pitchFamily="34" charset="0"/>
              </a:rPr>
              <a:t>September 19, 2025</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56" y="5084203"/>
            <a:ext cx="2031528" cy="86297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8716" y="5003626"/>
            <a:ext cx="1024128" cy="102412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930" y="5022607"/>
            <a:ext cx="1317665" cy="986167"/>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269149" y="1779817"/>
            <a:ext cx="9653702"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rPr>
              <a:t>Lung-MAP Update Forum</a:t>
            </a:r>
          </a:p>
        </p:txBody>
      </p:sp>
      <p:sp>
        <p:nvSpPr>
          <p:cNvPr id="17" name="object 25">
            <a:extLst>
              <a:ext uri="{FF2B5EF4-FFF2-40B4-BE49-F238E27FC236}">
                <a16:creationId xmlns:a16="http://schemas.microsoft.com/office/drawing/2014/main" id="{2DFC2AFB-D674-42B7-ABEE-69E5340AB33E}"/>
              </a:ext>
            </a:extLst>
          </p:cNvPr>
          <p:cNvSpPr/>
          <p:nvPr/>
        </p:nvSpPr>
        <p:spPr>
          <a:xfrm>
            <a:off x="4811200" y="5086062"/>
            <a:ext cx="1066317" cy="862979"/>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97001" y="376765"/>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 company name&#10;&#10;Description automatically generated">
            <a:extLst>
              <a:ext uri="{FF2B5EF4-FFF2-40B4-BE49-F238E27FC236}">
                <a16:creationId xmlns:a16="http://schemas.microsoft.com/office/drawing/2014/main" id="{C245DF76-325A-DCDF-70A1-319E3F486231}"/>
              </a:ext>
            </a:extLst>
          </p:cNvPr>
          <p:cNvPicPr>
            <a:picLocks noChangeAspect="1"/>
          </p:cNvPicPr>
          <p:nvPr/>
        </p:nvPicPr>
        <p:blipFill>
          <a:blip r:embed="rId10"/>
          <a:stretch>
            <a:fillRect/>
          </a:stretch>
        </p:blipFill>
        <p:spPr>
          <a:xfrm>
            <a:off x="6505166" y="250328"/>
            <a:ext cx="1381024" cy="88985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2BD9A41-6D3D-9729-28EC-4CE5159D71B3}"/>
              </a:ext>
            </a:extLst>
          </p:cNvPr>
          <p:cNvPicPr>
            <a:picLocks noChangeAspect="1"/>
          </p:cNvPicPr>
          <p:nvPr/>
        </p:nvPicPr>
        <p:blipFill>
          <a:blip r:embed="rId11"/>
          <a:stretch>
            <a:fillRect/>
          </a:stretch>
        </p:blipFill>
        <p:spPr>
          <a:xfrm>
            <a:off x="434689" y="250328"/>
            <a:ext cx="1764667" cy="717977"/>
          </a:xfrm>
          <a:prstGeom prst="rect">
            <a:avLst/>
          </a:prstGeom>
        </p:spPr>
      </p:pic>
      <p:pic>
        <p:nvPicPr>
          <p:cNvPr id="6" name="Picture 5" descr="Logo&#10;&#10;Description automatically generated">
            <a:extLst>
              <a:ext uri="{FF2B5EF4-FFF2-40B4-BE49-F238E27FC236}">
                <a16:creationId xmlns:a16="http://schemas.microsoft.com/office/drawing/2014/main" id="{77EB2DF2-E550-7557-2171-B79C3B532DAF}"/>
              </a:ext>
            </a:extLst>
          </p:cNvPr>
          <p:cNvPicPr>
            <a:picLocks noChangeAspect="1"/>
          </p:cNvPicPr>
          <p:nvPr/>
        </p:nvPicPr>
        <p:blipFill>
          <a:blip r:embed="rId12"/>
          <a:stretch>
            <a:fillRect/>
          </a:stretch>
        </p:blipFill>
        <p:spPr>
          <a:xfrm>
            <a:off x="3248870" y="446889"/>
            <a:ext cx="1845485" cy="398625"/>
          </a:xfrm>
          <a:prstGeom prst="rect">
            <a:avLst/>
          </a:prstGeom>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0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D990-EC7A-3250-346E-871D2CFB5E55}"/>
              </a:ext>
            </a:extLst>
          </p:cNvPr>
          <p:cNvSpPr>
            <a:spLocks noGrp="1"/>
          </p:cNvSpPr>
          <p:nvPr>
            <p:ph type="title"/>
          </p:nvPr>
        </p:nvSpPr>
        <p:spPr>
          <a:xfrm>
            <a:off x="731913" y="304520"/>
            <a:ext cx="10368903" cy="845935"/>
          </a:xfrm>
        </p:spPr>
        <p:txBody>
          <a:bodyPr>
            <a:normAutofit/>
          </a:bodyPr>
          <a:lstStyle/>
          <a:p>
            <a:r>
              <a:rPr lang="en-US" sz="4600" dirty="0"/>
              <a:t>Lung-MAP Accrual: January 2019 to Present</a:t>
            </a:r>
          </a:p>
        </p:txBody>
      </p:sp>
      <p:sp>
        <p:nvSpPr>
          <p:cNvPr id="4" name="Slide Number Placeholder 3">
            <a:extLst>
              <a:ext uri="{FF2B5EF4-FFF2-40B4-BE49-F238E27FC236}">
                <a16:creationId xmlns:a16="http://schemas.microsoft.com/office/drawing/2014/main" id="{2B45D4FC-9276-9033-01A8-1DB6699D6AB9}"/>
              </a:ext>
            </a:extLst>
          </p:cNvPr>
          <p:cNvSpPr>
            <a:spLocks noGrp="1"/>
          </p:cNvSpPr>
          <p:nvPr>
            <p:ph type="sldNum" sz="quarter" idx="12"/>
          </p:nvPr>
        </p:nvSpPr>
        <p:spPr/>
        <p:txBody>
          <a:bodyPr/>
          <a:lstStyle/>
          <a:p>
            <a:r>
              <a:rPr lang="en-US"/>
              <a:t>Slide: </a:t>
            </a:r>
            <a:fld id="{629637A9-119A-49DA-BD12-AAC58B377D80}" type="slidenum">
              <a:rPr lang="en-US" smtClean="0"/>
              <a:pPr/>
              <a:t>10</a:t>
            </a:fld>
            <a:endParaRPr lang="en-US" dirty="0"/>
          </a:p>
        </p:txBody>
      </p:sp>
      <p:graphicFrame>
        <p:nvGraphicFramePr>
          <p:cNvPr id="5" name="Content Placeholder 3">
            <a:extLst>
              <a:ext uri="{FF2B5EF4-FFF2-40B4-BE49-F238E27FC236}">
                <a16:creationId xmlns:a16="http://schemas.microsoft.com/office/drawing/2014/main" id="{1BA54EBB-83CD-8E7F-E15E-F835761191E6}"/>
              </a:ext>
            </a:extLst>
          </p:cNvPr>
          <p:cNvGraphicFramePr>
            <a:graphicFrameLocks/>
          </p:cNvGraphicFramePr>
          <p:nvPr>
            <p:extLst>
              <p:ext uri="{D42A27DB-BD31-4B8C-83A1-F6EECF244321}">
                <p14:modId xmlns:p14="http://schemas.microsoft.com/office/powerpoint/2010/main" val="3304432762"/>
              </p:ext>
            </p:extLst>
          </p:nvPr>
        </p:nvGraphicFramePr>
        <p:xfrm>
          <a:off x="861099" y="1150455"/>
          <a:ext cx="10110529" cy="4901100"/>
        </p:xfrm>
        <a:graphic>
          <a:graphicData uri="http://schemas.openxmlformats.org/drawingml/2006/table">
            <a:tbl>
              <a:tblPr/>
              <a:tblGrid>
                <a:gridCol w="4188646">
                  <a:extLst>
                    <a:ext uri="{9D8B030D-6E8A-4147-A177-3AD203B41FA5}">
                      <a16:colId xmlns:a16="http://schemas.microsoft.com/office/drawing/2014/main" val="1045135794"/>
                    </a:ext>
                  </a:extLst>
                </a:gridCol>
                <a:gridCol w="1733233">
                  <a:extLst>
                    <a:ext uri="{9D8B030D-6E8A-4147-A177-3AD203B41FA5}">
                      <a16:colId xmlns:a16="http://schemas.microsoft.com/office/drawing/2014/main" val="981858507"/>
                    </a:ext>
                  </a:extLst>
                </a:gridCol>
                <a:gridCol w="1047162">
                  <a:extLst>
                    <a:ext uri="{9D8B030D-6E8A-4147-A177-3AD203B41FA5}">
                      <a16:colId xmlns:a16="http://schemas.microsoft.com/office/drawing/2014/main" val="346423301"/>
                    </a:ext>
                  </a:extLst>
                </a:gridCol>
                <a:gridCol w="1047162">
                  <a:extLst>
                    <a:ext uri="{9D8B030D-6E8A-4147-A177-3AD203B41FA5}">
                      <a16:colId xmlns:a16="http://schemas.microsoft.com/office/drawing/2014/main" val="4087546415"/>
                    </a:ext>
                  </a:extLst>
                </a:gridCol>
                <a:gridCol w="1047164">
                  <a:extLst>
                    <a:ext uri="{9D8B030D-6E8A-4147-A177-3AD203B41FA5}">
                      <a16:colId xmlns:a16="http://schemas.microsoft.com/office/drawing/2014/main" val="492301150"/>
                    </a:ext>
                  </a:extLst>
                </a:gridCol>
                <a:gridCol w="1047162">
                  <a:extLst>
                    <a:ext uri="{9D8B030D-6E8A-4147-A177-3AD203B41FA5}">
                      <a16:colId xmlns:a16="http://schemas.microsoft.com/office/drawing/2014/main" val="805688279"/>
                    </a:ext>
                  </a:extLst>
                </a:gridCol>
              </a:tblGrid>
              <a:tr h="326740">
                <a:tc rowSpan="4">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TOTAL</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rowSpan="2" gridSpan="4">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b="1" u="none" strike="noStrike" dirty="0">
                          <a:solidFill>
                            <a:schemeClr val="tx1">
                              <a:lumMod val="75000"/>
                              <a:lumOff val="25000"/>
                            </a:schemeClr>
                          </a:solidFill>
                          <a:effectLst/>
                          <a:latin typeface="+mn-lt"/>
                        </a:rPr>
                        <a:t>Registrations within the Last: </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2052402525"/>
                  </a:ext>
                </a:extLst>
              </a:tr>
              <a:tr h="326740">
                <a:tc vMerge="1">
                  <a:txBody>
                    <a:bodyPr/>
                    <a:lstStyle/>
                    <a:p>
                      <a:endParaRPr lang="en-US"/>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REGS.</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213973558"/>
                  </a:ext>
                </a:extLst>
              </a:tr>
              <a:tr h="326740">
                <a:tc vMerge="1">
                  <a:txBody>
                    <a:bodyPr/>
                    <a:lstStyle/>
                    <a:p>
                      <a:endParaRPr lang="en-US"/>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since Jan. 2019</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6</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3</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30</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7</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3908471626"/>
                  </a:ext>
                </a:extLst>
              </a:tr>
              <a:tr h="326740">
                <a:tc vMerge="1">
                  <a:txBody>
                    <a:bodyPr/>
                    <a:lstStyle/>
                    <a:p>
                      <a:endParaRPr lang="en-US"/>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Months</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Months</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Days</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b="1" u="none" strike="noStrike" dirty="0">
                          <a:solidFill>
                            <a:schemeClr val="tx1">
                              <a:lumMod val="75000"/>
                              <a:lumOff val="25000"/>
                            </a:schemeClr>
                          </a:solidFill>
                          <a:effectLst/>
                          <a:latin typeface="+mn-lt"/>
                        </a:rPr>
                        <a:t>Days</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3905415245"/>
                  </a:ext>
                </a:extLst>
              </a:tr>
              <a:tr h="326740">
                <a:tc gridSpan="6">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b="1" u="none" strike="noStrike" dirty="0">
                          <a:solidFill>
                            <a:schemeClr val="tx1">
                              <a:lumMod val="75000"/>
                              <a:lumOff val="25000"/>
                            </a:schemeClr>
                          </a:solidFill>
                          <a:effectLst/>
                          <a:latin typeface="+mn-lt"/>
                        </a:rPr>
                        <a:t>LUNGMAP Screening Protocol Registrations</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hMerge="1">
                  <a:txBody>
                    <a:bodyPr/>
                    <a:lstStyle/>
                    <a:p>
                      <a:pPr algn="ctr" fontAlgn="b">
                        <a:buNone/>
                      </a:pPr>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buNone/>
                      </a:pPr>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buNone/>
                      </a:pPr>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buNone/>
                      </a:pPr>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buNone/>
                      </a:pP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4194049"/>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u="none" strike="noStrike">
                          <a:solidFill>
                            <a:schemeClr val="tx1">
                              <a:lumMod val="75000"/>
                              <a:lumOff val="25000"/>
                            </a:schemeClr>
                          </a:solidFill>
                          <a:effectLst/>
                          <a:latin typeface="+mn-lt"/>
                        </a:rPr>
                        <a:t>Total</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3740</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153</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90</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38</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5</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2902973361"/>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u="none" strike="noStrike">
                          <a:solidFill>
                            <a:schemeClr val="tx1">
                              <a:lumMod val="75000"/>
                              <a:lumOff val="25000"/>
                            </a:schemeClr>
                          </a:solidFill>
                          <a:effectLst/>
                          <a:latin typeface="+mn-lt"/>
                        </a:rPr>
                        <a:t>Screened at PD</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1317</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66</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45</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20</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1</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2844803006"/>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u="none" strike="noStrike">
                          <a:solidFill>
                            <a:schemeClr val="tx1">
                              <a:lumMod val="75000"/>
                              <a:lumOff val="25000"/>
                            </a:schemeClr>
                          </a:solidFill>
                          <a:effectLst/>
                          <a:latin typeface="+mn-lt"/>
                        </a:rPr>
                        <a:t>Pre-Screened prior to PD</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2413</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77</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41</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17</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4</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486994234"/>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u="none" strike="noStrike" dirty="0">
                          <a:solidFill>
                            <a:schemeClr val="tx1">
                              <a:lumMod val="75000"/>
                              <a:lumOff val="25000"/>
                            </a:schemeClr>
                          </a:solidFill>
                          <a:effectLst/>
                          <a:latin typeface="+mn-lt"/>
                        </a:rPr>
                        <a:t>Treatment-naïve (for S1900K)</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10</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10</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4</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1</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0</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4105281867"/>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2945308046"/>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b="1" u="none" strike="noStrike" dirty="0">
                          <a:solidFill>
                            <a:schemeClr val="tx1">
                              <a:lumMod val="75000"/>
                              <a:lumOff val="25000"/>
                            </a:schemeClr>
                          </a:solidFill>
                          <a:effectLst/>
                          <a:latin typeface="+mn-lt"/>
                        </a:rPr>
                        <a:t>Sub-Study Assignments</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2743638767"/>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u="none" strike="noStrike">
                          <a:solidFill>
                            <a:schemeClr val="tx1">
                              <a:lumMod val="75000"/>
                              <a:lumOff val="25000"/>
                            </a:schemeClr>
                          </a:solidFill>
                          <a:effectLst/>
                          <a:latin typeface="+mn-lt"/>
                        </a:rPr>
                        <a:t>LUNGMAP Sub-Study Assignments</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1970</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215</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67</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30</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4</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2576765903"/>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2173783511"/>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b="1" u="none" strike="noStrike" dirty="0">
                          <a:solidFill>
                            <a:schemeClr val="tx1">
                              <a:lumMod val="75000"/>
                              <a:lumOff val="25000"/>
                            </a:schemeClr>
                          </a:solidFill>
                          <a:effectLst/>
                          <a:latin typeface="+mn-lt"/>
                        </a:rPr>
                        <a:t>Sub-Study Registrations</a:t>
                      </a:r>
                      <a:endParaRPr lang="en-US" sz="2000" b="1" i="0" u="none" strike="noStrike" dirty="0">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1631524059"/>
                  </a:ext>
                </a:extLst>
              </a:tr>
              <a:tr h="3267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fontAlgn="b">
                        <a:buNone/>
                      </a:pPr>
                      <a:r>
                        <a:rPr lang="en-US" sz="2000" u="none" strike="noStrike">
                          <a:solidFill>
                            <a:schemeClr val="tx1">
                              <a:lumMod val="75000"/>
                              <a:lumOff val="25000"/>
                            </a:schemeClr>
                          </a:solidFill>
                          <a:effectLst/>
                          <a:latin typeface="+mn-lt"/>
                        </a:rPr>
                        <a:t>LUNGMAP Sub-Study Registrations</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532</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37</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a:solidFill>
                            <a:schemeClr val="tx1">
                              <a:lumMod val="75000"/>
                              <a:lumOff val="25000"/>
                            </a:schemeClr>
                          </a:solidFill>
                          <a:effectLst/>
                          <a:latin typeface="+mn-lt"/>
                        </a:rPr>
                        <a:t>25</a:t>
                      </a:r>
                      <a:endParaRPr lang="en-US" sz="2000" b="0" i="0" u="none" strike="noStrike">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13</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fontAlgn="b">
                        <a:buNone/>
                      </a:pPr>
                      <a:r>
                        <a:rPr lang="en-US" sz="2000" u="none" strike="noStrike" dirty="0">
                          <a:solidFill>
                            <a:schemeClr val="tx1">
                              <a:lumMod val="75000"/>
                              <a:lumOff val="25000"/>
                            </a:schemeClr>
                          </a:solidFill>
                          <a:effectLst/>
                          <a:latin typeface="+mn-lt"/>
                        </a:rPr>
                        <a:t>1</a:t>
                      </a:r>
                      <a:endParaRPr lang="en-US" sz="2000" b="0" i="0" u="none" strike="noStrike" dirty="0">
                        <a:solidFill>
                          <a:schemeClr val="tx1">
                            <a:lumMod val="75000"/>
                            <a:lumOff val="25000"/>
                          </a:schemeClr>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1399042678"/>
                  </a:ext>
                </a:extLst>
              </a:tr>
            </a:tbl>
          </a:graphicData>
        </a:graphic>
      </p:graphicFrame>
    </p:spTree>
    <p:extLst>
      <p:ext uri="{BB962C8B-B14F-4D97-AF65-F5344CB8AC3E}">
        <p14:creationId xmlns:p14="http://schemas.microsoft.com/office/powerpoint/2010/main" val="4251049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6AE3-DB6B-F004-187A-FCB620832C7F}"/>
              </a:ext>
            </a:extLst>
          </p:cNvPr>
          <p:cNvSpPr>
            <a:spLocks noGrp="1"/>
          </p:cNvSpPr>
          <p:nvPr>
            <p:ph type="title"/>
          </p:nvPr>
        </p:nvSpPr>
        <p:spPr>
          <a:xfrm>
            <a:off x="673509" y="367717"/>
            <a:ext cx="10844981" cy="914400"/>
          </a:xfrm>
        </p:spPr>
        <p:txBody>
          <a:bodyPr>
            <a:normAutofit/>
          </a:bodyPr>
          <a:lstStyle/>
          <a:p>
            <a:r>
              <a:rPr lang="en-US" sz="4400" dirty="0"/>
              <a:t>Lung-MAP Publications October 2024 to Present</a:t>
            </a:r>
          </a:p>
        </p:txBody>
      </p:sp>
      <p:sp>
        <p:nvSpPr>
          <p:cNvPr id="4" name="Slide Number Placeholder 3">
            <a:extLst>
              <a:ext uri="{FF2B5EF4-FFF2-40B4-BE49-F238E27FC236}">
                <a16:creationId xmlns:a16="http://schemas.microsoft.com/office/drawing/2014/main" id="{E107CA29-49E0-407A-31C9-297613F02A70}"/>
              </a:ext>
            </a:extLst>
          </p:cNvPr>
          <p:cNvSpPr>
            <a:spLocks noGrp="1"/>
          </p:cNvSpPr>
          <p:nvPr>
            <p:ph type="sldNum" sz="quarter" idx="12"/>
          </p:nvPr>
        </p:nvSpPr>
        <p:spPr/>
        <p:txBody>
          <a:bodyPr/>
          <a:lstStyle/>
          <a:p>
            <a:r>
              <a:rPr lang="en-US"/>
              <a:t>Slide: </a:t>
            </a:r>
            <a:fld id="{629637A9-119A-49DA-BD12-AAC58B377D80}" type="slidenum">
              <a:rPr lang="en-US" smtClean="0"/>
              <a:pPr/>
              <a:t>11</a:t>
            </a:fld>
            <a:endParaRPr lang="en-US" dirty="0"/>
          </a:p>
        </p:txBody>
      </p:sp>
      <p:sp>
        <p:nvSpPr>
          <p:cNvPr id="6" name="Content Placeholder 2">
            <a:extLst>
              <a:ext uri="{FF2B5EF4-FFF2-40B4-BE49-F238E27FC236}">
                <a16:creationId xmlns:a16="http://schemas.microsoft.com/office/drawing/2014/main" id="{F8EFCD88-1E3E-26FD-BBFC-1F7D69C899EE}"/>
              </a:ext>
            </a:extLst>
          </p:cNvPr>
          <p:cNvSpPr txBox="1">
            <a:spLocks/>
          </p:cNvSpPr>
          <p:nvPr/>
        </p:nvSpPr>
        <p:spPr>
          <a:xfrm>
            <a:off x="838199" y="157201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ea typeface="+mn-ea"/>
                <a:cs typeface="+mn-cs"/>
              </a:rPr>
              <a:t>Sub-study Publications since 10/2024:</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70C0"/>
                </a:solidFill>
                <a:effectLst/>
                <a:uLnTx/>
                <a:uFillTx/>
                <a:ea typeface="+mn-ea"/>
                <a:cs typeface="+mn-cs"/>
              </a:rPr>
              <a:t>S1900E ASCO Oral Abstract Presentation: </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70C0"/>
                </a:solidFill>
                <a:effectLst/>
                <a:uLnTx/>
                <a:uFillTx/>
                <a:ea typeface="+mn-ea"/>
                <a:cs typeface="Calibri" panose="020F0502020204030204" pitchFamily="34" charset="0"/>
              </a:rPr>
              <a:t>ECOG-ACRIN LUNG-MAP S1900E </a:t>
            </a:r>
            <a:r>
              <a:rPr kumimoji="0" lang="en-US" sz="2400" b="1" i="0" u="none" strike="noStrike" kern="1200" cap="none" spc="0" normalizeH="0" baseline="0" noProof="0" dirty="0" err="1">
                <a:ln>
                  <a:noFill/>
                </a:ln>
                <a:solidFill>
                  <a:srgbClr val="0070C0"/>
                </a:solidFill>
                <a:effectLst/>
                <a:uLnTx/>
                <a:uFillTx/>
                <a:ea typeface="+mn-ea"/>
                <a:cs typeface="Calibri" panose="020F0502020204030204" pitchFamily="34" charset="0"/>
              </a:rPr>
              <a:t>substudy</a:t>
            </a:r>
            <a:r>
              <a:rPr kumimoji="0" lang="en-US" sz="2400" b="1" i="0" u="none" strike="noStrike" kern="1200" cap="none" spc="0" normalizeH="0" baseline="0" noProof="0" dirty="0">
                <a:ln>
                  <a:noFill/>
                </a:ln>
                <a:solidFill>
                  <a:srgbClr val="0070C0"/>
                </a:solidFill>
                <a:effectLst/>
                <a:uLnTx/>
                <a:uFillTx/>
                <a:ea typeface="+mn-ea"/>
                <a:cs typeface="Calibri" panose="020F0502020204030204" pitchFamily="34" charset="0"/>
              </a:rPr>
              <a:t>: A phase II study of </a:t>
            </a:r>
            <a:r>
              <a:rPr kumimoji="0" lang="en-US" sz="2400" b="1" i="0" u="none" strike="noStrike" kern="1200" cap="none" spc="0" normalizeH="0" baseline="0" noProof="0" dirty="0" err="1">
                <a:ln>
                  <a:noFill/>
                </a:ln>
                <a:solidFill>
                  <a:srgbClr val="0070C0"/>
                </a:solidFill>
                <a:effectLst/>
                <a:uLnTx/>
                <a:uFillTx/>
                <a:ea typeface="+mn-ea"/>
                <a:cs typeface="Calibri" panose="020F0502020204030204" pitchFamily="34" charset="0"/>
              </a:rPr>
              <a:t>sotorasib</a:t>
            </a:r>
            <a:r>
              <a:rPr kumimoji="0" lang="en-US" sz="2400" b="1" i="0" u="none" strike="noStrike" kern="1200" cap="none" spc="0" normalizeH="0" baseline="0" noProof="0" dirty="0">
                <a:ln>
                  <a:noFill/>
                </a:ln>
                <a:solidFill>
                  <a:srgbClr val="0070C0"/>
                </a:solidFill>
                <a:effectLst/>
                <a:uLnTx/>
                <a:uFillTx/>
                <a:ea typeface="+mn-ea"/>
                <a:cs typeface="Calibri" panose="020F0502020204030204" pitchFamily="34" charset="0"/>
              </a:rPr>
              <a:t> in participants (Pts) with previously treated stage IV or recurrent </a:t>
            </a:r>
            <a:r>
              <a:rPr kumimoji="0" lang="en-US" sz="2400" b="1" i="1" u="none" strike="noStrike" kern="1200" cap="none" spc="0" normalizeH="0" baseline="0" noProof="0" dirty="0">
                <a:ln>
                  <a:noFill/>
                </a:ln>
                <a:solidFill>
                  <a:srgbClr val="0070C0"/>
                </a:solidFill>
                <a:effectLst/>
                <a:uLnTx/>
                <a:uFillTx/>
                <a:ea typeface="+mn-ea"/>
                <a:cs typeface="Calibri" panose="020F0502020204030204" pitchFamily="34" charset="0"/>
              </a:rPr>
              <a:t>KRAS</a:t>
            </a:r>
            <a:r>
              <a:rPr kumimoji="0" lang="en-US" sz="2400" b="1" i="0" u="none" strike="noStrike" kern="1200" cap="none" spc="0" normalizeH="0" baseline="0" noProof="0" dirty="0">
                <a:ln>
                  <a:noFill/>
                </a:ln>
                <a:solidFill>
                  <a:srgbClr val="0070C0"/>
                </a:solidFill>
                <a:effectLst/>
                <a:uLnTx/>
                <a:uFillTx/>
                <a:ea typeface="+mn-ea"/>
                <a:cs typeface="Calibri" panose="020F0502020204030204" pitchFamily="34" charset="0"/>
              </a:rPr>
              <a:t> G12C mutant non-squamous (Non-sq) non-small cell lung cancer (NSCLC).</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tx1">
                    <a:lumMod val="75000"/>
                    <a:lumOff val="25000"/>
                  </a:schemeClr>
                </a:solidFill>
                <a:effectLst/>
                <a:uLnTx/>
                <a:uFillTx/>
                <a:ea typeface="+mn-ea"/>
                <a:cs typeface="Calibri" panose="020F0502020204030204" pitchFamily="34" charset="0"/>
              </a:rPr>
              <a:t>Authors</a:t>
            </a:r>
            <a:r>
              <a:rPr kumimoji="0" lang="en-US" b="0" i="0" u="none" strike="noStrike" kern="1200" cap="none" spc="0" normalizeH="0" baseline="0" noProof="0" dirty="0">
                <a:ln>
                  <a:noFill/>
                </a:ln>
                <a:solidFill>
                  <a:schemeClr val="tx1">
                    <a:lumMod val="75000"/>
                    <a:lumOff val="25000"/>
                  </a:schemeClr>
                </a:solidFill>
                <a:effectLst/>
                <a:uLnTx/>
                <a:uFillTx/>
                <a:ea typeface="+mn-ea"/>
                <a:cs typeface="Calibri" panose="020F0502020204030204" pitchFamily="34" charset="0"/>
              </a:rPr>
              <a:t>: </a:t>
            </a:r>
            <a:r>
              <a:rPr kumimoji="0" lang="en-US" b="0" i="0" strike="noStrike" kern="1200" cap="none" spc="0" normalizeH="0" baseline="0" noProof="0" dirty="0">
                <a:ln>
                  <a:noFill/>
                </a:ln>
                <a:solidFill>
                  <a:schemeClr val="tx1">
                    <a:lumMod val="75000"/>
                    <a:lumOff val="25000"/>
                  </a:schemeClr>
                </a:solidFill>
                <a:effectLst/>
                <a:uLnTx/>
                <a:uFillTx/>
                <a:ea typeface="+mn-ea"/>
                <a:cs typeface="Calibri" panose="020F0502020204030204" pitchFamily="34" charset="0"/>
              </a:rPr>
              <a:t>Sukhmani Padda, Mary Redman, David Gerber, Tom Stinchcombe, </a:t>
            </a:r>
            <a:r>
              <a:rPr kumimoji="0" lang="en-US" b="0" i="0" strike="noStrike" kern="1200" cap="none" spc="0" normalizeH="0" baseline="0" noProof="0" dirty="0" err="1">
                <a:ln>
                  <a:noFill/>
                </a:ln>
                <a:solidFill>
                  <a:schemeClr val="tx1">
                    <a:lumMod val="75000"/>
                    <a:lumOff val="25000"/>
                  </a:schemeClr>
                </a:solidFill>
                <a:effectLst/>
                <a:uLnTx/>
                <a:uFillTx/>
                <a:ea typeface="+mn-ea"/>
                <a:cs typeface="Calibri" panose="020F0502020204030204" pitchFamily="34" charset="0"/>
              </a:rPr>
              <a:t>Saiama</a:t>
            </a:r>
            <a:r>
              <a:rPr kumimoji="0" lang="en-US" b="0" i="0" strike="noStrike" kern="1200" cap="none" spc="0" normalizeH="0" baseline="0" noProof="0" dirty="0">
                <a:ln>
                  <a:noFill/>
                </a:ln>
                <a:solidFill>
                  <a:schemeClr val="tx1">
                    <a:lumMod val="75000"/>
                    <a:lumOff val="25000"/>
                  </a:schemeClr>
                </a:solidFill>
                <a:effectLst/>
                <a:uLnTx/>
                <a:uFillTx/>
                <a:ea typeface="+mn-ea"/>
                <a:cs typeface="Calibri" panose="020F0502020204030204" pitchFamily="34" charset="0"/>
              </a:rPr>
              <a:t> Waqar, Ticiana Leal, Katherine Minichiello, Karen Reckamp, Roy Herbst, Hossein Borghaei, Julie Brahmer, Jhanelle Gray, Karen Kelly, Suresh Ramalingam, and Joel Neal </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b="1" dirty="0">
                <a:solidFill>
                  <a:schemeClr val="tx1">
                    <a:lumMod val="75000"/>
                    <a:lumOff val="25000"/>
                  </a:schemeClr>
                </a:solidFill>
                <a:cs typeface="Calibri" panose="020F0502020204030204" pitchFamily="34" charset="0"/>
              </a:rPr>
              <a:t>Lung-MAP Chairs</a:t>
            </a:r>
            <a:r>
              <a:rPr lang="en-US" dirty="0">
                <a:solidFill>
                  <a:schemeClr val="tx1">
                    <a:lumMod val="75000"/>
                    <a:lumOff val="25000"/>
                  </a:schemeClr>
                </a:solidFill>
                <a:cs typeface="Calibri" panose="020F0502020204030204" pitchFamily="34" charset="0"/>
              </a:rPr>
              <a:t>: Roy Herbst and Jyoti Patel (2019-2022); Hoss </a:t>
            </a:r>
            <a:r>
              <a:rPr lang="en-US" dirty="0" err="1">
                <a:solidFill>
                  <a:schemeClr val="tx1">
                    <a:lumMod val="75000"/>
                    <a:lumOff val="25000"/>
                  </a:schemeClr>
                </a:solidFill>
                <a:cs typeface="Calibri" panose="020F0502020204030204" pitchFamily="34" charset="0"/>
              </a:rPr>
              <a:t>Borghaei</a:t>
            </a:r>
            <a:r>
              <a:rPr lang="en-US" dirty="0">
                <a:solidFill>
                  <a:schemeClr val="tx1">
                    <a:lumMod val="75000"/>
                    <a:lumOff val="25000"/>
                  </a:schemeClr>
                </a:solidFill>
                <a:cs typeface="Calibri" panose="020F0502020204030204" pitchFamily="34" charset="0"/>
              </a:rPr>
              <a:t> and Karen Reckamp (2022-2024); Karen Reckamp and </a:t>
            </a:r>
            <a:r>
              <a:rPr lang="en-US" dirty="0" err="1">
                <a:solidFill>
                  <a:schemeClr val="tx1">
                    <a:lumMod val="75000"/>
                    <a:lumOff val="25000"/>
                  </a:schemeClr>
                </a:solidFill>
                <a:cs typeface="Calibri" panose="020F0502020204030204" pitchFamily="34" charset="0"/>
              </a:rPr>
              <a:t>Saiama</a:t>
            </a:r>
            <a:r>
              <a:rPr lang="en-US" dirty="0">
                <a:solidFill>
                  <a:schemeClr val="tx1">
                    <a:lumMod val="75000"/>
                    <a:lumOff val="25000"/>
                  </a:schemeClr>
                </a:solidFill>
                <a:cs typeface="Calibri" panose="020F0502020204030204" pitchFamily="34" charset="0"/>
              </a:rPr>
              <a:t> Waqar (2024-Present)</a:t>
            </a:r>
            <a:endParaRPr kumimoji="0" lang="en-US" b="0" i="0" strike="noStrike" kern="1200" cap="none" spc="0" normalizeH="0" baseline="0" noProof="0" dirty="0">
              <a:ln>
                <a:noFill/>
              </a:ln>
              <a:solidFill>
                <a:schemeClr val="tx1">
                  <a:lumMod val="75000"/>
                  <a:lumOff val="25000"/>
                </a:schemeClr>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2957705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4CAC-8907-D951-60A3-42D094EC14AE}"/>
              </a:ext>
            </a:extLst>
          </p:cNvPr>
          <p:cNvSpPr>
            <a:spLocks noGrp="1"/>
          </p:cNvSpPr>
          <p:nvPr>
            <p:ph type="title"/>
          </p:nvPr>
        </p:nvSpPr>
        <p:spPr>
          <a:xfrm>
            <a:off x="603504" y="542567"/>
            <a:ext cx="10984992" cy="633939"/>
          </a:xfrm>
        </p:spPr>
        <p:txBody>
          <a:bodyPr>
            <a:noAutofit/>
          </a:bodyPr>
          <a:lstStyle/>
          <a:p>
            <a:r>
              <a:rPr lang="en-US" sz="4400" dirty="0"/>
              <a:t>Lung-MAP Publications October 2024 to Present</a:t>
            </a:r>
          </a:p>
        </p:txBody>
      </p:sp>
      <p:sp>
        <p:nvSpPr>
          <p:cNvPr id="4" name="Slide Number Placeholder 3">
            <a:extLst>
              <a:ext uri="{FF2B5EF4-FFF2-40B4-BE49-F238E27FC236}">
                <a16:creationId xmlns:a16="http://schemas.microsoft.com/office/drawing/2014/main" id="{E21FD3EF-6F4C-1040-19D3-20C10D586955}"/>
              </a:ext>
            </a:extLst>
          </p:cNvPr>
          <p:cNvSpPr>
            <a:spLocks noGrp="1"/>
          </p:cNvSpPr>
          <p:nvPr>
            <p:ph type="sldNum" sz="quarter" idx="12"/>
          </p:nvPr>
        </p:nvSpPr>
        <p:spPr/>
        <p:txBody>
          <a:bodyPr/>
          <a:lstStyle/>
          <a:p>
            <a:r>
              <a:rPr lang="en-US"/>
              <a:t>Slide: </a:t>
            </a:r>
            <a:fld id="{629637A9-119A-49DA-BD12-AAC58B377D80}" type="slidenum">
              <a:rPr lang="en-US" smtClean="0"/>
              <a:pPr/>
              <a:t>12</a:t>
            </a:fld>
            <a:endParaRPr lang="en-US" dirty="0"/>
          </a:p>
        </p:txBody>
      </p:sp>
      <p:sp>
        <p:nvSpPr>
          <p:cNvPr id="5" name="Content Placeholder 2">
            <a:extLst>
              <a:ext uri="{FF2B5EF4-FFF2-40B4-BE49-F238E27FC236}">
                <a16:creationId xmlns:a16="http://schemas.microsoft.com/office/drawing/2014/main" id="{76E4CB85-CAB8-FF5F-991C-B095E42DF1DA}"/>
              </a:ext>
            </a:extLst>
          </p:cNvPr>
          <p:cNvSpPr txBox="1">
            <a:spLocks/>
          </p:cNvSpPr>
          <p:nvPr/>
        </p:nvSpPr>
        <p:spPr>
          <a:xfrm>
            <a:off x="603503" y="1469008"/>
            <a:ext cx="10716137" cy="452945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ea typeface="+mn-ea"/>
                <a:cs typeface="+mn-cs"/>
              </a:rPr>
              <a:t>Translational Medicine Publications since 10/2024:</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ea typeface="+mn-ea"/>
                <a:cs typeface="Calibri" panose="020F0502020204030204" pitchFamily="34" charset="0"/>
              </a:rPr>
              <a:t>Lung-MAP Next-Generation Sequencing Analysis of Advanced Squamous Cell Lung Cancers (SWOG S1400).</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Kozono D, Hua X, Wu MC, Tolba KA, Waqar SN, Dragnev KH, Cheng H, Hirsch FR, Mack PC, Gray JE, Kelly K, 	Borghaei H, Herbst RS, Gandara DR, Redman MW.</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J. </a:t>
            </a:r>
            <a:r>
              <a:rPr kumimoji="0" lang="en-US" sz="1800" b="0" i="0" u="none" strike="noStrike" kern="1200" cap="none" spc="0" normalizeH="0" baseline="0" noProof="0" dirty="0" err="1">
                <a:ln>
                  <a:noFill/>
                </a:ln>
                <a:solidFill>
                  <a:sysClr val="windowText" lastClr="000000"/>
                </a:solidFill>
                <a:effectLst/>
                <a:uLnTx/>
                <a:uFillTx/>
                <a:ea typeface="+mn-ea"/>
                <a:cs typeface="Calibri" panose="020F0502020204030204" pitchFamily="34" charset="0"/>
              </a:rPr>
              <a:t>Thorac</a:t>
            </a:r>
            <a:r>
              <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Oncol. 2024 Dec;19(12):1618-1629. </a:t>
            </a:r>
            <a:r>
              <a:rPr kumimoji="0" lang="en-US" sz="1800" b="0" i="0" u="none" strike="noStrike" kern="1200" cap="none" spc="0" normalizeH="0" baseline="0" noProof="0" dirty="0" err="1">
                <a:ln>
                  <a:noFill/>
                </a:ln>
                <a:solidFill>
                  <a:sysClr val="windowText" lastClr="000000"/>
                </a:solidFill>
                <a:effectLst/>
                <a:uLnTx/>
                <a:uFillTx/>
                <a:ea typeface="+mn-ea"/>
                <a:cs typeface="Calibri" panose="020F0502020204030204" pitchFamily="34" charset="0"/>
              </a:rPr>
              <a:t>doi</a:t>
            </a:r>
            <a:r>
              <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10.1016/j.jtho.2024.07.024. </a:t>
            </a:r>
            <a:r>
              <a:rPr kumimoji="0" lang="en-US" sz="1800" b="0" i="0" u="none" strike="noStrike" kern="1200" cap="none" spc="0" normalizeH="0" baseline="0" noProof="0" dirty="0" err="1">
                <a:ln>
                  <a:noFill/>
                </a:ln>
                <a:solidFill>
                  <a:sysClr val="windowText" lastClr="000000"/>
                </a:solidFill>
                <a:effectLst/>
                <a:uLnTx/>
                <a:uFillTx/>
                <a:ea typeface="+mn-ea"/>
                <a:cs typeface="Calibri" panose="020F0502020204030204" pitchFamily="34" charset="0"/>
              </a:rPr>
              <a:t>Epub</a:t>
            </a:r>
            <a:r>
              <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2024 Aug 	5.PMID: 39111731</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a:t>
            </a:r>
            <a:r>
              <a:rPr kumimoji="0" lang="en-US" sz="1800" b="0" i="0" u="none" strike="noStrike" kern="1200" cap="none" spc="0" normalizeH="0" baseline="0" noProof="0" dirty="0">
                <a:ln>
                  <a:noFill/>
                </a:ln>
                <a:solidFill>
                  <a:schemeClr val="accent5"/>
                </a:solidFill>
                <a:effectLst/>
                <a:uLnTx/>
                <a:uFillTx/>
                <a:ea typeface="+mn-ea"/>
                <a:cs typeface="Calibri" panose="020F0502020204030204" pitchFamily="34" charset="0"/>
              </a:rPr>
              <a:t>Lung-MAP Chairs: Vali </a:t>
            </a:r>
            <a:r>
              <a:rPr kumimoji="0" lang="en-US" sz="1800" b="0" i="0" u="none" strike="noStrike" kern="1200" cap="none" spc="0" normalizeH="0" baseline="0" noProof="0" dirty="0" err="1">
                <a:ln>
                  <a:noFill/>
                </a:ln>
                <a:solidFill>
                  <a:schemeClr val="accent5"/>
                </a:solidFill>
                <a:effectLst/>
                <a:uLnTx/>
                <a:uFillTx/>
                <a:ea typeface="+mn-ea"/>
                <a:cs typeface="Calibri" panose="020F0502020204030204" pitchFamily="34" charset="0"/>
              </a:rPr>
              <a:t>Papadimitrakopoulou</a:t>
            </a:r>
            <a:r>
              <a:rPr kumimoji="0" lang="en-US" sz="1800" b="0" i="0" u="none" strike="noStrike" kern="1200" cap="none" spc="0" normalizeH="0" baseline="0" noProof="0" dirty="0">
                <a:ln>
                  <a:noFill/>
                </a:ln>
                <a:solidFill>
                  <a:schemeClr val="accent5"/>
                </a:solidFill>
                <a:effectLst/>
                <a:uLnTx/>
                <a:uFillTx/>
                <a:ea typeface="+mn-ea"/>
                <a:cs typeface="Calibri" panose="020F0502020204030204" pitchFamily="34" charset="0"/>
              </a:rPr>
              <a:t> and Roy Herbst (2014-2019); TM Chair David </a:t>
            </a:r>
            <a:r>
              <a:rPr kumimoji="0" lang="en-US" sz="1800" b="0" i="0" u="none" strike="noStrike" kern="1200" cap="none" spc="0" normalizeH="0" baseline="0" noProof="0" dirty="0" err="1">
                <a:ln>
                  <a:noFill/>
                </a:ln>
                <a:solidFill>
                  <a:schemeClr val="accent5"/>
                </a:solidFill>
                <a:effectLst/>
                <a:uLnTx/>
                <a:uFillTx/>
                <a:ea typeface="+mn-ea"/>
                <a:cs typeface="Calibri" panose="020F0502020204030204" pitchFamily="34" charset="0"/>
              </a:rPr>
              <a:t>Kozono</a:t>
            </a:r>
            <a:r>
              <a:rPr kumimoji="0" lang="en-US" sz="1800" b="0" i="0" u="none" strike="noStrike" kern="1200" cap="none" spc="0" normalizeH="0" baseline="0" noProof="0" dirty="0">
                <a:ln>
                  <a:noFill/>
                </a:ln>
                <a:solidFill>
                  <a:schemeClr val="accent5"/>
                </a:solidFill>
                <a:effectLst/>
                <a:uLnTx/>
                <a:uFillTx/>
                <a:ea typeface="+mn-ea"/>
                <a:cs typeface="Calibri" panose="020F0502020204030204" pitchFamily="34" charset="0"/>
              </a:rPr>
              <a:t> (2019-2024)</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ea typeface="+mn-ea"/>
                <a:cs typeface="Calibri" panose="020F0502020204030204" pitchFamily="34" charset="0"/>
              </a:rPr>
              <a:t>Elevated ctDNA Tumor Fraction Is Associated with Improved Mutation Detection but Worse Overall Survival in Advanced Non-Small Cell Lung Cancer: A Lung-MAP Study.</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Mack PC, Redman MW, </a:t>
            </a:r>
            <a:r>
              <a:rPr kumimoji="0" lang="en-US" sz="1800" b="0" i="0" u="none" strike="noStrike" kern="1200" cap="none" spc="0" normalizeH="0" baseline="0" noProof="0" dirty="0" err="1">
                <a:ln>
                  <a:noFill/>
                </a:ln>
                <a:solidFill>
                  <a:sysClr val="windowText" lastClr="000000"/>
                </a:solidFill>
                <a:effectLst/>
                <a:uLnTx/>
                <a:uFillTx/>
                <a:ea typeface="+mn-ea"/>
                <a:cs typeface="Calibri" panose="020F0502020204030204" pitchFamily="34" charset="0"/>
              </a:rPr>
              <a:t>Tukachinsky</a:t>
            </a:r>
            <a:r>
              <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H, Kozono DE, Minichiello K, Dragnev KH, Tolba KA, Neal JW, Madison RW, Waqar SN, Aggarwal C, Hirsch FR, Patel JD, Herbst RS, Chiang AC, Reckamp KL, Kelly K, Borghaei H, Gray JE, Gandara DR.</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ea typeface="+mn-ea"/>
                <a:cs typeface="+mn-cs"/>
              </a:rPr>
              <a:t>Clin Cancer Res. 2025 Aug 14;31(16):3550-3561. </a:t>
            </a:r>
            <a:r>
              <a:rPr kumimoji="0" lang="en-US" sz="1800" b="0" i="0" u="none" strike="noStrike" kern="1200" cap="none" spc="0" normalizeH="0" baseline="0" noProof="0" dirty="0" err="1">
                <a:ln>
                  <a:noFill/>
                </a:ln>
                <a:solidFill>
                  <a:sysClr val="windowText" lastClr="000000"/>
                </a:solidFill>
                <a:effectLst/>
                <a:uLnTx/>
                <a:uFillTx/>
                <a:ea typeface="+mn-ea"/>
                <a:cs typeface="+mn-cs"/>
              </a:rPr>
              <a:t>doi</a:t>
            </a:r>
            <a:r>
              <a:rPr kumimoji="0" lang="en-US" sz="1800" b="0" i="0" u="none" strike="noStrike" kern="1200" cap="none" spc="0" normalizeH="0" baseline="0" noProof="0" dirty="0">
                <a:ln>
                  <a:noFill/>
                </a:ln>
                <a:solidFill>
                  <a:sysClr val="windowText" lastClr="000000"/>
                </a:solidFill>
                <a:effectLst/>
                <a:uLnTx/>
                <a:uFillTx/>
                <a:ea typeface="+mn-ea"/>
                <a:cs typeface="+mn-cs"/>
              </a:rPr>
              <a:t>: 10.1158/1078-0432.CCR-24-3658.PMID: 40465842</a:t>
            </a:r>
            <a:endParaRPr kumimoji="0" lang="en-US" sz="1800" b="0" i="0" u="none" strike="noStrike" kern="1200" cap="none" spc="0" normalizeH="0" baseline="0" noProof="0" dirty="0">
              <a:ln>
                <a:noFill/>
              </a:ln>
              <a:solidFill>
                <a:sysClr val="windowText" lastClr="000000"/>
              </a:solidFill>
              <a:effectLst/>
              <a:uLnTx/>
              <a:uFillTx/>
              <a:ea typeface="+mn-ea"/>
              <a:cs typeface="Calibri" panose="020F0502020204030204" pitchFamily="34" charset="0"/>
            </a:endParaRPr>
          </a:p>
          <a:p>
            <a:pPr marL="457200" lvl="1" indent="0">
              <a:buNone/>
              <a:defRPr/>
            </a:pPr>
            <a:r>
              <a:rPr lang="en-US" sz="1800" dirty="0">
                <a:solidFill>
                  <a:sysClr val="windowText" lastClr="000000"/>
                </a:solidFill>
                <a:cs typeface="Calibri" panose="020F0502020204030204" pitchFamily="34" charset="0"/>
              </a:rPr>
              <a:t>	</a:t>
            </a:r>
            <a:r>
              <a:rPr lang="en-US" sz="1800" dirty="0">
                <a:solidFill>
                  <a:schemeClr val="accent5"/>
                </a:solidFill>
                <a:cs typeface="Calibri" panose="020F0502020204030204" pitchFamily="34" charset="0"/>
              </a:rPr>
              <a:t>Lung-MAP Chairs: Vali </a:t>
            </a:r>
            <a:r>
              <a:rPr lang="en-US" sz="1800" dirty="0" err="1">
                <a:solidFill>
                  <a:schemeClr val="accent5"/>
                </a:solidFill>
                <a:cs typeface="Calibri" panose="020F0502020204030204" pitchFamily="34" charset="0"/>
              </a:rPr>
              <a:t>Papadimitrakopoulou</a:t>
            </a:r>
            <a:r>
              <a:rPr lang="en-US" sz="1800" dirty="0">
                <a:solidFill>
                  <a:schemeClr val="accent5"/>
                </a:solidFill>
                <a:cs typeface="Calibri" panose="020F0502020204030204" pitchFamily="34" charset="0"/>
              </a:rPr>
              <a:t> and Roy Herbst (2014-2019); TM Chair David </a:t>
            </a:r>
            <a:r>
              <a:rPr lang="en-US" sz="1800" dirty="0" err="1">
                <a:solidFill>
                  <a:schemeClr val="accent5"/>
                </a:solidFill>
                <a:cs typeface="Calibri" panose="020F0502020204030204" pitchFamily="34" charset="0"/>
              </a:rPr>
              <a:t>Kozono</a:t>
            </a:r>
            <a:r>
              <a:rPr lang="en-US" sz="1800" dirty="0">
                <a:solidFill>
                  <a:schemeClr val="accent5"/>
                </a:solidFill>
                <a:cs typeface="Calibri" panose="020F0502020204030204" pitchFamily="34" charset="0"/>
              </a:rPr>
              <a:t> (2019-2024)</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3218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D705-87EC-4E0E-CF94-91A203C8F5BF}"/>
              </a:ext>
            </a:extLst>
          </p:cNvPr>
          <p:cNvSpPr>
            <a:spLocks noGrp="1"/>
          </p:cNvSpPr>
          <p:nvPr>
            <p:ph type="title"/>
          </p:nvPr>
        </p:nvSpPr>
        <p:spPr>
          <a:xfrm>
            <a:off x="609600" y="263897"/>
            <a:ext cx="10546080" cy="834101"/>
          </a:xfrm>
        </p:spPr>
        <p:txBody>
          <a:bodyPr>
            <a:normAutofit/>
          </a:bodyPr>
          <a:lstStyle/>
          <a:p>
            <a:r>
              <a:rPr lang="en-US" sz="4400" dirty="0"/>
              <a:t>Lung-MAP Publications in Progress</a:t>
            </a:r>
          </a:p>
        </p:txBody>
      </p:sp>
      <p:sp>
        <p:nvSpPr>
          <p:cNvPr id="4" name="Slide Number Placeholder 3">
            <a:extLst>
              <a:ext uri="{FF2B5EF4-FFF2-40B4-BE49-F238E27FC236}">
                <a16:creationId xmlns:a16="http://schemas.microsoft.com/office/drawing/2014/main" id="{CDF06E72-DEA9-71AF-C0C3-7D78A904C032}"/>
              </a:ext>
            </a:extLst>
          </p:cNvPr>
          <p:cNvSpPr>
            <a:spLocks noGrp="1"/>
          </p:cNvSpPr>
          <p:nvPr>
            <p:ph type="sldNum" sz="quarter" idx="12"/>
          </p:nvPr>
        </p:nvSpPr>
        <p:spPr/>
        <p:txBody>
          <a:bodyPr/>
          <a:lstStyle/>
          <a:p>
            <a:r>
              <a:rPr lang="en-US"/>
              <a:t>Slide: </a:t>
            </a:r>
            <a:fld id="{629637A9-119A-49DA-BD12-AAC58B377D80}" type="slidenum">
              <a:rPr lang="en-US" smtClean="0"/>
              <a:pPr/>
              <a:t>13</a:t>
            </a:fld>
            <a:endParaRPr lang="en-US" dirty="0"/>
          </a:p>
        </p:txBody>
      </p:sp>
      <p:sp>
        <p:nvSpPr>
          <p:cNvPr id="5" name="Content Placeholder 2">
            <a:extLst>
              <a:ext uri="{FF2B5EF4-FFF2-40B4-BE49-F238E27FC236}">
                <a16:creationId xmlns:a16="http://schemas.microsoft.com/office/drawing/2014/main" id="{CC784E56-6D29-4444-E9EA-5F012F11D126}"/>
              </a:ext>
            </a:extLst>
          </p:cNvPr>
          <p:cNvSpPr txBox="1">
            <a:spLocks/>
          </p:cNvSpPr>
          <p:nvPr/>
        </p:nvSpPr>
        <p:spPr>
          <a:xfrm>
            <a:off x="768096" y="1242631"/>
            <a:ext cx="10917936" cy="5030153"/>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Sub-study Primary Manuscripts :</a:t>
            </a:r>
          </a:p>
          <a:p>
            <a:pPr lvl="1">
              <a:defRPr/>
            </a:pPr>
            <a:r>
              <a:rPr kumimoji="0" lang="en-US" sz="3600" b="0" i="0" strike="noStrike" kern="1200" cap="none" spc="0" normalizeH="0" baseline="0" noProof="0" dirty="0">
                <a:ln>
                  <a:noFill/>
                </a:ln>
                <a:solidFill>
                  <a:srgbClr val="0070C0"/>
                </a:solidFill>
                <a:effectLst/>
                <a:uLnTx/>
                <a:uFillTx/>
                <a:ea typeface="+mn-ea"/>
                <a:cs typeface="Calibri" panose="020F0502020204030204" pitchFamily="34" charset="0"/>
              </a:rPr>
              <a:t>S1900A</a:t>
            </a: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 A phase II study of rucaparib in participants with genomic LOH High and/or deleterious BRCA1/2 Mutation Stage IV or Recurrent Non-Small Cell Lung Cancer.</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a:t>
            </a: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Study Chairs: J Riess and P Wheatley-Price; Statisticians: M Redman and K Minichiello; Study Champion: D 	Gandara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3100" dirty="0">
                <a:solidFill>
                  <a:sysClr val="windowText" lastClr="000000"/>
                </a:solidFill>
                <a:cs typeface="Calibri" panose="020F0502020204030204" pitchFamily="34" charset="0"/>
              </a:rPr>
              <a:t>	</a:t>
            </a:r>
            <a:r>
              <a:rPr lang="en-US" sz="3100" dirty="0">
                <a:solidFill>
                  <a:schemeClr val="accent5"/>
                </a:solidFill>
                <a:cs typeface="Calibri" panose="020F0502020204030204" pitchFamily="34" charset="0"/>
              </a:rPr>
              <a:t>Lung-MAP Chairs: Vali </a:t>
            </a:r>
            <a:r>
              <a:rPr lang="en-US" sz="3100" dirty="0" err="1">
                <a:solidFill>
                  <a:schemeClr val="accent5"/>
                </a:solidFill>
                <a:cs typeface="Calibri" panose="020F0502020204030204" pitchFamily="34" charset="0"/>
              </a:rPr>
              <a:t>Papadimitrokopoulou</a:t>
            </a:r>
            <a:r>
              <a:rPr lang="en-US" sz="3100" dirty="0">
                <a:solidFill>
                  <a:schemeClr val="accent5"/>
                </a:solidFill>
                <a:cs typeface="Calibri" panose="020F0502020204030204" pitchFamily="34" charset="0"/>
              </a:rPr>
              <a:t> and Roy Herbst (2014-2019)</a:t>
            </a:r>
            <a:endParaRPr kumimoji="0" lang="en-US" sz="3100" b="0" i="0" u="none" strike="noStrike" kern="1200" cap="none" spc="0" normalizeH="0" baseline="0" noProof="0" dirty="0">
              <a:ln>
                <a:noFill/>
              </a:ln>
              <a:solidFill>
                <a:schemeClr val="accent5"/>
              </a:solidFill>
              <a:effectLst/>
              <a:uLnTx/>
              <a:uFillTx/>
              <a:ea typeface="+mn-ea"/>
              <a:cs typeface="Calibri" panose="020F050202020403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Status: Presented ASCO 2021. Study team responding to reviewer comments from Nature Communications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600" b="0" i="0" strike="noStrike" kern="1200" cap="none" spc="0" normalizeH="0" baseline="0" noProof="0" dirty="0">
                <a:ln>
                  <a:noFill/>
                </a:ln>
                <a:solidFill>
                  <a:srgbClr val="0070C0"/>
                </a:solidFill>
                <a:effectLst/>
                <a:uLnTx/>
                <a:uFillTx/>
                <a:ea typeface="+mn-ea"/>
                <a:cs typeface="Calibri" panose="020F0502020204030204" pitchFamily="34" charset="0"/>
              </a:rPr>
              <a:t>S1900C</a:t>
            </a: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 A phase II study of </a:t>
            </a:r>
            <a:r>
              <a:rPr kumimoji="0" lang="en-US" sz="3600" b="0" i="0" u="none" strike="noStrike" kern="1200" cap="none" spc="0" normalizeH="0" baseline="0" noProof="0" dirty="0" err="1">
                <a:ln>
                  <a:noFill/>
                </a:ln>
                <a:solidFill>
                  <a:srgbClr val="0070C0"/>
                </a:solidFill>
                <a:effectLst/>
                <a:uLnTx/>
                <a:uFillTx/>
                <a:ea typeface="+mn-ea"/>
                <a:cs typeface="Calibri" panose="020F0502020204030204" pitchFamily="34" charset="0"/>
              </a:rPr>
              <a:t>talazoparib</a:t>
            </a: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 plus avelumab in patients with stage IV or recurrent </a:t>
            </a:r>
            <a:r>
              <a:rPr kumimoji="0" lang="en-US" sz="3600" b="0" i="0" u="none" strike="noStrike" kern="1200" cap="none" spc="0" normalizeH="0" baseline="0" noProof="0" dirty="0" err="1">
                <a:ln>
                  <a:noFill/>
                </a:ln>
                <a:solidFill>
                  <a:srgbClr val="0070C0"/>
                </a:solidFill>
                <a:effectLst/>
                <a:uLnTx/>
                <a:uFillTx/>
                <a:ea typeface="+mn-ea"/>
                <a:cs typeface="Calibri" panose="020F0502020204030204" pitchFamily="34" charset="0"/>
              </a:rPr>
              <a:t>nonsquamous</a:t>
            </a: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 non–small cell lung cancer bearing pathogenic </a:t>
            </a:r>
            <a:r>
              <a:rPr kumimoji="0" lang="en-US" sz="3600" b="0" i="1" u="none" strike="noStrike" kern="1200" cap="none" spc="0" normalizeH="0" baseline="0" noProof="0" dirty="0">
                <a:ln>
                  <a:noFill/>
                </a:ln>
                <a:solidFill>
                  <a:srgbClr val="0070C0"/>
                </a:solidFill>
                <a:effectLst/>
                <a:uLnTx/>
                <a:uFillTx/>
                <a:ea typeface="+mn-ea"/>
                <a:cs typeface="Calibri" panose="020F0502020204030204" pitchFamily="34" charset="0"/>
              </a:rPr>
              <a:t>STK11 </a:t>
            </a: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genomic alterations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Study Chairs: M Suga and F Skoulidis; Statisticians: M Redman and K Minichiello; Study Champion: D Gandara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Status: Presented ASCO 2021. Study team finalizing draft for final reviews prior to submission</a:t>
            </a:r>
          </a:p>
          <a:p>
            <a:pPr marL="457200" lvl="1" indent="0">
              <a:buNone/>
              <a:defRPr/>
            </a:pPr>
            <a:r>
              <a:rPr lang="en-US" sz="3100" dirty="0">
                <a:solidFill>
                  <a:sysClr val="windowText" lastClr="000000"/>
                </a:solidFill>
                <a:cs typeface="Calibri" panose="020F0502020204030204" pitchFamily="34" charset="0"/>
              </a:rPr>
              <a:t>	</a:t>
            </a:r>
            <a:r>
              <a:rPr lang="en-US" sz="3100" dirty="0">
                <a:solidFill>
                  <a:schemeClr val="accent5"/>
                </a:solidFill>
                <a:cs typeface="Calibri" panose="020F0502020204030204" pitchFamily="34" charset="0"/>
              </a:rPr>
              <a:t>Lung-MAP Chairs: Vali </a:t>
            </a:r>
            <a:r>
              <a:rPr lang="en-US" sz="3100" dirty="0" err="1">
                <a:solidFill>
                  <a:schemeClr val="accent5"/>
                </a:solidFill>
                <a:cs typeface="Calibri" panose="020F0502020204030204" pitchFamily="34" charset="0"/>
              </a:rPr>
              <a:t>Papadimitrokopoulou</a:t>
            </a:r>
            <a:r>
              <a:rPr lang="en-US" sz="3100" dirty="0">
                <a:solidFill>
                  <a:schemeClr val="accent5"/>
                </a:solidFill>
                <a:cs typeface="Calibri" panose="020F0502020204030204" pitchFamily="34" charset="0"/>
              </a:rPr>
              <a:t> and Roy Herbst (2014-2019)</a:t>
            </a:r>
            <a:endParaRPr kumimoji="0" lang="en-US" sz="3100" b="0" i="0" u="none" strike="noStrike" kern="1200" cap="none" spc="0" normalizeH="0" baseline="0" noProof="0" dirty="0">
              <a:ln>
                <a:noFill/>
              </a:ln>
              <a:solidFill>
                <a:schemeClr val="accent5"/>
              </a:solidFill>
              <a:effectLst/>
              <a:uLnTx/>
              <a:uFillTx/>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S1900E: A phase II study of </a:t>
            </a:r>
            <a:r>
              <a:rPr kumimoji="0" lang="en-US" sz="3600" b="0" i="0" u="none" strike="noStrike" kern="1200" cap="none" spc="0" normalizeH="0" baseline="0" noProof="0" dirty="0" err="1">
                <a:ln>
                  <a:noFill/>
                </a:ln>
                <a:solidFill>
                  <a:srgbClr val="0070C0"/>
                </a:solidFill>
                <a:effectLst/>
                <a:uLnTx/>
                <a:uFillTx/>
                <a:ea typeface="+mn-ea"/>
                <a:cs typeface="Calibri" panose="020F0502020204030204" pitchFamily="34" charset="0"/>
              </a:rPr>
              <a:t>sotorasib</a:t>
            </a: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 in participants (Pts) with previously treated stage IV or recurrent </a:t>
            </a:r>
            <a:r>
              <a:rPr kumimoji="0" lang="en-US" sz="3600" b="0" i="1" u="none" strike="noStrike" kern="1200" cap="none" spc="0" normalizeH="0" baseline="0" noProof="0" dirty="0">
                <a:ln>
                  <a:noFill/>
                </a:ln>
                <a:solidFill>
                  <a:srgbClr val="0070C0"/>
                </a:solidFill>
                <a:effectLst/>
                <a:uLnTx/>
                <a:uFillTx/>
                <a:ea typeface="+mn-ea"/>
                <a:cs typeface="Calibri" panose="020F0502020204030204" pitchFamily="34" charset="0"/>
              </a:rPr>
              <a:t>KRAS</a:t>
            </a: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 G12C mutant non-squamous (Non-sq) non-small cell lung cancer (NSCLC).</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9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a:t>
            </a: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Study Chairs: S Padda and D Gerber; Statisticians: M Redman and K Minichiello; Study Champion: J Neal</a:t>
            </a:r>
          </a:p>
          <a:p>
            <a:pPr marL="457200" lvl="1" indent="0">
              <a:buNone/>
              <a:defRPr/>
            </a:pP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a:t>
            </a:r>
            <a:r>
              <a:rPr lang="en-US" sz="3100" dirty="0">
                <a:solidFill>
                  <a:schemeClr val="accent5"/>
                </a:solidFill>
                <a:cs typeface="Calibri" panose="020F0502020204030204" pitchFamily="34" charset="0"/>
              </a:rPr>
              <a:t>Lung-MAP Chairs: Roy Herbst and Jyoti Patel (2019-2022)</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Status: Presented ASCO 2025. Study chair nearly finalized with initial draft</a:t>
            </a:r>
          </a:p>
          <a:p>
            <a:pPr lvl="1">
              <a:defRPr/>
            </a:pPr>
            <a:r>
              <a:rPr kumimoji="0" lang="en-US" sz="3600" b="0" i="0" u="none" strike="noStrike" kern="1200" cap="none" spc="0" normalizeH="0" baseline="0" noProof="0" dirty="0">
                <a:ln>
                  <a:noFill/>
                </a:ln>
                <a:solidFill>
                  <a:srgbClr val="0070C0"/>
                </a:solidFill>
                <a:effectLst/>
                <a:uLnTx/>
                <a:uFillTx/>
                <a:ea typeface="+mn-ea"/>
                <a:cs typeface="Calibri" panose="020F0502020204030204" pitchFamily="34" charset="0"/>
              </a:rPr>
              <a:t>S1800D: A phase II/III study of N-803 (ALT-803) plus pembrolizumab versus standard of care in participants with stage IV or recurrent non-small cell lung cancer (NSCLC) previously treated with anti-PD-1 or anti-PD-L1 therapy.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Study Chairs: J Wrangle and H Husain; Statisticians: M Redman and K Minichiello; Study Champion: R Herbst</a:t>
            </a:r>
          </a:p>
          <a:p>
            <a:pPr marL="457200" lvl="1" indent="0">
              <a:buNone/>
              <a:defRPr/>
            </a:pP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a:t>
            </a:r>
            <a:r>
              <a:rPr lang="en-US" sz="3100" dirty="0">
                <a:solidFill>
                  <a:schemeClr val="accent5"/>
                </a:solidFill>
                <a:cs typeface="Calibri" panose="020F0502020204030204" pitchFamily="34" charset="0"/>
              </a:rPr>
              <a:t>Lung-MAP Chairs: Roy Herbst and Jyoti Patel (2019-2022) </a:t>
            </a:r>
          </a:p>
          <a:p>
            <a:pPr marL="457200" lvl="1" indent="0">
              <a:buNone/>
              <a:defRPr/>
            </a:pPr>
            <a:r>
              <a:rPr kumimoji="0" lang="en-US" sz="31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Status: Presented ASCO 2024. Manuscript draft with statistics team for updates. </a:t>
            </a:r>
            <a:endParaRPr kumimoji="0" lang="en-US" sz="3100" b="0" i="0" u="none" strike="noStrike" kern="1200" cap="none" spc="0" normalizeH="0" baseline="0" noProof="0" dirty="0">
              <a:ln>
                <a:noFill/>
              </a:ln>
              <a:solidFill>
                <a:schemeClr val="accent5"/>
              </a:solidFill>
              <a:effectLst/>
              <a:uLnTx/>
              <a:uFillTx/>
              <a:ea typeface="+mn-ea"/>
              <a:cs typeface="+mn-cs"/>
            </a:endParaRPr>
          </a:p>
        </p:txBody>
      </p:sp>
    </p:spTree>
    <p:extLst>
      <p:ext uri="{BB962C8B-B14F-4D97-AF65-F5344CB8AC3E}">
        <p14:creationId xmlns:p14="http://schemas.microsoft.com/office/powerpoint/2010/main" val="2875284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681A-72A6-5CB6-0371-92302A4A0B28}"/>
              </a:ext>
            </a:extLst>
          </p:cNvPr>
          <p:cNvSpPr>
            <a:spLocks noGrp="1"/>
          </p:cNvSpPr>
          <p:nvPr>
            <p:ph type="title"/>
          </p:nvPr>
        </p:nvSpPr>
        <p:spPr>
          <a:xfrm>
            <a:off x="609600" y="204206"/>
            <a:ext cx="10546080" cy="779237"/>
          </a:xfrm>
        </p:spPr>
        <p:txBody>
          <a:bodyPr>
            <a:normAutofit/>
          </a:bodyPr>
          <a:lstStyle/>
          <a:p>
            <a:r>
              <a:rPr lang="en-US" sz="4000" dirty="0"/>
              <a:t>Lung-MAP Publications in Progress</a:t>
            </a:r>
          </a:p>
        </p:txBody>
      </p:sp>
      <p:sp>
        <p:nvSpPr>
          <p:cNvPr id="4" name="Slide Number Placeholder 3">
            <a:extLst>
              <a:ext uri="{FF2B5EF4-FFF2-40B4-BE49-F238E27FC236}">
                <a16:creationId xmlns:a16="http://schemas.microsoft.com/office/drawing/2014/main" id="{D27F9E5B-3774-8F17-AB6C-F6FEDC64D4B1}"/>
              </a:ext>
            </a:extLst>
          </p:cNvPr>
          <p:cNvSpPr>
            <a:spLocks noGrp="1"/>
          </p:cNvSpPr>
          <p:nvPr>
            <p:ph type="sldNum" sz="quarter" idx="12"/>
          </p:nvPr>
        </p:nvSpPr>
        <p:spPr/>
        <p:txBody>
          <a:bodyPr/>
          <a:lstStyle/>
          <a:p>
            <a:r>
              <a:rPr lang="en-US"/>
              <a:t>Slide: </a:t>
            </a:r>
            <a:fld id="{629637A9-119A-49DA-BD12-AAC58B377D80}" type="slidenum">
              <a:rPr lang="en-US" smtClean="0"/>
              <a:pPr/>
              <a:t>14</a:t>
            </a:fld>
            <a:endParaRPr lang="en-US" dirty="0"/>
          </a:p>
        </p:txBody>
      </p:sp>
      <p:sp>
        <p:nvSpPr>
          <p:cNvPr id="5" name="Content Placeholder 2">
            <a:extLst>
              <a:ext uri="{FF2B5EF4-FFF2-40B4-BE49-F238E27FC236}">
                <a16:creationId xmlns:a16="http://schemas.microsoft.com/office/drawing/2014/main" id="{258B601E-C9D0-7E05-28C8-76F567BA5742}"/>
              </a:ext>
            </a:extLst>
          </p:cNvPr>
          <p:cNvSpPr txBox="1">
            <a:spLocks/>
          </p:cNvSpPr>
          <p:nvPr/>
        </p:nvSpPr>
        <p:spPr>
          <a:xfrm>
            <a:off x="609600" y="983443"/>
            <a:ext cx="10904034" cy="527770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500" b="1" i="0" u="none" strike="noStrike" kern="1200" cap="none" spc="0" normalizeH="0" baseline="0" noProof="0" dirty="0">
                <a:ln>
                  <a:noFill/>
                </a:ln>
                <a:solidFill>
                  <a:sysClr val="windowText" lastClr="000000"/>
                </a:solidFill>
                <a:effectLst/>
                <a:uLnTx/>
                <a:uFillTx/>
                <a:ea typeface="+mn-ea"/>
                <a:cs typeface="+mn-cs"/>
              </a:rPr>
              <a:t>Ancillary Projects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Acquired and primary resistance to immune checkpoint inhibitor treatment in clinical trials: </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    a perspective from Lung MAP investigators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Project Leads: Deborah </a:t>
            </a:r>
            <a:r>
              <a:rPr kumimoji="0" lang="en-US" sz="2400" b="0" i="0" u="none" strike="noStrike" kern="1200" cap="none" spc="0" normalizeH="0" baseline="0" noProof="0" dirty="0" err="1">
                <a:ln>
                  <a:noFill/>
                </a:ln>
                <a:solidFill>
                  <a:sysClr val="windowText" lastClr="000000"/>
                </a:solidFill>
                <a:effectLst/>
                <a:uLnTx/>
                <a:uFillTx/>
                <a:ea typeface="+mn-ea"/>
                <a:cs typeface="Calibri" panose="020F0502020204030204" pitchFamily="34" charset="0"/>
              </a:rPr>
              <a:t>Doroshow</a:t>
            </a:r>
            <a:r>
              <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Ticiana Leal, Saiama Waqar, Mary Redman, and Karen Reckamp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Status: Submitted to </a:t>
            </a:r>
            <a:r>
              <a:rPr kumimoji="0" lang="en-US" sz="2400" b="0" i="0" u="none" strike="noStrike" kern="1200" cap="none" spc="0" normalizeH="0" baseline="0" noProof="0" dirty="0">
                <a:ln>
                  <a:noFill/>
                </a:ln>
                <a:solidFill>
                  <a:sysClr val="windowText" lastClr="000000"/>
                </a:solidFill>
                <a:effectLst/>
                <a:uLnTx/>
                <a:uFillTx/>
                <a:ea typeface="+mn-ea"/>
                <a:cs typeface="+mn-cs"/>
              </a:rPr>
              <a:t>J Clin Oncol, Comments and Controversies</a:t>
            </a:r>
            <a:endPar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S1800A: analysis of ctDNA at baseline, C3D1, and PD</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Project Leads: Konstantin Dragnev and Karen Reckamp; Statisticians: Sarah </a:t>
            </a:r>
            <a:r>
              <a:rPr kumimoji="0" lang="en-US" sz="2400" b="0" i="0" u="none" strike="noStrike" kern="1200" cap="none" spc="0" normalizeH="0" baseline="0" noProof="0" dirty="0" err="1">
                <a:ln>
                  <a:noFill/>
                </a:ln>
                <a:solidFill>
                  <a:sysClr val="windowText" lastClr="000000"/>
                </a:solidFill>
                <a:effectLst/>
                <a:uLnTx/>
                <a:uFillTx/>
                <a:ea typeface="+mn-ea"/>
                <a:cs typeface="Calibri" panose="020F0502020204030204" pitchFamily="34" charset="0"/>
              </a:rPr>
              <a:t>Samorodnitsky</a:t>
            </a:r>
            <a:r>
              <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Mike Wu, and Mary Redman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Status: Analyses completed. Study team working on manuscript. </a:t>
            </a:r>
            <a:endParaRPr kumimoji="0" lang="en-US" sz="2400" b="0" i="0" u="none" strike="noStrike" kern="1200" cap="none" spc="0" normalizeH="0" baseline="0" noProof="0" dirty="0">
              <a:ln>
                <a:noFill/>
              </a:ln>
              <a:solidFill>
                <a:srgbClr val="0070C0"/>
              </a:solidFill>
              <a:effectLst/>
              <a:uLnTx/>
              <a:uFillTx/>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Association between grade of </a:t>
            </a:r>
            <a:r>
              <a:rPr kumimoji="0" lang="en-US" sz="3200" b="0" i="0" u="none" strike="noStrike" kern="1200" cap="none" spc="0" normalizeH="0" baseline="0" noProof="0" dirty="0" err="1">
                <a:ln>
                  <a:noFill/>
                </a:ln>
                <a:solidFill>
                  <a:srgbClr val="0070C0"/>
                </a:solidFill>
                <a:effectLst/>
                <a:uLnTx/>
                <a:uFillTx/>
                <a:ea typeface="+mn-ea"/>
                <a:cs typeface="Calibri" panose="020F0502020204030204" pitchFamily="34" charset="0"/>
              </a:rPr>
              <a:t>irAEs</a:t>
            </a: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 and outcomes in patients treated with immunotherapy in Lung-MAP sub-studies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Project Lead: Diane Tseng; Mentor: Chris Baik; Statisticians: Mary Redman and Jim Moon</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ea typeface="+mn-ea"/>
                <a:cs typeface="Calibri" panose="020F0502020204030204" pitchFamily="34" charset="0"/>
              </a:rPr>
              <a:t>	Status: Initial analyses completed. Bi-monthly working group call being arranged. </a:t>
            </a:r>
            <a:endParaRPr kumimoji="0" lang="en-US" sz="2400" b="0" i="0" u="none" strike="noStrike" kern="1200" cap="none" spc="0" normalizeH="0" baseline="0" noProof="0" dirty="0">
              <a:ln>
                <a:noFill/>
              </a:ln>
              <a:solidFill>
                <a:srgbClr val="0070C0"/>
              </a:solidFill>
              <a:effectLst/>
              <a:uLnTx/>
              <a:uFillTx/>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Docetaxel Pre- and Post-Immunotherapy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Project Lead: Christine </a:t>
            </a:r>
            <a:r>
              <a:rPr kumimoji="0" lang="en-US" sz="2400" b="0" i="0" u="none" strike="noStrike" kern="1200" cap="none" spc="0" normalizeH="0" baseline="0" noProof="0" dirty="0" err="1">
                <a:ln>
                  <a:noFill/>
                </a:ln>
                <a:solidFill>
                  <a:prstClr val="black"/>
                </a:solidFill>
                <a:effectLst/>
                <a:uLnTx/>
                <a:uFillTx/>
                <a:ea typeface="+mn-ea"/>
                <a:cs typeface="Calibri" panose="020F0502020204030204" pitchFamily="34" charset="0"/>
              </a:rPr>
              <a:t>Auberle</a:t>
            </a: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Mentor: Saiama Waqar; Statisticians: Mary Redman and </a:t>
            </a:r>
            <a:r>
              <a:rPr kumimoji="0" lang="en-US" sz="2400" b="0" i="0" u="none" strike="noStrike" kern="1200" cap="none" spc="0" normalizeH="0" baseline="0" noProof="0" dirty="0" err="1">
                <a:ln>
                  <a:noFill/>
                </a:ln>
                <a:solidFill>
                  <a:prstClr val="black"/>
                </a:solidFill>
                <a:effectLst/>
                <a:uLnTx/>
                <a:uFillTx/>
                <a:ea typeface="+mn-ea"/>
                <a:cs typeface="Calibri" panose="020F0502020204030204" pitchFamily="34" charset="0"/>
              </a:rPr>
              <a:t>Yuzheng</a:t>
            </a: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Zhang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Status: Meeting to initiate project being scheduled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KRAS and smoking and other factors in LUNGMAP</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Project Lead: Bruna Pellini, Mentor: TBD; Statisticians: </a:t>
            </a:r>
            <a:r>
              <a:rPr kumimoji="0" lang="en-US" sz="2400" b="0" i="0" u="none" strike="noStrike" kern="1200" cap="none" spc="0" normalizeH="0" baseline="0" noProof="0" dirty="0" err="1">
                <a:ln>
                  <a:noFill/>
                </a:ln>
                <a:solidFill>
                  <a:prstClr val="black"/>
                </a:solidFill>
                <a:effectLst/>
                <a:uLnTx/>
                <a:uFillTx/>
                <a:ea typeface="+mn-ea"/>
                <a:cs typeface="Calibri" panose="020F0502020204030204" pitchFamily="34" charset="0"/>
              </a:rPr>
              <a:t>Yingqi</a:t>
            </a: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Zhao and </a:t>
            </a:r>
            <a:r>
              <a:rPr kumimoji="0" lang="en-US" sz="2400" b="0" i="0" u="none" strike="noStrike" kern="1200" cap="none" spc="0" normalizeH="0" baseline="0" noProof="0" dirty="0" err="1">
                <a:ln>
                  <a:noFill/>
                </a:ln>
                <a:solidFill>
                  <a:prstClr val="black"/>
                </a:solidFill>
                <a:effectLst/>
                <a:uLnTx/>
                <a:uFillTx/>
                <a:ea typeface="+mn-ea"/>
                <a:cs typeface="Calibri" panose="020F0502020204030204" pitchFamily="34" charset="0"/>
              </a:rPr>
              <a:t>Yuzheng</a:t>
            </a: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Zhang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Status: Meeting to continue project being scheduled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Plasma proteomic profiling by </a:t>
            </a:r>
            <a:r>
              <a:rPr kumimoji="0" lang="en-US" sz="3200" b="0" i="0" u="none" strike="noStrike" kern="1200" cap="none" spc="0" normalizeH="0" baseline="0" noProof="0" dirty="0" err="1">
                <a:ln>
                  <a:noFill/>
                </a:ln>
                <a:solidFill>
                  <a:srgbClr val="0070C0"/>
                </a:solidFill>
                <a:effectLst/>
                <a:uLnTx/>
                <a:uFillTx/>
                <a:ea typeface="+mn-ea"/>
                <a:cs typeface="Calibri" panose="020F0502020204030204" pitchFamily="34" charset="0"/>
              </a:rPr>
              <a:t>PROphet</a:t>
            </a: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ea typeface="+mn-ea"/>
                <a:cs typeface="Calibri" panose="020F0502020204030204" pitchFamily="34" charset="0"/>
              </a:rPr>
              <a:t>OncoHost</a:t>
            </a:r>
            <a:r>
              <a:rPr kumimoji="0" lang="en-US" sz="3200" b="0" i="0" u="none" strike="noStrike" kern="1200" cap="none" spc="0" normalizeH="0" baseline="0" noProof="0" dirty="0">
                <a:ln>
                  <a:noFill/>
                </a:ln>
                <a:solidFill>
                  <a:srgbClr val="0070C0"/>
                </a:solidFill>
                <a:effectLst/>
                <a:uLnTx/>
                <a:uFillTx/>
                <a:ea typeface="+mn-ea"/>
                <a:cs typeface="Calibri" panose="020F0502020204030204" pitchFamily="34" charset="0"/>
              </a:rPr>
              <a:t>) in S1800A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Project Lead: Surbhi Singhal, Mentor: David Gandara; Statisticians: Mary Redman and </a:t>
            </a:r>
            <a:r>
              <a:rPr kumimoji="0" lang="en-US" sz="2400" b="0" i="0" u="none" strike="noStrike" kern="1200" cap="none" spc="0" normalizeH="0" baseline="0" noProof="0" dirty="0" err="1">
                <a:ln>
                  <a:noFill/>
                </a:ln>
                <a:solidFill>
                  <a:prstClr val="black"/>
                </a:solidFill>
                <a:effectLst/>
                <a:uLnTx/>
                <a:uFillTx/>
                <a:ea typeface="+mn-ea"/>
                <a:cs typeface="Calibri" panose="020F0502020204030204" pitchFamily="34" charset="0"/>
              </a:rPr>
              <a:t>Yuzheng</a:t>
            </a: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Zhang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rPr>
              <a:t>	Status: Call scheduled to arrange transfer of data and then analyses will be initiated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11596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normAutofit/>
          </a:bodyPr>
          <a:lstStyle/>
          <a:p>
            <a:r>
              <a:rPr lang="en-US" dirty="0"/>
              <a:t>Accrual Enhancement Committee &amp; </a:t>
            </a:r>
            <a:r>
              <a:rPr lang="en-US"/>
              <a:t>Lung-MAP Website Updates</a:t>
            </a:r>
            <a:endParaRPr lang="en-US" dirty="0"/>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a:xfrm>
            <a:off x="1100051" y="4455620"/>
            <a:ext cx="10058400" cy="1394764"/>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Frank DeSanto</a:t>
            </a:r>
          </a:p>
          <a:p>
            <a:r>
              <a:rPr lang="en-US" sz="1800" dirty="0">
                <a:latin typeface="Calibri Light" panose="020F0302020204030204" pitchFamily="34" charset="0"/>
                <a:ea typeface="Calibri Light" panose="020F0302020204030204" pitchFamily="34" charset="0"/>
                <a:cs typeface="Calibri Light" panose="020F0302020204030204" pitchFamily="34" charset="0"/>
              </a:rPr>
              <a:t>Communications Manager</a:t>
            </a:r>
          </a:p>
          <a:p>
            <a:r>
              <a:rPr lang="en-US" sz="1800" dirty="0"/>
              <a:t>SWOG Cancer Research Network</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0" name="Slide Number Placeholder 3"/>
          <p:cNvSpPr>
            <a:spLocks noGrp="1"/>
          </p:cNvSpPr>
          <p:nvPr>
            <p:ph type="sldNum" sz="quarter" idx="12"/>
          </p:nvPr>
        </p:nvSpPr>
        <p:spPr>
          <a:xfrm>
            <a:off x="0" y="6492875"/>
            <a:ext cx="811139"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15</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543691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A8C87-9391-DDD2-63D1-EE2A4757A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D2108-43DA-61B7-B1CD-629522BBBEFD}"/>
              </a:ext>
            </a:extLst>
          </p:cNvPr>
          <p:cNvSpPr>
            <a:spLocks noGrp="1"/>
          </p:cNvSpPr>
          <p:nvPr>
            <p:ph type="title"/>
          </p:nvPr>
        </p:nvSpPr>
        <p:spPr>
          <a:xfrm>
            <a:off x="609600" y="219228"/>
            <a:ext cx="10546080" cy="835728"/>
          </a:xfrm>
        </p:spPr>
        <p:txBody>
          <a:bodyPr/>
          <a:lstStyle/>
          <a:p>
            <a:r>
              <a:rPr lang="en-US" dirty="0"/>
              <a:t>Lung-MAP 3.0: Spreading the Word</a:t>
            </a:r>
          </a:p>
        </p:txBody>
      </p:sp>
      <p:sp>
        <p:nvSpPr>
          <p:cNvPr id="3" name="Content Placeholder 2">
            <a:extLst>
              <a:ext uri="{FF2B5EF4-FFF2-40B4-BE49-F238E27FC236}">
                <a16:creationId xmlns:a16="http://schemas.microsoft.com/office/drawing/2014/main" id="{C88054F9-C354-FBC6-598B-105BD1F48AA9}"/>
              </a:ext>
            </a:extLst>
          </p:cNvPr>
          <p:cNvSpPr>
            <a:spLocks noGrp="1"/>
          </p:cNvSpPr>
          <p:nvPr>
            <p:ph idx="1"/>
          </p:nvPr>
        </p:nvSpPr>
        <p:spPr>
          <a:xfrm>
            <a:off x="426720" y="1188993"/>
            <a:ext cx="10546080" cy="4023360"/>
          </a:xfrm>
        </p:spPr>
        <p:txBody>
          <a:bodyPr>
            <a:normAutofit/>
          </a:bodyPr>
          <a:lstStyle/>
          <a:p>
            <a:pPr marL="0" indent="0">
              <a:buNone/>
            </a:pPr>
            <a:r>
              <a:rPr lang="en-US" sz="2400" dirty="0"/>
              <a:t>Spreading the word about expanded NGS testing options with Lung-MAP relaunch</a:t>
            </a:r>
          </a:p>
          <a:p>
            <a:r>
              <a:rPr lang="en-US" sz="2400" dirty="0"/>
              <a:t>Slide set introducing changes</a:t>
            </a:r>
          </a:p>
          <a:p>
            <a:r>
              <a:rPr lang="en-US" sz="2400" dirty="0"/>
              <a:t>Press release</a:t>
            </a:r>
          </a:p>
          <a:p>
            <a:r>
              <a:rPr lang="en-US" sz="2400" i="1" dirty="0"/>
              <a:t>Front Line</a:t>
            </a:r>
            <a:r>
              <a:rPr lang="en-US" sz="2400" dirty="0"/>
              <a:t> post and plenary</a:t>
            </a:r>
          </a:p>
          <a:p>
            <a:r>
              <a:rPr lang="en-US" sz="2400" dirty="0"/>
              <a:t>Social media push</a:t>
            </a:r>
          </a:p>
          <a:p>
            <a:r>
              <a:rPr lang="en-US" sz="2400" dirty="0"/>
              <a:t>Advocate outreach</a:t>
            </a:r>
          </a:p>
          <a:p>
            <a:r>
              <a:rPr lang="en-US" sz="2400" dirty="0"/>
              <a:t>Newsletters</a:t>
            </a:r>
          </a:p>
          <a:p>
            <a:r>
              <a:rPr lang="en-US" sz="2400" dirty="0"/>
              <a:t>Website enhancements</a:t>
            </a:r>
          </a:p>
        </p:txBody>
      </p:sp>
      <p:sp>
        <p:nvSpPr>
          <p:cNvPr id="4" name="Slide Number Placeholder 3">
            <a:extLst>
              <a:ext uri="{FF2B5EF4-FFF2-40B4-BE49-F238E27FC236}">
                <a16:creationId xmlns:a16="http://schemas.microsoft.com/office/drawing/2014/main" id="{10B1D1E2-EA9E-02B8-997E-F49B894A50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6F8A6BB2-3D54-C8C7-A114-51AFE0F9E3AA}"/>
              </a:ext>
            </a:extLst>
          </p:cNvPr>
          <p:cNvPicPr>
            <a:picLocks noChangeAspect="1"/>
          </p:cNvPicPr>
          <p:nvPr/>
        </p:nvPicPr>
        <p:blipFill>
          <a:blip r:embed="rId2"/>
          <a:srcRect t="2646" r="2924"/>
          <a:stretch>
            <a:fillRect/>
          </a:stretch>
        </p:blipFill>
        <p:spPr>
          <a:xfrm>
            <a:off x="4396841" y="1630282"/>
            <a:ext cx="3642360" cy="2702008"/>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9E007277-9ABF-0DA1-A52C-F87A7B9BE80F}"/>
              </a:ext>
            </a:extLst>
          </p:cNvPr>
          <p:cNvPicPr>
            <a:picLocks noChangeAspect="1"/>
          </p:cNvPicPr>
          <p:nvPr/>
        </p:nvPicPr>
        <p:blipFill>
          <a:blip r:embed="rId3"/>
          <a:stretch>
            <a:fillRect/>
          </a:stretch>
        </p:blipFill>
        <p:spPr>
          <a:xfrm>
            <a:off x="7536049" y="1753421"/>
            <a:ext cx="4655951" cy="3351158"/>
          </a:xfrm>
          <a:prstGeom prst="rect">
            <a:avLst/>
          </a:prstGeom>
        </p:spPr>
      </p:pic>
      <p:pic>
        <p:nvPicPr>
          <p:cNvPr id="5" name="Picture 4">
            <a:extLst>
              <a:ext uri="{FF2B5EF4-FFF2-40B4-BE49-F238E27FC236}">
                <a16:creationId xmlns:a16="http://schemas.microsoft.com/office/drawing/2014/main" id="{10201249-A0E3-5E43-ACB1-91A18651CA5B}"/>
              </a:ext>
            </a:extLst>
          </p:cNvPr>
          <p:cNvPicPr>
            <a:picLocks noChangeAspect="1"/>
          </p:cNvPicPr>
          <p:nvPr/>
        </p:nvPicPr>
        <p:blipFill>
          <a:blip r:embed="rId4"/>
          <a:stretch>
            <a:fillRect/>
          </a:stretch>
        </p:blipFill>
        <p:spPr>
          <a:xfrm>
            <a:off x="8337673" y="3527361"/>
            <a:ext cx="3244727" cy="2859272"/>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A6C473DC-6553-0D82-D7FA-0D12DD752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5242" y="3200673"/>
            <a:ext cx="2922831" cy="29228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697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4963A-152B-7F26-DF2F-4065894D6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FC08C-572C-B444-56A7-14542B16B25F}"/>
              </a:ext>
            </a:extLst>
          </p:cNvPr>
          <p:cNvSpPr>
            <a:spLocks noGrp="1"/>
          </p:cNvSpPr>
          <p:nvPr>
            <p:ph type="title"/>
          </p:nvPr>
        </p:nvSpPr>
        <p:spPr>
          <a:xfrm>
            <a:off x="707690" y="145309"/>
            <a:ext cx="10546080" cy="824957"/>
          </a:xfrm>
        </p:spPr>
        <p:txBody>
          <a:bodyPr/>
          <a:lstStyle/>
          <a:p>
            <a:r>
              <a:rPr lang="en-US" dirty="0"/>
              <a:t>Website Enhancements &amp; Updates</a:t>
            </a:r>
          </a:p>
        </p:txBody>
      </p:sp>
      <p:sp>
        <p:nvSpPr>
          <p:cNvPr id="3" name="Content Placeholder 2">
            <a:extLst>
              <a:ext uri="{FF2B5EF4-FFF2-40B4-BE49-F238E27FC236}">
                <a16:creationId xmlns:a16="http://schemas.microsoft.com/office/drawing/2014/main" id="{C78247BB-CD98-7369-E6A8-0C9BE6B84915}"/>
              </a:ext>
            </a:extLst>
          </p:cNvPr>
          <p:cNvSpPr>
            <a:spLocks noGrp="1"/>
          </p:cNvSpPr>
          <p:nvPr>
            <p:ph idx="1"/>
          </p:nvPr>
        </p:nvSpPr>
        <p:spPr>
          <a:xfrm>
            <a:off x="307848" y="1053783"/>
            <a:ext cx="5937504" cy="4976855"/>
          </a:xfrm>
        </p:spPr>
        <p:txBody>
          <a:bodyPr>
            <a:normAutofit fontScale="92500" lnSpcReduction="10000"/>
          </a:bodyPr>
          <a:lstStyle/>
          <a:p>
            <a:pPr>
              <a:buFont typeface="Arial" panose="020B0604020202020204" pitchFamily="34" charset="0"/>
              <a:buChar char="•"/>
            </a:pPr>
            <a:r>
              <a:rPr lang="en-US" sz="2800" dirty="0"/>
              <a:t>Added Lung-MAP 3.0 messaging</a:t>
            </a:r>
          </a:p>
          <a:p>
            <a:pPr>
              <a:buFont typeface="Arial" panose="020B0604020202020204" pitchFamily="34" charset="0"/>
              <a:buChar char="•"/>
            </a:pPr>
            <a:r>
              <a:rPr lang="en-US" sz="2800" dirty="0"/>
              <a:t>New presentation of Lung-MAP leadership structure</a:t>
            </a:r>
          </a:p>
          <a:p>
            <a:pPr>
              <a:buFont typeface="Arial" panose="020B0604020202020204" pitchFamily="34" charset="0"/>
              <a:buChar char="•"/>
            </a:pPr>
            <a:r>
              <a:rPr lang="en-US" sz="2800" dirty="0"/>
              <a:t>Updated patient content</a:t>
            </a:r>
          </a:p>
          <a:p>
            <a:pPr>
              <a:buFont typeface="Arial" panose="020B0604020202020204" pitchFamily="34" charset="0"/>
              <a:buChar char="•"/>
            </a:pPr>
            <a:r>
              <a:rPr lang="en-US" sz="2800" dirty="0"/>
              <a:t>Added Mission and Vision</a:t>
            </a:r>
          </a:p>
          <a:p>
            <a:pPr>
              <a:buFont typeface="Arial" panose="020B0604020202020204" pitchFamily="34" charset="0"/>
              <a:buChar char="•"/>
            </a:pPr>
            <a:r>
              <a:rPr lang="en-US" sz="2800" dirty="0"/>
              <a:t>Added section with messaging for potential industry partners</a:t>
            </a:r>
          </a:p>
          <a:p>
            <a:pPr lvl="1">
              <a:buFont typeface="Arial" panose="020B0604020202020204" pitchFamily="34" charset="0"/>
              <a:buChar char="•"/>
            </a:pPr>
            <a:r>
              <a:rPr lang="en-US" sz="2400" dirty="0"/>
              <a:t>How Lung-MAP works</a:t>
            </a:r>
          </a:p>
          <a:p>
            <a:pPr lvl="1">
              <a:buFont typeface="Arial" panose="020B0604020202020204" pitchFamily="34" charset="0"/>
              <a:buChar char="•"/>
            </a:pPr>
            <a:r>
              <a:rPr lang="en-US" sz="2400" dirty="0"/>
              <a:t>Roles of collaborating groups</a:t>
            </a:r>
          </a:p>
          <a:p>
            <a:pPr lvl="1">
              <a:buFont typeface="Arial" panose="020B0604020202020204" pitchFamily="34" charset="0"/>
              <a:buChar char="•"/>
            </a:pPr>
            <a:r>
              <a:rPr lang="en-US" sz="2400" dirty="0"/>
              <a:t>Benefits of partnering</a:t>
            </a:r>
          </a:p>
          <a:p>
            <a:pPr>
              <a:buFont typeface="Arial" panose="020B0604020202020204" pitchFamily="34" charset="0"/>
              <a:buChar char="•"/>
            </a:pPr>
            <a:r>
              <a:rPr lang="en-US" sz="2800" dirty="0"/>
              <a:t>Updated site language per White House directives</a:t>
            </a:r>
          </a:p>
        </p:txBody>
      </p:sp>
      <p:sp>
        <p:nvSpPr>
          <p:cNvPr id="4" name="Slide Number Placeholder 3">
            <a:extLst>
              <a:ext uri="{FF2B5EF4-FFF2-40B4-BE49-F238E27FC236}">
                <a16:creationId xmlns:a16="http://schemas.microsoft.com/office/drawing/2014/main" id="{873EFE41-4D4F-5B9E-EA29-747E1DA25C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C8AF94C-924B-DFD2-9149-D0DCCB9ECC58}"/>
              </a:ext>
            </a:extLst>
          </p:cNvPr>
          <p:cNvPicPr>
            <a:picLocks noChangeAspect="1"/>
          </p:cNvPicPr>
          <p:nvPr/>
        </p:nvPicPr>
        <p:blipFill>
          <a:blip r:embed="rId2"/>
          <a:stretch>
            <a:fillRect/>
          </a:stretch>
        </p:blipFill>
        <p:spPr>
          <a:xfrm>
            <a:off x="6356799" y="940572"/>
            <a:ext cx="5127511" cy="497685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AA13FE3-E8AE-AEB6-0D34-3A60AC3E1156}"/>
              </a:ext>
            </a:extLst>
          </p:cNvPr>
          <p:cNvPicPr>
            <a:picLocks noChangeAspect="1"/>
          </p:cNvPicPr>
          <p:nvPr/>
        </p:nvPicPr>
        <p:blipFill>
          <a:blip r:embed="rId3"/>
          <a:stretch>
            <a:fillRect/>
          </a:stretch>
        </p:blipFill>
        <p:spPr>
          <a:xfrm>
            <a:off x="7270355" y="1932564"/>
            <a:ext cx="4722196" cy="45272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56532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CBED29-803D-57D4-9DCC-41C89670AB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CBC77845-AAA2-6B2C-3B44-D346E6EA8BDA}"/>
              </a:ext>
            </a:extLst>
          </p:cNvPr>
          <p:cNvSpPr>
            <a:spLocks noGrp="1"/>
          </p:cNvSpPr>
          <p:nvPr>
            <p:ph type="title" idx="4294967295"/>
          </p:nvPr>
        </p:nvSpPr>
        <p:spPr>
          <a:xfrm>
            <a:off x="389511" y="164195"/>
            <a:ext cx="10545763" cy="1455737"/>
          </a:xfrm>
        </p:spPr>
        <p:txBody>
          <a:bodyPr/>
          <a:lstStyle/>
          <a:p>
            <a:r>
              <a:rPr lang="en-US" dirty="0"/>
              <a:t>LM 3.0 Editorial</a:t>
            </a:r>
          </a:p>
        </p:txBody>
      </p:sp>
      <p:sp>
        <p:nvSpPr>
          <p:cNvPr id="3" name="Content Placeholder 2">
            <a:extLst>
              <a:ext uri="{FF2B5EF4-FFF2-40B4-BE49-F238E27FC236}">
                <a16:creationId xmlns:a16="http://schemas.microsoft.com/office/drawing/2014/main" id="{A55BBF87-4841-3C94-96EF-1F680F26E54B}"/>
              </a:ext>
            </a:extLst>
          </p:cNvPr>
          <p:cNvSpPr>
            <a:spLocks noGrp="1"/>
          </p:cNvSpPr>
          <p:nvPr>
            <p:ph idx="4294967295"/>
          </p:nvPr>
        </p:nvSpPr>
        <p:spPr>
          <a:xfrm>
            <a:off x="445636" y="1864209"/>
            <a:ext cx="4822371" cy="4022725"/>
          </a:xfrm>
        </p:spPr>
        <p:txBody>
          <a:bodyPr>
            <a:normAutofit/>
          </a:bodyPr>
          <a:lstStyle/>
          <a:p>
            <a:pPr>
              <a:buFont typeface="Arial" panose="020B0604020202020204" pitchFamily="34" charset="0"/>
              <a:buChar char="•"/>
            </a:pPr>
            <a:r>
              <a:rPr lang="en-US" sz="2800" dirty="0"/>
              <a:t>Worked with </a:t>
            </a:r>
            <a:br>
              <a:rPr lang="en-US" sz="2800" dirty="0"/>
            </a:br>
            <a:r>
              <a:rPr lang="en-US" sz="2800" dirty="0"/>
              <a:t>Dr. Karen </a:t>
            </a:r>
            <a:r>
              <a:rPr lang="en-US" sz="2800" dirty="0" err="1"/>
              <a:t>Reckamp</a:t>
            </a:r>
            <a:r>
              <a:rPr lang="en-US" sz="2800" dirty="0"/>
              <a:t> </a:t>
            </a:r>
            <a:br>
              <a:rPr lang="en-US" sz="2800" dirty="0"/>
            </a:br>
            <a:r>
              <a:rPr lang="en-US" sz="2800" dirty="0"/>
              <a:t>to pitch Lung-MAP 3.0 </a:t>
            </a:r>
            <a:br>
              <a:rPr lang="en-US" sz="2800" dirty="0"/>
            </a:br>
            <a:r>
              <a:rPr lang="en-US" sz="2800" dirty="0"/>
              <a:t>editorial to </a:t>
            </a:r>
            <a:r>
              <a:rPr lang="en-US" sz="2800" i="1" dirty="0"/>
              <a:t>ASCO Post</a:t>
            </a:r>
          </a:p>
          <a:p>
            <a:pPr>
              <a:buFont typeface="Arial" panose="020B0604020202020204" pitchFamily="34" charset="0"/>
              <a:buChar char="•"/>
            </a:pPr>
            <a:r>
              <a:rPr lang="en-US" sz="2800" dirty="0"/>
              <a:t>Published Feb. 25, 2025</a:t>
            </a:r>
          </a:p>
        </p:txBody>
      </p:sp>
      <p:pic>
        <p:nvPicPr>
          <p:cNvPr id="5" name="Picture 4">
            <a:extLst>
              <a:ext uri="{FF2B5EF4-FFF2-40B4-BE49-F238E27FC236}">
                <a16:creationId xmlns:a16="http://schemas.microsoft.com/office/drawing/2014/main" id="{47B93E9B-F755-98A2-2761-0C75AA3A475E}"/>
              </a:ext>
            </a:extLst>
          </p:cNvPr>
          <p:cNvPicPr>
            <a:picLocks noChangeAspect="1"/>
          </p:cNvPicPr>
          <p:nvPr/>
        </p:nvPicPr>
        <p:blipFill>
          <a:blip r:embed="rId2"/>
          <a:stretch>
            <a:fillRect/>
          </a:stretch>
        </p:blipFill>
        <p:spPr>
          <a:xfrm>
            <a:off x="4512807" y="51184"/>
            <a:ext cx="4822371" cy="675563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14C5EC19-0616-A403-F952-AE190C9D6BAE}"/>
              </a:ext>
            </a:extLst>
          </p:cNvPr>
          <p:cNvPicPr>
            <a:picLocks noChangeAspect="1"/>
          </p:cNvPicPr>
          <p:nvPr/>
        </p:nvPicPr>
        <p:blipFill>
          <a:blip r:embed="rId3"/>
          <a:stretch>
            <a:fillRect/>
          </a:stretch>
        </p:blipFill>
        <p:spPr>
          <a:xfrm>
            <a:off x="5662393" y="1732943"/>
            <a:ext cx="5506897" cy="315584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6BE7D43-D54F-B1F5-5095-DA63F70B3073}"/>
              </a:ext>
            </a:extLst>
          </p:cNvPr>
          <p:cNvPicPr>
            <a:picLocks noChangeAspect="1"/>
          </p:cNvPicPr>
          <p:nvPr/>
        </p:nvPicPr>
        <p:blipFill>
          <a:blip r:embed="rId4"/>
          <a:stretch>
            <a:fillRect/>
          </a:stretch>
        </p:blipFill>
        <p:spPr>
          <a:xfrm>
            <a:off x="6848351" y="2839033"/>
            <a:ext cx="5149535" cy="274868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DA8612FD-4E31-ECEF-9DFE-0A17E0301B18}"/>
              </a:ext>
            </a:extLst>
          </p:cNvPr>
          <p:cNvPicPr>
            <a:picLocks noChangeAspect="1"/>
          </p:cNvPicPr>
          <p:nvPr/>
        </p:nvPicPr>
        <p:blipFill>
          <a:blip r:embed="rId5"/>
          <a:stretch>
            <a:fillRect/>
          </a:stretch>
        </p:blipFill>
        <p:spPr>
          <a:xfrm>
            <a:off x="6789158" y="4113054"/>
            <a:ext cx="5343649" cy="269376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68607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0C0C9A-30C2-15B4-CB81-6DC5BF73BACF}"/>
              </a:ext>
            </a:extLst>
          </p:cNvPr>
          <p:cNvPicPr>
            <a:picLocks noChangeAspect="1"/>
          </p:cNvPicPr>
          <p:nvPr/>
        </p:nvPicPr>
        <p:blipFill>
          <a:blip r:embed="rId3"/>
          <a:stretch>
            <a:fillRect/>
          </a:stretch>
        </p:blipFill>
        <p:spPr>
          <a:xfrm>
            <a:off x="3838075" y="31865"/>
            <a:ext cx="6746310" cy="5755593"/>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C7BFB8C7-D531-FA96-62FD-26D72B903B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5E4BDBCC-CF54-07B5-3DF5-86FC504BA447}"/>
              </a:ext>
            </a:extLst>
          </p:cNvPr>
          <p:cNvSpPr>
            <a:spLocks noGrp="1"/>
          </p:cNvSpPr>
          <p:nvPr>
            <p:ph type="title" idx="4294967295"/>
          </p:nvPr>
        </p:nvSpPr>
        <p:spPr>
          <a:xfrm>
            <a:off x="169558" y="31865"/>
            <a:ext cx="10545763" cy="1455737"/>
          </a:xfrm>
        </p:spPr>
        <p:txBody>
          <a:bodyPr/>
          <a:lstStyle/>
          <a:p>
            <a:r>
              <a:rPr lang="en-US" dirty="0"/>
              <a:t>Press Release</a:t>
            </a:r>
          </a:p>
        </p:txBody>
      </p:sp>
      <p:sp>
        <p:nvSpPr>
          <p:cNvPr id="3" name="Content Placeholder 2">
            <a:extLst>
              <a:ext uri="{FF2B5EF4-FFF2-40B4-BE49-F238E27FC236}">
                <a16:creationId xmlns:a16="http://schemas.microsoft.com/office/drawing/2014/main" id="{6A8B4A79-5D7C-DBD2-1E88-74B55B8CA4AF}"/>
              </a:ext>
            </a:extLst>
          </p:cNvPr>
          <p:cNvSpPr>
            <a:spLocks noGrp="1"/>
          </p:cNvSpPr>
          <p:nvPr>
            <p:ph idx="4294967295"/>
          </p:nvPr>
        </p:nvSpPr>
        <p:spPr>
          <a:xfrm>
            <a:off x="169558" y="1641623"/>
            <a:ext cx="3668518" cy="4022725"/>
          </a:xfrm>
        </p:spPr>
        <p:txBody>
          <a:bodyPr>
            <a:normAutofit/>
          </a:bodyPr>
          <a:lstStyle/>
          <a:p>
            <a:pPr>
              <a:buFont typeface="Arial" panose="020B0604020202020204" pitchFamily="34" charset="0"/>
              <a:buChar char="•"/>
            </a:pPr>
            <a:r>
              <a:rPr lang="en-US" sz="2800" dirty="0"/>
              <a:t>Distributed mid-April</a:t>
            </a:r>
            <a:endParaRPr lang="en-US" sz="2800" baseline="30000" dirty="0"/>
          </a:p>
          <a:p>
            <a:pPr>
              <a:buFont typeface="Arial" panose="020B0604020202020204" pitchFamily="34" charset="0"/>
              <a:buChar char="•"/>
            </a:pPr>
            <a:r>
              <a:rPr lang="en-US" sz="2800" dirty="0"/>
              <a:t>With advisory about</a:t>
            </a:r>
            <a:br>
              <a:rPr lang="en-US" sz="2800" dirty="0"/>
            </a:br>
            <a:r>
              <a:rPr lang="en-US" sz="2800" dirty="0"/>
              <a:t>May advocacy webinar</a:t>
            </a:r>
          </a:p>
          <a:p>
            <a:endParaRPr lang="en-US" sz="2800" dirty="0"/>
          </a:p>
        </p:txBody>
      </p:sp>
      <p:pic>
        <p:nvPicPr>
          <p:cNvPr id="8" name="Picture 7">
            <a:extLst>
              <a:ext uri="{FF2B5EF4-FFF2-40B4-BE49-F238E27FC236}">
                <a16:creationId xmlns:a16="http://schemas.microsoft.com/office/drawing/2014/main" id="{E3CF9BEE-9C54-F76B-8A58-BF272EF52A71}"/>
              </a:ext>
            </a:extLst>
          </p:cNvPr>
          <p:cNvPicPr>
            <a:picLocks noChangeAspect="1"/>
          </p:cNvPicPr>
          <p:nvPr/>
        </p:nvPicPr>
        <p:blipFill>
          <a:blip r:embed="rId4"/>
          <a:stretch>
            <a:fillRect/>
          </a:stretch>
        </p:blipFill>
        <p:spPr>
          <a:xfrm>
            <a:off x="8188529" y="31865"/>
            <a:ext cx="4003471" cy="613429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FA59F52-4FD5-72EB-5F17-0112D376C9F0}"/>
              </a:ext>
            </a:extLst>
          </p:cNvPr>
          <p:cNvPicPr>
            <a:picLocks noChangeAspect="1"/>
          </p:cNvPicPr>
          <p:nvPr/>
        </p:nvPicPr>
        <p:blipFill>
          <a:blip r:embed="rId5"/>
          <a:stretch>
            <a:fillRect/>
          </a:stretch>
        </p:blipFill>
        <p:spPr>
          <a:xfrm>
            <a:off x="3838076" y="2471161"/>
            <a:ext cx="4235027" cy="4386839"/>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926681BC-707C-4943-DA2F-598F2BB0001F}"/>
              </a:ext>
            </a:extLst>
          </p:cNvPr>
          <p:cNvPicPr>
            <a:picLocks noChangeAspect="1"/>
          </p:cNvPicPr>
          <p:nvPr/>
        </p:nvPicPr>
        <p:blipFill>
          <a:blip r:embed="rId6"/>
          <a:stretch>
            <a:fillRect/>
          </a:stretch>
        </p:blipFill>
        <p:spPr>
          <a:xfrm>
            <a:off x="7797920" y="2236759"/>
            <a:ext cx="4302640" cy="403770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C6F78DB-7D44-8E11-5E20-8955306C866F}"/>
              </a:ext>
            </a:extLst>
          </p:cNvPr>
          <p:cNvPicPr>
            <a:picLocks noChangeAspect="1"/>
          </p:cNvPicPr>
          <p:nvPr/>
        </p:nvPicPr>
        <p:blipFill>
          <a:blip r:embed="rId7"/>
          <a:stretch>
            <a:fillRect/>
          </a:stretch>
        </p:blipFill>
        <p:spPr>
          <a:xfrm>
            <a:off x="8073102" y="4160648"/>
            <a:ext cx="4118897" cy="29139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2942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767A66E4-90E8-4BA7-B22B-4E6FCF926487}"/>
              </a:ext>
            </a:extLst>
          </p:cNvPr>
          <p:cNvSpPr>
            <a:spLocks noGrp="1"/>
          </p:cNvSpPr>
          <p:nvPr>
            <p:ph type="title" idx="4294967295"/>
          </p:nvPr>
        </p:nvSpPr>
        <p:spPr>
          <a:xfrm>
            <a:off x="338479" y="201947"/>
            <a:ext cx="10545763" cy="852170"/>
          </a:xfrm>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4294967295"/>
          </p:nvPr>
        </p:nvSpPr>
        <p:spPr>
          <a:xfrm>
            <a:off x="338479" y="1160863"/>
            <a:ext cx="10890353" cy="5189380"/>
          </a:xfrm>
        </p:spPr>
        <p:txBody>
          <a:bodyPr>
            <a:normAutofit fontScale="85000" lnSpcReduction="10000"/>
          </a:bodyPr>
          <a:lstStyle/>
          <a:p>
            <a:pPr marR="0" lvl="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lang="en-US" sz="2400" dirty="0"/>
              <a:t>Welcome &amp; Lung-MAP Accomplishments–</a:t>
            </a:r>
            <a:r>
              <a:rPr kumimoji="0" lang="en-US" sz="25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Karen Reckamp, MD &amp; </a:t>
            </a:r>
            <a:r>
              <a:rPr kumimoji="0" lang="en-US" sz="25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Saiama</a:t>
            </a:r>
            <a:r>
              <a:rPr kumimoji="0" lang="en-US" sz="25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Waqar, MD </a:t>
            </a:r>
          </a:p>
          <a:p>
            <a:pPr>
              <a:buFont typeface="Arial" panose="020B0604020202020204" pitchFamily="34" charset="0"/>
              <a:buChar char="•"/>
            </a:pPr>
            <a:r>
              <a:rPr lang="en-US" sz="2400" dirty="0"/>
              <a:t>Manuscript and Accrual Updates– </a:t>
            </a:r>
            <a:r>
              <a:rPr lang="en-US" sz="2400" i="1" dirty="0"/>
              <a:t>Mary W. Redman, PhD</a:t>
            </a:r>
          </a:p>
          <a:p>
            <a:pPr>
              <a:buFont typeface="Arial" panose="020B0604020202020204" pitchFamily="34" charset="0"/>
              <a:buChar char="•"/>
            </a:pPr>
            <a:r>
              <a:rPr lang="en-US" sz="2400" dirty="0"/>
              <a:t>Accrual Enhancement Committee Updates &amp; Lung-MAP Website Updates– </a:t>
            </a:r>
            <a:r>
              <a:rPr lang="en-US" sz="2500" i="1" dirty="0"/>
              <a:t>Frank DeSanto</a:t>
            </a:r>
          </a:p>
          <a:p>
            <a:pPr>
              <a:buFont typeface="Arial" panose="020B0604020202020204" pitchFamily="34" charset="0"/>
              <a:buChar char="•"/>
            </a:pPr>
            <a:r>
              <a:rPr lang="en-US" sz="2400" dirty="0"/>
              <a:t>S1900G Update– </a:t>
            </a:r>
            <a:r>
              <a:rPr lang="en-US" sz="2400" i="1" dirty="0"/>
              <a:t>Sarah Goldberg, MD</a:t>
            </a:r>
          </a:p>
          <a:p>
            <a:pPr>
              <a:buFont typeface="Arial" panose="020B0604020202020204" pitchFamily="34" charset="0"/>
              <a:buChar char="•"/>
            </a:pPr>
            <a:r>
              <a:rPr lang="en-US" sz="2400" dirty="0"/>
              <a:t>S1900J Update– </a:t>
            </a:r>
            <a:r>
              <a:rPr lang="en-US" sz="2400" i="1" dirty="0"/>
              <a:t>Christian Rolfo, MD</a:t>
            </a:r>
          </a:p>
          <a:p>
            <a:pPr>
              <a:buFont typeface="Arial" panose="020B0604020202020204" pitchFamily="34" charset="0"/>
              <a:buChar char="•"/>
            </a:pPr>
            <a:r>
              <a:rPr lang="en-US" sz="2400" dirty="0"/>
              <a:t>S1900K Update– </a:t>
            </a:r>
            <a:r>
              <a:rPr lang="en-US" sz="2400" i="1" dirty="0"/>
              <a:t>Paul K. Paik, MD </a:t>
            </a:r>
          </a:p>
          <a:p>
            <a:pPr>
              <a:buFont typeface="Arial" panose="020B0604020202020204" pitchFamily="34" charset="0"/>
              <a:buChar char="•"/>
            </a:pPr>
            <a:r>
              <a:rPr lang="en-US" sz="2400" i="1" dirty="0"/>
              <a:t>S1800E Update</a:t>
            </a:r>
            <a:r>
              <a:rPr lang="en-US" sz="2400" dirty="0"/>
              <a:t>– </a:t>
            </a:r>
            <a:r>
              <a:rPr lang="en-US" sz="2400" i="1" dirty="0"/>
              <a:t>Saiama Waqar, MD </a:t>
            </a:r>
          </a:p>
          <a:p>
            <a:pPr>
              <a:buFont typeface="Arial" panose="020B0604020202020204" pitchFamily="34" charset="0"/>
              <a:buChar char="•"/>
            </a:pPr>
            <a:r>
              <a:rPr lang="en-US" sz="2400" dirty="0"/>
              <a:t>Q&amp;A</a:t>
            </a:r>
            <a:r>
              <a:rPr lang="en-US" dirty="0"/>
              <a:t>–</a:t>
            </a:r>
            <a:r>
              <a:rPr lang="en-US" sz="2400" dirty="0">
                <a:solidFill>
                  <a:prstClr val="black">
                    <a:lumMod val="75000"/>
                    <a:lumOff val="25000"/>
                  </a:prstClr>
                </a:solidFill>
              </a:rPr>
              <a:t> </a:t>
            </a:r>
            <a:r>
              <a:rPr lang="en-US" sz="2400" i="1" dirty="0">
                <a:solidFill>
                  <a:prstClr val="black">
                    <a:lumMod val="75000"/>
                    <a:lumOff val="25000"/>
                  </a:prstClr>
                </a:solidFill>
              </a:rPr>
              <a:t>Karen Reckamp, MD</a:t>
            </a:r>
          </a:p>
          <a:p>
            <a:pPr>
              <a:buFont typeface="Arial" panose="020B0604020202020204" pitchFamily="34" charset="0"/>
              <a:buChar char="•"/>
            </a:pPr>
            <a:r>
              <a:rPr lang="en-US" sz="2400" dirty="0"/>
              <a:t>S1900N Update– </a:t>
            </a:r>
            <a:r>
              <a:rPr lang="en-US" sz="2400" i="1" dirty="0"/>
              <a:t>Jonathan Riess, MD</a:t>
            </a:r>
          </a:p>
          <a:p>
            <a:pPr>
              <a:buFont typeface="Arial" panose="020B0604020202020204" pitchFamily="34" charset="0"/>
              <a:buChar char="•"/>
            </a:pPr>
            <a:r>
              <a:rPr lang="en-US" sz="2400" dirty="0"/>
              <a:t>How to Engage with Lung-MAP Through the Drug Selection Committee</a:t>
            </a:r>
            <a:r>
              <a:rPr lang="en-US" sz="2400" i="1" dirty="0"/>
              <a:t>– Konstantin </a:t>
            </a:r>
            <a:r>
              <a:rPr lang="en-US" sz="2400" i="1" dirty="0" err="1"/>
              <a:t>Dragnev</a:t>
            </a:r>
            <a:r>
              <a:rPr lang="en-US" sz="2400" i="1" dirty="0"/>
              <a:t>, MD</a:t>
            </a:r>
          </a:p>
          <a:p>
            <a:pPr>
              <a:buFont typeface="Arial" panose="020B0604020202020204" pitchFamily="34" charset="0"/>
              <a:buChar char="•"/>
            </a:pPr>
            <a:r>
              <a:rPr lang="en-US" sz="2400" dirty="0"/>
              <a:t>How to Engage with Lung-MAP Through the Translational Medicine Committee– </a:t>
            </a:r>
            <a:r>
              <a:rPr lang="en-US" sz="2400" i="1" dirty="0"/>
              <a:t>Joel Neal, MD</a:t>
            </a:r>
          </a:p>
          <a:p>
            <a:pPr>
              <a:buFont typeface="Arial" panose="020B0604020202020204" pitchFamily="34" charset="0"/>
              <a:buChar char="•"/>
            </a:pPr>
            <a:r>
              <a:rPr lang="en-US" sz="2400" dirty="0"/>
              <a:t>Q&amp;A–</a:t>
            </a:r>
            <a:r>
              <a:rPr lang="en-US" sz="2400" dirty="0">
                <a:solidFill>
                  <a:prstClr val="black">
                    <a:lumMod val="75000"/>
                    <a:lumOff val="25000"/>
                  </a:prstClr>
                </a:solidFill>
              </a:rPr>
              <a:t> </a:t>
            </a:r>
            <a:r>
              <a:rPr lang="en-US" sz="2400" i="1" dirty="0">
                <a:solidFill>
                  <a:prstClr val="black">
                    <a:lumMod val="75000"/>
                    <a:lumOff val="25000"/>
                  </a:prstClr>
                </a:solidFill>
              </a:rPr>
              <a:t>Karen Reckamp, MD</a:t>
            </a:r>
          </a:p>
        </p:txBody>
      </p:sp>
      <p:sp>
        <p:nvSpPr>
          <p:cNvPr id="7" name="Speech Bubble: Oval 6">
            <a:extLst>
              <a:ext uri="{FF2B5EF4-FFF2-40B4-BE49-F238E27FC236}">
                <a16:creationId xmlns:a16="http://schemas.microsoft.com/office/drawing/2014/main" id="{75BF3991-3985-42DC-8B48-0F64E1EABA5D}"/>
              </a:ext>
            </a:extLst>
          </p:cNvPr>
          <p:cNvSpPr/>
          <p:nvPr/>
        </p:nvSpPr>
        <p:spPr>
          <a:xfrm>
            <a:off x="9637776" y="201947"/>
            <a:ext cx="2482430" cy="1698538"/>
          </a:xfrm>
          <a:prstGeom prst="wedgeEllipseCallout">
            <a:avLst>
              <a:gd name="adj1" fmla="val -50709"/>
              <a:gd name="adj2" fmla="val 42800"/>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There will 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two Q &amp; A session</a:t>
            </a:r>
            <a:r>
              <a:rPr lang="en-US" sz="1600" dirty="0">
                <a:solidFill>
                  <a:prstClr val="black"/>
                </a:solidFill>
                <a:latin typeface="Calibri"/>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 during the Update Forum.</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EAE0C-D003-1EBF-2253-77AE86060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D4F68-0EB1-B0DC-A002-6FA986976E66}"/>
              </a:ext>
            </a:extLst>
          </p:cNvPr>
          <p:cNvSpPr>
            <a:spLocks noGrp="1"/>
          </p:cNvSpPr>
          <p:nvPr>
            <p:ph type="title"/>
          </p:nvPr>
        </p:nvSpPr>
        <p:spPr>
          <a:xfrm>
            <a:off x="1728215" y="293115"/>
            <a:ext cx="9678491" cy="870169"/>
          </a:xfrm>
        </p:spPr>
        <p:txBody>
          <a:bodyPr/>
          <a:lstStyle/>
          <a:p>
            <a:r>
              <a:rPr lang="en-US" dirty="0"/>
              <a:t>Partnering with Advocacy Groups</a:t>
            </a:r>
          </a:p>
        </p:txBody>
      </p:sp>
      <p:sp>
        <p:nvSpPr>
          <p:cNvPr id="4" name="Slide Number Placeholder 3">
            <a:extLst>
              <a:ext uri="{FF2B5EF4-FFF2-40B4-BE49-F238E27FC236}">
                <a16:creationId xmlns:a16="http://schemas.microsoft.com/office/drawing/2014/main" id="{8CDDD7DB-59B7-95B9-9674-DEB7CA244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descr="Image">
            <a:extLst>
              <a:ext uri="{FF2B5EF4-FFF2-40B4-BE49-F238E27FC236}">
                <a16:creationId xmlns:a16="http://schemas.microsoft.com/office/drawing/2014/main" id="{3DEA749A-20AA-1BC3-F8F5-F93B1BA04C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7972" y="1525694"/>
            <a:ext cx="6316980" cy="3513039"/>
          </a:xfrm>
          <a:prstGeom prst="rect">
            <a:avLst/>
          </a:prstGeom>
          <a:noFill/>
          <a:ln>
            <a:noFill/>
          </a:ln>
          <a:effectLst>
            <a:outerShdw blurRad="63500" sx="102000" sy="102000" algn="ctr" rotWithShape="0">
              <a:prstClr val="black">
                <a:alpha val="40000"/>
              </a:prstClr>
            </a:outerShdw>
          </a:effectLst>
        </p:spPr>
      </p:pic>
      <p:sp>
        <p:nvSpPr>
          <p:cNvPr id="6" name="Content Placeholder 2">
            <a:extLst>
              <a:ext uri="{FF2B5EF4-FFF2-40B4-BE49-F238E27FC236}">
                <a16:creationId xmlns:a16="http://schemas.microsoft.com/office/drawing/2014/main" id="{A037E7A1-9BBC-5C9F-74EE-5F6DCC88A84D}"/>
              </a:ext>
            </a:extLst>
          </p:cNvPr>
          <p:cNvSpPr txBox="1">
            <a:spLocks/>
          </p:cNvSpPr>
          <p:nvPr/>
        </p:nvSpPr>
        <p:spPr>
          <a:xfrm>
            <a:off x="627888" y="1407270"/>
            <a:ext cx="4838700" cy="4389966"/>
          </a:xfrm>
          <a:prstGeom prst="rect">
            <a:avLst/>
          </a:prstGeom>
        </p:spPr>
        <p:txBody>
          <a:bodyPr vert="horz" lIns="0" tIns="45720" rIns="0" bIns="45720" rtlCol="0">
            <a:normAutofit fontScale="92500" lnSpcReduction="20000"/>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May 2025 Lung-MAP Advocacy Webinar</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Third such event since 2022</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Featured Lung-MAP leaders and advocacy organization leaders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Updated the advocate community on Lung-MAP's current evolution</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Engaged advocate partners, to learn more about current and emerging patient needs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Attendance: 300+</a:t>
            </a:r>
          </a:p>
        </p:txBody>
      </p:sp>
    </p:spTree>
    <p:extLst>
      <p:ext uri="{BB962C8B-B14F-4D97-AF65-F5344CB8AC3E}">
        <p14:creationId xmlns:p14="http://schemas.microsoft.com/office/powerpoint/2010/main" val="95437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7AEA-C621-A607-AA4C-448FED958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D887E-625A-9BDB-0D20-11F81D79C0DF}"/>
              </a:ext>
            </a:extLst>
          </p:cNvPr>
          <p:cNvSpPr>
            <a:spLocks noGrp="1"/>
          </p:cNvSpPr>
          <p:nvPr>
            <p:ph type="title"/>
          </p:nvPr>
        </p:nvSpPr>
        <p:spPr>
          <a:xfrm>
            <a:off x="448056" y="148988"/>
            <a:ext cx="10546080" cy="925541"/>
          </a:xfrm>
        </p:spPr>
        <p:txBody>
          <a:bodyPr/>
          <a:lstStyle/>
          <a:p>
            <a:r>
              <a:rPr lang="en-US" dirty="0"/>
              <a:t>Outreach to Sites</a:t>
            </a:r>
          </a:p>
        </p:txBody>
      </p:sp>
      <p:sp>
        <p:nvSpPr>
          <p:cNvPr id="3" name="Content Placeholder 2">
            <a:extLst>
              <a:ext uri="{FF2B5EF4-FFF2-40B4-BE49-F238E27FC236}">
                <a16:creationId xmlns:a16="http://schemas.microsoft.com/office/drawing/2014/main" id="{23C54026-385B-1047-ECAA-30242A3145BD}"/>
              </a:ext>
            </a:extLst>
          </p:cNvPr>
          <p:cNvSpPr>
            <a:spLocks noGrp="1"/>
          </p:cNvSpPr>
          <p:nvPr>
            <p:ph idx="1"/>
          </p:nvPr>
        </p:nvSpPr>
        <p:spPr>
          <a:xfrm>
            <a:off x="612648" y="1144520"/>
            <a:ext cx="5943600" cy="5133183"/>
          </a:xfrm>
        </p:spPr>
        <p:txBody>
          <a:bodyPr>
            <a:normAutofit fontScale="92500" lnSpcReduction="10000"/>
          </a:bodyPr>
          <a:lstStyle/>
          <a:p>
            <a:r>
              <a:rPr lang="en-US" sz="2200" dirty="0"/>
              <a:t>Lung-MAP Newsletter to active site PIs and </a:t>
            </a:r>
            <a:br>
              <a:rPr lang="en-US" sz="2200" dirty="0"/>
            </a:br>
            <a:r>
              <a:rPr lang="en-US" sz="2200" dirty="0"/>
              <a:t>primary contacts</a:t>
            </a:r>
          </a:p>
          <a:p>
            <a:r>
              <a:rPr lang="en-US" sz="2200" dirty="0"/>
              <a:t>Recent content has included</a:t>
            </a:r>
          </a:p>
          <a:p>
            <a:pPr lvl="1"/>
            <a:r>
              <a:rPr lang="en-US" sz="2200" dirty="0"/>
              <a:t>Lung-MAP 3.0 benefits</a:t>
            </a:r>
          </a:p>
          <a:p>
            <a:pPr lvl="1"/>
            <a:r>
              <a:rPr lang="en-US" sz="2200" dirty="0"/>
              <a:t>key details of new sub-studies</a:t>
            </a:r>
          </a:p>
          <a:p>
            <a:pPr lvl="1"/>
            <a:r>
              <a:rPr lang="en-US" sz="2200" dirty="0"/>
              <a:t>revisions to ongoing sub-studies</a:t>
            </a:r>
          </a:p>
          <a:p>
            <a:pPr lvl="1"/>
            <a:r>
              <a:rPr lang="en-US" sz="2200" dirty="0"/>
              <a:t>patient testimonials</a:t>
            </a:r>
          </a:p>
          <a:p>
            <a:pPr lvl="1"/>
            <a:r>
              <a:rPr lang="en-US" sz="2200" dirty="0"/>
              <a:t>upcoming educational webinars on sub-studies</a:t>
            </a:r>
          </a:p>
          <a:p>
            <a:r>
              <a:rPr lang="en-US" sz="2200" dirty="0"/>
              <a:t>Updated site initiation training webinar </a:t>
            </a:r>
            <a:br>
              <a:rPr lang="en-US" sz="2200" dirty="0"/>
            </a:br>
            <a:r>
              <a:rPr lang="en-US" sz="2200" dirty="0"/>
              <a:t>in CTSU’s CLASS learning management system</a:t>
            </a:r>
          </a:p>
          <a:p>
            <a:r>
              <a:rPr lang="en-US" sz="2200" dirty="0"/>
              <a:t>LM 3.0 presented on monthly NCORP admin webinar</a:t>
            </a:r>
          </a:p>
          <a:p>
            <a:pPr lvl="1"/>
            <a:r>
              <a:rPr lang="en-US" sz="2200" dirty="0"/>
              <a:t>October 2024</a:t>
            </a:r>
          </a:p>
          <a:p>
            <a:pPr lvl="1"/>
            <a:r>
              <a:rPr lang="en-US" sz="2200" dirty="0"/>
              <a:t>Presenting again next week (Sept 24, 2025)</a:t>
            </a:r>
          </a:p>
          <a:p>
            <a:r>
              <a:rPr lang="en-US" sz="2200" dirty="0"/>
              <a:t>Dedicated slide set for introducing LM 3.0</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0364F7C-A491-B6E2-1032-8727B34CFB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858F62A-F187-501E-32C6-0A71C007F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104" y="148988"/>
            <a:ext cx="4637304" cy="6001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87127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782E12-F1FE-64BA-F4B6-046DEFBCE13A}"/>
              </a:ext>
            </a:extLst>
          </p:cNvPr>
          <p:cNvSpPr>
            <a:spLocks noGrp="1"/>
          </p:cNvSpPr>
          <p:nvPr>
            <p:ph type="title"/>
          </p:nvPr>
        </p:nvSpPr>
        <p:spPr>
          <a:xfrm>
            <a:off x="2138592" y="265381"/>
            <a:ext cx="7914815" cy="1047928"/>
          </a:xfrm>
        </p:spPr>
        <p:txBody>
          <a:bodyPr/>
          <a:lstStyle/>
          <a:p>
            <a:r>
              <a:rPr lang="en-US" dirty="0"/>
              <a:t>Patient Profiles, Quotes, Photos</a:t>
            </a:r>
          </a:p>
        </p:txBody>
      </p:sp>
      <p:sp>
        <p:nvSpPr>
          <p:cNvPr id="7" name="Content Placeholder 6">
            <a:extLst>
              <a:ext uri="{FF2B5EF4-FFF2-40B4-BE49-F238E27FC236}">
                <a16:creationId xmlns:a16="http://schemas.microsoft.com/office/drawing/2014/main" id="{146E0F94-391B-1023-66E4-76766B823802}"/>
              </a:ext>
            </a:extLst>
          </p:cNvPr>
          <p:cNvSpPr>
            <a:spLocks noGrp="1"/>
          </p:cNvSpPr>
          <p:nvPr>
            <p:ph sz="half" idx="2"/>
          </p:nvPr>
        </p:nvSpPr>
        <p:spPr>
          <a:xfrm>
            <a:off x="6243649" y="1888318"/>
            <a:ext cx="5269887" cy="3186602"/>
          </a:xfrm>
        </p:spPr>
        <p:txBody>
          <a:bodyPr>
            <a:normAutofit/>
          </a:bodyPr>
          <a:lstStyle/>
          <a:p>
            <a:pPr marL="0" marR="0" indent="0">
              <a:spcBef>
                <a:spcPts val="0"/>
              </a:spcBef>
              <a:spcAft>
                <a:spcPts val="0"/>
              </a:spcAft>
              <a:buNone/>
            </a:pPr>
            <a:r>
              <a:rPr lang="en-US" sz="2800" b="1" dirty="0">
                <a:effectLst/>
                <a:latin typeface="Calibri" panose="020F0502020204030204" pitchFamily="34" charset="0"/>
                <a:ea typeface="Aptos" panose="020B0004020202020204" pitchFamily="34" charset="0"/>
                <a:cs typeface="Times New Roman (Body CS)"/>
              </a:rPr>
              <a:t>“I wake up every morning and I say ‘thank you, here I am.’ And it’s not just because of the man above– </a:t>
            </a:r>
          </a:p>
          <a:p>
            <a:pPr marL="0" marR="0" indent="0">
              <a:spcBef>
                <a:spcPts val="0"/>
              </a:spcBef>
              <a:spcAft>
                <a:spcPts val="0"/>
              </a:spcAft>
              <a:buNone/>
            </a:pPr>
            <a:r>
              <a:rPr lang="en-US" sz="2800" b="1" dirty="0">
                <a:effectLst/>
                <a:latin typeface="Calibri" panose="020F0502020204030204" pitchFamily="34" charset="0"/>
                <a:ea typeface="Aptos" panose="020B0004020202020204" pitchFamily="34" charset="0"/>
                <a:cs typeface="Times New Roman (Body CS)"/>
              </a:rPr>
              <a:t>it’s because of science.”</a:t>
            </a:r>
          </a:p>
          <a:p>
            <a:pPr marL="0" indent="0">
              <a:buNone/>
            </a:pPr>
            <a:r>
              <a:rPr lang="en-US" sz="2400" dirty="0">
                <a:latin typeface="Calibri" panose="020F0502020204030204" pitchFamily="34" charset="0"/>
                <a:ea typeface="Aptos" panose="020B0004020202020204" pitchFamily="34" charset="0"/>
                <a:cs typeface="Times New Roman (Body CS)"/>
              </a:rPr>
              <a:t>– </a:t>
            </a:r>
            <a:r>
              <a:rPr lang="en-US" sz="2400" i="1" dirty="0"/>
              <a:t>Austin A., whose disease has not progressed during two years of treatment on Lung-MAP S1800D</a:t>
            </a:r>
          </a:p>
        </p:txBody>
      </p:sp>
      <p:sp>
        <p:nvSpPr>
          <p:cNvPr id="4" name="Slide Number Placeholder 3">
            <a:extLst>
              <a:ext uri="{FF2B5EF4-FFF2-40B4-BE49-F238E27FC236}">
                <a16:creationId xmlns:a16="http://schemas.microsoft.com/office/drawing/2014/main" id="{AAFC5C8C-7572-5906-80F9-A786B64C6A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Content Placeholder 2">
            <a:extLst>
              <a:ext uri="{FF2B5EF4-FFF2-40B4-BE49-F238E27FC236}">
                <a16:creationId xmlns:a16="http://schemas.microsoft.com/office/drawing/2014/main" id="{7F03595D-B244-1152-FB74-86B16252924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2730" t="18102" r="4710"/>
          <a:stretch/>
        </p:blipFill>
        <p:spPr>
          <a:xfrm>
            <a:off x="678464" y="1633423"/>
            <a:ext cx="5184775" cy="3857400"/>
          </a:xfrm>
        </p:spPr>
      </p:pic>
    </p:spTree>
    <p:extLst>
      <p:ext uri="{BB962C8B-B14F-4D97-AF65-F5344CB8AC3E}">
        <p14:creationId xmlns:p14="http://schemas.microsoft.com/office/powerpoint/2010/main" val="2444368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FA6F0F-989A-5AA0-4351-22A080CA11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67E0669F-F083-BBC6-952B-6B640D8E46AD}"/>
              </a:ext>
            </a:extLst>
          </p:cNvPr>
          <p:cNvSpPr>
            <a:spLocks noGrp="1"/>
          </p:cNvSpPr>
          <p:nvPr>
            <p:ph type="title" idx="4294967295"/>
          </p:nvPr>
        </p:nvSpPr>
        <p:spPr>
          <a:xfrm>
            <a:off x="122238" y="203199"/>
            <a:ext cx="3857625" cy="1501775"/>
          </a:xfrm>
        </p:spPr>
        <p:txBody>
          <a:bodyPr/>
          <a:lstStyle/>
          <a:p>
            <a:r>
              <a:rPr lang="en-US" dirty="0"/>
              <a:t>Lung-MAP 3.0 Social Media</a:t>
            </a:r>
          </a:p>
        </p:txBody>
      </p:sp>
      <p:sp>
        <p:nvSpPr>
          <p:cNvPr id="3" name="Content Placeholder 2">
            <a:extLst>
              <a:ext uri="{FF2B5EF4-FFF2-40B4-BE49-F238E27FC236}">
                <a16:creationId xmlns:a16="http://schemas.microsoft.com/office/drawing/2014/main" id="{5690204A-7714-84AD-DA04-82A253BEBDB3}"/>
              </a:ext>
            </a:extLst>
          </p:cNvPr>
          <p:cNvSpPr>
            <a:spLocks noGrp="1"/>
          </p:cNvSpPr>
          <p:nvPr>
            <p:ph idx="4294967295"/>
          </p:nvPr>
        </p:nvSpPr>
        <p:spPr>
          <a:xfrm>
            <a:off x="122238" y="1819974"/>
            <a:ext cx="3979863" cy="4029075"/>
          </a:xfrm>
        </p:spPr>
        <p:txBody>
          <a:bodyPr>
            <a:normAutofit/>
          </a:bodyPr>
          <a:lstStyle/>
          <a:p>
            <a:pPr>
              <a:buFont typeface="Arial" panose="020B0604020202020204" pitchFamily="34" charset="0"/>
              <a:buChar char="•"/>
            </a:pPr>
            <a:r>
              <a:rPr lang="en-US" sz="2400" dirty="0"/>
              <a:t>Lung-MAP 3.0 messaging</a:t>
            </a:r>
          </a:p>
          <a:p>
            <a:pPr>
              <a:buFont typeface="Arial" panose="020B0604020202020204" pitchFamily="34" charset="0"/>
              <a:buChar char="•"/>
            </a:pPr>
            <a:r>
              <a:rPr lang="en-US" sz="2400" dirty="0"/>
              <a:t>Statements of support by leaders in lung cancer research &amp; advocacy</a:t>
            </a:r>
          </a:p>
          <a:p>
            <a:pPr>
              <a:buFont typeface="Arial" panose="020B0604020202020204" pitchFamily="34" charset="0"/>
              <a:buChar char="•"/>
            </a:pPr>
            <a:r>
              <a:rPr lang="en-US" sz="2400" dirty="0"/>
              <a:t>@</a:t>
            </a:r>
            <a:r>
              <a:rPr lang="en-US" sz="2400" dirty="0" err="1"/>
              <a:t>LungMAP</a:t>
            </a:r>
            <a:r>
              <a:rPr lang="en-US" sz="2400" dirty="0"/>
              <a:t> Twitter/X </a:t>
            </a:r>
          </a:p>
          <a:p>
            <a:pPr lvl="1">
              <a:buFont typeface="Arial" panose="020B0604020202020204" pitchFamily="34" charset="0"/>
              <a:buChar char="•"/>
            </a:pPr>
            <a:r>
              <a:rPr lang="en-US" sz="2000" dirty="0"/>
              <a:t>SWOG’s LinkedIn and Facebook</a:t>
            </a:r>
          </a:p>
          <a:p>
            <a:pPr lvl="1">
              <a:buFont typeface="Arial" panose="020B0604020202020204" pitchFamily="34" charset="0"/>
              <a:buChar char="•"/>
            </a:pPr>
            <a:r>
              <a:rPr lang="en-US" sz="2000" dirty="0"/>
              <a:t>Partner org accounts: Friends, FNIH</a:t>
            </a:r>
          </a:p>
          <a:p>
            <a:pPr marL="201168" lvl="1" indent="0">
              <a:buNone/>
            </a:pPr>
            <a:endParaRPr lang="en-US" sz="2000" dirty="0"/>
          </a:p>
        </p:txBody>
      </p:sp>
      <p:pic>
        <p:nvPicPr>
          <p:cNvPr id="6" name="Picture 5">
            <a:extLst>
              <a:ext uri="{FF2B5EF4-FFF2-40B4-BE49-F238E27FC236}">
                <a16:creationId xmlns:a16="http://schemas.microsoft.com/office/drawing/2014/main" id="{007D680B-4436-138A-D645-119537EA61BC}"/>
              </a:ext>
            </a:extLst>
          </p:cNvPr>
          <p:cNvPicPr>
            <a:picLocks noChangeAspect="1"/>
          </p:cNvPicPr>
          <p:nvPr/>
        </p:nvPicPr>
        <p:blipFill>
          <a:blip r:embed="rId2"/>
          <a:stretch>
            <a:fillRect/>
          </a:stretch>
        </p:blipFill>
        <p:spPr>
          <a:xfrm>
            <a:off x="3840261" y="372350"/>
            <a:ext cx="4084910" cy="6438803"/>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98C712F-22D5-B8F7-E562-F5ECEFC2CA1A}"/>
              </a:ext>
            </a:extLst>
          </p:cNvPr>
          <p:cNvPicPr>
            <a:picLocks noChangeAspect="1"/>
          </p:cNvPicPr>
          <p:nvPr/>
        </p:nvPicPr>
        <p:blipFill>
          <a:blip r:embed="rId3"/>
          <a:stretch>
            <a:fillRect/>
          </a:stretch>
        </p:blipFill>
        <p:spPr>
          <a:xfrm>
            <a:off x="4986734" y="1433602"/>
            <a:ext cx="4161966" cy="536187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8C8D80DC-3FB2-69E0-9060-C766DD76F07C}"/>
              </a:ext>
            </a:extLst>
          </p:cNvPr>
          <p:cNvPicPr>
            <a:picLocks noChangeAspect="1"/>
          </p:cNvPicPr>
          <p:nvPr/>
        </p:nvPicPr>
        <p:blipFill>
          <a:blip r:embed="rId4"/>
          <a:stretch>
            <a:fillRect/>
          </a:stretch>
        </p:blipFill>
        <p:spPr>
          <a:xfrm>
            <a:off x="6395490" y="2075034"/>
            <a:ext cx="4121884" cy="472044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53C9322-2B09-910E-5EAE-DE48DB298EC0}"/>
              </a:ext>
            </a:extLst>
          </p:cNvPr>
          <p:cNvPicPr>
            <a:picLocks noChangeAspect="1"/>
          </p:cNvPicPr>
          <p:nvPr/>
        </p:nvPicPr>
        <p:blipFill>
          <a:blip r:embed="rId5"/>
          <a:srcRect l="1929" t="1743" r="2078" b="2377"/>
          <a:stretch>
            <a:fillRect/>
          </a:stretch>
        </p:blipFill>
        <p:spPr>
          <a:xfrm>
            <a:off x="7925171" y="2294074"/>
            <a:ext cx="5065777" cy="45259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8944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09992-00A4-DA29-EF9C-EDCE655A17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D57D7DB-EB0A-DFDA-40C7-6E249E85A7F8}"/>
              </a:ext>
            </a:extLst>
          </p:cNvPr>
          <p:cNvSpPr>
            <a:spLocks noGrp="1"/>
          </p:cNvSpPr>
          <p:nvPr>
            <p:ph type="title"/>
          </p:nvPr>
        </p:nvSpPr>
        <p:spPr>
          <a:xfrm>
            <a:off x="901664" y="297488"/>
            <a:ext cx="10546080" cy="904639"/>
          </a:xfrm>
        </p:spPr>
        <p:txBody>
          <a:bodyPr/>
          <a:lstStyle/>
          <a:p>
            <a:r>
              <a:rPr lang="en-US" dirty="0"/>
              <a:t>Cancer Centers: Targeted Messaging</a:t>
            </a:r>
          </a:p>
        </p:txBody>
      </p:sp>
      <p:sp>
        <p:nvSpPr>
          <p:cNvPr id="6" name="Content Placeholder 5">
            <a:extLst>
              <a:ext uri="{FF2B5EF4-FFF2-40B4-BE49-F238E27FC236}">
                <a16:creationId xmlns:a16="http://schemas.microsoft.com/office/drawing/2014/main" id="{1B2E64E4-BFF3-0F81-0068-54349DE06F5D}"/>
              </a:ext>
            </a:extLst>
          </p:cNvPr>
          <p:cNvSpPr>
            <a:spLocks noGrp="1"/>
          </p:cNvSpPr>
          <p:nvPr>
            <p:ph idx="1"/>
          </p:nvPr>
        </p:nvSpPr>
        <p:spPr>
          <a:xfrm>
            <a:off x="533944" y="1388533"/>
            <a:ext cx="10731463" cy="4628219"/>
          </a:xfrm>
        </p:spPr>
        <p:txBody>
          <a:bodyPr>
            <a:normAutofit lnSpcReduction="10000"/>
          </a:bodyPr>
          <a:lstStyle/>
          <a:p>
            <a:pPr marL="0" indent="0">
              <a:buNone/>
            </a:pPr>
            <a:r>
              <a:rPr lang="en-US" sz="2800" u="sng" dirty="0">
                <a:latin typeface="Calibri" panose="020F0502020204030204" pitchFamily="34" charset="0"/>
                <a:ea typeface="Calibri" panose="020F0502020204030204" pitchFamily="34" charset="0"/>
              </a:rPr>
              <a:t>Problem</a:t>
            </a:r>
            <a:r>
              <a:rPr lang="en-US" sz="2800" dirty="0">
                <a:latin typeface="Calibri" panose="020F0502020204030204" pitchFamily="34" charset="0"/>
                <a:ea typeface="Calibri" panose="020F0502020204030204" pitchFamily="34" charset="0"/>
              </a:rPr>
              <a:t>: Cancer centers not opening sub-studies they expect to accrue poorly and/or closing sub-studies early for poor accrual</a:t>
            </a:r>
          </a:p>
          <a:p>
            <a:r>
              <a:rPr lang="en-US" sz="2400" dirty="0"/>
              <a:t>Worked with leadership from other NCI master </a:t>
            </a:r>
            <a:br>
              <a:rPr lang="en-US" sz="2400" dirty="0"/>
            </a:br>
            <a:r>
              <a:rPr lang="en-US" sz="2400" dirty="0"/>
              <a:t>protocols – primarily myeloMATCH – on draft message</a:t>
            </a:r>
          </a:p>
          <a:p>
            <a:r>
              <a:rPr lang="en-US" sz="2400" dirty="0"/>
              <a:t>Message from NCI DCTD leaders to research </a:t>
            </a:r>
            <a:br>
              <a:rPr lang="en-US" sz="2400" dirty="0"/>
            </a:br>
            <a:r>
              <a:rPr lang="en-US" sz="2400" dirty="0"/>
              <a:t>leadership at cancer centers:</a:t>
            </a:r>
          </a:p>
          <a:p>
            <a:pPr lvl="1"/>
            <a:r>
              <a:rPr lang="en-US" sz="1900" dirty="0"/>
              <a:t>Grant FOA exceptions for trials studying rare tumors or </a:t>
            </a:r>
            <a:br>
              <a:rPr lang="en-US" sz="1900" dirty="0"/>
            </a:br>
            <a:r>
              <a:rPr lang="en-US" sz="1900" dirty="0"/>
              <a:t>molecular subtypes</a:t>
            </a:r>
          </a:p>
          <a:p>
            <a:pPr lvl="1"/>
            <a:r>
              <a:rPr lang="en-US" sz="1900" dirty="0"/>
              <a:t>Guidance in FOA(s) for reporting master protocol accrual </a:t>
            </a:r>
            <a:br>
              <a:rPr lang="en-US" sz="1900" dirty="0"/>
            </a:br>
            <a:r>
              <a:rPr lang="en-US" sz="1900" dirty="0"/>
              <a:t>collectively vs by sub-study</a:t>
            </a:r>
          </a:p>
          <a:p>
            <a:pPr lvl="2"/>
            <a:r>
              <a:rPr lang="en-US" sz="1900" dirty="0"/>
              <a:t>Sites are not penalized for low accrual to individual sub-studies</a:t>
            </a:r>
          </a:p>
          <a:p>
            <a:r>
              <a:rPr lang="en-US" sz="2400" dirty="0"/>
              <a:t>Will consider follow-up messaging to these cancer </a:t>
            </a:r>
            <a:br>
              <a:rPr lang="en-US" sz="2400" dirty="0"/>
            </a:br>
            <a:r>
              <a:rPr lang="en-US" sz="2400" dirty="0"/>
              <a:t>centers when timing is right</a:t>
            </a:r>
          </a:p>
        </p:txBody>
      </p:sp>
      <p:sp>
        <p:nvSpPr>
          <p:cNvPr id="4" name="Slide Number Placeholder 3">
            <a:extLst>
              <a:ext uri="{FF2B5EF4-FFF2-40B4-BE49-F238E27FC236}">
                <a16:creationId xmlns:a16="http://schemas.microsoft.com/office/drawing/2014/main" id="{0468995E-4D10-2148-18E0-3FA468E68F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819B4F7-750F-3B7F-829F-1CA1A782F5D5}"/>
              </a:ext>
            </a:extLst>
          </p:cNvPr>
          <p:cNvPicPr>
            <a:picLocks noChangeAspect="1"/>
          </p:cNvPicPr>
          <p:nvPr/>
        </p:nvPicPr>
        <p:blipFill>
          <a:blip r:embed="rId2"/>
          <a:stretch>
            <a:fillRect/>
          </a:stretch>
        </p:blipFill>
        <p:spPr>
          <a:xfrm>
            <a:off x="7577073" y="2377440"/>
            <a:ext cx="4437599" cy="32972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5226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30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CF5B-C56A-4255-7984-2B69015377C1}"/>
              </a:ext>
            </a:extLst>
          </p:cNvPr>
          <p:cNvSpPr>
            <a:spLocks noGrp="1"/>
          </p:cNvSpPr>
          <p:nvPr>
            <p:ph type="title"/>
          </p:nvPr>
        </p:nvSpPr>
        <p:spPr>
          <a:xfrm>
            <a:off x="732239" y="267280"/>
            <a:ext cx="10546080" cy="924459"/>
          </a:xfrm>
        </p:spPr>
        <p:txBody>
          <a:bodyPr/>
          <a:lstStyle/>
          <a:p>
            <a:r>
              <a:rPr lang="en-US" dirty="0"/>
              <a:t>                               Resources: All Sub-Studies</a:t>
            </a:r>
          </a:p>
        </p:txBody>
      </p:sp>
      <p:pic>
        <p:nvPicPr>
          <p:cNvPr id="6" name="Content Placeholder 5">
            <a:extLst>
              <a:ext uri="{FF2B5EF4-FFF2-40B4-BE49-F238E27FC236}">
                <a16:creationId xmlns:a16="http://schemas.microsoft.com/office/drawing/2014/main" id="{F7BE5F4A-5ED1-3A77-9A95-5A2CAC1C91E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2548" y="315793"/>
            <a:ext cx="3108469" cy="4022725"/>
          </a:xfrm>
          <a:solidFill>
            <a:schemeClr val="bg1"/>
          </a:solidFill>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95AC60C8-2AE6-52AA-826A-BEEF1307B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D672935-66A7-4B7B-7AFF-E0F880C902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8935" y="904130"/>
            <a:ext cx="3108470" cy="4022725"/>
          </a:xfrm>
          <a:prstGeom prst="rect">
            <a:avLst/>
          </a:prstGeom>
          <a:solidFill>
            <a:schemeClr val="bg1"/>
          </a:solidFill>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88EE72B-6D9E-76F5-08D6-7F1285FF01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3132" y="1492466"/>
            <a:ext cx="3108471" cy="4022727"/>
          </a:xfrm>
          <a:prstGeom prst="rect">
            <a:avLst/>
          </a:prstGeom>
          <a:solidFill>
            <a:schemeClr val="bg1"/>
          </a:solidFill>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BE7F9FD1-D167-E338-2AF1-0F48373357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02897" y="2186114"/>
            <a:ext cx="3108470" cy="4022725"/>
          </a:xfrm>
          <a:prstGeom prst="rect">
            <a:avLst/>
          </a:prstGeom>
          <a:solidFill>
            <a:schemeClr val="bg1"/>
          </a:solidFill>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B4C03BED-2B9E-182E-8A77-DB00EABF8091}"/>
              </a:ext>
            </a:extLst>
          </p:cNvPr>
          <p:cNvSpPr txBox="1"/>
          <p:nvPr/>
        </p:nvSpPr>
        <p:spPr>
          <a:xfrm>
            <a:off x="116323" y="5355768"/>
            <a:ext cx="24865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3D0"/>
                </a:solidFill>
                <a:effectLst/>
                <a:uLnTx/>
                <a:uFillTx/>
                <a:latin typeface="Calibri"/>
                <a:ea typeface="+mn-ea"/>
                <a:cs typeface="+mn-cs"/>
              </a:rPr>
              <a:t>e.g., </a:t>
            </a:r>
            <a:r>
              <a:rPr kumimoji="0" lang="en-US" sz="2400" b="0" i="0" u="none" strike="noStrike" kern="1200" cap="none" spc="0" normalizeH="0" baseline="0" noProof="0" dirty="0" err="1">
                <a:ln>
                  <a:noFill/>
                </a:ln>
                <a:solidFill>
                  <a:srgbClr val="0063D0"/>
                </a:solidFill>
                <a:effectLst/>
                <a:uLnTx/>
                <a:uFillTx/>
                <a:latin typeface="Calibri"/>
                <a:ea typeface="+mn-ea"/>
                <a:cs typeface="+mn-cs"/>
              </a:rPr>
              <a:t>swog.org</a:t>
            </a:r>
            <a:r>
              <a:rPr kumimoji="0" lang="en-US" sz="2400" b="0" i="0" u="none" strike="noStrike" kern="1200" cap="none" spc="0" normalizeH="0" baseline="0" noProof="0" dirty="0">
                <a:ln>
                  <a:noFill/>
                </a:ln>
                <a:solidFill>
                  <a:srgbClr val="0063D0"/>
                </a:solidFill>
                <a:effectLst/>
                <a:uLnTx/>
                <a:uFillTx/>
                <a:latin typeface="Calibri"/>
                <a:ea typeface="+mn-ea"/>
                <a:cs typeface="+mn-cs"/>
              </a:rPr>
              <a:t>/S1900G</a:t>
            </a:r>
          </a:p>
        </p:txBody>
      </p:sp>
      <p:pic>
        <p:nvPicPr>
          <p:cNvPr id="9" name="Picture 8">
            <a:extLst>
              <a:ext uri="{FF2B5EF4-FFF2-40B4-BE49-F238E27FC236}">
                <a16:creationId xmlns:a16="http://schemas.microsoft.com/office/drawing/2014/main" id="{463A19D3-F33E-5571-7263-CF9AEDF66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0819" y="1384821"/>
            <a:ext cx="2918333" cy="209814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A7DA1A5-58C6-E255-5B53-DB884785B9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6615" y="2356187"/>
            <a:ext cx="2892569" cy="1447698"/>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8F79C83F-4060-C4E8-52D3-59274E129C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59986" y="3698926"/>
            <a:ext cx="2918333" cy="1456316"/>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0BD4B584-8BCC-7204-B177-34FF3B35329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43356" y="5057528"/>
            <a:ext cx="2918334" cy="1458482"/>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DDD33061-C4AB-6A6A-6403-D4484E0D51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3677" y="2809051"/>
            <a:ext cx="3133486" cy="40550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8812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a:xfrm>
            <a:off x="695101" y="795528"/>
            <a:ext cx="10058400" cy="3566160"/>
          </a:xfrm>
        </p:spPr>
        <p:txBody>
          <a:bodyPr/>
          <a:lstStyle/>
          <a:p>
            <a:r>
              <a:rPr lang="en-US" dirty="0"/>
              <a:t>Lung-</a:t>
            </a:r>
            <a:r>
              <a:rPr lang="en-US" dirty="0" err="1"/>
              <a:t>MAP.org</a:t>
            </a:r>
            <a:br>
              <a:rPr lang="en-US" dirty="0"/>
            </a:br>
            <a:r>
              <a:rPr lang="en-US" dirty="0"/>
              <a:t>Website Report</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a:xfrm>
            <a:off x="695101" y="4455621"/>
            <a:ext cx="10058400" cy="1143000"/>
          </a:xfrm>
        </p:spPr>
        <p:txBody>
          <a:bodyPr/>
          <a:lstStyle/>
          <a:p>
            <a:r>
              <a:rPr lang="en-US" dirty="0"/>
              <a:t>May 1, 2023 – May 1, 2025</a:t>
            </a:r>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465FD5D-CC0F-5975-8163-3E7B1A647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9750" y="2019300"/>
            <a:ext cx="4038600" cy="2819400"/>
          </a:xfrm>
          <a:prstGeom prst="rect">
            <a:avLst/>
          </a:prstGeom>
        </p:spPr>
      </p:pic>
    </p:spTree>
    <p:extLst>
      <p:ext uri="{BB962C8B-B14F-4D97-AF65-F5344CB8AC3E}">
        <p14:creationId xmlns:p14="http://schemas.microsoft.com/office/powerpoint/2010/main" val="4035439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4207-E413-2EB3-2C09-29A73045FE46}"/>
              </a:ext>
            </a:extLst>
          </p:cNvPr>
          <p:cNvSpPr>
            <a:spLocks noGrp="1"/>
          </p:cNvSpPr>
          <p:nvPr>
            <p:ph type="title"/>
          </p:nvPr>
        </p:nvSpPr>
        <p:spPr>
          <a:xfrm>
            <a:off x="507650" y="36082"/>
            <a:ext cx="10556590" cy="1450757"/>
          </a:xfrm>
        </p:spPr>
        <p:txBody>
          <a:bodyPr/>
          <a:lstStyle/>
          <a:p>
            <a:r>
              <a:rPr lang="en-US" dirty="0"/>
              <a:t>Website Traffic and Performance</a:t>
            </a:r>
            <a:br>
              <a:rPr lang="en-US" dirty="0"/>
            </a:br>
            <a:r>
              <a:rPr lang="en-US" sz="3200" dirty="0"/>
              <a:t>May 2023 – May 2025</a:t>
            </a:r>
            <a:endParaRPr lang="en-US" dirty="0"/>
          </a:p>
        </p:txBody>
      </p:sp>
      <p:sp>
        <p:nvSpPr>
          <p:cNvPr id="5" name="Content Placeholder 4">
            <a:extLst>
              <a:ext uri="{FF2B5EF4-FFF2-40B4-BE49-F238E27FC236}">
                <a16:creationId xmlns:a16="http://schemas.microsoft.com/office/drawing/2014/main" id="{06BBB5CE-927B-3E28-9B90-0D60F0AB2EC4}"/>
              </a:ext>
            </a:extLst>
          </p:cNvPr>
          <p:cNvSpPr>
            <a:spLocks noGrp="1"/>
          </p:cNvSpPr>
          <p:nvPr>
            <p:ph sz="half" idx="1"/>
          </p:nvPr>
        </p:nvSpPr>
        <p:spPr>
          <a:xfrm>
            <a:off x="599090" y="1707898"/>
            <a:ext cx="3659401" cy="4299033"/>
          </a:xfrm>
        </p:spPr>
        <p:txBody>
          <a:bodyPr>
            <a:noAutofit/>
          </a:bodyPr>
          <a:lstStyle/>
          <a:p>
            <a:pPr marL="0" indent="0">
              <a:buNone/>
            </a:pPr>
            <a:r>
              <a:rPr lang="en-US" b="1" dirty="0">
                <a:ea typeface="Roboto"/>
                <a:cs typeface="Arial" panose="020B0604020202020204" pitchFamily="34" charset="0"/>
              </a:rPr>
              <a:t>53,037 Views</a:t>
            </a:r>
            <a:endParaRPr lang="en-US" b="1" dirty="0">
              <a:cs typeface="Arial" panose="020B0604020202020204" pitchFamily="34" charset="0"/>
            </a:endParaRPr>
          </a:p>
          <a:p>
            <a:pPr marL="201168" lvl="1" indent="0">
              <a:buNone/>
            </a:pPr>
            <a:r>
              <a:rPr lang="en-US" sz="2000" dirty="0">
                <a:ea typeface="Roboto"/>
                <a:cs typeface="Arial" panose="020B0604020202020204" pitchFamily="34" charset="0"/>
              </a:rPr>
              <a:t>12,694  May 2023 – 2024</a:t>
            </a:r>
            <a:endParaRPr lang="en-US" sz="2000" dirty="0">
              <a:cs typeface="Arial" panose="020B0604020202020204" pitchFamily="34" charset="0"/>
            </a:endParaRPr>
          </a:p>
          <a:p>
            <a:pPr marL="201168" lvl="1" indent="0">
              <a:buNone/>
            </a:pPr>
            <a:r>
              <a:rPr lang="en-US" sz="2000" dirty="0">
                <a:ea typeface="Roboto"/>
                <a:cs typeface="Arial" panose="020B0604020202020204" pitchFamily="34" charset="0"/>
              </a:rPr>
              <a:t>40,397  May 2024 – 2025</a:t>
            </a:r>
            <a:endParaRPr lang="en-US" sz="2000" dirty="0">
              <a:cs typeface="Arial" panose="020B0604020202020204" pitchFamily="34" charset="0"/>
            </a:endParaRPr>
          </a:p>
          <a:p>
            <a:pPr marL="0" indent="0">
              <a:buNone/>
            </a:pPr>
            <a:r>
              <a:rPr lang="en-US" b="1" dirty="0">
                <a:ea typeface="Roboto"/>
                <a:cs typeface="Arial" panose="020B0604020202020204" pitchFamily="34" charset="0"/>
              </a:rPr>
              <a:t>12,784 Sessions</a:t>
            </a:r>
          </a:p>
          <a:p>
            <a:pPr marL="0" indent="0">
              <a:buNone/>
            </a:pPr>
            <a:r>
              <a:rPr lang="en-US" b="1" dirty="0">
                <a:ea typeface="Roboto"/>
                <a:cs typeface="Arial" panose="020B0604020202020204" pitchFamily="34" charset="0"/>
              </a:rPr>
              <a:t>11,625 New Users</a:t>
            </a:r>
          </a:p>
          <a:p>
            <a:pPr marL="0" indent="0">
              <a:buNone/>
            </a:pPr>
            <a:r>
              <a:rPr lang="en-US" b="1" dirty="0">
                <a:ea typeface="Roboto"/>
                <a:cs typeface="Arial" panose="020B0604020202020204" pitchFamily="34" charset="0"/>
              </a:rPr>
              <a:t>7.16 Events Per Session</a:t>
            </a:r>
          </a:p>
          <a:p>
            <a:pPr marL="201168" lvl="1" indent="0">
              <a:buNone/>
            </a:pPr>
            <a:r>
              <a:rPr lang="en-US" sz="2000" dirty="0">
                <a:ea typeface="Roboto"/>
                <a:cs typeface="Arial" panose="020B0604020202020204" pitchFamily="34" charset="0"/>
              </a:rPr>
              <a:t>4.43  May 2023 – 2024</a:t>
            </a:r>
            <a:endParaRPr lang="en-US" sz="2000" dirty="0">
              <a:solidFill>
                <a:srgbClr val="002C56"/>
              </a:solidFill>
              <a:ea typeface="Roboto"/>
              <a:cs typeface="Arial" panose="020B0604020202020204" pitchFamily="34" charset="0"/>
            </a:endParaRPr>
          </a:p>
          <a:p>
            <a:pPr marL="201168" lvl="1" indent="0">
              <a:buNone/>
            </a:pPr>
            <a:r>
              <a:rPr lang="en-US" sz="2000" dirty="0">
                <a:ea typeface="Roboto"/>
                <a:cs typeface="Arial" panose="020B0604020202020204" pitchFamily="34" charset="0"/>
              </a:rPr>
              <a:t>10.69  May 2024 – 2025</a:t>
            </a:r>
            <a:endParaRPr lang="en-US" sz="2000" dirty="0">
              <a:solidFill>
                <a:srgbClr val="000000"/>
              </a:solidFill>
              <a:ea typeface="Roboto"/>
              <a:cs typeface="Arial" panose="020B0604020202020204" pitchFamily="34" charset="0"/>
            </a:endParaRPr>
          </a:p>
          <a:p>
            <a:pPr marL="0" indent="0">
              <a:buNone/>
            </a:pPr>
            <a:r>
              <a:rPr lang="en-US" b="1" dirty="0">
                <a:ea typeface="Roboto"/>
                <a:cs typeface="Arial" panose="020B0604020202020204" pitchFamily="34" charset="0"/>
              </a:rPr>
              <a:t>7.97 Event Count Per User</a:t>
            </a:r>
          </a:p>
          <a:p>
            <a:pPr marL="201168" lvl="1" indent="0">
              <a:buNone/>
            </a:pPr>
            <a:r>
              <a:rPr lang="en-US" sz="2000" dirty="0">
                <a:ea typeface="Roboto"/>
                <a:cs typeface="Arial" panose="020B0604020202020204" pitchFamily="34" charset="0"/>
              </a:rPr>
              <a:t>5.3  May 2023 – 2024</a:t>
            </a:r>
          </a:p>
          <a:p>
            <a:pPr marL="201168" lvl="1" indent="0">
              <a:buNone/>
            </a:pPr>
            <a:r>
              <a:rPr lang="en-US" sz="2000" dirty="0">
                <a:ea typeface="Roboto"/>
                <a:cs typeface="Arial" panose="020B0604020202020204" pitchFamily="34" charset="0"/>
              </a:rPr>
              <a:t>11.49  May 2024 – 2025</a:t>
            </a:r>
            <a:endParaRPr lang="en-US" sz="2000" b="1" dirty="0">
              <a:ea typeface="Roboto"/>
              <a:cs typeface="Arial" panose="020B0604020202020204" pitchFamily="34" charset="0"/>
            </a:endParaRPr>
          </a:p>
        </p:txBody>
      </p:sp>
      <p:sp>
        <p:nvSpPr>
          <p:cNvPr id="6" name="Content Placeholder 5">
            <a:extLst>
              <a:ext uri="{FF2B5EF4-FFF2-40B4-BE49-F238E27FC236}">
                <a16:creationId xmlns:a16="http://schemas.microsoft.com/office/drawing/2014/main" id="{137381AE-EC64-5F00-2E56-9AF9F76A9980}"/>
              </a:ext>
            </a:extLst>
          </p:cNvPr>
          <p:cNvSpPr>
            <a:spLocks noGrp="1"/>
          </p:cNvSpPr>
          <p:nvPr>
            <p:ph sz="half" idx="2"/>
          </p:nvPr>
        </p:nvSpPr>
        <p:spPr>
          <a:xfrm>
            <a:off x="4215624" y="1727214"/>
            <a:ext cx="3323521" cy="4023360"/>
          </a:xfrm>
        </p:spPr>
        <p:txBody>
          <a:bodyPr>
            <a:normAutofit/>
          </a:bodyPr>
          <a:lstStyle/>
          <a:p>
            <a:pPr marL="0" indent="0">
              <a:buNone/>
            </a:pPr>
            <a:r>
              <a:rPr lang="en-US" b="1" dirty="0">
                <a:ea typeface="Roboto"/>
                <a:cs typeface="Arial" panose="020B0604020202020204" pitchFamily="34" charset="0"/>
              </a:rPr>
              <a:t>33% Engagement Rate </a:t>
            </a:r>
          </a:p>
          <a:p>
            <a:pPr marL="201168" lvl="1" indent="0">
              <a:buNone/>
            </a:pPr>
            <a:r>
              <a:rPr lang="en-US" sz="2000" dirty="0">
                <a:ea typeface="Roboto"/>
                <a:cs typeface="Arial" panose="020B0604020202020204" pitchFamily="34" charset="0"/>
              </a:rPr>
              <a:t>29% May 2023 – 2024</a:t>
            </a:r>
            <a:endParaRPr lang="en-US" sz="2000" dirty="0">
              <a:solidFill>
                <a:srgbClr val="000000"/>
              </a:solidFill>
              <a:ea typeface="Roboto"/>
              <a:cs typeface="Arial" panose="020B0604020202020204" pitchFamily="34" charset="0"/>
            </a:endParaRPr>
          </a:p>
          <a:p>
            <a:pPr marL="201168" lvl="1" indent="0">
              <a:buNone/>
            </a:pPr>
            <a:r>
              <a:rPr lang="en-US" sz="2000" dirty="0">
                <a:ea typeface="Roboto"/>
                <a:cs typeface="Arial" panose="020B0604020202020204" pitchFamily="34" charset="0"/>
              </a:rPr>
              <a:t>37% May 2024 – 2025</a:t>
            </a:r>
            <a:endParaRPr lang="en-US" sz="2000" dirty="0">
              <a:solidFill>
                <a:srgbClr val="000000"/>
              </a:solidFill>
              <a:ea typeface="Roboto"/>
              <a:cs typeface="Arial" panose="020B0604020202020204" pitchFamily="34" charset="0"/>
            </a:endParaRPr>
          </a:p>
          <a:p>
            <a:pPr marL="0" indent="0">
              <a:buNone/>
            </a:pPr>
            <a:r>
              <a:rPr lang="en-US" b="1" dirty="0">
                <a:ea typeface="Roboto"/>
                <a:cs typeface="Arial" panose="020B0604020202020204" pitchFamily="34" charset="0"/>
              </a:rPr>
              <a:t>67% Bounce Rate</a:t>
            </a:r>
            <a:r>
              <a:rPr lang="en-US" dirty="0">
                <a:ea typeface="Roboto"/>
                <a:cs typeface="Arial" panose="020B0604020202020204" pitchFamily="34" charset="0"/>
              </a:rPr>
              <a:t> </a:t>
            </a:r>
          </a:p>
          <a:p>
            <a:pPr marL="201168" lvl="1" indent="0">
              <a:buNone/>
            </a:pPr>
            <a:r>
              <a:rPr lang="en-US" sz="2000" dirty="0">
                <a:ea typeface="Roboto"/>
                <a:cs typeface="Arial" panose="020B0604020202020204" pitchFamily="34" charset="0"/>
              </a:rPr>
              <a:t>71% May 2023 – 2024</a:t>
            </a:r>
          </a:p>
          <a:p>
            <a:pPr marL="201168" lvl="1" indent="0">
              <a:buNone/>
            </a:pPr>
            <a:r>
              <a:rPr lang="en-US" sz="2000" dirty="0">
                <a:ea typeface="Roboto"/>
                <a:cs typeface="Arial" panose="020B0604020202020204" pitchFamily="34" charset="0"/>
              </a:rPr>
              <a:t>63% May 2024 – 2025</a:t>
            </a:r>
          </a:p>
          <a:p>
            <a:pPr marL="0" indent="0">
              <a:buNone/>
            </a:pPr>
            <a:r>
              <a:rPr lang="en-US" b="1" dirty="0">
                <a:ea typeface="Roboto"/>
                <a:cs typeface="Arial" panose="020B0604020202020204" pitchFamily="34" charset="0"/>
              </a:rPr>
              <a:t>77 Seconds Average Engagement Time Per </a:t>
            </a:r>
            <a:br>
              <a:rPr lang="en-US" b="1" dirty="0">
                <a:ea typeface="Roboto"/>
                <a:cs typeface="Arial" panose="020B0604020202020204" pitchFamily="34" charset="0"/>
              </a:rPr>
            </a:br>
            <a:r>
              <a:rPr lang="en-US" b="1" dirty="0">
                <a:ea typeface="Roboto"/>
                <a:cs typeface="Arial" panose="020B0604020202020204" pitchFamily="34" charset="0"/>
              </a:rPr>
              <a:t>Active User</a:t>
            </a:r>
          </a:p>
        </p:txBody>
      </p:sp>
      <p:sp>
        <p:nvSpPr>
          <p:cNvPr id="4" name="Slide Number Placeholder 3">
            <a:extLst>
              <a:ext uri="{FF2B5EF4-FFF2-40B4-BE49-F238E27FC236}">
                <a16:creationId xmlns:a16="http://schemas.microsoft.com/office/drawing/2014/main" id="{9D73F208-633F-9490-762D-C038B5D6D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706A52C-E667-5572-9A10-8980221A6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542" y="2895964"/>
            <a:ext cx="5445985" cy="4023360"/>
          </a:xfrm>
          <a:prstGeom prst="rect">
            <a:avLst/>
          </a:prstGeom>
        </p:spPr>
      </p:pic>
      <p:sp>
        <p:nvSpPr>
          <p:cNvPr id="10" name="Content Placeholder 5">
            <a:extLst>
              <a:ext uri="{FF2B5EF4-FFF2-40B4-BE49-F238E27FC236}">
                <a16:creationId xmlns:a16="http://schemas.microsoft.com/office/drawing/2014/main" id="{E94D6AD6-3AEA-D69E-71B7-3AB52E40BA4D}"/>
              </a:ext>
            </a:extLst>
          </p:cNvPr>
          <p:cNvSpPr txBox="1">
            <a:spLocks/>
          </p:cNvSpPr>
          <p:nvPr/>
        </p:nvSpPr>
        <p:spPr>
          <a:xfrm>
            <a:off x="9348885" y="264310"/>
            <a:ext cx="2730384" cy="2391964"/>
          </a:xfrm>
          <a:prstGeom prst="rect">
            <a:avLst/>
          </a:prstGeom>
        </p:spPr>
        <p:txBody>
          <a:bodyPr vert="horz" lIns="0" tIns="45720" rIns="0" bIns="45720" rtlCol="0">
            <a:no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1900" b="1" i="0" u="none" strike="noStrike" kern="1200" cap="none" spc="0" normalizeH="0" baseline="0" noProof="0" dirty="0">
                <a:ln>
                  <a:noFill/>
                </a:ln>
                <a:solidFill>
                  <a:prstClr val="black">
                    <a:lumMod val="75000"/>
                    <a:lumOff val="25000"/>
                  </a:prstClr>
                </a:solidFill>
                <a:effectLst/>
                <a:uLnTx/>
                <a:uFillTx/>
                <a:ea typeface="Roboto"/>
                <a:cs typeface="Arial" panose="020B0604020202020204" pitchFamily="34" charset="0"/>
              </a:rPr>
              <a:t>Sessions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1900" b="0" i="0" u="none" strike="noStrike" kern="1200" cap="none" spc="0" normalizeH="0" baseline="0" noProof="0" dirty="0">
                <a:ln>
                  <a:noFill/>
                </a:ln>
                <a:solidFill>
                  <a:prstClr val="black">
                    <a:lumMod val="75000"/>
                    <a:lumOff val="25000"/>
                  </a:prstClr>
                </a:solidFill>
                <a:effectLst/>
                <a:uLnTx/>
                <a:uFillTx/>
                <a:ea typeface="Roboto"/>
                <a:cs typeface="Arial" panose="020B0604020202020204" pitchFamily="34" charset="0"/>
              </a:rPr>
              <a:t> Session Start</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1900" b="0" i="0" u="none" strike="noStrike" kern="1200" cap="none" spc="0" normalizeH="0" baseline="0" noProof="0" dirty="0">
                <a:ln>
                  <a:noFill/>
                </a:ln>
                <a:solidFill>
                  <a:prstClr val="black">
                    <a:lumMod val="75000"/>
                    <a:lumOff val="25000"/>
                  </a:prstClr>
                </a:solidFill>
                <a:effectLst/>
                <a:uLnTx/>
                <a:uFillTx/>
                <a:ea typeface="Roboto"/>
                <a:cs typeface="Arial" panose="020B0604020202020204" pitchFamily="34" charset="0"/>
              </a:rPr>
              <a:t> Page View</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1900" b="0" i="0" u="none" strike="noStrike" kern="1200" cap="none" spc="0" normalizeH="0" baseline="0" noProof="0" dirty="0">
                <a:ln>
                  <a:noFill/>
                </a:ln>
                <a:solidFill>
                  <a:prstClr val="black">
                    <a:lumMod val="75000"/>
                    <a:lumOff val="25000"/>
                  </a:prstClr>
                </a:solidFill>
                <a:effectLst/>
                <a:uLnTx/>
                <a:uFillTx/>
                <a:ea typeface="Roboto"/>
                <a:cs typeface="Arial" panose="020B0604020202020204" pitchFamily="34" charset="0"/>
              </a:rPr>
              <a:t> First Visit</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1900" b="0" i="0" u="none" strike="noStrike" kern="1200" cap="none" spc="0" normalizeH="0" baseline="0" noProof="0" dirty="0">
                <a:ln>
                  <a:noFill/>
                </a:ln>
                <a:solidFill>
                  <a:prstClr val="black">
                    <a:lumMod val="75000"/>
                    <a:lumOff val="25000"/>
                  </a:prstClr>
                </a:solidFill>
                <a:effectLst/>
                <a:uLnTx/>
                <a:uFillTx/>
                <a:ea typeface="Roboto"/>
                <a:cs typeface="Arial" panose="020B0604020202020204" pitchFamily="34" charset="0"/>
              </a:rPr>
              <a:t> User Engagement</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1900" b="0" i="0" u="none" strike="noStrike" kern="1200" cap="none" spc="0" normalizeH="0" baseline="0" noProof="0" dirty="0">
                <a:ln>
                  <a:noFill/>
                </a:ln>
                <a:solidFill>
                  <a:prstClr val="black">
                    <a:lumMod val="75000"/>
                    <a:lumOff val="25000"/>
                  </a:prstClr>
                </a:solidFill>
                <a:effectLst/>
                <a:uLnTx/>
                <a:uFillTx/>
                <a:ea typeface="Roboto"/>
                <a:cs typeface="Arial" panose="020B0604020202020204" pitchFamily="34" charset="0"/>
              </a:rPr>
              <a:t> Scroll</a:t>
            </a:r>
          </a:p>
        </p:txBody>
      </p:sp>
      <p:grpSp>
        <p:nvGrpSpPr>
          <p:cNvPr id="13" name="Group 12">
            <a:extLst>
              <a:ext uri="{FF2B5EF4-FFF2-40B4-BE49-F238E27FC236}">
                <a16:creationId xmlns:a16="http://schemas.microsoft.com/office/drawing/2014/main" id="{93D6D372-FB55-CBE3-5813-DE1107B001CC}"/>
              </a:ext>
            </a:extLst>
          </p:cNvPr>
          <p:cNvGrpSpPr/>
          <p:nvPr/>
        </p:nvGrpSpPr>
        <p:grpSpPr>
          <a:xfrm>
            <a:off x="9001880" y="761461"/>
            <a:ext cx="352431" cy="2059032"/>
            <a:chOff x="9251894" y="795506"/>
            <a:chExt cx="284802" cy="1827923"/>
          </a:xfrm>
        </p:grpSpPr>
        <p:sp>
          <p:nvSpPr>
            <p:cNvPr id="3" name="Oval 2">
              <a:extLst>
                <a:ext uri="{FF2B5EF4-FFF2-40B4-BE49-F238E27FC236}">
                  <a16:creationId xmlns:a16="http://schemas.microsoft.com/office/drawing/2014/main" id="{21FE5305-F3DE-B6A7-8B70-D76CA28519FF}"/>
                </a:ext>
              </a:extLst>
            </p:cNvPr>
            <p:cNvSpPr>
              <a:spLocks noChangeAspect="1"/>
            </p:cNvSpPr>
            <p:nvPr/>
          </p:nvSpPr>
          <p:spPr>
            <a:xfrm>
              <a:off x="9257991" y="795506"/>
              <a:ext cx="274320" cy="274320"/>
            </a:xfrm>
            <a:prstGeom prst="ellipse">
              <a:avLst/>
            </a:prstGeom>
            <a:solidFill>
              <a:srgbClr val="87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040DDBD4-FBFC-1F6F-F58B-EF48FDE933B7}"/>
                </a:ext>
              </a:extLst>
            </p:cNvPr>
            <p:cNvSpPr>
              <a:spLocks noChangeAspect="1"/>
            </p:cNvSpPr>
            <p:nvPr/>
          </p:nvSpPr>
          <p:spPr>
            <a:xfrm>
              <a:off x="9254419" y="1172672"/>
              <a:ext cx="274320" cy="274320"/>
            </a:xfrm>
            <a:prstGeom prst="ellipse">
              <a:avLst/>
            </a:prstGeom>
            <a:solidFill>
              <a:srgbClr val="BAC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58C50E50-B89B-EB63-71CA-C70925BF9590}"/>
                </a:ext>
              </a:extLst>
            </p:cNvPr>
            <p:cNvSpPr>
              <a:spLocks noChangeAspect="1"/>
            </p:cNvSpPr>
            <p:nvPr/>
          </p:nvSpPr>
          <p:spPr>
            <a:xfrm>
              <a:off x="9262376" y="1582140"/>
              <a:ext cx="274320" cy="274320"/>
            </a:xfrm>
            <a:prstGeom prst="ellipse">
              <a:avLst/>
            </a:prstGeom>
            <a:solidFill>
              <a:srgbClr val="FF6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7927F028-A28E-D9E2-F7CB-E29A130D296A}"/>
                </a:ext>
              </a:extLst>
            </p:cNvPr>
            <p:cNvSpPr>
              <a:spLocks noChangeAspect="1"/>
            </p:cNvSpPr>
            <p:nvPr/>
          </p:nvSpPr>
          <p:spPr>
            <a:xfrm>
              <a:off x="9262376" y="1964840"/>
              <a:ext cx="274320" cy="274320"/>
            </a:xfrm>
            <a:prstGeom prst="ellipse">
              <a:avLst/>
            </a:prstGeom>
            <a:solidFill>
              <a:srgbClr val="69D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654D821A-39F4-7650-3E6B-5A5960D07DC3}"/>
                </a:ext>
              </a:extLst>
            </p:cNvPr>
            <p:cNvSpPr>
              <a:spLocks noChangeAspect="1"/>
            </p:cNvSpPr>
            <p:nvPr/>
          </p:nvSpPr>
          <p:spPr>
            <a:xfrm>
              <a:off x="9251894" y="2349109"/>
              <a:ext cx="274320" cy="274320"/>
            </a:xfrm>
            <a:prstGeom prst="ellipse">
              <a:avLst/>
            </a:prstGeom>
            <a:solidFill>
              <a:srgbClr val="F9E9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416541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5AEA-F539-CFEE-739F-B5C3F0211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DC7C7-9518-C62D-250D-EAA9F02FB718}"/>
              </a:ext>
            </a:extLst>
          </p:cNvPr>
          <p:cNvSpPr>
            <a:spLocks noGrp="1"/>
          </p:cNvSpPr>
          <p:nvPr>
            <p:ph type="title"/>
          </p:nvPr>
        </p:nvSpPr>
        <p:spPr>
          <a:xfrm>
            <a:off x="609600" y="323348"/>
            <a:ext cx="10546080" cy="1035269"/>
          </a:xfrm>
        </p:spPr>
        <p:txBody>
          <a:bodyPr/>
          <a:lstStyle/>
          <a:p>
            <a:r>
              <a:rPr lang="en-US" dirty="0"/>
              <a:t>Top-Performing Pages</a:t>
            </a:r>
          </a:p>
        </p:txBody>
      </p:sp>
      <p:sp>
        <p:nvSpPr>
          <p:cNvPr id="3" name="Content Placeholder 2">
            <a:extLst>
              <a:ext uri="{FF2B5EF4-FFF2-40B4-BE49-F238E27FC236}">
                <a16:creationId xmlns:a16="http://schemas.microsoft.com/office/drawing/2014/main" id="{7739568F-4FAA-46A6-3218-6E577DF0A036}"/>
              </a:ext>
            </a:extLst>
          </p:cNvPr>
          <p:cNvSpPr>
            <a:spLocks noGrp="1"/>
          </p:cNvSpPr>
          <p:nvPr>
            <p:ph idx="1"/>
          </p:nvPr>
        </p:nvSpPr>
        <p:spPr>
          <a:xfrm>
            <a:off x="634078" y="1602175"/>
            <a:ext cx="10546080" cy="4023360"/>
          </a:xfrm>
        </p:spPr>
        <p:txBody>
          <a:bodyPr>
            <a:normAutofit/>
          </a:bodyPr>
          <a:lstStyle/>
          <a:p>
            <a:pPr marL="342900" indent="-342900">
              <a:buAutoNum type="arabicPeriod"/>
            </a:pPr>
            <a:r>
              <a:rPr lang="en-US" sz="2400" b="1" dirty="0">
                <a:cs typeface="Arial" panose="020B0604020202020204" pitchFamily="34" charset="0"/>
              </a:rPr>
              <a:t>Homepage</a:t>
            </a:r>
            <a:r>
              <a:rPr lang="en-US" sz="2400" dirty="0">
                <a:cs typeface="Arial" panose="020B0604020202020204" pitchFamily="34" charset="0"/>
              </a:rPr>
              <a:t> – </a:t>
            </a:r>
            <a:r>
              <a:rPr lang="en-US" sz="2400" dirty="0">
                <a:solidFill>
                  <a:srgbClr val="C00000"/>
                </a:solidFill>
                <a:cs typeface="Arial" panose="020B0604020202020204" pitchFamily="34" charset="0"/>
              </a:rPr>
              <a:t>10K Views (20%)</a:t>
            </a:r>
          </a:p>
          <a:p>
            <a:pPr marL="342900" indent="-342900">
              <a:buAutoNum type="arabicPeriod"/>
            </a:pPr>
            <a:r>
              <a:rPr lang="en-US" sz="2400" b="1" dirty="0">
                <a:cs typeface="Arial" panose="020B0604020202020204" pitchFamily="34" charset="0"/>
              </a:rPr>
              <a:t>About</a:t>
            </a:r>
            <a:r>
              <a:rPr lang="en-US" sz="2400" dirty="0">
                <a:cs typeface="Arial" panose="020B0604020202020204" pitchFamily="34" charset="0"/>
              </a:rPr>
              <a:t> –  </a:t>
            </a:r>
            <a:r>
              <a:rPr lang="en-US" sz="2400" dirty="0">
                <a:solidFill>
                  <a:srgbClr val="C00000"/>
                </a:solidFill>
                <a:cs typeface="Arial" panose="020B0604020202020204" pitchFamily="34" charset="0"/>
              </a:rPr>
              <a:t>2.1K Views (4%)</a:t>
            </a:r>
          </a:p>
          <a:p>
            <a:pPr marL="342900" indent="-342900">
              <a:buAutoNum type="arabicPeriod"/>
            </a:pPr>
            <a:r>
              <a:rPr lang="en-US" sz="2400" b="1" dirty="0">
                <a:cs typeface="Arial" panose="020B0604020202020204" pitchFamily="34" charset="0"/>
              </a:rPr>
              <a:t>Healthcare Providers</a:t>
            </a:r>
            <a:r>
              <a:rPr lang="en-US" sz="2400" dirty="0">
                <a:cs typeface="Arial" panose="020B0604020202020204" pitchFamily="34" charset="0"/>
              </a:rPr>
              <a:t>– </a:t>
            </a:r>
            <a:r>
              <a:rPr lang="en-US" sz="2400" dirty="0">
                <a:solidFill>
                  <a:srgbClr val="C00000"/>
                </a:solidFill>
                <a:cs typeface="Arial" panose="020B0604020202020204" pitchFamily="34" charset="0"/>
              </a:rPr>
              <a:t>1.5K Views (3%)</a:t>
            </a:r>
          </a:p>
          <a:p>
            <a:pPr marL="342900" indent="-342900">
              <a:buAutoNum type="arabicPeriod"/>
            </a:pPr>
            <a:r>
              <a:rPr lang="en-US" sz="2400" b="1" dirty="0">
                <a:cs typeface="Arial" panose="020B0604020202020204" pitchFamily="34" charset="0"/>
              </a:rPr>
              <a:t>Find a Location</a:t>
            </a:r>
            <a:r>
              <a:rPr lang="en-US" sz="2400" dirty="0">
                <a:cs typeface="Arial" panose="020B0604020202020204" pitchFamily="34" charset="0"/>
              </a:rPr>
              <a:t>– </a:t>
            </a:r>
            <a:r>
              <a:rPr lang="en-US" sz="2400" dirty="0">
                <a:solidFill>
                  <a:srgbClr val="C00000"/>
                </a:solidFill>
                <a:cs typeface="Arial" panose="020B0604020202020204" pitchFamily="34" charset="0"/>
              </a:rPr>
              <a:t>1.2K Views (2.5%)</a:t>
            </a:r>
          </a:p>
          <a:p>
            <a:pPr marL="342900" indent="-342900">
              <a:buAutoNum type="arabicPeriod"/>
            </a:pPr>
            <a:r>
              <a:rPr lang="en-US" sz="2400" b="1" dirty="0">
                <a:cs typeface="Arial" panose="020B0604020202020204" pitchFamily="34" charset="0"/>
              </a:rPr>
              <a:t>Patients</a:t>
            </a:r>
            <a:r>
              <a:rPr lang="en-US" sz="2400" dirty="0">
                <a:cs typeface="Arial" panose="020B0604020202020204" pitchFamily="34" charset="0"/>
              </a:rPr>
              <a:t>– </a:t>
            </a:r>
            <a:r>
              <a:rPr lang="en-US" sz="2400" dirty="0">
                <a:solidFill>
                  <a:srgbClr val="C00000"/>
                </a:solidFill>
                <a:cs typeface="Arial" panose="020B0604020202020204" pitchFamily="34" charset="0"/>
              </a:rPr>
              <a:t>928 Views (1.75%)  </a:t>
            </a:r>
            <a:r>
              <a:rPr lang="en-US" sz="2400" dirty="0">
                <a:cs typeface="Arial" panose="020B0604020202020204" pitchFamily="34" charset="0"/>
              </a:rPr>
              <a:t> </a:t>
            </a:r>
          </a:p>
          <a:p>
            <a:pPr marL="342900" indent="-342900">
              <a:buAutoNum type="arabicPeriod"/>
            </a:pPr>
            <a:r>
              <a:rPr lang="en-US" sz="2400" b="1" dirty="0">
                <a:cs typeface="Arial" panose="020B0604020202020204" pitchFamily="34" charset="0"/>
              </a:rPr>
              <a:t>Leadership</a:t>
            </a:r>
            <a:r>
              <a:rPr lang="en-US" sz="2400" dirty="0">
                <a:cs typeface="Arial" panose="020B0604020202020204" pitchFamily="34" charset="0"/>
              </a:rPr>
              <a:t>– </a:t>
            </a:r>
            <a:r>
              <a:rPr lang="en-US" sz="2400" dirty="0">
                <a:solidFill>
                  <a:srgbClr val="C00000"/>
                </a:solidFill>
                <a:cs typeface="Arial" panose="020B0604020202020204" pitchFamily="34" charset="0"/>
              </a:rPr>
              <a:t>829 Views (1.5%)</a:t>
            </a:r>
          </a:p>
        </p:txBody>
      </p:sp>
      <p:sp>
        <p:nvSpPr>
          <p:cNvPr id="4" name="Slide Number Placeholder 3">
            <a:extLst>
              <a:ext uri="{FF2B5EF4-FFF2-40B4-BE49-F238E27FC236}">
                <a16:creationId xmlns:a16="http://schemas.microsoft.com/office/drawing/2014/main" id="{B526E482-C56D-5A87-47D0-CDE2E1D1EB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descr="Close-up of hands shaking&#10;&#10;AI-generated content may be incorrect.">
            <a:extLst>
              <a:ext uri="{FF2B5EF4-FFF2-40B4-BE49-F238E27FC236}">
                <a16:creationId xmlns:a16="http://schemas.microsoft.com/office/drawing/2014/main" id="{084497DD-BEBF-05F6-7DCA-C62865AD7379}"/>
              </a:ext>
            </a:extLst>
          </p:cNvPr>
          <p:cNvPicPr>
            <a:picLocks noChangeAspect="1"/>
          </p:cNvPicPr>
          <p:nvPr/>
        </p:nvPicPr>
        <p:blipFill>
          <a:blip r:embed="rId2"/>
          <a:stretch>
            <a:fillRect/>
          </a:stretch>
        </p:blipFill>
        <p:spPr>
          <a:xfrm>
            <a:off x="6284883" y="1602175"/>
            <a:ext cx="5615224" cy="3792275"/>
          </a:xfrm>
          <a:prstGeom prst="rect">
            <a:avLst/>
          </a:prstGeom>
          <a:noFill/>
        </p:spPr>
      </p:pic>
    </p:spTree>
    <p:extLst>
      <p:ext uri="{BB962C8B-B14F-4D97-AF65-F5344CB8AC3E}">
        <p14:creationId xmlns:p14="http://schemas.microsoft.com/office/powerpoint/2010/main" val="1694875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7AD3D-0063-AB67-11F3-2F3CD163B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640F1-28FC-163C-E95F-85AF6C03CBC0}"/>
              </a:ext>
            </a:extLst>
          </p:cNvPr>
          <p:cNvSpPr>
            <a:spLocks noGrp="1"/>
          </p:cNvSpPr>
          <p:nvPr>
            <p:ph type="title"/>
          </p:nvPr>
        </p:nvSpPr>
        <p:spPr>
          <a:xfrm>
            <a:off x="599090" y="194103"/>
            <a:ext cx="10556590" cy="1107252"/>
          </a:xfrm>
        </p:spPr>
        <p:txBody>
          <a:bodyPr/>
          <a:lstStyle/>
          <a:p>
            <a:r>
              <a:rPr lang="en-US" dirty="0"/>
              <a:t>Traffic</a:t>
            </a:r>
          </a:p>
        </p:txBody>
      </p:sp>
      <p:sp>
        <p:nvSpPr>
          <p:cNvPr id="5" name="Content Placeholder 4">
            <a:extLst>
              <a:ext uri="{FF2B5EF4-FFF2-40B4-BE49-F238E27FC236}">
                <a16:creationId xmlns:a16="http://schemas.microsoft.com/office/drawing/2014/main" id="{26312148-5B0A-51E7-B7F9-DBBEC64ABFD3}"/>
              </a:ext>
            </a:extLst>
          </p:cNvPr>
          <p:cNvSpPr>
            <a:spLocks noGrp="1"/>
          </p:cNvSpPr>
          <p:nvPr>
            <p:ph sz="half" idx="1"/>
          </p:nvPr>
        </p:nvSpPr>
        <p:spPr>
          <a:xfrm>
            <a:off x="1213044" y="1606445"/>
            <a:ext cx="5183700" cy="4463625"/>
          </a:xfrm>
        </p:spPr>
        <p:txBody>
          <a:bodyPr>
            <a:normAutofit fontScale="92500" lnSpcReduction="10000"/>
          </a:bodyPr>
          <a:lstStyle/>
          <a:p>
            <a:pPr marL="0" indent="0">
              <a:buNone/>
            </a:pPr>
            <a:r>
              <a:rPr lang="en-US" sz="2800" b="1" dirty="0"/>
              <a:t>Traffic by Device Type</a:t>
            </a:r>
          </a:p>
          <a:p>
            <a:pPr marL="0" indent="0">
              <a:buNone/>
            </a:pPr>
            <a:r>
              <a:rPr lang="en-US" sz="2800" dirty="0"/>
              <a:t>   Desktop</a:t>
            </a:r>
          </a:p>
          <a:p>
            <a:pPr marL="201168" lvl="1" indent="0">
              <a:buNone/>
            </a:pPr>
            <a:r>
              <a:rPr lang="en-US" sz="2400" dirty="0"/>
              <a:t>10,472</a:t>
            </a:r>
          </a:p>
          <a:p>
            <a:pPr marL="0" indent="0">
              <a:buNone/>
            </a:pPr>
            <a:r>
              <a:rPr lang="en-US" sz="2800" dirty="0"/>
              <a:t>   Mobile</a:t>
            </a:r>
          </a:p>
          <a:p>
            <a:pPr marL="201168" lvl="1" indent="0">
              <a:buNone/>
            </a:pPr>
            <a:r>
              <a:rPr lang="en-US" sz="2400" dirty="0"/>
              <a:t>1,149</a:t>
            </a:r>
          </a:p>
          <a:p>
            <a:pPr marL="0" indent="0">
              <a:buNone/>
            </a:pPr>
            <a:r>
              <a:rPr lang="en-US" sz="2800" dirty="0"/>
              <a:t>   Tablet</a:t>
            </a:r>
          </a:p>
          <a:p>
            <a:pPr marL="201168" lvl="1" indent="0">
              <a:buNone/>
            </a:pPr>
            <a:r>
              <a:rPr lang="en-US" sz="2400" dirty="0"/>
              <a:t>48</a:t>
            </a:r>
          </a:p>
          <a:p>
            <a:pPr marL="0" indent="0">
              <a:buNone/>
            </a:pPr>
            <a:r>
              <a:rPr lang="en-US" sz="2800" dirty="0"/>
              <a:t>   Smart TV</a:t>
            </a:r>
          </a:p>
          <a:p>
            <a:pPr marL="201168" lvl="1" indent="0">
              <a:buNone/>
            </a:pPr>
            <a:r>
              <a:rPr lang="en-US" sz="2400" dirty="0"/>
              <a:t>1</a:t>
            </a:r>
          </a:p>
        </p:txBody>
      </p:sp>
      <p:sp>
        <p:nvSpPr>
          <p:cNvPr id="6" name="Content Placeholder 5">
            <a:extLst>
              <a:ext uri="{FF2B5EF4-FFF2-40B4-BE49-F238E27FC236}">
                <a16:creationId xmlns:a16="http://schemas.microsoft.com/office/drawing/2014/main" id="{4A7C6AF6-805B-E7CF-FF0D-562B8838B227}"/>
              </a:ext>
            </a:extLst>
          </p:cNvPr>
          <p:cNvSpPr>
            <a:spLocks noGrp="1"/>
          </p:cNvSpPr>
          <p:nvPr>
            <p:ph sz="half" idx="2"/>
          </p:nvPr>
        </p:nvSpPr>
        <p:spPr>
          <a:xfrm>
            <a:off x="8148969" y="1371601"/>
            <a:ext cx="3788229" cy="4963886"/>
          </a:xfrm>
        </p:spPr>
        <p:txBody>
          <a:bodyPr>
            <a:normAutofit fontScale="92500" lnSpcReduction="10000"/>
          </a:bodyPr>
          <a:lstStyle/>
          <a:p>
            <a:pPr marL="0" indent="0">
              <a:buNone/>
            </a:pPr>
            <a:r>
              <a:rPr lang="en-US" sz="2800" b="1" dirty="0">
                <a:solidFill>
                  <a:schemeClr val="tx1"/>
                </a:solidFill>
              </a:rPr>
              <a:t>User Language Breakdown</a:t>
            </a:r>
          </a:p>
          <a:p>
            <a:pPr marL="0" indent="0">
              <a:buNone/>
            </a:pPr>
            <a:r>
              <a:rPr lang="en-US" sz="2400" dirty="0">
                <a:solidFill>
                  <a:schemeClr val="tx1"/>
                </a:solidFill>
              </a:rPr>
              <a:t>1. English -     10,390 </a:t>
            </a:r>
          </a:p>
          <a:p>
            <a:pPr marL="0" indent="0">
              <a:buNone/>
            </a:pPr>
            <a:r>
              <a:rPr lang="en-US" sz="2400" dirty="0">
                <a:solidFill>
                  <a:schemeClr val="tx1"/>
                </a:solidFill>
              </a:rPr>
              <a:t>2. Chinese -         366 </a:t>
            </a:r>
          </a:p>
          <a:p>
            <a:pPr marL="0" indent="0">
              <a:buNone/>
            </a:pPr>
            <a:r>
              <a:rPr lang="en-US" sz="2400" dirty="0">
                <a:solidFill>
                  <a:schemeClr val="tx1"/>
                </a:solidFill>
              </a:rPr>
              <a:t>3. Spanish  -         143 </a:t>
            </a:r>
          </a:p>
          <a:p>
            <a:pPr marL="0" indent="0">
              <a:buNone/>
            </a:pPr>
            <a:r>
              <a:rPr lang="en-US" sz="2400" dirty="0">
                <a:solidFill>
                  <a:schemeClr val="tx1"/>
                </a:solidFill>
              </a:rPr>
              <a:t>4. Korean -           134</a:t>
            </a:r>
          </a:p>
          <a:p>
            <a:pPr marL="0" indent="0">
              <a:buNone/>
            </a:pPr>
            <a:r>
              <a:rPr lang="en-US" sz="2400" dirty="0">
                <a:solidFill>
                  <a:schemeClr val="tx1"/>
                </a:solidFill>
              </a:rPr>
              <a:t>5. German -           88</a:t>
            </a:r>
          </a:p>
          <a:p>
            <a:pPr marL="0" indent="0">
              <a:buNone/>
            </a:pPr>
            <a:r>
              <a:rPr lang="en-US" sz="2400" dirty="0">
                <a:solidFill>
                  <a:schemeClr val="tx1"/>
                </a:solidFill>
              </a:rPr>
              <a:t>6. French -              82</a:t>
            </a:r>
          </a:p>
          <a:p>
            <a:pPr marL="0" indent="0">
              <a:buNone/>
            </a:pPr>
            <a:r>
              <a:rPr lang="en-US" sz="2400" dirty="0">
                <a:solidFill>
                  <a:schemeClr val="tx1"/>
                </a:solidFill>
              </a:rPr>
              <a:t>7. Portuguese -      71</a:t>
            </a:r>
          </a:p>
          <a:p>
            <a:pPr marL="0" indent="0">
              <a:buNone/>
            </a:pPr>
            <a:r>
              <a:rPr lang="en-US" sz="2400" dirty="0">
                <a:solidFill>
                  <a:schemeClr val="tx1"/>
                </a:solidFill>
              </a:rPr>
              <a:t>8. Japanese -          50</a:t>
            </a:r>
          </a:p>
          <a:p>
            <a:pPr marL="0" indent="0">
              <a:buNone/>
            </a:pPr>
            <a:r>
              <a:rPr lang="en-US" sz="2400" dirty="0">
                <a:solidFill>
                  <a:schemeClr val="tx1"/>
                </a:solidFill>
              </a:rPr>
              <a:t>9. Turkish -              48</a:t>
            </a:r>
          </a:p>
          <a:p>
            <a:pPr marL="0" indent="0">
              <a:buNone/>
            </a:pPr>
            <a:r>
              <a:rPr lang="en-US" sz="2400" dirty="0">
                <a:solidFill>
                  <a:schemeClr val="tx1"/>
                </a:solidFill>
              </a:rPr>
              <a:t>10. Italian -              43</a:t>
            </a:r>
            <a:r>
              <a:rPr lang="en-US" sz="2800" b="1" dirty="0">
                <a:solidFill>
                  <a:schemeClr val="tx1"/>
                </a:solidFill>
              </a:rPr>
              <a:t> </a:t>
            </a:r>
          </a:p>
        </p:txBody>
      </p:sp>
      <p:sp>
        <p:nvSpPr>
          <p:cNvPr id="4" name="Slide Number Placeholder 3">
            <a:extLst>
              <a:ext uri="{FF2B5EF4-FFF2-40B4-BE49-F238E27FC236}">
                <a16:creationId xmlns:a16="http://schemas.microsoft.com/office/drawing/2014/main" id="{D4F0A8F8-0263-B900-8B24-CCEC7FF94F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0898270-1FBB-57F6-6A3C-69DFDDE455A2}"/>
              </a:ext>
            </a:extLst>
          </p:cNvPr>
          <p:cNvPicPr>
            <a:picLocks noChangeAspect="1"/>
          </p:cNvPicPr>
          <p:nvPr/>
        </p:nvPicPr>
        <p:blipFill>
          <a:blip r:embed="rId2">
            <a:extLst>
              <a:ext uri="{28A0092B-C50C-407E-A947-70E740481C1C}">
                <a14:useLocalDpi xmlns:a14="http://schemas.microsoft.com/office/drawing/2010/main" val="0"/>
              </a:ext>
            </a:extLst>
          </a:blip>
          <a:srcRect l="2697" t="2548" r="3319" b="11894"/>
          <a:stretch>
            <a:fillRect/>
          </a:stretch>
        </p:blipFill>
        <p:spPr>
          <a:xfrm>
            <a:off x="3153055" y="1301355"/>
            <a:ext cx="4641414" cy="4463625"/>
          </a:xfrm>
          <a:prstGeom prst="rect">
            <a:avLst/>
          </a:prstGeom>
        </p:spPr>
      </p:pic>
      <p:sp>
        <p:nvSpPr>
          <p:cNvPr id="11" name="Oval 10">
            <a:extLst>
              <a:ext uri="{FF2B5EF4-FFF2-40B4-BE49-F238E27FC236}">
                <a16:creationId xmlns:a16="http://schemas.microsoft.com/office/drawing/2014/main" id="{A4C7B982-38A2-C495-8104-89B1DAAC4E1F}"/>
              </a:ext>
            </a:extLst>
          </p:cNvPr>
          <p:cNvSpPr/>
          <p:nvPr/>
        </p:nvSpPr>
        <p:spPr>
          <a:xfrm>
            <a:off x="708548" y="2169959"/>
            <a:ext cx="504496" cy="504496"/>
          </a:xfrm>
          <a:prstGeom prst="ellipse">
            <a:avLst/>
          </a:prstGeom>
          <a:solidFill>
            <a:srgbClr val="7CB4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56B0CE1F-D129-52D0-E8CF-1821EC109442}"/>
              </a:ext>
            </a:extLst>
          </p:cNvPr>
          <p:cNvSpPr/>
          <p:nvPr/>
        </p:nvSpPr>
        <p:spPr>
          <a:xfrm>
            <a:off x="708548" y="2933913"/>
            <a:ext cx="504496" cy="504496"/>
          </a:xfrm>
          <a:prstGeom prst="ellipse">
            <a:avLst/>
          </a:prstGeom>
          <a:solidFill>
            <a:srgbClr val="FFA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AE59C9CA-884C-D5EB-953F-14D194268F8A}"/>
              </a:ext>
            </a:extLst>
          </p:cNvPr>
          <p:cNvSpPr/>
          <p:nvPr/>
        </p:nvSpPr>
        <p:spPr>
          <a:xfrm>
            <a:off x="708548" y="3806017"/>
            <a:ext cx="504496" cy="504496"/>
          </a:xfrm>
          <a:prstGeom prst="ellipse">
            <a:avLst/>
          </a:prstGeom>
          <a:solidFill>
            <a:srgbClr val="F66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C0374F0-1B64-06C0-FE01-F32682BF8D92}"/>
              </a:ext>
            </a:extLst>
          </p:cNvPr>
          <p:cNvSpPr/>
          <p:nvPr/>
        </p:nvSpPr>
        <p:spPr>
          <a:xfrm>
            <a:off x="708548" y="4620827"/>
            <a:ext cx="504496" cy="504496"/>
          </a:xfrm>
          <a:prstGeom prst="ellipse">
            <a:avLst/>
          </a:prstGeom>
          <a:solidFill>
            <a:srgbClr val="87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30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a:xfrm>
            <a:off x="1066800" y="448560"/>
            <a:ext cx="10058400" cy="3566160"/>
          </a:xfrm>
        </p:spPr>
        <p:txBody>
          <a:bodyPr>
            <a:normAutofit/>
          </a:bodyPr>
          <a:lstStyle/>
          <a:p>
            <a:r>
              <a:rPr lang="en-US" sz="9600" dirty="0"/>
              <a:t>Welcome</a:t>
            </a:r>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ubtitle 4">
            <a:extLst>
              <a:ext uri="{FF2B5EF4-FFF2-40B4-BE49-F238E27FC236}">
                <a16:creationId xmlns:a16="http://schemas.microsoft.com/office/drawing/2014/main" id="{0E895EE6-51B8-38F9-B348-B845C01C896C}"/>
              </a:ext>
            </a:extLst>
          </p:cNvPr>
          <p:cNvSpPr txBox="1">
            <a:spLocks/>
          </p:cNvSpPr>
          <p:nvPr/>
        </p:nvSpPr>
        <p:spPr>
          <a:xfrm>
            <a:off x="1066800" y="4295555"/>
            <a:ext cx="4314546" cy="15642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buClr>
                <a:srgbClr val="B2B2B2">
                  <a:lumMod val="50000"/>
                </a:srgbClr>
              </a:buClr>
              <a:defRPr/>
            </a:pPr>
            <a:r>
              <a:rPr lang="en-US" sz="2000" b="1" dirty="0">
                <a:solidFill>
                  <a:srgbClr val="000000"/>
                </a:solidFill>
                <a:latin typeface="Calibri Light"/>
              </a:rPr>
              <a:t>Karen Reckamp, MD, MS </a:t>
            </a:r>
          </a:p>
          <a:p>
            <a:pPr>
              <a:buClr>
                <a:srgbClr val="B2B2B2">
                  <a:lumMod val="50000"/>
                </a:srgbClr>
              </a:buClr>
              <a:defRPr/>
            </a:pPr>
            <a:r>
              <a:rPr lang="en-US" sz="1800" dirty="0">
                <a:solidFill>
                  <a:srgbClr val="000000"/>
                </a:solidFill>
              </a:rPr>
              <a:t>Chair, Lung-MAP (SWOG)</a:t>
            </a:r>
          </a:p>
          <a:p>
            <a:pPr>
              <a:buClr>
                <a:srgbClr val="B2B2B2">
                  <a:lumMod val="50000"/>
                </a:srgbClr>
              </a:buClr>
              <a:defRPr/>
            </a:pPr>
            <a:r>
              <a:rPr lang="en-US" sz="1800" dirty="0">
                <a:solidFill>
                  <a:srgbClr val="000000"/>
                </a:solidFill>
              </a:rPr>
              <a:t>Cedars-Sinai Medical Center Dept of Medicine</a:t>
            </a:r>
          </a:p>
        </p:txBody>
      </p:sp>
      <p:sp>
        <p:nvSpPr>
          <p:cNvPr id="6" name="Subtitle 2">
            <a:extLst>
              <a:ext uri="{FF2B5EF4-FFF2-40B4-BE49-F238E27FC236}">
                <a16:creationId xmlns:a16="http://schemas.microsoft.com/office/drawing/2014/main" id="{F01B5052-00EB-6B6A-BEC6-9AC4E8AED209}"/>
              </a:ext>
            </a:extLst>
          </p:cNvPr>
          <p:cNvSpPr>
            <a:spLocks noGrp="1"/>
          </p:cNvSpPr>
          <p:nvPr>
            <p:ph type="subTitle" idx="1"/>
          </p:nvPr>
        </p:nvSpPr>
        <p:spPr>
          <a:xfrm>
            <a:off x="5862518" y="4295555"/>
            <a:ext cx="4961137" cy="1564246"/>
          </a:xfrm>
        </p:spPr>
        <p:txBody>
          <a:bodyPr>
            <a:normAutofit/>
          </a:body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000" b="1" i="0" u="none" strike="noStrike" kern="1200" cap="all" spc="20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Saiama Waqar, MD, MSCI </a:t>
            </a:r>
          </a:p>
          <a:p>
            <a:pPr>
              <a:lnSpc>
                <a:spcPct val="110000"/>
              </a:lnSpc>
              <a:buClr>
                <a:srgbClr val="B2B2B2">
                  <a:lumMod val="50000"/>
                </a:srgbClr>
              </a:buClr>
              <a:defRPr/>
            </a:pPr>
            <a:r>
              <a:rPr lang="en-US" sz="1800" dirty="0">
                <a:solidFill>
                  <a:srgbClr val="000000"/>
                </a:solidFill>
                <a:latin typeface="Calibri Light"/>
              </a:rPr>
              <a:t>Co-Chair, Lung-Map (NRG)</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1800" b="0" i="0" u="none" strike="noStrike" kern="1200" cap="all" spc="200" normalizeH="0" baseline="0" noProof="0" dirty="0">
                <a:ln>
                  <a:noFill/>
                </a:ln>
                <a:solidFill>
                  <a:srgbClr val="000000"/>
                </a:solidFill>
                <a:effectLst/>
                <a:uLnTx/>
                <a:uFillTx/>
                <a:latin typeface="Calibri Light"/>
                <a:ea typeface="+mn-ea"/>
                <a:cs typeface="+mn-cs"/>
              </a:rPr>
              <a:t>Washington University School of Medicine in St. Louis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endParaRPr kumimoji="0" lang="en-US" sz="1800" b="0" i="0" u="none" strike="noStrike" kern="1200" cap="all" spc="200" normalizeH="0" baseline="0" noProof="0" dirty="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2375191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174E-AA2D-3E36-9919-834DFF820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A675B8-5E6B-0FE9-DE6B-B87BA0110F4F}"/>
              </a:ext>
            </a:extLst>
          </p:cNvPr>
          <p:cNvSpPr>
            <a:spLocks noGrp="1"/>
          </p:cNvSpPr>
          <p:nvPr>
            <p:ph type="title"/>
          </p:nvPr>
        </p:nvSpPr>
        <p:spPr>
          <a:xfrm>
            <a:off x="609600" y="448055"/>
            <a:ext cx="10546080" cy="916397"/>
          </a:xfrm>
        </p:spPr>
        <p:txBody>
          <a:bodyPr/>
          <a:lstStyle/>
          <a:p>
            <a:r>
              <a:rPr lang="en-US" dirty="0"/>
              <a:t>Traffic by Location</a:t>
            </a:r>
          </a:p>
        </p:txBody>
      </p:sp>
      <p:sp>
        <p:nvSpPr>
          <p:cNvPr id="3" name="Content Placeholder 2">
            <a:extLst>
              <a:ext uri="{FF2B5EF4-FFF2-40B4-BE49-F238E27FC236}">
                <a16:creationId xmlns:a16="http://schemas.microsoft.com/office/drawing/2014/main" id="{E8DC8A44-CC68-DFD3-CDC2-CD88730FF457}"/>
              </a:ext>
            </a:extLst>
          </p:cNvPr>
          <p:cNvSpPr>
            <a:spLocks noGrp="1"/>
          </p:cNvSpPr>
          <p:nvPr>
            <p:ph idx="1"/>
          </p:nvPr>
        </p:nvSpPr>
        <p:spPr>
          <a:xfrm>
            <a:off x="609600" y="1589701"/>
            <a:ext cx="10546080" cy="4306873"/>
          </a:xfrm>
        </p:spPr>
        <p:txBody>
          <a:bodyPr>
            <a:normAutofit lnSpcReduction="10000"/>
          </a:bodyPr>
          <a:lstStyle/>
          <a:p>
            <a:pPr marL="0" indent="0">
              <a:buNone/>
            </a:pPr>
            <a:r>
              <a:rPr lang="en-US" b="1" dirty="0"/>
              <a:t>1.  Americas</a:t>
            </a:r>
          </a:p>
          <a:p>
            <a:pPr marL="201168" lvl="1" indent="0">
              <a:buNone/>
            </a:pPr>
            <a:r>
              <a:rPr lang="en-US" sz="2000" dirty="0"/>
              <a:t>  7,894 New Users</a:t>
            </a:r>
          </a:p>
          <a:p>
            <a:pPr marL="201168" lvl="1" indent="0">
              <a:buNone/>
            </a:pPr>
            <a:r>
              <a:rPr lang="en-US" sz="2000" dirty="0"/>
              <a:t>  7,800 Active Users</a:t>
            </a:r>
          </a:p>
          <a:p>
            <a:pPr marL="0" indent="0">
              <a:buNone/>
            </a:pPr>
            <a:r>
              <a:rPr lang="en-US" b="1" dirty="0"/>
              <a:t>2.  Europe</a:t>
            </a:r>
          </a:p>
          <a:p>
            <a:pPr marL="201168" lvl="1" indent="0">
              <a:buNone/>
            </a:pPr>
            <a:r>
              <a:rPr lang="en-US" sz="2000" dirty="0"/>
              <a:t>  2,091 New Users</a:t>
            </a:r>
          </a:p>
          <a:p>
            <a:pPr marL="201168" lvl="1" indent="0">
              <a:buNone/>
            </a:pPr>
            <a:r>
              <a:rPr lang="en-US" sz="2000" dirty="0"/>
              <a:t>  2,069 Active Users</a:t>
            </a:r>
          </a:p>
          <a:p>
            <a:pPr marL="0" indent="0">
              <a:buNone/>
            </a:pPr>
            <a:r>
              <a:rPr lang="en-US" b="1" dirty="0"/>
              <a:t>3.  Asia</a:t>
            </a:r>
          </a:p>
          <a:p>
            <a:pPr marL="201168" lvl="1" indent="0">
              <a:buNone/>
            </a:pPr>
            <a:r>
              <a:rPr lang="en-US" sz="2000" dirty="0"/>
              <a:t>   1,371 New Users</a:t>
            </a:r>
          </a:p>
          <a:p>
            <a:pPr marL="201168" lvl="1" indent="0">
              <a:buNone/>
            </a:pPr>
            <a:r>
              <a:rPr lang="en-US" sz="2000" dirty="0"/>
              <a:t>   1,282 Active Users</a:t>
            </a:r>
          </a:p>
          <a:p>
            <a:pPr marL="0" indent="0">
              <a:buNone/>
            </a:pPr>
            <a:r>
              <a:rPr lang="en-US" b="1" dirty="0"/>
              <a:t>4.  Africa</a:t>
            </a:r>
          </a:p>
          <a:p>
            <a:pPr marL="201168" lvl="1" indent="0">
              <a:buNone/>
            </a:pPr>
            <a:r>
              <a:rPr lang="en-US" sz="2000" dirty="0"/>
              <a:t>   163 New Users</a:t>
            </a:r>
          </a:p>
          <a:p>
            <a:pPr marL="201168" lvl="1" indent="0">
              <a:buNone/>
            </a:pPr>
            <a:r>
              <a:rPr lang="en-US" sz="2000" dirty="0"/>
              <a:t>   129 Active Users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651A2F4-F78F-BD3D-B6FB-809CA8BC30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descr="A map of the world&#10;&#10;AI-generated content may be incorrect.">
            <a:extLst>
              <a:ext uri="{FF2B5EF4-FFF2-40B4-BE49-F238E27FC236}">
                <a16:creationId xmlns:a16="http://schemas.microsoft.com/office/drawing/2014/main" id="{D1EB50A3-8115-328A-5E22-F70715D042FC}"/>
              </a:ext>
            </a:extLst>
          </p:cNvPr>
          <p:cNvPicPr>
            <a:picLocks noChangeAspect="1"/>
          </p:cNvPicPr>
          <p:nvPr/>
        </p:nvPicPr>
        <p:blipFill>
          <a:blip r:embed="rId3"/>
          <a:stretch>
            <a:fillRect/>
          </a:stretch>
        </p:blipFill>
        <p:spPr>
          <a:xfrm>
            <a:off x="4172978" y="1662941"/>
            <a:ext cx="7559342" cy="3532117"/>
          </a:xfrm>
          <a:prstGeom prst="rect">
            <a:avLst/>
          </a:prstGeom>
        </p:spPr>
      </p:pic>
    </p:spTree>
    <p:extLst>
      <p:ext uri="{BB962C8B-B14F-4D97-AF65-F5344CB8AC3E}">
        <p14:creationId xmlns:p14="http://schemas.microsoft.com/office/powerpoint/2010/main" val="17822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80D9-7C13-9FA6-57F9-B1C38B4471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D5AB48-9DCB-C0E9-64F0-2DD87FEBC1B9}"/>
              </a:ext>
            </a:extLst>
          </p:cNvPr>
          <p:cNvSpPr>
            <a:spLocks noGrp="1"/>
          </p:cNvSpPr>
          <p:nvPr>
            <p:ph type="title"/>
          </p:nvPr>
        </p:nvSpPr>
        <p:spPr>
          <a:xfrm>
            <a:off x="607498" y="432478"/>
            <a:ext cx="10556590" cy="837616"/>
          </a:xfrm>
        </p:spPr>
        <p:txBody>
          <a:bodyPr/>
          <a:lstStyle/>
          <a:p>
            <a:r>
              <a:rPr lang="en-US" dirty="0"/>
              <a:t>Website Revamp – January 2025</a:t>
            </a:r>
          </a:p>
        </p:txBody>
      </p:sp>
      <p:sp>
        <p:nvSpPr>
          <p:cNvPr id="7" name="Content Placeholder 6">
            <a:extLst>
              <a:ext uri="{FF2B5EF4-FFF2-40B4-BE49-F238E27FC236}">
                <a16:creationId xmlns:a16="http://schemas.microsoft.com/office/drawing/2014/main" id="{96F58EED-5557-D2A6-F9E0-75CA7DA0BF6C}"/>
              </a:ext>
            </a:extLst>
          </p:cNvPr>
          <p:cNvSpPr>
            <a:spLocks noGrp="1"/>
          </p:cNvSpPr>
          <p:nvPr>
            <p:ph sz="half" idx="2"/>
          </p:nvPr>
        </p:nvSpPr>
        <p:spPr>
          <a:xfrm>
            <a:off x="5885793" y="1499933"/>
            <a:ext cx="5269887" cy="4187952"/>
          </a:xfrm>
        </p:spPr>
        <p:txBody>
          <a:bodyPr/>
          <a:lstStyle/>
          <a:p>
            <a:pPr marL="0" indent="0">
              <a:buNone/>
            </a:pPr>
            <a:r>
              <a:rPr lang="en-US" sz="2800" dirty="0">
                <a:cs typeface="Arial" panose="020B0604020202020204" pitchFamily="34" charset="0"/>
              </a:rPr>
              <a:t>In January 2025 </a:t>
            </a:r>
            <a:r>
              <a:rPr lang="en-US" sz="2800" dirty="0">
                <a:solidFill>
                  <a:srgbClr val="0063D0"/>
                </a:solidFill>
                <a:cs typeface="Arial" panose="020B0604020202020204" pitchFamily="34" charset="0"/>
                <a:hlinkClick r:id="rId2">
                  <a:extLst>
                    <a:ext uri="{A12FA001-AC4F-418D-AE19-62706E023703}">
                      <ahyp:hlinkClr xmlns:ahyp="http://schemas.microsoft.com/office/drawing/2018/hyperlinkcolor" val="tx"/>
                    </a:ext>
                  </a:extLst>
                </a:hlinkClick>
              </a:rPr>
              <a:t>lung-map.org</a:t>
            </a:r>
            <a:r>
              <a:rPr lang="en-US" sz="2800" dirty="0">
                <a:cs typeface="Arial" panose="020B0604020202020204" pitchFamily="34" charset="0"/>
              </a:rPr>
              <a:t> underwent a site wide revamp with updated language added to several key pages.</a:t>
            </a:r>
          </a:p>
          <a:p>
            <a:pPr marL="0" indent="0">
              <a:buNone/>
            </a:pPr>
            <a:endParaRPr lang="en-US" dirty="0">
              <a:cs typeface="Arial" panose="020B0604020202020204" pitchFamily="34" charset="0"/>
            </a:endParaRPr>
          </a:p>
          <a:p>
            <a:pPr marL="800100" lvl="1" indent="-342900">
              <a:buFont typeface="Courier New" panose="020B0604020202020204" pitchFamily="34" charset="0"/>
              <a:buChar char="o"/>
            </a:pPr>
            <a:r>
              <a:rPr lang="en-US" sz="2000" dirty="0">
                <a:solidFill>
                  <a:srgbClr val="0063D0"/>
                </a:solidFill>
                <a:cs typeface="Arial" panose="020B0604020202020204" pitchFamily="34" charset="0"/>
                <a:hlinkClick r:id="rId3">
                  <a:extLst>
                    <a:ext uri="{A12FA001-AC4F-418D-AE19-62706E023703}">
                      <ahyp:hlinkClr xmlns:ahyp="http://schemas.microsoft.com/office/drawing/2018/hyperlinkcolor" val="tx"/>
                    </a:ext>
                  </a:extLst>
                </a:hlinkClick>
              </a:rPr>
              <a:t>lung-map.org/patients/</a:t>
            </a:r>
          </a:p>
          <a:p>
            <a:pPr marL="800100" lvl="1" indent="-342900">
              <a:buFont typeface="Courier New" panose="020B0604020202020204" pitchFamily="34" charset="0"/>
              <a:buChar char="o"/>
            </a:pPr>
            <a:r>
              <a:rPr lang="en-US" sz="2000" dirty="0">
                <a:solidFill>
                  <a:srgbClr val="0063D0"/>
                </a:solidFill>
                <a:cs typeface="Arial" panose="020B0604020202020204" pitchFamily="34" charset="0"/>
                <a:hlinkClick r:id="rId4">
                  <a:extLst>
                    <a:ext uri="{A12FA001-AC4F-418D-AE19-62706E023703}">
                      <ahyp:hlinkClr xmlns:ahyp="http://schemas.microsoft.com/office/drawing/2018/hyperlinkcolor" val="tx"/>
                    </a:ext>
                  </a:extLst>
                </a:hlinkClick>
              </a:rPr>
              <a:t>lung-map.org/healthcare-providers/</a:t>
            </a:r>
          </a:p>
          <a:p>
            <a:pPr marL="800100" lvl="1" indent="-342900">
              <a:buFont typeface="Courier New" panose="020B0604020202020204" pitchFamily="34" charset="0"/>
              <a:buChar char="o"/>
            </a:pPr>
            <a:r>
              <a:rPr lang="en-US" sz="2000" dirty="0">
                <a:solidFill>
                  <a:srgbClr val="0063D0"/>
                </a:solidFill>
                <a:cs typeface="Arial" panose="020B0604020202020204" pitchFamily="34" charset="0"/>
                <a:hlinkClick r:id="rId5">
                  <a:extLst>
                    <a:ext uri="{A12FA001-AC4F-418D-AE19-62706E023703}">
                      <ahyp:hlinkClr xmlns:ahyp="http://schemas.microsoft.com/office/drawing/2018/hyperlinkcolor" val="tx"/>
                    </a:ext>
                  </a:extLst>
                </a:hlinkClick>
              </a:rPr>
              <a:t>lung-map.org/industry-partners/</a:t>
            </a:r>
          </a:p>
          <a:p>
            <a:pPr marL="800100" lvl="1" indent="-342900">
              <a:buFont typeface="Courier New" panose="020B0604020202020204" pitchFamily="34" charset="0"/>
              <a:buChar char="o"/>
            </a:pPr>
            <a:r>
              <a:rPr lang="en-US" sz="2000" dirty="0">
                <a:solidFill>
                  <a:srgbClr val="0063D0"/>
                </a:solidFill>
                <a:cs typeface="Arial" panose="020B0604020202020204" pitchFamily="34" charset="0"/>
                <a:hlinkClick r:id="rId6">
                  <a:extLst>
                    <a:ext uri="{A12FA001-AC4F-418D-AE19-62706E023703}">
                      <ahyp:hlinkClr xmlns:ahyp="http://schemas.microsoft.com/office/drawing/2018/hyperlinkcolor" val="tx"/>
                    </a:ext>
                  </a:extLst>
                </a:hlinkClick>
              </a:rPr>
              <a:t>lung-map.org/about/leadership/</a:t>
            </a:r>
            <a:endParaRPr lang="en-US" sz="2000" dirty="0">
              <a:solidFill>
                <a:srgbClr val="0063D0"/>
              </a:solidFill>
              <a:cs typeface="Arial" panose="020B0604020202020204" pitchFamily="34" charset="0"/>
            </a:endParaRPr>
          </a:p>
          <a:p>
            <a:pPr marL="800100" lvl="1" indent="-342900">
              <a:buFont typeface="Courier New" panose="020B0604020202020204" pitchFamily="34" charset="0"/>
              <a:buChar char="o"/>
            </a:pPr>
            <a:r>
              <a:rPr lang="en-US" sz="2000" dirty="0">
                <a:solidFill>
                  <a:srgbClr val="0063D0"/>
                </a:solidFill>
                <a:cs typeface="Arial" panose="020B0604020202020204" pitchFamily="34" charset="0"/>
                <a:hlinkClick r:id="rId7">
                  <a:extLst>
                    <a:ext uri="{A12FA001-AC4F-418D-AE19-62706E023703}">
                      <ahyp:hlinkClr xmlns:ahyp="http://schemas.microsoft.com/office/drawing/2018/hyperlinkcolor" val="tx"/>
                    </a:ext>
                  </a:extLst>
                </a:hlinkClick>
              </a:rPr>
              <a:t>lung-map.org/about/lung-map-partners/</a:t>
            </a:r>
          </a:p>
        </p:txBody>
      </p:sp>
      <p:sp>
        <p:nvSpPr>
          <p:cNvPr id="4" name="Slide Number Placeholder 3">
            <a:extLst>
              <a:ext uri="{FF2B5EF4-FFF2-40B4-BE49-F238E27FC236}">
                <a16:creationId xmlns:a16="http://schemas.microsoft.com/office/drawing/2014/main" id="{8E000B8A-DA40-4AE5-7D07-356BC21D62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Content Placeholder 7" descr="An old person and child smiling&#10;&#10;AI-generated content may be incorrect.">
            <a:extLst>
              <a:ext uri="{FF2B5EF4-FFF2-40B4-BE49-F238E27FC236}">
                <a16:creationId xmlns:a16="http://schemas.microsoft.com/office/drawing/2014/main" id="{18A942BC-3440-8D72-96D7-BFC13FF0801C}"/>
              </a:ext>
            </a:extLst>
          </p:cNvPr>
          <p:cNvPicPr>
            <a:picLocks noGrp="1" noChangeAspect="1"/>
          </p:cNvPicPr>
          <p:nvPr>
            <p:ph sz="half" idx="1"/>
          </p:nvPr>
        </p:nvPicPr>
        <p:blipFill>
          <a:blip r:embed="rId8"/>
          <a:srcRect l="23632" r="8192" b="-3"/>
          <a:stretch>
            <a:fillRect/>
          </a:stretch>
        </p:blipFill>
        <p:spPr>
          <a:xfrm>
            <a:off x="800875" y="1499933"/>
            <a:ext cx="4780000" cy="4022725"/>
          </a:xfrm>
          <a:prstGeom prst="rect">
            <a:avLst/>
          </a:prstGeom>
          <a:noFill/>
        </p:spPr>
      </p:pic>
    </p:spTree>
    <p:extLst>
      <p:ext uri="{BB962C8B-B14F-4D97-AF65-F5344CB8AC3E}">
        <p14:creationId xmlns:p14="http://schemas.microsoft.com/office/powerpoint/2010/main" val="4051288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58986-31F0-9684-1230-33CC830D5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9EBCB-58E7-22D6-2950-235537B6272A}"/>
              </a:ext>
            </a:extLst>
          </p:cNvPr>
          <p:cNvSpPr>
            <a:spLocks noGrp="1"/>
          </p:cNvSpPr>
          <p:nvPr>
            <p:ph type="title"/>
          </p:nvPr>
        </p:nvSpPr>
        <p:spPr>
          <a:xfrm>
            <a:off x="609600" y="393191"/>
            <a:ext cx="10546080" cy="797525"/>
          </a:xfrm>
        </p:spPr>
        <p:txBody>
          <a:bodyPr/>
          <a:lstStyle/>
          <a:p>
            <a:r>
              <a:rPr lang="en-US" dirty="0"/>
              <a:t>Site Recommendations</a:t>
            </a:r>
          </a:p>
        </p:txBody>
      </p:sp>
      <p:sp>
        <p:nvSpPr>
          <p:cNvPr id="3" name="Content Placeholder 2">
            <a:extLst>
              <a:ext uri="{FF2B5EF4-FFF2-40B4-BE49-F238E27FC236}">
                <a16:creationId xmlns:a16="http://schemas.microsoft.com/office/drawing/2014/main" id="{BEF1EB62-3413-1752-FFAA-B82A664BF7EA}"/>
              </a:ext>
            </a:extLst>
          </p:cNvPr>
          <p:cNvSpPr>
            <a:spLocks noGrp="1"/>
          </p:cNvSpPr>
          <p:nvPr>
            <p:ph idx="1"/>
          </p:nvPr>
        </p:nvSpPr>
        <p:spPr>
          <a:xfrm>
            <a:off x="609600" y="1342814"/>
            <a:ext cx="10390632" cy="4344754"/>
          </a:xfrm>
        </p:spPr>
        <p:txBody>
          <a:bodyPr>
            <a:noAutofit/>
          </a:bodyPr>
          <a:lstStyle/>
          <a:p>
            <a:pPr marL="342900" indent="-342900"/>
            <a:r>
              <a:rPr lang="en-US" sz="2400" dirty="0">
                <a:ea typeface="Roboto"/>
                <a:cs typeface="Arial" panose="020B0604020202020204" pitchFamily="34" charset="0"/>
              </a:rPr>
              <a:t>Increase amplification and awareness of </a:t>
            </a:r>
            <a:r>
              <a:rPr lang="en-US" sz="2400" b="1" dirty="0">
                <a:ea typeface="Roboto"/>
                <a:cs typeface="Arial" panose="020B0604020202020204" pitchFamily="34" charset="0"/>
              </a:rPr>
              <a:t>lung-map.org</a:t>
            </a:r>
            <a:r>
              <a:rPr lang="en-US" sz="2400" dirty="0">
                <a:ea typeface="Roboto"/>
                <a:cs typeface="Arial" panose="020B0604020202020204" pitchFamily="34" charset="0"/>
              </a:rPr>
              <a:t> products</a:t>
            </a:r>
            <a:endParaRPr lang="en-US" sz="2400" dirty="0">
              <a:cs typeface="Arial" panose="020B0604020202020204" pitchFamily="34" charset="0"/>
            </a:endParaRPr>
          </a:p>
          <a:p>
            <a:pPr marL="800100" lvl="1" indent="-342900">
              <a:buFont typeface="Courier New" panose="020B0604020202020204" pitchFamily="34" charset="0"/>
              <a:buChar char="o"/>
            </a:pPr>
            <a:r>
              <a:rPr lang="en-US" sz="2400" dirty="0">
                <a:ea typeface="Roboto"/>
                <a:cs typeface="Arial" panose="020B0604020202020204" pitchFamily="34" charset="0"/>
              </a:rPr>
              <a:t>Newsletters, events, enrollment announcements, media</a:t>
            </a:r>
            <a:endParaRPr lang="en-US" sz="2400" dirty="0">
              <a:cs typeface="Arial" panose="020B0604020202020204" pitchFamily="34" charset="0"/>
            </a:endParaRPr>
          </a:p>
          <a:p>
            <a:pPr marL="342900" indent="-342900"/>
            <a:r>
              <a:rPr lang="en-US" sz="2400" dirty="0">
                <a:ea typeface="Roboto"/>
                <a:cs typeface="Arial" panose="020B0604020202020204" pitchFamily="34" charset="0"/>
              </a:rPr>
              <a:t>Encourage and provide resources for enrolling sites and project partners to add </a:t>
            </a:r>
            <a:r>
              <a:rPr lang="en-US" sz="2400" b="1" dirty="0">
                <a:ea typeface="Roboto"/>
                <a:cs typeface="Arial" panose="020B0604020202020204" pitchFamily="34" charset="0"/>
              </a:rPr>
              <a:t>lung-map.org</a:t>
            </a:r>
            <a:r>
              <a:rPr lang="en-US" sz="2400" dirty="0">
                <a:ea typeface="Roboto"/>
                <a:cs typeface="Arial" panose="020B0604020202020204" pitchFamily="34" charset="0"/>
              </a:rPr>
              <a:t> to materials</a:t>
            </a:r>
          </a:p>
          <a:p>
            <a:pPr marL="342900" indent="-342900"/>
            <a:r>
              <a:rPr lang="en-US" sz="2400" dirty="0">
                <a:ea typeface="Roboto"/>
                <a:cs typeface="Arial" panose="020B0604020202020204" pitchFamily="34" charset="0"/>
              </a:rPr>
              <a:t>Increase session duration (set 120 second benchmark goal)</a:t>
            </a:r>
          </a:p>
          <a:p>
            <a:pPr marL="800100" lvl="1" indent="-342900">
              <a:buFont typeface="Courier New" panose="020B0604020202020204" pitchFamily="34" charset="0"/>
              <a:buChar char="o"/>
            </a:pPr>
            <a:r>
              <a:rPr lang="en-US" sz="2400" dirty="0">
                <a:ea typeface="Roboto"/>
                <a:cs typeface="Arial" panose="020B0604020202020204" pitchFamily="34" charset="0"/>
              </a:rPr>
              <a:t>Promote “Find a location” page (currently 44-second session duration)</a:t>
            </a:r>
          </a:p>
          <a:p>
            <a:pPr marL="342900" indent="-342900"/>
            <a:r>
              <a:rPr lang="en-US" sz="2400" dirty="0">
                <a:ea typeface="Roboto"/>
                <a:cs typeface="Arial" panose="020B0604020202020204" pitchFamily="34" charset="0"/>
              </a:rPr>
              <a:t>Consider pop-ups on the </a:t>
            </a:r>
            <a:r>
              <a:rPr lang="en-US" sz="2400" b="1" dirty="0">
                <a:ea typeface="Roboto"/>
                <a:cs typeface="Arial" panose="020B0604020202020204" pitchFamily="34" charset="0"/>
              </a:rPr>
              <a:t>lung-map.org </a:t>
            </a:r>
            <a:r>
              <a:rPr lang="en-US" sz="2400" dirty="0">
                <a:ea typeface="Roboto"/>
                <a:cs typeface="Arial" panose="020B0604020202020204" pitchFamily="34" charset="0"/>
              </a:rPr>
              <a:t>homepage to drive traffic to other pages</a:t>
            </a:r>
          </a:p>
          <a:p>
            <a:pPr marL="342900" indent="-342900"/>
            <a:r>
              <a:rPr lang="en-US" sz="2400" dirty="0">
                <a:ea typeface="Roboto"/>
                <a:cs typeface="Arial" panose="020B0604020202020204" pitchFamily="34" charset="0"/>
              </a:rPr>
              <a:t>Promote </a:t>
            </a:r>
            <a:r>
              <a:rPr lang="en-US" sz="2400" b="1" dirty="0">
                <a:ea typeface="Roboto"/>
                <a:cs typeface="Arial" panose="020B0604020202020204" pitchFamily="34" charset="0"/>
              </a:rPr>
              <a:t>lung-map.org</a:t>
            </a:r>
            <a:r>
              <a:rPr lang="en-US" sz="2400" dirty="0">
                <a:ea typeface="Roboto"/>
                <a:cs typeface="Arial" panose="020B0604020202020204" pitchFamily="34" charset="0"/>
              </a:rPr>
              <a:t> pages in SWOG, Friends of Cancer Research, and FNIH social media and email</a:t>
            </a:r>
          </a:p>
          <a:p>
            <a:pPr marL="342900" indent="-342900"/>
            <a:r>
              <a:rPr lang="en-US" sz="2400" dirty="0">
                <a:ea typeface="Roboto"/>
                <a:cs typeface="Arial" panose="020B0604020202020204" pitchFamily="34" charset="0"/>
              </a:rPr>
              <a:t>Desktop users are majority of traffic: continue to create content designed for desktop use</a:t>
            </a:r>
            <a:endParaRPr lang="en-US" sz="2400" dirty="0">
              <a:cs typeface="Arial" panose="020B0604020202020204" pitchFamily="34" charset="0"/>
            </a:endParaRPr>
          </a:p>
        </p:txBody>
      </p:sp>
      <p:sp>
        <p:nvSpPr>
          <p:cNvPr id="4" name="Slide Number Placeholder 3">
            <a:extLst>
              <a:ext uri="{FF2B5EF4-FFF2-40B4-BE49-F238E27FC236}">
                <a16:creationId xmlns:a16="http://schemas.microsoft.com/office/drawing/2014/main" id="{A13BECB1-2DCD-167E-F7AA-F2792D4B01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562645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94B8-CA18-73F3-7F72-FEB7F36B4737}"/>
              </a:ext>
            </a:extLst>
          </p:cNvPr>
          <p:cNvSpPr>
            <a:spLocks noGrp="1"/>
          </p:cNvSpPr>
          <p:nvPr>
            <p:ph type="title"/>
          </p:nvPr>
        </p:nvSpPr>
        <p:spPr>
          <a:xfrm>
            <a:off x="822960" y="2431278"/>
            <a:ext cx="10546080" cy="997722"/>
          </a:xfrm>
        </p:spPr>
        <p:txBody>
          <a:bodyPr>
            <a:noAutofit/>
          </a:bodyPr>
          <a:lstStyle/>
          <a:p>
            <a:pPr algn="ctr"/>
            <a:r>
              <a:rPr lang="en-US" sz="6000" b="1" dirty="0">
                <a:solidFill>
                  <a:srgbClr val="0070C0"/>
                </a:solidFill>
              </a:rPr>
              <a:t>Questions, insights, suggestions? </a:t>
            </a:r>
          </a:p>
        </p:txBody>
      </p:sp>
      <p:sp>
        <p:nvSpPr>
          <p:cNvPr id="4" name="Slide Number Placeholder 3">
            <a:extLst>
              <a:ext uri="{FF2B5EF4-FFF2-40B4-BE49-F238E27FC236}">
                <a16:creationId xmlns:a16="http://schemas.microsoft.com/office/drawing/2014/main" id="{AD52FC18-BE89-A788-377F-25B289482907}"/>
              </a:ext>
            </a:extLst>
          </p:cNvPr>
          <p:cNvSpPr>
            <a:spLocks noGrp="1"/>
          </p:cNvSpPr>
          <p:nvPr>
            <p:ph type="sldNum" sz="quarter" idx="12"/>
          </p:nvPr>
        </p:nvSpPr>
        <p:spPr/>
        <p:txBody>
          <a:bodyPr/>
          <a:lstStyle/>
          <a:p>
            <a:r>
              <a:rPr lang="en-US"/>
              <a:t>Slide: </a:t>
            </a:r>
            <a:fld id="{629637A9-119A-49DA-BD12-AAC58B377D80}" type="slidenum">
              <a:rPr lang="en-US" smtClean="0"/>
              <a:pPr/>
              <a:t>33</a:t>
            </a:fld>
            <a:endParaRPr lang="en-US" dirty="0"/>
          </a:p>
        </p:txBody>
      </p:sp>
    </p:spTree>
    <p:extLst>
      <p:ext uri="{BB962C8B-B14F-4D97-AF65-F5344CB8AC3E}">
        <p14:creationId xmlns:p14="http://schemas.microsoft.com/office/powerpoint/2010/main" val="1522727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85760"/>
            <a:ext cx="11031419" cy="3212382"/>
          </a:xfrm>
        </p:spPr>
        <p:txBody>
          <a:bodyPr>
            <a:normAutofit/>
          </a:bodyPr>
          <a:lstStyle/>
          <a:p>
            <a:r>
              <a:rPr lang="en-US" dirty="0"/>
              <a:t>S1900G</a:t>
            </a:r>
            <a:br>
              <a:rPr lang="en-US" dirty="0"/>
            </a:br>
            <a:br>
              <a:rPr lang="en-US" sz="2400" dirty="0">
                <a:solidFill>
                  <a:prstClr val="black">
                    <a:lumMod val="85000"/>
                    <a:lumOff val="15000"/>
                  </a:prstClr>
                </a:solidFill>
              </a:rPr>
            </a:br>
            <a:r>
              <a:rPr lang="en-US" sz="2400" dirty="0">
                <a:solidFill>
                  <a:schemeClr val="tx2">
                    <a:lumMod val="50000"/>
                  </a:schemeClr>
                </a:solidFill>
              </a:rPr>
              <a:t>A Randomized Phase II Study of Capmatinib plus Osimertinib with or without Ramucirumab in Participants with EGFR-Mutant, MET-Amplified Stage IV or Recurrent Non-Small Cell Lung Cancer (Lung-MAP Sub-Study)</a:t>
            </a: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80289" y="3658631"/>
            <a:ext cx="11139855" cy="810189"/>
          </a:xfrm>
        </p:spPr>
        <p:txBody>
          <a:bodyPr numCol="3">
            <a:noAutofit/>
          </a:bodyPr>
          <a:lstStyle/>
          <a:p>
            <a:pPr>
              <a:lnSpc>
                <a:spcPct val="85000"/>
              </a:lnSpc>
              <a:spcBef>
                <a:spcPts val="600"/>
              </a:spcBef>
              <a:spcAft>
                <a:spcPts val="0"/>
              </a:spcAft>
            </a:pPr>
            <a:r>
              <a:rPr lang="en-US" sz="2000" b="1" cap="none" dirty="0">
                <a:solidFill>
                  <a:schemeClr val="tx1">
                    <a:lumMod val="85000"/>
                    <a:lumOff val="15000"/>
                  </a:schemeClr>
                </a:solidFill>
              </a:rPr>
              <a:t>Sarah Goldberg, MD, MPH </a:t>
            </a:r>
          </a:p>
          <a:p>
            <a:pPr>
              <a:lnSpc>
                <a:spcPct val="85000"/>
              </a:lnSpc>
              <a:spcBef>
                <a:spcPts val="600"/>
              </a:spcBef>
              <a:spcAft>
                <a:spcPts val="0"/>
              </a:spcAft>
            </a:pPr>
            <a:r>
              <a:rPr lang="en-US" sz="1800" cap="none" dirty="0">
                <a:solidFill>
                  <a:schemeClr val="tx1">
                    <a:lumMod val="85000"/>
                    <a:lumOff val="15000"/>
                  </a:schemeClr>
                </a:solidFill>
              </a:rPr>
              <a:t>Study Chair (SWOG)</a:t>
            </a:r>
            <a:endParaRPr lang="en-US" sz="500" cap="none" dirty="0">
              <a:solidFill>
                <a:schemeClr val="tx1">
                  <a:lumMod val="85000"/>
                  <a:lumOff val="15000"/>
                </a:schemeClr>
              </a:solidFill>
            </a:endParaRPr>
          </a:p>
          <a:p>
            <a:pPr marL="457200">
              <a:lnSpc>
                <a:spcPct val="85000"/>
              </a:lnSpc>
              <a:spcBef>
                <a:spcPts val="600"/>
              </a:spcBef>
              <a:spcAft>
                <a:spcPts val="0"/>
              </a:spcAft>
            </a:pPr>
            <a:r>
              <a:rPr lang="en-US" sz="2000" b="1" cap="none" dirty="0">
                <a:solidFill>
                  <a:schemeClr val="tx1">
                    <a:lumMod val="85000"/>
                    <a:lumOff val="15000"/>
                  </a:schemeClr>
                </a:solidFill>
              </a:rPr>
              <a:t>Ross Camidge, MD, PhD</a:t>
            </a:r>
          </a:p>
          <a:p>
            <a:pPr marL="457200">
              <a:lnSpc>
                <a:spcPct val="85000"/>
              </a:lnSpc>
              <a:spcBef>
                <a:spcPts val="600"/>
              </a:spcBef>
              <a:spcAft>
                <a:spcPts val="0"/>
              </a:spcAft>
            </a:pPr>
            <a:r>
              <a:rPr lang="en-US" sz="1800" cap="none" dirty="0">
                <a:solidFill>
                  <a:schemeClr val="tx1">
                    <a:lumMod val="85000"/>
                    <a:lumOff val="15000"/>
                  </a:schemeClr>
                </a:solidFill>
              </a:rPr>
              <a:t>Study Co-Chair (SWOG)</a:t>
            </a:r>
          </a:p>
        </p:txBody>
      </p:sp>
      <p:sp>
        <p:nvSpPr>
          <p:cNvPr id="7" name="Slide Number Placeholder 3">
            <a:extLst>
              <a:ext uri="{FF2B5EF4-FFF2-40B4-BE49-F238E27FC236}">
                <a16:creationId xmlns:a16="http://schemas.microsoft.com/office/drawing/2014/main" id="{B020FE34-7A1B-F084-12C6-E8D680C09A19}"/>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468DF1D9-C322-6369-7B9E-3B5094238294}"/>
              </a:ext>
            </a:extLst>
          </p:cNvPr>
          <p:cNvSpPr txBox="1"/>
          <p:nvPr/>
        </p:nvSpPr>
        <p:spPr>
          <a:xfrm>
            <a:off x="580289" y="4528808"/>
            <a:ext cx="3328416" cy="921694"/>
          </a:xfrm>
          <a:prstGeom prst="rect">
            <a:avLst/>
          </a:prstGeom>
          <a:noFill/>
        </p:spPr>
        <p:txBody>
          <a:bodyPr wrap="square" rtlCol="0">
            <a:spAutoFit/>
          </a:bodyPr>
          <a:lstStyle/>
          <a:p>
            <a:pPr marL="0" marR="0" lvl="0" indent="0" algn="l" defTabSz="914400" rtl="0" eaLnBrk="1" fontAlgn="auto" latinLnBrk="0" hangingPunct="1">
              <a:lnSpc>
                <a:spcPct val="85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Helen J. Ross, MD </a:t>
            </a:r>
          </a:p>
          <a:p>
            <a:pPr marL="0" marR="0" lvl="0" indent="0" algn="l" defTabSz="914400" rtl="0" eaLnBrk="1" fontAlgn="auto" latinLnBrk="0" hangingPunct="1">
              <a:lnSpc>
                <a:spcPct val="85000"/>
              </a:lnSpc>
              <a:spcBef>
                <a:spcPts val="600"/>
              </a:spcBef>
              <a:spcAft>
                <a:spcPts val="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 (Alliance)</a:t>
            </a:r>
          </a:p>
        </p:txBody>
      </p:sp>
      <p:sp>
        <p:nvSpPr>
          <p:cNvPr id="9" name="TextBox 8">
            <a:extLst>
              <a:ext uri="{FF2B5EF4-FFF2-40B4-BE49-F238E27FC236}">
                <a16:creationId xmlns:a16="http://schemas.microsoft.com/office/drawing/2014/main" id="{17CF8868-CEB8-A217-079F-CBCC4B8418EC}"/>
              </a:ext>
            </a:extLst>
          </p:cNvPr>
          <p:cNvSpPr txBox="1"/>
          <p:nvPr/>
        </p:nvSpPr>
        <p:spPr>
          <a:xfrm>
            <a:off x="7750477" y="3658631"/>
            <a:ext cx="3861231" cy="668388"/>
          </a:xfrm>
          <a:prstGeom prst="rect">
            <a:avLst/>
          </a:prstGeom>
          <a:noFill/>
        </p:spPr>
        <p:txBody>
          <a:bodyPr wrap="square" rtlCol="0">
            <a:spAutoFit/>
          </a:bodyPr>
          <a:lstStyle/>
          <a:p>
            <a:pPr marL="685800" marR="0" lvl="0" indent="0" algn="l" defTabSz="914400" rtl="0" eaLnBrk="1" fontAlgn="auto" latinLnBrk="0" hangingPunct="1">
              <a:lnSpc>
                <a:spcPct val="85000"/>
              </a:lnSpc>
              <a:spcBef>
                <a:spcPts val="600"/>
              </a:spcBef>
              <a:spcAft>
                <a:spcPts val="0"/>
              </a:spcAft>
              <a:buClr>
                <a:srgbClr val="B2B2B2">
                  <a:lumMod val="50000"/>
                </a:srgbClr>
              </a:buClr>
              <a:buSzPct val="100000"/>
              <a:buFont typeface="Courier New" panose="02070309020205020404" pitchFamily="49" charset="0"/>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W. Redman, PhD </a:t>
            </a:r>
          </a:p>
          <a:p>
            <a:pPr marL="685800" marR="0" lvl="0" indent="0" algn="l" defTabSz="914400" rtl="0" eaLnBrk="1" fontAlgn="auto" latinLnBrk="0" hangingPunct="1">
              <a:lnSpc>
                <a:spcPct val="85000"/>
              </a:lnSpc>
              <a:spcBef>
                <a:spcPts val="600"/>
              </a:spcBef>
              <a:spcAft>
                <a:spcPts val="0"/>
              </a:spcAft>
              <a:buClr>
                <a:srgbClr val="B2B2B2">
                  <a:lumMod val="50000"/>
                </a:srgbClr>
              </a:buClr>
              <a:buSzPct val="100000"/>
              <a:buFont typeface="Courier New" panose="02070309020205020404" pitchFamily="49" charset="0"/>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Statistics Chair (SWOG)</a:t>
            </a:r>
          </a:p>
        </p:txBody>
      </p:sp>
    </p:spTree>
    <p:extLst>
      <p:ext uri="{BB962C8B-B14F-4D97-AF65-F5344CB8AC3E}">
        <p14:creationId xmlns:p14="http://schemas.microsoft.com/office/powerpoint/2010/main" val="185404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F90EA-62C1-9AD2-878F-AE169F26E234}"/>
              </a:ext>
            </a:extLst>
          </p:cNvPr>
          <p:cNvSpPr>
            <a:spLocks noGrp="1"/>
          </p:cNvSpPr>
          <p:nvPr>
            <p:ph type="ctrTitle"/>
          </p:nvPr>
        </p:nvSpPr>
        <p:spPr>
          <a:xfrm>
            <a:off x="572655" y="128638"/>
            <a:ext cx="11286712" cy="935672"/>
          </a:xfrm>
        </p:spPr>
        <p:txBody>
          <a:bodyPr>
            <a:noAutofit/>
          </a:bodyPr>
          <a:lstStyle/>
          <a:p>
            <a:pPr>
              <a:lnSpc>
                <a:spcPct val="80000"/>
              </a:lnSpc>
            </a:pPr>
            <a:r>
              <a:rPr lang="en-US" sz="4400" dirty="0">
                <a:solidFill>
                  <a:schemeClr val="tx1">
                    <a:lumMod val="75000"/>
                    <a:lumOff val="25000"/>
                  </a:schemeClr>
                </a:solidFill>
              </a:rPr>
              <a:t>Treatment paradigm for EGFR-mutant lung cancer</a:t>
            </a:r>
          </a:p>
        </p:txBody>
      </p:sp>
      <p:grpSp>
        <p:nvGrpSpPr>
          <p:cNvPr id="4" name="Group 20">
            <a:extLst>
              <a:ext uri="{FF2B5EF4-FFF2-40B4-BE49-F238E27FC236}">
                <a16:creationId xmlns:a16="http://schemas.microsoft.com/office/drawing/2014/main" id="{10846088-61D6-E253-D863-9782DF4D09C4}"/>
              </a:ext>
            </a:extLst>
          </p:cNvPr>
          <p:cNvGrpSpPr>
            <a:grpSpLocks noChangeAspect="1"/>
          </p:cNvGrpSpPr>
          <p:nvPr/>
        </p:nvGrpSpPr>
        <p:grpSpPr bwMode="auto">
          <a:xfrm>
            <a:off x="1659072" y="1838553"/>
            <a:ext cx="1295214" cy="1597144"/>
            <a:chOff x="152406" y="1206503"/>
            <a:chExt cx="2421467" cy="4378940"/>
          </a:xfrm>
        </p:grpSpPr>
        <p:pic>
          <p:nvPicPr>
            <p:cNvPr id="5" name="Picture 6">
              <a:extLst>
                <a:ext uri="{FF2B5EF4-FFF2-40B4-BE49-F238E27FC236}">
                  <a16:creationId xmlns:a16="http://schemas.microsoft.com/office/drawing/2014/main" id="{4F841BE5-9614-9428-C089-79B81BFED1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6" y="1206503"/>
              <a:ext cx="2421467" cy="43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EB225FBA-1A22-7FBD-B43C-DA3D9E2D3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1" y="1969313"/>
              <a:ext cx="635001" cy="6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9">
              <a:extLst>
                <a:ext uri="{FF2B5EF4-FFF2-40B4-BE49-F238E27FC236}">
                  <a16:creationId xmlns:a16="http://schemas.microsoft.com/office/drawing/2014/main" id="{F9A56B77-B3E8-1FC1-670B-6B8D2297A127}"/>
                </a:ext>
              </a:extLst>
            </p:cNvPr>
            <p:cNvSpPr>
              <a:spLocks/>
            </p:cNvSpPr>
            <p:nvPr/>
          </p:nvSpPr>
          <p:spPr bwMode="auto">
            <a:xfrm>
              <a:off x="1389635" y="2321511"/>
              <a:ext cx="235004" cy="229759"/>
            </a:xfrm>
            <a:custGeom>
              <a:avLst/>
              <a:gdLst>
                <a:gd name="T0" fmla="*/ 138875 w 43200"/>
                <a:gd name="T1" fmla="*/ 740452 h 43200"/>
                <a:gd name="T2" fmla="*/ 63919 w 43200"/>
                <a:gd name="T3" fmla="*/ 717906 h 43200"/>
                <a:gd name="T4" fmla="*/ 205019 w 43200"/>
                <a:gd name="T5" fmla="*/ 987166 h 43200"/>
                <a:gd name="T6" fmla="*/ 172227 w 43200"/>
                <a:gd name="T7" fmla="*/ 997947 h 43200"/>
                <a:gd name="T8" fmla="*/ 487628 w 43200"/>
                <a:gd name="T9" fmla="*/ 1105715 h 43200"/>
                <a:gd name="T10" fmla="*/ 467859 w 43200"/>
                <a:gd name="T11" fmla="*/ 1056498 h 43200"/>
                <a:gd name="T12" fmla="*/ 853065 w 43200"/>
                <a:gd name="T13" fmla="*/ 982980 h 43200"/>
                <a:gd name="T14" fmla="*/ 845166 w 43200"/>
                <a:gd name="T15" fmla="*/ 1036979 h 43200"/>
                <a:gd name="T16" fmla="*/ 1009968 w 43200"/>
                <a:gd name="T17" fmla="*/ 649287 h 43200"/>
                <a:gd name="T18" fmla="*/ 1106173 w 43200"/>
                <a:gd name="T19" fmla="*/ 851140 h 43200"/>
                <a:gd name="T20" fmla="*/ 1236910 w 43200"/>
                <a:gd name="T21" fmla="*/ 434308 h 43200"/>
                <a:gd name="T22" fmla="*/ 1194060 w 43200"/>
                <a:gd name="T23" fmla="*/ 510001 h 43200"/>
                <a:gd name="T24" fmla="*/ 1134106 w 43200"/>
                <a:gd name="T25" fmla="*/ 153481 h 43200"/>
                <a:gd name="T26" fmla="*/ 1136353 w 43200"/>
                <a:gd name="T27" fmla="*/ 189237 h 43200"/>
                <a:gd name="T28" fmla="*/ 860495 w 43200"/>
                <a:gd name="T29" fmla="*/ 111789 h 43200"/>
                <a:gd name="T30" fmla="*/ 882451 w 43200"/>
                <a:gd name="T31" fmla="*/ 66189 h 43200"/>
                <a:gd name="T32" fmla="*/ 655210 w 43200"/>
                <a:gd name="T33" fmla="*/ 133510 h 43200"/>
                <a:gd name="T34" fmla="*/ 665834 w 43200"/>
                <a:gd name="T35" fmla="*/ 94196 h 43200"/>
                <a:gd name="T36" fmla="*/ 414298 w 43200"/>
                <a:gd name="T37" fmla="*/ 146865 h 43200"/>
                <a:gd name="T38" fmla="*/ 452769 w 43200"/>
                <a:gd name="T39" fmla="*/ 184993 h 43200"/>
                <a:gd name="T40" fmla="*/ 122126 w 43200"/>
                <a:gd name="T41" fmla="*/ 446615 h 43200"/>
                <a:gd name="T42" fmla="*/ 115413 w 43200"/>
                <a:gd name="T43" fmla="*/ 40647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sp>
          <p:nvSpPr>
            <p:cNvPr id="8" name="Cloud 10">
              <a:extLst>
                <a:ext uri="{FF2B5EF4-FFF2-40B4-BE49-F238E27FC236}">
                  <a16:creationId xmlns:a16="http://schemas.microsoft.com/office/drawing/2014/main" id="{04FAD07D-CF1E-E2CC-513C-4B4EACA5B84B}"/>
                </a:ext>
              </a:extLst>
            </p:cNvPr>
            <p:cNvSpPr>
              <a:spLocks/>
            </p:cNvSpPr>
            <p:nvPr/>
          </p:nvSpPr>
          <p:spPr bwMode="auto">
            <a:xfrm>
              <a:off x="1050953" y="2811440"/>
              <a:ext cx="168189" cy="236517"/>
            </a:xfrm>
            <a:custGeom>
              <a:avLst/>
              <a:gdLst>
                <a:gd name="T0" fmla="*/ 71134 w 43200"/>
                <a:gd name="T1" fmla="*/ 784651 h 43200"/>
                <a:gd name="T2" fmla="*/ 32738 w 43200"/>
                <a:gd name="T3" fmla="*/ 760764 h 43200"/>
                <a:gd name="T4" fmla="*/ 105013 w 43200"/>
                <a:gd name="T5" fmla="*/ 1046095 h 43200"/>
                <a:gd name="T6" fmla="*/ 88217 w 43200"/>
                <a:gd name="T7" fmla="*/ 1057516 h 43200"/>
                <a:gd name="T8" fmla="*/ 249765 w 43200"/>
                <a:gd name="T9" fmla="*/ 1171717 h 43200"/>
                <a:gd name="T10" fmla="*/ 239642 w 43200"/>
                <a:gd name="T11" fmla="*/ 1119563 h 43200"/>
                <a:gd name="T12" fmla="*/ 436945 w 43200"/>
                <a:gd name="T13" fmla="*/ 1041655 h 43200"/>
                <a:gd name="T14" fmla="*/ 432900 w 43200"/>
                <a:gd name="T15" fmla="*/ 1098879 h 43200"/>
                <a:gd name="T16" fmla="*/ 517310 w 43200"/>
                <a:gd name="T17" fmla="*/ 688045 h 43200"/>
                <a:gd name="T18" fmla="*/ 566587 w 43200"/>
                <a:gd name="T19" fmla="*/ 901946 h 43200"/>
                <a:gd name="T20" fmla="*/ 633555 w 43200"/>
                <a:gd name="T21" fmla="*/ 460234 h 43200"/>
                <a:gd name="T22" fmla="*/ 611605 w 43200"/>
                <a:gd name="T23" fmla="*/ 540447 h 43200"/>
                <a:gd name="T24" fmla="*/ 580894 w 43200"/>
                <a:gd name="T25" fmla="*/ 162644 h 43200"/>
                <a:gd name="T26" fmla="*/ 582047 w 43200"/>
                <a:gd name="T27" fmla="*/ 200530 h 43200"/>
                <a:gd name="T28" fmla="*/ 440749 w 43200"/>
                <a:gd name="T29" fmla="*/ 118461 h 43200"/>
                <a:gd name="T30" fmla="*/ 451996 w 43200"/>
                <a:gd name="T31" fmla="*/ 70139 h 43200"/>
                <a:gd name="T32" fmla="*/ 335603 w 43200"/>
                <a:gd name="T33" fmla="*/ 141483 h 43200"/>
                <a:gd name="T34" fmla="*/ 341042 w 43200"/>
                <a:gd name="T35" fmla="*/ 99819 h 43200"/>
                <a:gd name="T36" fmla="*/ 212206 w 43200"/>
                <a:gd name="T37" fmla="*/ 155630 h 43200"/>
                <a:gd name="T38" fmla="*/ 231910 w 43200"/>
                <a:gd name="T39" fmla="*/ 196035 h 43200"/>
                <a:gd name="T40" fmla="*/ 62557 w 43200"/>
                <a:gd name="T41" fmla="*/ 473275 h 43200"/>
                <a:gd name="T42" fmla="*/ 59115 w 43200"/>
                <a:gd name="T43" fmla="*/ 43074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grpSp>
      <p:cxnSp>
        <p:nvCxnSpPr>
          <p:cNvPr id="9" name="Straight Arrow Connector 8">
            <a:extLst>
              <a:ext uri="{FF2B5EF4-FFF2-40B4-BE49-F238E27FC236}">
                <a16:creationId xmlns:a16="http://schemas.microsoft.com/office/drawing/2014/main" id="{266113F7-81B7-2A0D-42BF-887F9ECB8DAE}"/>
              </a:ext>
            </a:extLst>
          </p:cNvPr>
          <p:cNvCxnSpPr>
            <a:cxnSpLocks noChangeShapeType="1"/>
          </p:cNvCxnSpPr>
          <p:nvPr/>
        </p:nvCxnSpPr>
        <p:spPr bwMode="auto">
          <a:xfrm>
            <a:off x="3457042" y="2423927"/>
            <a:ext cx="1066258" cy="0"/>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p:spPr>
      </p:cxnSp>
      <p:sp>
        <p:nvSpPr>
          <p:cNvPr id="10" name="TextBox 14">
            <a:extLst>
              <a:ext uri="{FF2B5EF4-FFF2-40B4-BE49-F238E27FC236}">
                <a16:creationId xmlns:a16="http://schemas.microsoft.com/office/drawing/2014/main" id="{B096EB94-4C0B-0F5E-F700-048947C61C99}"/>
              </a:ext>
            </a:extLst>
          </p:cNvPr>
          <p:cNvSpPr txBox="1">
            <a:spLocks noChangeArrowheads="1"/>
          </p:cNvSpPr>
          <p:nvPr/>
        </p:nvSpPr>
        <p:spPr bwMode="auto">
          <a:xfrm>
            <a:off x="3134910" y="2598799"/>
            <a:ext cx="17713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Helvetica" panose="020B0604020202020204" pitchFamily="34" charset="0"/>
                <a:ea typeface="ヒラギノ角ゴ Pro W3" panose="020B0300000000000000" pitchFamily="-84" charset="-128"/>
                <a:cs typeface="+mn-cs"/>
              </a:rPr>
              <a:t>EGFR inhibitor (such as osimertinib), alone or in combination</a:t>
            </a:r>
          </a:p>
        </p:txBody>
      </p:sp>
      <p:grpSp>
        <p:nvGrpSpPr>
          <p:cNvPr id="11" name="Group 26">
            <a:extLst>
              <a:ext uri="{FF2B5EF4-FFF2-40B4-BE49-F238E27FC236}">
                <a16:creationId xmlns:a16="http://schemas.microsoft.com/office/drawing/2014/main" id="{632691BA-58AE-B139-3FE8-4DCA0E29F61D}"/>
              </a:ext>
            </a:extLst>
          </p:cNvPr>
          <p:cNvGrpSpPr>
            <a:grpSpLocks noChangeAspect="1"/>
          </p:cNvGrpSpPr>
          <p:nvPr/>
        </p:nvGrpSpPr>
        <p:grpSpPr bwMode="auto">
          <a:xfrm>
            <a:off x="5078549" y="1838553"/>
            <a:ext cx="1298912" cy="1597144"/>
            <a:chOff x="4402592" y="1358903"/>
            <a:chExt cx="2421467" cy="4378940"/>
          </a:xfrm>
        </p:grpSpPr>
        <p:pic>
          <p:nvPicPr>
            <p:cNvPr id="12" name="Picture 16">
              <a:extLst>
                <a:ext uri="{FF2B5EF4-FFF2-40B4-BE49-F238E27FC236}">
                  <a16:creationId xmlns:a16="http://schemas.microsoft.com/office/drawing/2014/main" id="{8E4405B6-7FF7-591C-2FA6-7BDEECD312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2592" y="1358903"/>
              <a:ext cx="2421467" cy="43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a:extLst>
                <a:ext uri="{FF2B5EF4-FFF2-40B4-BE49-F238E27FC236}">
                  <a16:creationId xmlns:a16="http://schemas.microsoft.com/office/drawing/2014/main" id="{C9C3BBB7-DECB-3002-9667-9B42BD1638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0787" y="2121713"/>
              <a:ext cx="635001" cy="6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18">
              <a:extLst>
                <a:ext uri="{FF2B5EF4-FFF2-40B4-BE49-F238E27FC236}">
                  <a16:creationId xmlns:a16="http://schemas.microsoft.com/office/drawing/2014/main" id="{85A82CF6-91D3-869B-E39C-0E97F73B7FA2}"/>
                </a:ext>
              </a:extLst>
            </p:cNvPr>
            <p:cNvSpPr>
              <a:spLocks/>
            </p:cNvSpPr>
            <p:nvPr/>
          </p:nvSpPr>
          <p:spPr bwMode="auto">
            <a:xfrm flipV="1">
              <a:off x="5673057" y="2652989"/>
              <a:ext cx="45948" cy="43923"/>
            </a:xfrm>
            <a:custGeom>
              <a:avLst/>
              <a:gdLst>
                <a:gd name="T0" fmla="*/ 5310 w 43200"/>
                <a:gd name="T1" fmla="*/ 27060 h 43200"/>
                <a:gd name="T2" fmla="*/ 2443 w 43200"/>
                <a:gd name="T3" fmla="*/ 26237 h 43200"/>
                <a:gd name="T4" fmla="*/ 7838 w 43200"/>
                <a:gd name="T5" fmla="*/ 36077 h 43200"/>
                <a:gd name="T6" fmla="*/ 6584 w 43200"/>
                <a:gd name="T7" fmla="*/ 36470 h 43200"/>
                <a:gd name="T8" fmla="*/ 18641 w 43200"/>
                <a:gd name="T9" fmla="*/ 40409 h 43200"/>
                <a:gd name="T10" fmla="*/ 17886 w 43200"/>
                <a:gd name="T11" fmla="*/ 38611 h 43200"/>
                <a:gd name="T12" fmla="*/ 32611 w 43200"/>
                <a:gd name="T13" fmla="*/ 35924 h 43200"/>
                <a:gd name="T14" fmla="*/ 32309 w 43200"/>
                <a:gd name="T15" fmla="*/ 37898 h 43200"/>
                <a:gd name="T16" fmla="*/ 38609 w 43200"/>
                <a:gd name="T17" fmla="*/ 23729 h 43200"/>
                <a:gd name="T18" fmla="*/ 42287 w 43200"/>
                <a:gd name="T19" fmla="*/ 31106 h 43200"/>
                <a:gd name="T20" fmla="*/ 47285 w 43200"/>
                <a:gd name="T21" fmla="*/ 15872 h 43200"/>
                <a:gd name="T22" fmla="*/ 45647 w 43200"/>
                <a:gd name="T23" fmla="*/ 18639 h 43200"/>
                <a:gd name="T24" fmla="*/ 43355 w 43200"/>
                <a:gd name="T25" fmla="*/ 5609 h 43200"/>
                <a:gd name="T26" fmla="*/ 43441 w 43200"/>
                <a:gd name="T27" fmla="*/ 6916 h 43200"/>
                <a:gd name="T28" fmla="*/ 32895 w 43200"/>
                <a:gd name="T29" fmla="*/ 4085 h 43200"/>
                <a:gd name="T30" fmla="*/ 33735 w 43200"/>
                <a:gd name="T31" fmla="*/ 2419 h 43200"/>
                <a:gd name="T32" fmla="*/ 25047 w 43200"/>
                <a:gd name="T33" fmla="*/ 4879 h 43200"/>
                <a:gd name="T34" fmla="*/ 25453 w 43200"/>
                <a:gd name="T35" fmla="*/ 3443 h 43200"/>
                <a:gd name="T36" fmla="*/ 15838 w 43200"/>
                <a:gd name="T37" fmla="*/ 5367 h 43200"/>
                <a:gd name="T38" fmla="*/ 17308 w 43200"/>
                <a:gd name="T39" fmla="*/ 6760 h 43200"/>
                <a:gd name="T40" fmla="*/ 4669 w 43200"/>
                <a:gd name="T41" fmla="*/ 16322 h 43200"/>
                <a:gd name="T42" fmla="*/ 4412 w 43200"/>
                <a:gd name="T43" fmla="*/ 1485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sp>
          <p:nvSpPr>
            <p:cNvPr id="15" name="Cloud 19">
              <a:extLst>
                <a:ext uri="{FF2B5EF4-FFF2-40B4-BE49-F238E27FC236}">
                  <a16:creationId xmlns:a16="http://schemas.microsoft.com/office/drawing/2014/main" id="{4C09BD58-44AD-1410-A187-D9F749EF9AB8}"/>
                </a:ext>
              </a:extLst>
            </p:cNvPr>
            <p:cNvSpPr>
              <a:spLocks/>
            </p:cNvSpPr>
            <p:nvPr/>
          </p:nvSpPr>
          <p:spPr bwMode="auto">
            <a:xfrm flipV="1">
              <a:off x="5300877" y="3200356"/>
              <a:ext cx="45948" cy="91227"/>
            </a:xfrm>
            <a:custGeom>
              <a:avLst/>
              <a:gdLst>
                <a:gd name="T0" fmla="*/ 5310 w 43200"/>
                <a:gd name="T1" fmla="*/ 116735 h 43200"/>
                <a:gd name="T2" fmla="*/ 2443 w 43200"/>
                <a:gd name="T3" fmla="*/ 113181 h 43200"/>
                <a:gd name="T4" fmla="*/ 7838 w 43200"/>
                <a:gd name="T5" fmla="*/ 155629 h 43200"/>
                <a:gd name="T6" fmla="*/ 6584 w 43200"/>
                <a:gd name="T7" fmla="*/ 157329 h 43200"/>
                <a:gd name="T8" fmla="*/ 18641 w 43200"/>
                <a:gd name="T9" fmla="*/ 174320 h 43200"/>
                <a:gd name="T10" fmla="*/ 17886 w 43200"/>
                <a:gd name="T11" fmla="*/ 166559 h 43200"/>
                <a:gd name="T12" fmla="*/ 32611 w 43200"/>
                <a:gd name="T13" fmla="*/ 154970 h 43200"/>
                <a:gd name="T14" fmla="*/ 32309 w 43200"/>
                <a:gd name="T15" fmla="*/ 163482 h 43200"/>
                <a:gd name="T16" fmla="*/ 38609 w 43200"/>
                <a:gd name="T17" fmla="*/ 102362 h 43200"/>
                <a:gd name="T18" fmla="*/ 42287 w 43200"/>
                <a:gd name="T19" fmla="*/ 134184 h 43200"/>
                <a:gd name="T20" fmla="*/ 47285 w 43200"/>
                <a:gd name="T21" fmla="*/ 68471 h 43200"/>
                <a:gd name="T22" fmla="*/ 45647 w 43200"/>
                <a:gd name="T23" fmla="*/ 80404 h 43200"/>
                <a:gd name="T24" fmla="*/ 43355 w 43200"/>
                <a:gd name="T25" fmla="*/ 24196 h 43200"/>
                <a:gd name="T26" fmla="*/ 43441 w 43200"/>
                <a:gd name="T27" fmla="*/ 29835 h 43200"/>
                <a:gd name="T28" fmla="*/ 32895 w 43200"/>
                <a:gd name="T29" fmla="*/ 17625 h 43200"/>
                <a:gd name="T30" fmla="*/ 33735 w 43200"/>
                <a:gd name="T31" fmla="*/ 10434 h 43200"/>
                <a:gd name="T32" fmla="*/ 25047 w 43200"/>
                <a:gd name="T33" fmla="*/ 21048 h 43200"/>
                <a:gd name="T34" fmla="*/ 25453 w 43200"/>
                <a:gd name="T35" fmla="*/ 14850 h 43200"/>
                <a:gd name="T36" fmla="*/ 15838 w 43200"/>
                <a:gd name="T37" fmla="*/ 23153 h 43200"/>
                <a:gd name="T38" fmla="*/ 17308 w 43200"/>
                <a:gd name="T39" fmla="*/ 29165 h 43200"/>
                <a:gd name="T40" fmla="*/ 4669 w 43200"/>
                <a:gd name="T41" fmla="*/ 70410 h 43200"/>
                <a:gd name="T42" fmla="*/ 4412 w 43200"/>
                <a:gd name="T43" fmla="*/ 6408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grpSp>
      <p:grpSp>
        <p:nvGrpSpPr>
          <p:cNvPr id="16" name="Group 21">
            <a:extLst>
              <a:ext uri="{FF2B5EF4-FFF2-40B4-BE49-F238E27FC236}">
                <a16:creationId xmlns:a16="http://schemas.microsoft.com/office/drawing/2014/main" id="{1E88A0F7-53A4-7A45-A5AD-BCC3E4A4613C}"/>
              </a:ext>
            </a:extLst>
          </p:cNvPr>
          <p:cNvGrpSpPr>
            <a:grpSpLocks noChangeAspect="1"/>
          </p:cNvGrpSpPr>
          <p:nvPr/>
        </p:nvGrpSpPr>
        <p:grpSpPr bwMode="auto">
          <a:xfrm>
            <a:off x="8329749" y="1838553"/>
            <a:ext cx="1298912" cy="1597144"/>
            <a:chOff x="152406" y="1206503"/>
            <a:chExt cx="2421467" cy="4378940"/>
          </a:xfrm>
        </p:grpSpPr>
        <p:pic>
          <p:nvPicPr>
            <p:cNvPr id="17" name="Picture 22">
              <a:extLst>
                <a:ext uri="{FF2B5EF4-FFF2-40B4-BE49-F238E27FC236}">
                  <a16:creationId xmlns:a16="http://schemas.microsoft.com/office/drawing/2014/main" id="{C9749922-D8F7-4043-83E4-FF14B0FA66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6" y="1206503"/>
              <a:ext cx="2421467" cy="43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a:extLst>
                <a:ext uri="{FF2B5EF4-FFF2-40B4-BE49-F238E27FC236}">
                  <a16:creationId xmlns:a16="http://schemas.microsoft.com/office/drawing/2014/main" id="{094B243A-1A0F-D3CE-0C9A-90288B8504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1" y="1969313"/>
              <a:ext cx="635001" cy="6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24">
              <a:extLst>
                <a:ext uri="{FF2B5EF4-FFF2-40B4-BE49-F238E27FC236}">
                  <a16:creationId xmlns:a16="http://schemas.microsoft.com/office/drawing/2014/main" id="{047A0B10-CA03-69AA-B5F5-CAD391DAAEC7}"/>
                </a:ext>
              </a:extLst>
            </p:cNvPr>
            <p:cNvSpPr>
              <a:spLocks/>
            </p:cNvSpPr>
            <p:nvPr/>
          </p:nvSpPr>
          <p:spPr bwMode="auto">
            <a:xfrm>
              <a:off x="1388411" y="2321511"/>
              <a:ext cx="236632" cy="229759"/>
            </a:xfrm>
            <a:custGeom>
              <a:avLst/>
              <a:gdLst>
                <a:gd name="T0" fmla="*/ 140807 w 43200"/>
                <a:gd name="T1" fmla="*/ 740452 h 43200"/>
                <a:gd name="T2" fmla="*/ 64811 w 43200"/>
                <a:gd name="T3" fmla="*/ 717906 h 43200"/>
                <a:gd name="T4" fmla="*/ 207869 w 43200"/>
                <a:gd name="T5" fmla="*/ 987166 h 43200"/>
                <a:gd name="T6" fmla="*/ 174626 w 43200"/>
                <a:gd name="T7" fmla="*/ 997947 h 43200"/>
                <a:gd name="T8" fmla="*/ 494408 w 43200"/>
                <a:gd name="T9" fmla="*/ 1105715 h 43200"/>
                <a:gd name="T10" fmla="*/ 474365 w 43200"/>
                <a:gd name="T11" fmla="*/ 1056498 h 43200"/>
                <a:gd name="T12" fmla="*/ 864928 w 43200"/>
                <a:gd name="T13" fmla="*/ 982980 h 43200"/>
                <a:gd name="T14" fmla="*/ 856915 w 43200"/>
                <a:gd name="T15" fmla="*/ 1036979 h 43200"/>
                <a:gd name="T16" fmla="*/ 1024009 w 43200"/>
                <a:gd name="T17" fmla="*/ 649287 h 43200"/>
                <a:gd name="T18" fmla="*/ 1121548 w 43200"/>
                <a:gd name="T19" fmla="*/ 851140 h 43200"/>
                <a:gd name="T20" fmla="*/ 1254106 w 43200"/>
                <a:gd name="T21" fmla="*/ 434308 h 43200"/>
                <a:gd name="T22" fmla="*/ 1210663 w 43200"/>
                <a:gd name="T23" fmla="*/ 510001 h 43200"/>
                <a:gd name="T24" fmla="*/ 1149873 w 43200"/>
                <a:gd name="T25" fmla="*/ 153481 h 43200"/>
                <a:gd name="T26" fmla="*/ 1152157 w 43200"/>
                <a:gd name="T27" fmla="*/ 189237 h 43200"/>
                <a:gd name="T28" fmla="*/ 872455 w 43200"/>
                <a:gd name="T29" fmla="*/ 111789 h 43200"/>
                <a:gd name="T30" fmla="*/ 894721 w 43200"/>
                <a:gd name="T31" fmla="*/ 66189 h 43200"/>
                <a:gd name="T32" fmla="*/ 664317 w 43200"/>
                <a:gd name="T33" fmla="*/ 133510 h 43200"/>
                <a:gd name="T34" fmla="*/ 675091 w 43200"/>
                <a:gd name="T35" fmla="*/ 94196 h 43200"/>
                <a:gd name="T36" fmla="*/ 420055 w 43200"/>
                <a:gd name="T37" fmla="*/ 146865 h 43200"/>
                <a:gd name="T38" fmla="*/ 459061 w 43200"/>
                <a:gd name="T39" fmla="*/ 184993 h 43200"/>
                <a:gd name="T40" fmla="*/ 123826 w 43200"/>
                <a:gd name="T41" fmla="*/ 446615 h 43200"/>
                <a:gd name="T42" fmla="*/ 117018 w 43200"/>
                <a:gd name="T43" fmla="*/ 40647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sp>
          <p:nvSpPr>
            <p:cNvPr id="20" name="Cloud 25">
              <a:extLst>
                <a:ext uri="{FF2B5EF4-FFF2-40B4-BE49-F238E27FC236}">
                  <a16:creationId xmlns:a16="http://schemas.microsoft.com/office/drawing/2014/main" id="{D9E27E6D-DBF2-25ED-FDF1-74C2AC35DC9C}"/>
                </a:ext>
              </a:extLst>
            </p:cNvPr>
            <p:cNvSpPr>
              <a:spLocks/>
            </p:cNvSpPr>
            <p:nvPr/>
          </p:nvSpPr>
          <p:spPr bwMode="auto">
            <a:xfrm>
              <a:off x="1050691" y="2811440"/>
              <a:ext cx="167711" cy="236517"/>
            </a:xfrm>
            <a:custGeom>
              <a:avLst/>
              <a:gdLst>
                <a:gd name="T0" fmla="*/ 70730 w 43200"/>
                <a:gd name="T1" fmla="*/ 784651 h 43200"/>
                <a:gd name="T2" fmla="*/ 32556 w 43200"/>
                <a:gd name="T3" fmla="*/ 760764 h 43200"/>
                <a:gd name="T4" fmla="*/ 104416 w 43200"/>
                <a:gd name="T5" fmla="*/ 1046095 h 43200"/>
                <a:gd name="T6" fmla="*/ 87714 w 43200"/>
                <a:gd name="T7" fmla="*/ 1057516 h 43200"/>
                <a:gd name="T8" fmla="*/ 248348 w 43200"/>
                <a:gd name="T9" fmla="*/ 1171717 h 43200"/>
                <a:gd name="T10" fmla="*/ 238282 w 43200"/>
                <a:gd name="T11" fmla="*/ 1119563 h 43200"/>
                <a:gd name="T12" fmla="*/ 434465 w 43200"/>
                <a:gd name="T13" fmla="*/ 1041655 h 43200"/>
                <a:gd name="T14" fmla="*/ 430443 w 43200"/>
                <a:gd name="T15" fmla="*/ 1098879 h 43200"/>
                <a:gd name="T16" fmla="*/ 514376 w 43200"/>
                <a:gd name="T17" fmla="*/ 688045 h 43200"/>
                <a:gd name="T18" fmla="*/ 563373 w 43200"/>
                <a:gd name="T19" fmla="*/ 901946 h 43200"/>
                <a:gd name="T20" fmla="*/ 629957 w 43200"/>
                <a:gd name="T21" fmla="*/ 460234 h 43200"/>
                <a:gd name="T22" fmla="*/ 608135 w 43200"/>
                <a:gd name="T23" fmla="*/ 540447 h 43200"/>
                <a:gd name="T24" fmla="*/ 577597 w 43200"/>
                <a:gd name="T25" fmla="*/ 162644 h 43200"/>
                <a:gd name="T26" fmla="*/ 578743 w 43200"/>
                <a:gd name="T27" fmla="*/ 200530 h 43200"/>
                <a:gd name="T28" fmla="*/ 438250 w 43200"/>
                <a:gd name="T29" fmla="*/ 118461 h 43200"/>
                <a:gd name="T30" fmla="*/ 449431 w 43200"/>
                <a:gd name="T31" fmla="*/ 70139 h 43200"/>
                <a:gd name="T32" fmla="*/ 333698 w 43200"/>
                <a:gd name="T33" fmla="*/ 141483 h 43200"/>
                <a:gd name="T34" fmla="*/ 339106 w 43200"/>
                <a:gd name="T35" fmla="*/ 99819 h 43200"/>
                <a:gd name="T36" fmla="*/ 211001 w 43200"/>
                <a:gd name="T37" fmla="*/ 155630 h 43200"/>
                <a:gd name="T38" fmla="*/ 230595 w 43200"/>
                <a:gd name="T39" fmla="*/ 196035 h 43200"/>
                <a:gd name="T40" fmla="*/ 62201 w 43200"/>
                <a:gd name="T41" fmla="*/ 473275 h 43200"/>
                <a:gd name="T42" fmla="*/ 58780 w 43200"/>
                <a:gd name="T43" fmla="*/ 43074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grpSp>
      <p:cxnSp>
        <p:nvCxnSpPr>
          <p:cNvPr id="21" name="Straight Arrow Connector 20">
            <a:extLst>
              <a:ext uri="{FF2B5EF4-FFF2-40B4-BE49-F238E27FC236}">
                <a16:creationId xmlns:a16="http://schemas.microsoft.com/office/drawing/2014/main" id="{9E0E2DFB-5CC8-DB13-6544-83B1B61CFF5C}"/>
              </a:ext>
            </a:extLst>
          </p:cNvPr>
          <p:cNvCxnSpPr>
            <a:cxnSpLocks noChangeShapeType="1"/>
          </p:cNvCxnSpPr>
          <p:nvPr/>
        </p:nvCxnSpPr>
        <p:spPr bwMode="auto">
          <a:xfrm>
            <a:off x="6499900" y="2457185"/>
            <a:ext cx="519644" cy="0"/>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p:spPr>
      </p:cxnSp>
      <p:sp>
        <p:nvSpPr>
          <p:cNvPr id="22" name="TextBox 29">
            <a:extLst>
              <a:ext uri="{FF2B5EF4-FFF2-40B4-BE49-F238E27FC236}">
                <a16:creationId xmlns:a16="http://schemas.microsoft.com/office/drawing/2014/main" id="{87DCFD1D-405F-3366-1ADC-FDE4558465CB}"/>
              </a:ext>
            </a:extLst>
          </p:cNvPr>
          <p:cNvSpPr txBox="1">
            <a:spLocks noChangeArrowheads="1"/>
          </p:cNvSpPr>
          <p:nvPr/>
        </p:nvSpPr>
        <p:spPr bwMode="auto">
          <a:xfrm>
            <a:off x="6567042" y="2692550"/>
            <a:ext cx="16194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Helvetica" panose="020B0604020202020204" pitchFamily="34" charset="0"/>
                <a:ea typeface="ヒラギノ角ゴ Pro W3" panose="020B0300000000000000" pitchFamily="-84" charset="-128"/>
                <a:cs typeface="+mn-cs"/>
              </a:rPr>
              <a:t>Ongoing EGFR inhibitor treatment</a:t>
            </a:r>
          </a:p>
        </p:txBody>
      </p:sp>
      <p:sp>
        <p:nvSpPr>
          <p:cNvPr id="23" name="TextBox 34">
            <a:extLst>
              <a:ext uri="{FF2B5EF4-FFF2-40B4-BE49-F238E27FC236}">
                <a16:creationId xmlns:a16="http://schemas.microsoft.com/office/drawing/2014/main" id="{A2DEA980-226F-53EC-2B47-492D3BA7E4D8}"/>
              </a:ext>
            </a:extLst>
          </p:cNvPr>
          <p:cNvSpPr txBox="1">
            <a:spLocks noChangeArrowheads="1"/>
          </p:cNvSpPr>
          <p:nvPr/>
        </p:nvSpPr>
        <p:spPr bwMode="auto">
          <a:xfrm>
            <a:off x="1132377" y="1319507"/>
            <a:ext cx="23486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Helvetica" panose="020B0604020202020204" pitchFamily="34" charset="0"/>
                <a:ea typeface="ヒラギノ角ゴ Pro W3" panose="020B0300000000000000" pitchFamily="-84" charset="-128"/>
                <a:cs typeface="+mn-cs"/>
              </a:rPr>
              <a:t>Treatment-naïve EGFR-mutant NSCLC</a:t>
            </a:r>
          </a:p>
        </p:txBody>
      </p:sp>
      <p:sp>
        <p:nvSpPr>
          <p:cNvPr id="24" name="TextBox 35">
            <a:extLst>
              <a:ext uri="{FF2B5EF4-FFF2-40B4-BE49-F238E27FC236}">
                <a16:creationId xmlns:a16="http://schemas.microsoft.com/office/drawing/2014/main" id="{B23C0FF3-C6A8-1481-AE1D-425FCD9B4165}"/>
              </a:ext>
            </a:extLst>
          </p:cNvPr>
          <p:cNvSpPr txBox="1">
            <a:spLocks noChangeArrowheads="1"/>
          </p:cNvSpPr>
          <p:nvPr/>
        </p:nvSpPr>
        <p:spPr bwMode="auto">
          <a:xfrm>
            <a:off x="5120611" y="1442617"/>
            <a:ext cx="1155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Helvetica" panose="020B0604020202020204" pitchFamily="34" charset="0"/>
                <a:ea typeface="ヒラギノ角ゴ Pro W3" panose="020B0300000000000000" pitchFamily="-84" charset="-128"/>
                <a:cs typeface="+mn-cs"/>
              </a:rPr>
              <a:t>Treated</a:t>
            </a:r>
          </a:p>
        </p:txBody>
      </p:sp>
      <p:sp>
        <p:nvSpPr>
          <p:cNvPr id="25" name="TextBox 36">
            <a:extLst>
              <a:ext uri="{FF2B5EF4-FFF2-40B4-BE49-F238E27FC236}">
                <a16:creationId xmlns:a16="http://schemas.microsoft.com/office/drawing/2014/main" id="{3B88E7ED-3EF9-8CF0-8689-371ACF5C7BE5}"/>
              </a:ext>
            </a:extLst>
          </p:cNvPr>
          <p:cNvSpPr txBox="1">
            <a:spLocks noChangeArrowheads="1"/>
          </p:cNvSpPr>
          <p:nvPr/>
        </p:nvSpPr>
        <p:spPr bwMode="auto">
          <a:xfrm>
            <a:off x="7975030" y="1300931"/>
            <a:ext cx="1973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Helvetica" panose="020B0604020202020204" pitchFamily="34" charset="0"/>
                <a:ea typeface="ヒラギノ角ゴ Pro W3" panose="020B0300000000000000" pitchFamily="-84" charset="-128"/>
                <a:cs typeface="+mn-cs"/>
              </a:rPr>
              <a:t>EGFR inhibitor-resistant disease</a:t>
            </a:r>
          </a:p>
        </p:txBody>
      </p:sp>
      <p:pic>
        <p:nvPicPr>
          <p:cNvPr id="26" name="Picture 25">
            <a:extLst>
              <a:ext uri="{FF2B5EF4-FFF2-40B4-BE49-F238E27FC236}">
                <a16:creationId xmlns:a16="http://schemas.microsoft.com/office/drawing/2014/main" id="{9903EF39-FB83-0F89-A978-84F9467FB2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328" t="33612" r="3401" b="34579"/>
          <a:stretch/>
        </p:blipFill>
        <p:spPr bwMode="auto">
          <a:xfrm>
            <a:off x="8779370" y="4219553"/>
            <a:ext cx="2581812" cy="208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a:extLst>
              <a:ext uri="{FF2B5EF4-FFF2-40B4-BE49-F238E27FC236}">
                <a16:creationId xmlns:a16="http://schemas.microsoft.com/office/drawing/2014/main" id="{91E12DF9-3B19-4412-F4BB-8E8730DF1977}"/>
              </a:ext>
            </a:extLst>
          </p:cNvPr>
          <p:cNvSpPr/>
          <p:nvPr/>
        </p:nvSpPr>
        <p:spPr>
          <a:xfrm>
            <a:off x="10402606" y="4557042"/>
            <a:ext cx="696686" cy="19158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36">
            <a:extLst>
              <a:ext uri="{FF2B5EF4-FFF2-40B4-BE49-F238E27FC236}">
                <a16:creationId xmlns:a16="http://schemas.microsoft.com/office/drawing/2014/main" id="{D8B489A1-A1F6-FE9F-CD4F-2A2C5E19A5F0}"/>
              </a:ext>
            </a:extLst>
          </p:cNvPr>
          <p:cNvSpPr txBox="1">
            <a:spLocks noChangeArrowheads="1"/>
          </p:cNvSpPr>
          <p:nvPr/>
        </p:nvSpPr>
        <p:spPr bwMode="auto">
          <a:xfrm>
            <a:off x="8848308" y="3734199"/>
            <a:ext cx="24439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Helvetica" panose="020B0604020202020204" pitchFamily="34" charset="0"/>
                <a:ea typeface="ヒラギノ角ゴ Pro W3" panose="020B0300000000000000" pitchFamily="-84" charset="-128"/>
                <a:cs typeface="+mn-cs"/>
              </a:rPr>
              <a:t>Mechanisms of resistance to osimertinib</a:t>
            </a:r>
          </a:p>
        </p:txBody>
      </p:sp>
      <p:cxnSp>
        <p:nvCxnSpPr>
          <p:cNvPr id="29" name="Straight Arrow Connector 28">
            <a:extLst>
              <a:ext uri="{FF2B5EF4-FFF2-40B4-BE49-F238E27FC236}">
                <a16:creationId xmlns:a16="http://schemas.microsoft.com/office/drawing/2014/main" id="{554AB3AA-0603-0189-E25C-4A94856A728F}"/>
              </a:ext>
            </a:extLst>
          </p:cNvPr>
          <p:cNvCxnSpPr>
            <a:cxnSpLocks noChangeShapeType="1"/>
          </p:cNvCxnSpPr>
          <p:nvPr/>
        </p:nvCxnSpPr>
        <p:spPr bwMode="auto">
          <a:xfrm flipV="1">
            <a:off x="7039831" y="2457185"/>
            <a:ext cx="579361" cy="9875"/>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p:spPr>
      </p:cxnSp>
      <p:cxnSp>
        <p:nvCxnSpPr>
          <p:cNvPr id="30" name="Straight Arrow Connector 29">
            <a:extLst>
              <a:ext uri="{FF2B5EF4-FFF2-40B4-BE49-F238E27FC236}">
                <a16:creationId xmlns:a16="http://schemas.microsoft.com/office/drawing/2014/main" id="{C3B63E2F-82D8-FF32-1C43-AD9759FECE95}"/>
              </a:ext>
            </a:extLst>
          </p:cNvPr>
          <p:cNvCxnSpPr>
            <a:cxnSpLocks noChangeShapeType="1"/>
          </p:cNvCxnSpPr>
          <p:nvPr/>
        </p:nvCxnSpPr>
        <p:spPr bwMode="auto">
          <a:xfrm>
            <a:off x="7671032" y="2467060"/>
            <a:ext cx="515461" cy="0"/>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p:spPr>
      </p:cxnSp>
      <p:cxnSp>
        <p:nvCxnSpPr>
          <p:cNvPr id="31" name="Connector: Curved 30">
            <a:extLst>
              <a:ext uri="{FF2B5EF4-FFF2-40B4-BE49-F238E27FC236}">
                <a16:creationId xmlns:a16="http://schemas.microsoft.com/office/drawing/2014/main" id="{8184AF54-F5F5-9E2E-C126-F0525C2D41C7}"/>
              </a:ext>
            </a:extLst>
          </p:cNvPr>
          <p:cNvCxnSpPr/>
          <p:nvPr/>
        </p:nvCxnSpPr>
        <p:spPr>
          <a:xfrm rot="16200000" flipH="1">
            <a:off x="8708499" y="2660127"/>
            <a:ext cx="1247312" cy="861178"/>
          </a:xfrm>
          <a:prstGeom prst="curvedConnector3">
            <a:avLst>
              <a:gd name="adj1" fmla="val 2835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40DFBEFB-D5F2-9106-229F-39EA09E52179}"/>
              </a:ext>
            </a:extLst>
          </p:cNvPr>
          <p:cNvCxnSpPr/>
          <p:nvPr/>
        </p:nvCxnSpPr>
        <p:spPr>
          <a:xfrm rot="16200000" flipH="1">
            <a:off x="9094968" y="2655189"/>
            <a:ext cx="1247312" cy="861178"/>
          </a:xfrm>
          <a:prstGeom prst="curvedConnector3">
            <a:avLst>
              <a:gd name="adj1" fmla="val -27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5D781BA-DE59-D0BE-A514-8AAB97FF124F}"/>
              </a:ext>
            </a:extLst>
          </p:cNvPr>
          <p:cNvSpPr txBox="1"/>
          <p:nvPr/>
        </p:nvSpPr>
        <p:spPr>
          <a:xfrm>
            <a:off x="9983380" y="2816840"/>
            <a:ext cx="7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Blood (</a:t>
            </a:r>
            <a:r>
              <a:rPr kumimoji="0" lang="en-US" sz="1200" b="0" i="0" u="none" strike="noStrike" kern="1200" cap="none" spc="0" normalizeH="0" baseline="0" noProof="0" dirty="0" err="1">
                <a:ln>
                  <a:noFill/>
                </a:ln>
                <a:solidFill>
                  <a:srgbClr val="FF0000"/>
                </a:solidFill>
                <a:effectLst/>
                <a:uLnTx/>
                <a:uFillTx/>
                <a:latin typeface="Calibri"/>
                <a:ea typeface="+mn-ea"/>
                <a:cs typeface="+mn-cs"/>
              </a:rPr>
              <a:t>ctDNA</a:t>
            </a:r>
            <a:r>
              <a:rPr kumimoji="0" lang="en-US" sz="12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34" name="TextBox 33">
            <a:extLst>
              <a:ext uri="{FF2B5EF4-FFF2-40B4-BE49-F238E27FC236}">
                <a16:creationId xmlns:a16="http://schemas.microsoft.com/office/drawing/2014/main" id="{7D551876-BC7E-57A6-D73F-2DFB60606771}"/>
              </a:ext>
            </a:extLst>
          </p:cNvPr>
          <p:cNvSpPr txBox="1"/>
          <p:nvPr/>
        </p:nvSpPr>
        <p:spPr>
          <a:xfrm>
            <a:off x="9059643" y="3101327"/>
            <a:ext cx="7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Tumor biopsy</a:t>
            </a:r>
          </a:p>
        </p:txBody>
      </p:sp>
      <p:sp>
        <p:nvSpPr>
          <p:cNvPr id="35" name="Slide Number Placeholder 3">
            <a:extLst>
              <a:ext uri="{FF2B5EF4-FFF2-40B4-BE49-F238E27FC236}">
                <a16:creationId xmlns:a16="http://schemas.microsoft.com/office/drawing/2014/main" id="{6A985082-9AFE-7697-8D20-9A36D7DF8827}"/>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198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3" grpId="0"/>
      <p:bldP spid="24" grpId="0"/>
      <p:bldP spid="25" grpId="0"/>
      <p:bldP spid="27" grpId="0" animBg="1"/>
      <p:bldP spid="28" grpId="0"/>
      <p:bldP spid="33"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C40C8D-4544-4BDF-B7ED-EC3CD48DF6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1495DCDD-22CA-40E8-8DB8-0AC5193C727F}"/>
              </a:ext>
            </a:extLst>
          </p:cNvPr>
          <p:cNvSpPr>
            <a:spLocks noGrp="1"/>
          </p:cNvSpPr>
          <p:nvPr>
            <p:ph type="body" sz="quarter" idx="15"/>
          </p:nvPr>
        </p:nvSpPr>
        <p:spPr/>
        <p:txBody>
          <a:bodyPr/>
          <a:lstStyle/>
          <a:p>
            <a:r>
              <a:rPr lang="en-US" altLang="zh-CN" dirty="0"/>
              <a:t>Shun Lu, MD, PhD</a:t>
            </a:r>
          </a:p>
        </p:txBody>
      </p:sp>
      <p:sp>
        <p:nvSpPr>
          <p:cNvPr id="9" name="Title 1">
            <a:extLst>
              <a:ext uri="{FF2B5EF4-FFF2-40B4-BE49-F238E27FC236}">
                <a16:creationId xmlns:a16="http://schemas.microsoft.com/office/drawing/2014/main" id="{D9018A5E-4A33-4797-B973-6AAA817C0051}"/>
              </a:ext>
            </a:extLst>
          </p:cNvPr>
          <p:cNvSpPr txBox="1">
            <a:spLocks/>
          </p:cNvSpPr>
          <p:nvPr/>
        </p:nvSpPr>
        <p:spPr>
          <a:xfrm>
            <a:off x="609600" y="304799"/>
            <a:ext cx="10972800" cy="916829"/>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MET inhibitors in EGFR-mutant, MET-amplified NSCLC</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			</a:t>
            </a:r>
            <a:r>
              <a:rPr kumimoji="0" lang="en-US" sz="20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Savolitinib</a:t>
            </a:r>
            <a:r>
              <a:rPr kumimoji="0" lang="en-US" sz="20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a:t>
            </a:r>
            <a:r>
              <a:rPr kumimoji="0" lang="en-US" sz="20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osimertinib</a:t>
            </a:r>
            <a:r>
              <a:rPr kumimoji="0" lang="en-US" sz="20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 vs platinum/pemetrexed</a:t>
            </a:r>
          </a:p>
        </p:txBody>
      </p:sp>
      <p:sp>
        <p:nvSpPr>
          <p:cNvPr id="14" name="TextBox 13">
            <a:extLst>
              <a:ext uri="{FF2B5EF4-FFF2-40B4-BE49-F238E27FC236}">
                <a16:creationId xmlns:a16="http://schemas.microsoft.com/office/drawing/2014/main" id="{10C643E4-D230-4E7B-AEFC-1B041D42E314}"/>
              </a:ext>
            </a:extLst>
          </p:cNvPr>
          <p:cNvSpPr txBox="1"/>
          <p:nvPr/>
        </p:nvSpPr>
        <p:spPr>
          <a:xfrm>
            <a:off x="6521360" y="6355084"/>
            <a:ext cx="38070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002557"/>
                </a:solidFill>
                <a:effectLst/>
                <a:uLnTx/>
                <a:uFillTx/>
                <a:latin typeface="Arial" panose="020B0604020202020204"/>
                <a:ea typeface="黑体" panose="02010609060101010101" pitchFamily="49" charset="-122"/>
                <a:cs typeface="Calibri" panose="020F0502020204030204" pitchFamily="34" charset="0"/>
              </a:rPr>
              <a:t>chemo, chemotherapy; CI,</a:t>
            </a:r>
            <a:r>
              <a:rPr kumimoji="0" lang="zh-CN" altLang="en-US" sz="600" b="0" i="0" u="none" strike="noStrike" kern="1200" cap="none" spc="0" normalizeH="0" baseline="0" noProof="0" dirty="0">
                <a:ln>
                  <a:noFill/>
                </a:ln>
                <a:solidFill>
                  <a:srgbClr val="002557"/>
                </a:solidFill>
                <a:effectLst/>
                <a:uLnTx/>
                <a:uFillTx/>
                <a:latin typeface="Arial" panose="020B0604020202020204"/>
                <a:ea typeface="黑体" panose="02010609060101010101" pitchFamily="49" charset="-122"/>
                <a:cs typeface="Calibri" panose="020F0502020204030204" pitchFamily="34" charset="0"/>
              </a:rPr>
              <a:t> </a:t>
            </a:r>
            <a:r>
              <a:rPr kumimoji="0" lang="en-US" altLang="zh-CN" sz="600" b="0" i="0" u="none" strike="noStrike" kern="1200" cap="none" spc="0" normalizeH="0" baseline="0" noProof="0" dirty="0">
                <a:ln>
                  <a:noFill/>
                </a:ln>
                <a:solidFill>
                  <a:srgbClr val="002557"/>
                </a:solidFill>
                <a:effectLst/>
                <a:uLnTx/>
                <a:uFillTx/>
                <a:latin typeface="Arial" panose="020B0604020202020204"/>
                <a:ea typeface="黑体" panose="02010609060101010101" pitchFamily="49" charset="-122"/>
                <a:cs typeface="Calibri" panose="020F0502020204030204" pitchFamily="34" charset="0"/>
              </a:rPr>
              <a:t>confidence interval; ECOG, Eastern Cooperative Oncology Group; EGFR, epidermal growth factor receptor; HR: hazard ratio; IRC, independent review committee; PFS, progression-free survival; TKI, tyrosine kinase inhibitor.</a:t>
            </a:r>
          </a:p>
        </p:txBody>
      </p:sp>
      <p:grpSp>
        <p:nvGrpSpPr>
          <p:cNvPr id="6" name="Group 5">
            <a:extLst>
              <a:ext uri="{FF2B5EF4-FFF2-40B4-BE49-F238E27FC236}">
                <a16:creationId xmlns:a16="http://schemas.microsoft.com/office/drawing/2014/main" id="{C5B25F26-04D6-46FC-957E-6E0751C16019}"/>
              </a:ext>
            </a:extLst>
          </p:cNvPr>
          <p:cNvGrpSpPr/>
          <p:nvPr/>
        </p:nvGrpSpPr>
        <p:grpSpPr>
          <a:xfrm>
            <a:off x="6096000" y="1786292"/>
            <a:ext cx="5690525" cy="2618823"/>
            <a:chOff x="1223555" y="1338877"/>
            <a:chExt cx="9744890" cy="4869512"/>
          </a:xfrm>
        </p:grpSpPr>
        <p:pic>
          <p:nvPicPr>
            <p:cNvPr id="2050" name="Picture 2">
              <a:extLst>
                <a:ext uri="{FF2B5EF4-FFF2-40B4-BE49-F238E27FC236}">
                  <a16:creationId xmlns:a16="http://schemas.microsoft.com/office/drawing/2014/main" id="{E00E5267-F716-4DBA-A205-A45B4ADC8D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3" b="1029"/>
            <a:stretch/>
          </p:blipFill>
          <p:spPr bwMode="auto">
            <a:xfrm>
              <a:off x="1223555" y="1338877"/>
              <a:ext cx="9744890" cy="48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9DA1B64-83C4-4329-BA0E-41CEA27135F0}"/>
                </a:ext>
              </a:extLst>
            </p:cNvPr>
            <p:cNvSpPr txBox="1"/>
            <p:nvPr/>
          </p:nvSpPr>
          <p:spPr>
            <a:xfrm>
              <a:off x="3398292" y="4589929"/>
              <a:ext cx="22167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3" name="TextBox 12">
              <a:extLst>
                <a:ext uri="{FF2B5EF4-FFF2-40B4-BE49-F238E27FC236}">
                  <a16:creationId xmlns:a16="http://schemas.microsoft.com/office/drawing/2014/main" id="{A36DC4E0-21DD-41E7-98C6-7532B661931A}"/>
                </a:ext>
              </a:extLst>
            </p:cNvPr>
            <p:cNvSpPr txBox="1"/>
            <p:nvPr/>
          </p:nvSpPr>
          <p:spPr>
            <a:xfrm>
              <a:off x="2538755" y="4959261"/>
              <a:ext cx="4630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TextBox 14">
              <a:extLst>
                <a:ext uri="{FF2B5EF4-FFF2-40B4-BE49-F238E27FC236}">
                  <a16:creationId xmlns:a16="http://schemas.microsoft.com/office/drawing/2014/main" id="{1BAB1EAE-BB53-46F0-9419-AC1AC89E89A3}"/>
                </a:ext>
              </a:extLst>
            </p:cNvPr>
            <p:cNvSpPr txBox="1"/>
            <p:nvPr/>
          </p:nvSpPr>
          <p:spPr>
            <a:xfrm>
              <a:off x="2187148" y="3493652"/>
              <a:ext cx="4630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grpSp>
      <p:graphicFrame>
        <p:nvGraphicFramePr>
          <p:cNvPr id="5" name="Table 5">
            <a:extLst>
              <a:ext uri="{FF2B5EF4-FFF2-40B4-BE49-F238E27FC236}">
                <a16:creationId xmlns:a16="http://schemas.microsoft.com/office/drawing/2014/main" id="{CF07C930-5338-D2A2-6550-136BE0C52485}"/>
              </a:ext>
            </a:extLst>
          </p:cNvPr>
          <p:cNvGraphicFramePr>
            <a:graphicFrameLocks noGrp="1"/>
          </p:cNvGraphicFramePr>
          <p:nvPr/>
        </p:nvGraphicFramePr>
        <p:xfrm>
          <a:off x="1560486" y="4449226"/>
          <a:ext cx="9774718" cy="1752600"/>
        </p:xfrm>
        <a:graphic>
          <a:graphicData uri="http://schemas.openxmlformats.org/drawingml/2006/table">
            <a:tbl>
              <a:tblPr firstRow="1" bandRow="1">
                <a:tableStyleId>{5C22544A-7EE6-4342-B048-85BDC9FD1C3A}</a:tableStyleId>
              </a:tblPr>
              <a:tblGrid>
                <a:gridCol w="2758147">
                  <a:extLst>
                    <a:ext uri="{9D8B030D-6E8A-4147-A177-3AD203B41FA5}">
                      <a16:colId xmlns:a16="http://schemas.microsoft.com/office/drawing/2014/main" val="3529329120"/>
                    </a:ext>
                  </a:extLst>
                </a:gridCol>
                <a:gridCol w="2488229">
                  <a:extLst>
                    <a:ext uri="{9D8B030D-6E8A-4147-A177-3AD203B41FA5}">
                      <a16:colId xmlns:a16="http://schemas.microsoft.com/office/drawing/2014/main" val="2107129190"/>
                    </a:ext>
                  </a:extLst>
                </a:gridCol>
                <a:gridCol w="2264171">
                  <a:extLst>
                    <a:ext uri="{9D8B030D-6E8A-4147-A177-3AD203B41FA5}">
                      <a16:colId xmlns:a16="http://schemas.microsoft.com/office/drawing/2014/main" val="1953199169"/>
                    </a:ext>
                  </a:extLst>
                </a:gridCol>
                <a:gridCol w="2264171">
                  <a:extLst>
                    <a:ext uri="{9D8B030D-6E8A-4147-A177-3AD203B41FA5}">
                      <a16:colId xmlns:a16="http://schemas.microsoft.com/office/drawing/2014/main" val="143021698"/>
                    </a:ext>
                  </a:extLst>
                </a:gridCol>
              </a:tblGrid>
              <a:tr h="344157">
                <a:tc>
                  <a:txBody>
                    <a:bodyPr/>
                    <a:lstStyle/>
                    <a:p>
                      <a:endParaRPr lang="zh-CN" altLang="en-US" sz="13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kern="0" dirty="0" err="1">
                          <a:solidFill>
                            <a:schemeClr val="bg1"/>
                          </a:solidFill>
                          <a:latin typeface="+mn-lt"/>
                        </a:rPr>
                        <a:t>Savo-Osi</a:t>
                      </a:r>
                      <a:endParaRPr lang="en-US" altLang="zh-CN" sz="1300" kern="0" dirty="0">
                        <a:solidFill>
                          <a:schemeClr val="bg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kern="0" dirty="0">
                          <a:solidFill>
                            <a:schemeClr val="bg1"/>
                          </a:solidFill>
                          <a:latin typeface="+mn-lt"/>
                        </a:rPr>
                        <a:t>N=106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2004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b="1" dirty="0">
                          <a:solidFill>
                            <a:srgbClr val="002557"/>
                          </a:solidFill>
                          <a:effectLst/>
                          <a:latin typeface="+mn-lt"/>
                        </a:rPr>
                        <a:t>Chemo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b="1" dirty="0">
                          <a:solidFill>
                            <a:srgbClr val="002557"/>
                          </a:solidFill>
                          <a:effectLst/>
                          <a:latin typeface="+mn-lt"/>
                        </a:rPr>
                        <a:t>N=105 </a:t>
                      </a:r>
                      <a:endParaRPr lang="en-US" altLang="zh-CN" sz="1300" b="1" i="0" dirty="0">
                        <a:solidFill>
                          <a:srgbClr val="002557"/>
                        </a:solidFill>
                        <a:effectLst/>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b="1" dirty="0">
                          <a:solidFill>
                            <a:schemeClr val="bg1"/>
                          </a:solidFill>
                          <a:latin typeface="+mn-lt"/>
                        </a:rPr>
                        <a:t>Stratified OR (95% CI)</a:t>
                      </a:r>
                      <a:endParaRPr lang="zh-CN" altLang="en-US" sz="1300" b="1"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773656632"/>
                  </a:ext>
                </a:extLst>
              </a:tr>
              <a:tr h="344157">
                <a:tc>
                  <a:txBody>
                    <a:bodyPr/>
                    <a:lstStyle/>
                    <a:p>
                      <a:r>
                        <a:rPr lang="en-US" altLang="zh-CN" sz="1300" b="1" dirty="0">
                          <a:solidFill>
                            <a:srgbClr val="002557"/>
                          </a:solidFill>
                          <a:latin typeface="+mn-lt"/>
                        </a:rPr>
                        <a:t>ORR, % (95% CI)</a:t>
                      </a:r>
                      <a:endParaRPr lang="zh-CN" altLang="en-US" sz="1300" b="1" dirty="0">
                        <a:solidFill>
                          <a:srgbClr val="002557"/>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58 (49-68)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34 (25-44)</a:t>
                      </a:r>
                      <a:endParaRPr lang="zh-CN" altLang="en-US" sz="1300" b="0" dirty="0">
                        <a:solidFill>
                          <a:srgbClr val="002557"/>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2.74 (1.50-4.98)</a:t>
                      </a:r>
                    </a:p>
                    <a:p>
                      <a:pPr algn="ctr"/>
                      <a:r>
                        <a:rPr lang="en-US" altLang="zh-CN" sz="1300" b="0" i="1" dirty="0">
                          <a:solidFill>
                            <a:srgbClr val="002557"/>
                          </a:solidFill>
                          <a:latin typeface="+mn-lt"/>
                        </a:rPr>
                        <a:t>p=</a:t>
                      </a:r>
                      <a:r>
                        <a:rPr lang="en-US" altLang="zh-CN" sz="1300" b="0" dirty="0">
                          <a:solidFill>
                            <a:srgbClr val="002557"/>
                          </a:solidFill>
                          <a:latin typeface="+mn-lt"/>
                        </a:rPr>
                        <a:t>0.0004</a:t>
                      </a:r>
                      <a:endParaRPr lang="zh-CN" altLang="en-US" sz="1300" b="0" dirty="0">
                        <a:solidFill>
                          <a:srgbClr val="002557"/>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2613628"/>
                  </a:ext>
                </a:extLst>
              </a:tr>
              <a:tr h="344157">
                <a:tc>
                  <a:txBody>
                    <a:bodyPr/>
                    <a:lstStyle/>
                    <a:p>
                      <a:r>
                        <a:rPr lang="en-US" altLang="zh-CN" sz="1300" b="1" dirty="0">
                          <a:solidFill>
                            <a:srgbClr val="002557"/>
                          </a:solidFill>
                          <a:latin typeface="+mn-lt"/>
                        </a:rPr>
                        <a:t>DCR, % (95% CI)</a:t>
                      </a:r>
                      <a:endParaRPr lang="zh-CN" altLang="en-US" sz="1300" b="1" dirty="0">
                        <a:solidFill>
                          <a:srgbClr val="002557"/>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89 (81-94)</a:t>
                      </a:r>
                      <a:endParaRPr lang="zh-CN" altLang="en-US" sz="1300" b="0" dirty="0">
                        <a:solidFill>
                          <a:srgbClr val="002557"/>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67 (57-76)</a:t>
                      </a:r>
                      <a:endParaRPr lang="zh-CN" altLang="en-US" sz="1300" b="0" dirty="0">
                        <a:solidFill>
                          <a:srgbClr val="002557"/>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3.98 (1.81-8.82)</a:t>
                      </a:r>
                    </a:p>
                    <a:p>
                      <a:pPr algn="ctr"/>
                      <a:r>
                        <a:rPr lang="en-US" altLang="zh-CN" sz="1300" b="0" i="1" dirty="0">
                          <a:solidFill>
                            <a:srgbClr val="002557"/>
                          </a:solidFill>
                          <a:latin typeface="+mn-lt"/>
                        </a:rPr>
                        <a:t>p</a:t>
                      </a:r>
                      <a:r>
                        <a:rPr lang="en-US" altLang="zh-CN" sz="1300" b="0" dirty="0">
                          <a:solidFill>
                            <a:srgbClr val="002557"/>
                          </a:solidFill>
                          <a:latin typeface="+mn-lt"/>
                        </a:rPr>
                        <a:t>=0.0001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026941"/>
                  </a:ext>
                </a:extLst>
              </a:tr>
              <a:tr h="204343">
                <a:tc>
                  <a:txBody>
                    <a:bodyPr/>
                    <a:lstStyle/>
                    <a:p>
                      <a:r>
                        <a:rPr lang="en-US" altLang="zh-CN" sz="1300" b="1" dirty="0">
                          <a:solidFill>
                            <a:srgbClr val="002557"/>
                          </a:solidFill>
                          <a:latin typeface="+mn-lt"/>
                        </a:rPr>
                        <a:t>Median </a:t>
                      </a:r>
                      <a:r>
                        <a:rPr lang="en-US" altLang="zh-CN" sz="1300" b="1" dirty="0" err="1">
                          <a:solidFill>
                            <a:srgbClr val="002557"/>
                          </a:solidFill>
                          <a:latin typeface="+mn-lt"/>
                        </a:rPr>
                        <a:t>DoR</a:t>
                      </a:r>
                      <a:r>
                        <a:rPr lang="en-US" altLang="zh-CN" sz="1300" b="1" dirty="0">
                          <a:solidFill>
                            <a:srgbClr val="002557"/>
                          </a:solidFill>
                          <a:latin typeface="+mn-lt"/>
                        </a:rPr>
                        <a:t>, month (95% CI)</a:t>
                      </a:r>
                      <a:endParaRPr lang="zh-CN" altLang="en-US" sz="1300" b="1" dirty="0">
                        <a:solidFill>
                          <a:srgbClr val="002557"/>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8.4 (5.9-11.1)</a:t>
                      </a:r>
                      <a:endParaRPr lang="zh-CN" altLang="en-US" sz="1300" b="0" dirty="0">
                        <a:solidFill>
                          <a:srgbClr val="002557"/>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3.2 (2.8-4.2)</a:t>
                      </a:r>
                      <a:endParaRPr lang="zh-CN" altLang="en-US" sz="1300" b="0" dirty="0">
                        <a:solidFill>
                          <a:srgbClr val="002557"/>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300" b="0" dirty="0">
                          <a:solidFill>
                            <a:srgbClr val="002557"/>
                          </a:solidFill>
                          <a:latin typeface="+mn-lt"/>
                        </a:rPr>
                        <a:t>-</a:t>
                      </a:r>
                      <a:endParaRPr lang="zh-CN" altLang="en-US" sz="1300" b="0" dirty="0">
                        <a:solidFill>
                          <a:srgbClr val="002557"/>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9716809"/>
                  </a:ext>
                </a:extLst>
              </a:tr>
            </a:tbl>
          </a:graphicData>
        </a:graphic>
      </p:graphicFrame>
      <p:pic>
        <p:nvPicPr>
          <p:cNvPr id="7" name="Picture 6">
            <a:extLst>
              <a:ext uri="{FF2B5EF4-FFF2-40B4-BE49-F238E27FC236}">
                <a16:creationId xmlns:a16="http://schemas.microsoft.com/office/drawing/2014/main" id="{8EB7EB7C-BA8B-9AFB-801C-6454167EC2E2}"/>
              </a:ext>
            </a:extLst>
          </p:cNvPr>
          <p:cNvPicPr>
            <a:picLocks noChangeAspect="1"/>
          </p:cNvPicPr>
          <p:nvPr/>
        </p:nvPicPr>
        <p:blipFill>
          <a:blip r:embed="rId3"/>
          <a:stretch>
            <a:fillRect/>
          </a:stretch>
        </p:blipFill>
        <p:spPr>
          <a:xfrm>
            <a:off x="1439215" y="1760382"/>
            <a:ext cx="3527836" cy="2618823"/>
          </a:xfrm>
          <a:prstGeom prst="rect">
            <a:avLst/>
          </a:prstGeom>
        </p:spPr>
      </p:pic>
    </p:spTree>
    <p:extLst>
      <p:ext uri="{BB962C8B-B14F-4D97-AF65-F5344CB8AC3E}">
        <p14:creationId xmlns:p14="http://schemas.microsoft.com/office/powerpoint/2010/main" val="2247109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16C4-2616-F9BB-EAB9-E3700B5A6A7E}"/>
              </a:ext>
            </a:extLst>
          </p:cNvPr>
          <p:cNvSpPr>
            <a:spLocks noGrp="1"/>
          </p:cNvSpPr>
          <p:nvPr>
            <p:ph type="title"/>
          </p:nvPr>
        </p:nvSpPr>
        <p:spPr/>
        <p:txBody>
          <a:bodyPr>
            <a:normAutofit/>
          </a:bodyPr>
          <a:lstStyle/>
          <a:p>
            <a:r>
              <a:rPr lang="en-US" dirty="0">
                <a:cs typeface="Arial" panose="020B0604020202020204" pitchFamily="34" charset="0"/>
              </a:rPr>
              <a:t>VEGF inhibition might improve both efficacy AND toxicity</a:t>
            </a:r>
          </a:p>
        </p:txBody>
      </p:sp>
      <p:sp>
        <p:nvSpPr>
          <p:cNvPr id="4" name="Slide Number Placeholder 3">
            <a:extLst>
              <a:ext uri="{FF2B5EF4-FFF2-40B4-BE49-F238E27FC236}">
                <a16:creationId xmlns:a16="http://schemas.microsoft.com/office/drawing/2014/main" id="{7E89654B-86BB-3881-3FE9-A769DB3CBA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B077445C-F8E9-4541-1C6F-EB0C6B94FE17}"/>
              </a:ext>
            </a:extLst>
          </p:cNvPr>
          <p:cNvSpPr txBox="1">
            <a:spLocks/>
          </p:cNvSpPr>
          <p:nvPr/>
        </p:nvSpPr>
        <p:spPr>
          <a:xfrm>
            <a:off x="439846" y="1987754"/>
            <a:ext cx="5562055" cy="3471213"/>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The addition of a VEGF or VEGFR2 inhibitor can increase the progression-free survival when added to an EGFR TKI in EGFR-mutant lung cancer</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Preclinical data demonstrates the crosstalk between VEGF and MET signaling</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Dual inhibition of VEGFR and MET may be able to delay or overcome resistance to EGFR TKIs</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The addition of a VEGF pathway inhibitor may improve toxicity associated with MET inhibition by decreasing peripheral edema</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6" name="Picture 5" descr="A graph showing the number of patients in the presence of cancer&#10;&#10;Description automatically generated">
            <a:extLst>
              <a:ext uri="{FF2B5EF4-FFF2-40B4-BE49-F238E27FC236}">
                <a16:creationId xmlns:a16="http://schemas.microsoft.com/office/drawing/2014/main" id="{FCF6232E-319C-A2C9-BC27-B31759621294}"/>
              </a:ext>
            </a:extLst>
          </p:cNvPr>
          <p:cNvPicPr>
            <a:picLocks noChangeAspect="1"/>
          </p:cNvPicPr>
          <p:nvPr/>
        </p:nvPicPr>
        <p:blipFill>
          <a:blip r:embed="rId2" cstate="print">
            <a:extLst>
              <a:ext uri="{28A0092B-C50C-407E-A947-70E740481C1C}">
                <a14:useLocalDpi xmlns:a14="http://schemas.microsoft.com/office/drawing/2010/main" val="0"/>
              </a:ext>
            </a:extLst>
          </a:blip>
          <a:srcRect l="2778" t="12167" b="21510"/>
          <a:stretch/>
        </p:blipFill>
        <p:spPr>
          <a:xfrm>
            <a:off x="6001901" y="2555681"/>
            <a:ext cx="5830435" cy="2194561"/>
          </a:xfrm>
          <a:prstGeom prst="rect">
            <a:avLst/>
          </a:prstGeom>
        </p:spPr>
      </p:pic>
      <p:sp>
        <p:nvSpPr>
          <p:cNvPr id="7" name="TextBox 6">
            <a:extLst>
              <a:ext uri="{FF2B5EF4-FFF2-40B4-BE49-F238E27FC236}">
                <a16:creationId xmlns:a16="http://schemas.microsoft.com/office/drawing/2014/main" id="{E6348263-3218-4B15-731C-9D522203BA4D}"/>
              </a:ext>
            </a:extLst>
          </p:cNvPr>
          <p:cNvSpPr txBox="1"/>
          <p:nvPr/>
        </p:nvSpPr>
        <p:spPr>
          <a:xfrm>
            <a:off x="9774935" y="5813454"/>
            <a:ext cx="20574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alibri"/>
                <a:ea typeface="+mn-ea"/>
                <a:cs typeface="+mn-cs"/>
              </a:rPr>
              <a:t>Le X, ESMO 2023</a:t>
            </a:r>
          </a:p>
        </p:txBody>
      </p:sp>
      <p:sp>
        <p:nvSpPr>
          <p:cNvPr id="8" name="TextBox 7">
            <a:extLst>
              <a:ext uri="{FF2B5EF4-FFF2-40B4-BE49-F238E27FC236}">
                <a16:creationId xmlns:a16="http://schemas.microsoft.com/office/drawing/2014/main" id="{F3611E54-491F-4077-98E8-5DE1F2330E08}"/>
              </a:ext>
            </a:extLst>
          </p:cNvPr>
          <p:cNvSpPr txBox="1"/>
          <p:nvPr/>
        </p:nvSpPr>
        <p:spPr>
          <a:xfrm>
            <a:off x="6355080" y="2101766"/>
            <a:ext cx="54010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Osimertinib with or without ramucirumab (RAMOSE)</a:t>
            </a:r>
          </a:p>
        </p:txBody>
      </p:sp>
    </p:spTree>
    <p:extLst>
      <p:ext uri="{BB962C8B-B14F-4D97-AF65-F5344CB8AC3E}">
        <p14:creationId xmlns:p14="http://schemas.microsoft.com/office/powerpoint/2010/main" val="217287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95300" y="46241"/>
            <a:ext cx="10660380" cy="1456386"/>
          </a:xfrm>
        </p:spPr>
        <p:txBody>
          <a:bodyPr/>
          <a:lstStyle/>
          <a:p>
            <a:r>
              <a:rPr lang="en-US" dirty="0"/>
              <a:t>S1900G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904875" y="1845734"/>
            <a:ext cx="10546080" cy="4023360"/>
          </a:xfrm>
        </p:spPr>
        <p:txBody>
          <a:bodyPr/>
          <a:lstStyle/>
          <a:p>
            <a:pPr marL="0" indent="0">
              <a:buNone/>
            </a:pPr>
            <a:endParaRPr lang="en-US" dirty="0"/>
          </a:p>
          <a:p>
            <a:pPr marL="0" indent="0">
              <a:buNone/>
            </a:pPr>
            <a:r>
              <a:rPr lang="en-US" dirty="0"/>
              <a:t>	</a:t>
            </a:r>
          </a:p>
        </p:txBody>
      </p:sp>
      <p:grpSp>
        <p:nvGrpSpPr>
          <p:cNvPr id="4" name="Group 3">
            <a:extLst>
              <a:ext uri="{FF2B5EF4-FFF2-40B4-BE49-F238E27FC236}">
                <a16:creationId xmlns:a16="http://schemas.microsoft.com/office/drawing/2014/main" id="{5F972A1F-04CE-A852-6FB6-DB58B653A974}"/>
              </a:ext>
            </a:extLst>
          </p:cNvPr>
          <p:cNvGrpSpPr/>
          <p:nvPr/>
        </p:nvGrpSpPr>
        <p:grpSpPr>
          <a:xfrm>
            <a:off x="475862" y="1523720"/>
            <a:ext cx="11623171" cy="4663118"/>
            <a:chOff x="32351" y="1546790"/>
            <a:chExt cx="12643881" cy="5113393"/>
          </a:xfrm>
        </p:grpSpPr>
        <p:sp>
          <p:nvSpPr>
            <p:cNvPr id="5" name="Text Box 4">
              <a:extLst>
                <a:ext uri="{FF2B5EF4-FFF2-40B4-BE49-F238E27FC236}">
                  <a16:creationId xmlns:a16="http://schemas.microsoft.com/office/drawing/2014/main" id="{8B47EF3D-ED56-061E-569C-F4B98D8C59C8}"/>
                </a:ext>
              </a:extLst>
            </p:cNvPr>
            <p:cNvSpPr txBox="1">
              <a:spLocks noChangeArrowheads="1"/>
            </p:cNvSpPr>
            <p:nvPr/>
          </p:nvSpPr>
          <p:spPr bwMode="auto">
            <a:xfrm>
              <a:off x="6146335" y="2307500"/>
              <a:ext cx="3334727" cy="1059702"/>
            </a:xfrm>
            <a:prstGeom prst="rect">
              <a:avLst/>
            </a:prstGeom>
            <a:solidFill>
              <a:schemeClr val="accent3">
                <a:lumMod val="60000"/>
                <a:lumOff val="40000"/>
              </a:schemeClr>
            </a:solidFill>
            <a:ln w="9525">
              <a:solidFill>
                <a:srgbClr val="FF0000"/>
              </a:solidFill>
              <a:miter lim="800000"/>
              <a:headEnd/>
              <a:tailEnd/>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Capmatinib at 400 mg BID</a:t>
              </a:r>
              <a:r>
                <a:rPr kumimoji="0" lang="en-US" sz="1800" b="1" i="0" u="none" strike="noStrike" kern="1200" cap="none" spc="0" normalizeH="0" baseline="30000" noProof="0" dirty="0">
                  <a:ln>
                    <a:noFill/>
                  </a:ln>
                  <a:solidFill>
                    <a:srgbClr val="000000"/>
                  </a:solidFill>
                  <a:effectLst/>
                  <a:uLnTx/>
                  <a:uFillTx/>
                  <a:latin typeface="Calibri"/>
                  <a:ea typeface="+mn-ea"/>
                  <a:cs typeface="Times New Roman" charset="0"/>
                </a:rPr>
                <a:t>** </a:t>
              </a: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 plus osimertinib 80mg QD plus ramucirumab 10mg/kg Q2w</a:t>
              </a:r>
            </a:p>
          </p:txBody>
        </p:sp>
        <p:sp>
          <p:nvSpPr>
            <p:cNvPr id="6" name="Text Box 18">
              <a:extLst>
                <a:ext uri="{FF2B5EF4-FFF2-40B4-BE49-F238E27FC236}">
                  <a16:creationId xmlns:a16="http://schemas.microsoft.com/office/drawing/2014/main" id="{0F1AD3A6-B373-F6F3-8CA6-9FF2C520BE7E}"/>
                </a:ext>
              </a:extLst>
            </p:cNvPr>
            <p:cNvSpPr txBox="1">
              <a:spLocks noChangeArrowheads="1"/>
            </p:cNvSpPr>
            <p:nvPr/>
          </p:nvSpPr>
          <p:spPr bwMode="auto">
            <a:xfrm>
              <a:off x="32351" y="1546790"/>
              <a:ext cx="5123533" cy="3641572"/>
            </a:xfrm>
            <a:prstGeom prst="rect">
              <a:avLst/>
            </a:prstGeom>
            <a:solidFill>
              <a:schemeClr val="accent3">
                <a:lumMod val="60000"/>
                <a:lumOff val="40000"/>
              </a:schemeClr>
            </a:solidFill>
            <a:ln w="3175">
              <a:solidFill>
                <a:srgbClr val="FF0000"/>
              </a:solidFill>
              <a:miter lim="800000"/>
              <a:headEnd/>
              <a:tailEnd/>
            </a:ln>
          </p:spPr>
          <p:txBody>
            <a:bodyPr lIns="68580" tIns="34291" rIns="68580" bIns="3429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a:ea typeface="+mn-ea"/>
                  <a:cs typeface="Times New Roman" charset="0"/>
                </a:rPr>
                <a:t>KEY ELIGIBILITY</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Advanced </a:t>
              </a:r>
              <a:r>
                <a:rPr kumimoji="0" lang="en-US" sz="1600" b="1" i="1" u="none" strike="noStrike" kern="1200" cap="none" spc="0" normalizeH="0" baseline="0" noProof="0" dirty="0">
                  <a:ln>
                    <a:noFill/>
                  </a:ln>
                  <a:solidFill>
                    <a:srgbClr val="000000"/>
                  </a:solidFill>
                  <a:effectLst/>
                  <a:uLnTx/>
                  <a:uFillTx/>
                  <a:latin typeface="Calibri"/>
                  <a:ea typeface="+mn-ea"/>
                  <a:cs typeface="Times New Roman" charset="0"/>
                </a:rPr>
                <a:t>EGFR</a:t>
              </a: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-mutant NSCLC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At least 1 prior EGFR TKI, including osimertinib as the most recent prior treatment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Osimertinib may be given alone or in combination with other agents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1" u="none" strike="noStrike" kern="1200" cap="none" spc="0" normalizeH="0" baseline="0" noProof="0" dirty="0">
                  <a:ln>
                    <a:noFill/>
                  </a:ln>
                  <a:solidFill>
                    <a:srgbClr val="000000"/>
                  </a:solidFill>
                  <a:effectLst/>
                  <a:uLnTx/>
                  <a:uFillTx/>
                  <a:latin typeface="Calibri"/>
                  <a:ea typeface="+mn-ea"/>
                  <a:cs typeface="Times New Roman" charset="0"/>
                </a:rPr>
                <a:t>MET</a:t>
              </a: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 amplification*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Chemotherapy +/- immunotherapy is allowed but not required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No prior MET tyrosine kinase inhibitor (prior amivantamab allowed)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Prior VEGF pathway inhibitors allowed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Untreated, asymptomatic brain metastases allowed</a:t>
              </a:r>
              <a:endParaRPr kumimoji="0" lang="en-US" altLang="en-US" sz="1600" b="1" i="0" u="none" strike="noStrike" kern="0" cap="none" spc="0" normalizeH="0" baseline="0" noProof="0" dirty="0">
                <a:ln>
                  <a:noFill/>
                </a:ln>
                <a:solidFill>
                  <a:sysClr val="windowText" lastClr="000000"/>
                </a:solidFill>
                <a:effectLst/>
                <a:uLnTx/>
                <a:uFillTx/>
                <a:latin typeface="Calibri"/>
                <a:ea typeface="ＭＳ Ｐゴシック" panose="020B0600070205080204" pitchFamily="34" charset="-128"/>
                <a:cs typeface="+mn-cs"/>
              </a:endParaRPr>
            </a:p>
          </p:txBody>
        </p:sp>
        <p:cxnSp>
          <p:nvCxnSpPr>
            <p:cNvPr id="7" name="Straight Arrow Connector 6">
              <a:extLst>
                <a:ext uri="{FF2B5EF4-FFF2-40B4-BE49-F238E27FC236}">
                  <a16:creationId xmlns:a16="http://schemas.microsoft.com/office/drawing/2014/main" id="{7946D60C-15CD-5AC8-7D7D-E1DA1C7C1B77}"/>
                </a:ext>
              </a:extLst>
            </p:cNvPr>
            <p:cNvCxnSpPr>
              <a:cxnSpLocks noChangeShapeType="1"/>
            </p:cNvCxnSpPr>
            <p:nvPr/>
          </p:nvCxnSpPr>
          <p:spPr bwMode="auto">
            <a:xfrm flipV="1">
              <a:off x="5464481" y="2864089"/>
              <a:ext cx="561410" cy="286074"/>
            </a:xfrm>
            <a:prstGeom prst="straightConnector1">
              <a:avLst/>
            </a:prstGeom>
            <a:noFill/>
            <a:ln w="28575">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 name="Text Box 16">
              <a:extLst>
                <a:ext uri="{FF2B5EF4-FFF2-40B4-BE49-F238E27FC236}">
                  <a16:creationId xmlns:a16="http://schemas.microsoft.com/office/drawing/2014/main" id="{3572D4C1-711D-E05B-3071-5E3F31D67F20}"/>
                </a:ext>
              </a:extLst>
            </p:cNvPr>
            <p:cNvSpPr txBox="1">
              <a:spLocks noChangeArrowheads="1"/>
            </p:cNvSpPr>
            <p:nvPr/>
          </p:nvSpPr>
          <p:spPr bwMode="auto">
            <a:xfrm>
              <a:off x="9739233" y="2407708"/>
              <a:ext cx="2861398" cy="637789"/>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Primary Endpoints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Progression-free survival</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p:txBody>
        </p:sp>
        <p:sp>
          <p:nvSpPr>
            <p:cNvPr id="9" name="Text Box 16">
              <a:extLst>
                <a:ext uri="{FF2B5EF4-FFF2-40B4-BE49-F238E27FC236}">
                  <a16:creationId xmlns:a16="http://schemas.microsoft.com/office/drawing/2014/main" id="{D7B32232-B990-5034-3742-65E62274DB1C}"/>
                </a:ext>
              </a:extLst>
            </p:cNvPr>
            <p:cNvSpPr txBox="1">
              <a:spLocks noChangeArrowheads="1"/>
            </p:cNvSpPr>
            <p:nvPr/>
          </p:nvSpPr>
          <p:spPr bwMode="auto">
            <a:xfrm>
              <a:off x="9814833" y="3135771"/>
              <a:ext cx="2861399" cy="177452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Secondary Endpoints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rPr>
                <a:t>Toxicity by CTCAE</a:t>
              </a: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Response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Duration of response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Overall survival</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Edema</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Changes in weight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p:txBody>
        </p:sp>
        <p:sp>
          <p:nvSpPr>
            <p:cNvPr id="10" name="TextBox 9">
              <a:extLst>
                <a:ext uri="{FF2B5EF4-FFF2-40B4-BE49-F238E27FC236}">
                  <a16:creationId xmlns:a16="http://schemas.microsoft.com/office/drawing/2014/main" id="{0AA160B3-2DEE-031F-2CED-0CADACFF8533}"/>
                </a:ext>
              </a:extLst>
            </p:cNvPr>
            <p:cNvSpPr txBox="1"/>
            <p:nvPr/>
          </p:nvSpPr>
          <p:spPr>
            <a:xfrm>
              <a:off x="195992" y="5850193"/>
              <a:ext cx="11800013" cy="809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1" i="1" u="none" strike="noStrike" kern="1200" cap="none" spc="0" normalizeH="0" baseline="0" noProof="0" dirty="0">
                  <a:ln>
                    <a:noFill/>
                  </a:ln>
                  <a:solidFill>
                    <a:prstClr val="black"/>
                  </a:solidFill>
                  <a:effectLst/>
                  <a:uLnTx/>
                  <a:uFillTx/>
                  <a:latin typeface="Calibri"/>
                  <a:ea typeface="+mn-ea"/>
                  <a:cs typeface="+mn-cs"/>
                </a:rPr>
                <a:t>MET</a:t>
              </a:r>
              <a:r>
                <a:rPr kumimoji="0" lang="en-US" sz="1400" b="1" i="0" u="none" strike="noStrike" kern="1200" cap="none" spc="0" normalizeH="0" baseline="0" noProof="0" dirty="0">
                  <a:ln>
                    <a:noFill/>
                  </a:ln>
                  <a:solidFill>
                    <a:prstClr val="black"/>
                  </a:solidFill>
                  <a:effectLst/>
                  <a:uLnTx/>
                  <a:uFillTx/>
                  <a:latin typeface="Calibri"/>
                  <a:ea typeface="+mn-ea"/>
                  <a:cs typeface="+mn-cs"/>
                </a:rPr>
                <a:t> amplification as determined by tissue-based or blood-based (ctDNA) NGS assay obtained after progression on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osimertinib</a:t>
              </a:r>
              <a:r>
                <a:rPr kumimoji="0" lang="en-US" sz="1400" b="1" i="0" u="none" strike="noStrike" kern="1200" cap="none" spc="0" normalizeH="0" baseline="0" noProof="0" dirty="0">
                  <a:ln>
                    <a:noFill/>
                  </a:ln>
                  <a:solidFill>
                    <a:prstClr val="black"/>
                  </a:solidFill>
                  <a:effectLst/>
                  <a:uLnTx/>
                  <a:uFillTx/>
                  <a:latin typeface="Calibri"/>
                  <a:ea typeface="+mn-ea"/>
                  <a:cs typeface="+mn-cs"/>
                </a:rPr>
                <a:t>. Testing for MET amplification can be done locally using a tissue or blood-based NGS test; testing through the LUNGMAP screening protocol is also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The study will include a safety run-in on the 1</a:t>
              </a:r>
              <a:r>
                <a:rPr kumimoji="0" lang="en-US" sz="1400" b="1" i="0" u="none" strike="noStrike" kern="1200" cap="none" spc="0" normalizeH="0" baseline="30000" noProof="0" dirty="0">
                  <a:ln>
                    <a:noFill/>
                  </a:ln>
                  <a:solidFill>
                    <a:prstClr val="black"/>
                  </a:solidFill>
                  <a:effectLst/>
                  <a:uLnTx/>
                  <a:uFillTx/>
                  <a:latin typeface="Calibri"/>
                  <a:ea typeface="+mn-ea"/>
                  <a:cs typeface="+mn-cs"/>
                </a:rPr>
                <a:t>st</a:t>
              </a:r>
              <a:r>
                <a:rPr kumimoji="0" lang="en-US" sz="1400" b="1" i="0" u="none" strike="noStrike" kern="1200" cap="none" spc="0" normalizeH="0" baseline="0" noProof="0" dirty="0">
                  <a:ln>
                    <a:noFill/>
                  </a:ln>
                  <a:solidFill>
                    <a:prstClr val="black"/>
                  </a:solidFill>
                  <a:effectLst/>
                  <a:uLnTx/>
                  <a:uFillTx/>
                  <a:latin typeface="Calibri"/>
                  <a:ea typeface="+mn-ea"/>
                  <a:cs typeface="+mn-cs"/>
                </a:rPr>
                <a:t> 10 participants in each arm; if too toxic, regimen will include capmatinib at 200mg BID </a:t>
              </a:r>
            </a:p>
          </p:txBody>
        </p:sp>
        <p:sp>
          <p:nvSpPr>
            <p:cNvPr id="11" name="TextBox 10">
              <a:extLst>
                <a:ext uri="{FF2B5EF4-FFF2-40B4-BE49-F238E27FC236}">
                  <a16:creationId xmlns:a16="http://schemas.microsoft.com/office/drawing/2014/main" id="{BC33EC74-D090-EBED-3C3F-1F8528F3D71B}"/>
                </a:ext>
              </a:extLst>
            </p:cNvPr>
            <p:cNvSpPr txBox="1"/>
            <p:nvPr/>
          </p:nvSpPr>
          <p:spPr>
            <a:xfrm>
              <a:off x="195992" y="5194669"/>
              <a:ext cx="7731603" cy="7087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N = 40 eligible (44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Stratification factors: Brain metastases and 2L vs 3+L prior lines of therapy</a:t>
              </a:r>
            </a:p>
          </p:txBody>
        </p:sp>
        <p:sp>
          <p:nvSpPr>
            <p:cNvPr id="12" name="Text Box 4">
              <a:extLst>
                <a:ext uri="{FF2B5EF4-FFF2-40B4-BE49-F238E27FC236}">
                  <a16:creationId xmlns:a16="http://schemas.microsoft.com/office/drawing/2014/main" id="{788CCF2F-5560-DE7C-036F-CDE93898AA42}"/>
                </a:ext>
              </a:extLst>
            </p:cNvPr>
            <p:cNvSpPr txBox="1">
              <a:spLocks noChangeArrowheads="1"/>
            </p:cNvSpPr>
            <p:nvPr/>
          </p:nvSpPr>
          <p:spPr bwMode="auto">
            <a:xfrm>
              <a:off x="6146335" y="3904889"/>
              <a:ext cx="3334727" cy="627949"/>
            </a:xfrm>
            <a:prstGeom prst="rect">
              <a:avLst/>
            </a:prstGeom>
            <a:solidFill>
              <a:schemeClr val="accent3">
                <a:lumMod val="60000"/>
                <a:lumOff val="40000"/>
              </a:schemeClr>
            </a:solidFill>
            <a:ln w="9525">
              <a:solidFill>
                <a:srgbClr val="FF0000"/>
              </a:solidFill>
              <a:miter lim="800000"/>
              <a:headEnd/>
              <a:tailEnd/>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Capmatinib at 400 mg BID</a:t>
              </a:r>
              <a:r>
                <a:rPr kumimoji="0" lang="en-US" sz="1800" b="1" i="0" u="none" strike="noStrike" kern="1200" cap="none" spc="0" normalizeH="0" baseline="30000" noProof="0" dirty="0">
                  <a:ln>
                    <a:noFill/>
                  </a:ln>
                  <a:solidFill>
                    <a:srgbClr val="000000"/>
                  </a:solidFill>
                  <a:effectLst/>
                  <a:uLnTx/>
                  <a:uFillTx/>
                  <a:latin typeface="Calibri"/>
                  <a:ea typeface="+mn-ea"/>
                  <a:cs typeface="Times New Roman" charset="0"/>
                </a:rPr>
                <a:t>** </a:t>
              </a: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 plus osimertinib 80mg QD</a:t>
              </a:r>
            </a:p>
          </p:txBody>
        </p:sp>
        <p:cxnSp>
          <p:nvCxnSpPr>
            <p:cNvPr id="13" name="Straight Arrow Connector 12">
              <a:extLst>
                <a:ext uri="{FF2B5EF4-FFF2-40B4-BE49-F238E27FC236}">
                  <a16:creationId xmlns:a16="http://schemas.microsoft.com/office/drawing/2014/main" id="{DAB4C627-C28E-044E-A526-A466FD50931A}"/>
                </a:ext>
              </a:extLst>
            </p:cNvPr>
            <p:cNvCxnSpPr>
              <a:cxnSpLocks noChangeShapeType="1"/>
            </p:cNvCxnSpPr>
            <p:nvPr/>
          </p:nvCxnSpPr>
          <p:spPr bwMode="auto">
            <a:xfrm>
              <a:off x="5495657" y="3732128"/>
              <a:ext cx="561410" cy="172761"/>
            </a:xfrm>
            <a:prstGeom prst="straightConnector1">
              <a:avLst/>
            </a:prstGeom>
            <a:noFill/>
            <a:ln w="28575">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4" name="Text Box 19">
              <a:extLst>
                <a:ext uri="{FF2B5EF4-FFF2-40B4-BE49-F238E27FC236}">
                  <a16:creationId xmlns:a16="http://schemas.microsoft.com/office/drawing/2014/main" id="{B20B7BB3-0D2A-2372-A90B-0B6E3190E082}"/>
                </a:ext>
              </a:extLst>
            </p:cNvPr>
            <p:cNvSpPr txBox="1">
              <a:spLocks noChangeArrowheads="1"/>
            </p:cNvSpPr>
            <p:nvPr/>
          </p:nvSpPr>
          <p:spPr bwMode="auto">
            <a:xfrm rot="16200000">
              <a:off x="4869691" y="3163615"/>
              <a:ext cx="1160463" cy="561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defTabSz="685800">
                <a:defRPr sz="2800">
                  <a:solidFill>
                    <a:schemeClr val="bg1"/>
                  </a:solidFill>
                  <a:latin typeface="Arial" charset="0"/>
                  <a:ea typeface="ヒラギノ角ゴ Pro W3" charset="0"/>
                  <a:cs typeface="ヒラギノ角ゴ Pro W3" charset="0"/>
                </a:defRPr>
              </a:lvl1pPr>
              <a:lvl2pPr defTabSz="685800">
                <a:defRPr sz="2400">
                  <a:solidFill>
                    <a:schemeClr val="bg1"/>
                  </a:solidFill>
                  <a:latin typeface="Arial" charset="0"/>
                  <a:ea typeface="ヒラギノ角ゴ Pro W3" charset="0"/>
                  <a:cs typeface="ヒラギノ角ゴ Pro W3" charset="0"/>
                </a:defRPr>
              </a:lvl2pPr>
              <a:lvl3pPr defTabSz="685800">
                <a:defRPr sz="2000">
                  <a:solidFill>
                    <a:schemeClr val="bg1"/>
                  </a:solidFill>
                  <a:latin typeface="Arial" charset="0"/>
                  <a:ea typeface="ヒラギノ角ゴ Pro W3" charset="0"/>
                  <a:cs typeface="ヒラギノ角ゴ Pro W3" charset="0"/>
                </a:defRPr>
              </a:lvl3pPr>
              <a:lvl4pPr defTabSz="685800">
                <a:defRPr>
                  <a:solidFill>
                    <a:schemeClr val="bg1"/>
                  </a:solidFill>
                  <a:latin typeface="Arial" charset="0"/>
                  <a:ea typeface="ヒラギノ角ゴ Pro W3" charset="0"/>
                  <a:cs typeface="ヒラギノ角ゴ Pro W3" charset="0"/>
                </a:defRPr>
              </a:lvl4pPr>
              <a:lvl5pPr defTabSz="685800">
                <a:defRPr sz="1600">
                  <a:solidFill>
                    <a:schemeClr val="bg1"/>
                  </a:solidFill>
                  <a:latin typeface="Arial" charset="0"/>
                  <a:ea typeface="ヒラギノ角ゴ Pro W3" charset="0"/>
                  <a:cs typeface="ヒラギノ角ゴ Pro W3" charset="0"/>
                </a:defRPr>
              </a:lvl5pPr>
              <a:lvl6pPr defTabSz="685800" eaLnBrk="0" hangingPunct="0">
                <a:defRPr sz="1600">
                  <a:solidFill>
                    <a:schemeClr val="bg1"/>
                  </a:solidFill>
                  <a:latin typeface="Arial" charset="0"/>
                  <a:ea typeface="ヒラギノ角ゴ Pro W3" charset="0"/>
                  <a:cs typeface="ヒラギノ角ゴ Pro W3" charset="0"/>
                </a:defRPr>
              </a:lvl6pPr>
              <a:lvl7pPr defTabSz="685800" eaLnBrk="0" hangingPunct="0">
                <a:defRPr sz="1600">
                  <a:solidFill>
                    <a:schemeClr val="bg1"/>
                  </a:solidFill>
                  <a:latin typeface="Arial" charset="0"/>
                  <a:ea typeface="ヒラギノ角ゴ Pro W3" charset="0"/>
                  <a:cs typeface="ヒラギノ角ゴ Pro W3" charset="0"/>
                </a:defRPr>
              </a:lvl7pPr>
              <a:lvl8pPr defTabSz="685800" eaLnBrk="0" hangingPunct="0">
                <a:defRPr sz="1600">
                  <a:solidFill>
                    <a:schemeClr val="bg1"/>
                  </a:solidFill>
                  <a:latin typeface="Arial" charset="0"/>
                  <a:ea typeface="ヒラギノ角ゴ Pro W3" charset="0"/>
                  <a:cs typeface="ヒラギノ角ゴ Pro W3" charset="0"/>
                </a:defRPr>
              </a:lvl8pPr>
              <a:lvl9pPr defTabSz="685800" eaLnBrk="0" hangingPunct="0">
                <a:defRPr sz="1600">
                  <a:solidFill>
                    <a:schemeClr val="bg1"/>
                  </a:solidFill>
                  <a:latin typeface="Arial" charset="0"/>
                  <a:ea typeface="ヒラギノ角ゴ Pro W3" charset="0"/>
                  <a:cs typeface="ヒラギノ角ゴ Pro W3"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cs typeface="Times New Roman" charset="0"/>
                </a:rPr>
                <a:t>Randomize</a:t>
              </a:r>
              <a:endParaRPr kumimoji="0" lang="en-US" sz="1400" b="0" i="0" u="none" strike="noStrike" kern="1200" cap="none" spc="0" normalizeH="0" baseline="0" noProof="0" dirty="0">
                <a:ln>
                  <a:noFill/>
                </a:ln>
                <a:solidFill>
                  <a:prstClr val="black"/>
                </a:solidFill>
                <a:effectLst/>
                <a:uLnTx/>
                <a:uFillTx/>
                <a:latin typeface="Arial" charset="0"/>
              </a:endParaRPr>
            </a:p>
          </p:txBody>
        </p:sp>
      </p:grpSp>
      <p:cxnSp>
        <p:nvCxnSpPr>
          <p:cNvPr id="17" name="Straight Connector 16">
            <a:extLst>
              <a:ext uri="{FF2B5EF4-FFF2-40B4-BE49-F238E27FC236}">
                <a16:creationId xmlns:a16="http://schemas.microsoft.com/office/drawing/2014/main" id="{ED177A8B-30B2-724D-7FDD-C37A0ECD8DBC}"/>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CB6723E6-DD66-62BA-4E2F-B15EBEBEA8A1}"/>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6" name="TextBox 5">
            <a:extLst>
              <a:ext uri="{FF2B5EF4-FFF2-40B4-BE49-F238E27FC236}">
                <a16:creationId xmlns:a16="http://schemas.microsoft.com/office/drawing/2014/main" id="{1F5E2743-966A-C96A-E5AC-BE0E88576203}"/>
              </a:ext>
            </a:extLst>
          </p:cNvPr>
          <p:cNvSpPr txBox="1"/>
          <p:nvPr/>
        </p:nvSpPr>
        <p:spPr>
          <a:xfrm>
            <a:off x="8650013" y="82516"/>
            <a:ext cx="3449020" cy="1692771"/>
          </a:xfrm>
          <a:prstGeom prst="rect">
            <a:avLst/>
          </a:prstGeom>
          <a:solidFill>
            <a:schemeClr val="bg2"/>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ea typeface="+mn-ea"/>
                <a:cs typeface="+mn-cs"/>
              </a:rPr>
              <a:t>Study Chairs: Goldberg, Camidge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ea typeface="+mn-ea"/>
                <a:cs typeface="+mn-cs"/>
              </a:rPr>
              <a:t>Statisticians: Redman, Minichiello</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ea typeface="+mn-ea"/>
                <a:cs typeface="+mn-cs"/>
              </a:rPr>
              <a:t>Data Coordinator: Highleyman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ea typeface="+mn-ea"/>
                <a:cs typeface="+mn-cs"/>
              </a:rPr>
              <a:t>Protocol Project Manager: Chadwell </a:t>
            </a:r>
          </a:p>
          <a:p>
            <a:pPr lvl="0" algn="r">
              <a:defRPr/>
            </a:pPr>
            <a:r>
              <a:rPr lang="en-US" sz="1300" i="1" dirty="0">
                <a:solidFill>
                  <a:prstClr val="black"/>
                </a:solidFill>
              </a:rPr>
              <a:t>Study Champion: Ross</a:t>
            </a:r>
          </a:p>
          <a:p>
            <a:pPr lvl="0" algn="r">
              <a:defRPr/>
            </a:pPr>
            <a:r>
              <a:rPr kumimoji="0" lang="en-US" sz="1300" b="0" i="1" u="none" strike="noStrike" kern="1200" cap="none" spc="0" normalizeH="0" baseline="0" noProof="0" dirty="0">
                <a:ln>
                  <a:noFill/>
                </a:ln>
                <a:solidFill>
                  <a:prstClr val="black"/>
                </a:solidFill>
                <a:effectLst/>
                <a:uLnTx/>
                <a:uFillTx/>
                <a:ea typeface="+mn-ea"/>
                <a:cs typeface="+mn-cs"/>
              </a:rPr>
              <a:t>Lung-MAP Chairs: </a:t>
            </a:r>
            <a:r>
              <a:rPr lang="en-US" sz="1300" i="1" dirty="0">
                <a:solidFill>
                  <a:prstClr val="black"/>
                </a:solidFill>
              </a:rPr>
              <a:t>Herbst, Patel (2019-2022)</a:t>
            </a:r>
          </a:p>
          <a:p>
            <a:pPr lvl="0" algn="r">
              <a:defRPr/>
            </a:pPr>
            <a:r>
              <a:rPr kumimoji="0" lang="en-US" sz="1300" b="0" i="1" u="none" strike="noStrike" kern="1200" cap="none" spc="0" normalizeH="0" baseline="0" noProof="0" dirty="0" err="1">
                <a:ln>
                  <a:noFill/>
                </a:ln>
                <a:solidFill>
                  <a:prstClr val="black"/>
                </a:solidFill>
                <a:effectLst/>
                <a:uLnTx/>
                <a:uFillTx/>
                <a:ea typeface="+mn-ea"/>
                <a:cs typeface="+mn-cs"/>
              </a:rPr>
              <a:t>Bor</a:t>
            </a:r>
            <a:r>
              <a:rPr lang="en-US" sz="1300" i="1" dirty="0" err="1">
                <a:solidFill>
                  <a:prstClr val="black"/>
                </a:solidFill>
              </a:rPr>
              <a:t>ghaei</a:t>
            </a:r>
            <a:r>
              <a:rPr lang="en-US" sz="1300" i="1" dirty="0">
                <a:solidFill>
                  <a:prstClr val="black"/>
                </a:solidFill>
              </a:rPr>
              <a:t>, Reckamp (2022-2024)</a:t>
            </a:r>
          </a:p>
          <a:p>
            <a:pPr lvl="0" algn="r">
              <a:defRPr/>
            </a:pPr>
            <a:r>
              <a:rPr lang="en-US" sz="1300" i="1" dirty="0">
                <a:solidFill>
                  <a:prstClr val="black"/>
                </a:solidFill>
              </a:rPr>
              <a:t>Reckamp, Waqar (2024-Present)</a:t>
            </a:r>
            <a:endParaRPr kumimoji="0" lang="en-US" sz="1300" b="0" i="1"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57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CF389-1552-3930-E008-B1E84277AE89}"/>
              </a:ext>
            </a:extLst>
          </p:cNvPr>
          <p:cNvSpPr>
            <a:spLocks noGrp="1"/>
          </p:cNvSpPr>
          <p:nvPr>
            <p:ph type="title"/>
          </p:nvPr>
        </p:nvSpPr>
        <p:spPr>
          <a:xfrm>
            <a:off x="443865" y="692576"/>
            <a:ext cx="10650855" cy="772220"/>
          </a:xfrm>
        </p:spPr>
        <p:txBody>
          <a:bodyPr>
            <a:normAutofit/>
          </a:bodyPr>
          <a:lstStyle/>
          <a:p>
            <a:r>
              <a:rPr lang="en-US" sz="4600" dirty="0"/>
              <a:t>Biomarker identification on S1900G</a:t>
            </a:r>
          </a:p>
        </p:txBody>
      </p:sp>
      <p:sp>
        <p:nvSpPr>
          <p:cNvPr id="3" name="Content Placeholder 2">
            <a:extLst>
              <a:ext uri="{FF2B5EF4-FFF2-40B4-BE49-F238E27FC236}">
                <a16:creationId xmlns:a16="http://schemas.microsoft.com/office/drawing/2014/main" id="{A29F9077-8F21-5610-F251-F58D2D0446F7}"/>
              </a:ext>
            </a:extLst>
          </p:cNvPr>
          <p:cNvSpPr>
            <a:spLocks noGrp="1"/>
          </p:cNvSpPr>
          <p:nvPr>
            <p:ph idx="1"/>
          </p:nvPr>
        </p:nvSpPr>
        <p:spPr>
          <a:xfrm>
            <a:off x="219809" y="1593669"/>
            <a:ext cx="11623984" cy="3771859"/>
          </a:xfrm>
        </p:spPr>
        <p:txBody>
          <a:bodyPr>
            <a:noAutofit/>
          </a:bodyPr>
          <a:lstStyle/>
          <a:p>
            <a:pPr algn="just">
              <a:lnSpc>
                <a:spcPct val="85000"/>
              </a:lnSpc>
              <a:spcBef>
                <a:spcPts val="800"/>
              </a:spcBef>
              <a:spcAft>
                <a:spcPts val="0"/>
              </a:spcAft>
              <a:buSzPts val="1000"/>
            </a:pPr>
            <a:r>
              <a:rPr lang="en-US" sz="2800" dirty="0"/>
              <a:t>EGFR mutation must have been detected at baseline</a:t>
            </a:r>
          </a:p>
          <a:p>
            <a:pPr algn="just">
              <a:lnSpc>
                <a:spcPct val="85000"/>
              </a:lnSpc>
              <a:spcBef>
                <a:spcPts val="800"/>
              </a:spcBef>
              <a:spcAft>
                <a:spcPts val="0"/>
              </a:spcAft>
              <a:buSzPts val="1000"/>
            </a:pPr>
            <a:r>
              <a:rPr lang="en-US" sz="2800" dirty="0"/>
              <a:t>MET amplification must be detected after radiographic or clinical progression on </a:t>
            </a:r>
            <a:r>
              <a:rPr lang="en-US" sz="2800" dirty="0" err="1"/>
              <a:t>osimertinib</a:t>
            </a:r>
            <a:endParaRPr lang="en-US" sz="2800" dirty="0"/>
          </a:p>
          <a:p>
            <a:pPr algn="just">
              <a:lnSpc>
                <a:spcPct val="85000"/>
              </a:lnSpc>
              <a:spcBef>
                <a:spcPts val="800"/>
              </a:spcBef>
              <a:spcAft>
                <a:spcPts val="0"/>
              </a:spcAft>
              <a:buSzPts val="1000"/>
            </a:pPr>
            <a:r>
              <a:rPr lang="en-US" sz="2800" u="sng" dirty="0"/>
              <a:t>Any</a:t>
            </a:r>
            <a:r>
              <a:rPr lang="en-US" sz="2800" dirty="0"/>
              <a:t> level of MET amplification is allowed</a:t>
            </a:r>
          </a:p>
          <a:p>
            <a:pPr algn="just">
              <a:lnSpc>
                <a:spcPct val="85000"/>
              </a:lnSpc>
              <a:spcBef>
                <a:spcPts val="800"/>
              </a:spcBef>
              <a:spcAft>
                <a:spcPts val="0"/>
              </a:spcAft>
              <a:buSzPts val="1000"/>
            </a:pPr>
            <a:r>
              <a:rPr lang="en-US" sz="2800" dirty="0"/>
              <a:t>There are several possible ways to demonstrate MET amplification:</a:t>
            </a:r>
          </a:p>
          <a:p>
            <a:pPr lvl="1" algn="just">
              <a:lnSpc>
                <a:spcPct val="85000"/>
              </a:lnSpc>
              <a:spcBef>
                <a:spcPts val="800"/>
              </a:spcBef>
              <a:spcAft>
                <a:spcPts val="0"/>
              </a:spcAft>
              <a:buSzPts val="1000"/>
            </a:pPr>
            <a:r>
              <a:rPr lang="en-US" sz="2800" dirty="0"/>
              <a:t>In ctDNA from blood </a:t>
            </a:r>
            <a:r>
              <a:rPr lang="en-US" sz="2800" u="sng" dirty="0"/>
              <a:t>OR</a:t>
            </a:r>
            <a:r>
              <a:rPr lang="en-US" sz="2800" dirty="0"/>
              <a:t> in a tumor tissue biopsy</a:t>
            </a:r>
          </a:p>
          <a:p>
            <a:pPr lvl="1" algn="just">
              <a:lnSpc>
                <a:spcPct val="85000"/>
              </a:lnSpc>
              <a:spcBef>
                <a:spcPts val="800"/>
              </a:spcBef>
              <a:spcAft>
                <a:spcPts val="0"/>
              </a:spcAft>
              <a:buSzPts val="1000"/>
            </a:pPr>
            <a:r>
              <a:rPr lang="en-US" sz="2800" dirty="0"/>
              <a:t>Testing can be done centrally </a:t>
            </a:r>
            <a:r>
              <a:rPr lang="en-US" sz="2800" u="sng" dirty="0"/>
              <a:t>OR</a:t>
            </a:r>
            <a:r>
              <a:rPr lang="en-US" sz="2800" dirty="0"/>
              <a:t> locally (using acceptable assays including Foundation, Guardant, Caris, and Tempus)</a:t>
            </a:r>
          </a:p>
          <a:p>
            <a:pPr algn="just">
              <a:lnSpc>
                <a:spcPct val="85000"/>
              </a:lnSpc>
              <a:spcBef>
                <a:spcPts val="1800"/>
              </a:spcBef>
              <a:spcAft>
                <a:spcPts val="0"/>
              </a:spcAft>
              <a:buSzPts val="1000"/>
            </a:pPr>
            <a:endParaRPr lang="en-US" sz="2800" b="1" u="sng" dirty="0">
              <a:effectLst/>
              <a:ea typeface="Times New Roman" panose="02020603050405020304" pitchFamily="18" charset="0"/>
              <a:cs typeface="Arial" panose="020B0604020202020204" pitchFamily="34" charset="0"/>
            </a:endParaRPr>
          </a:p>
        </p:txBody>
      </p:sp>
      <p:cxnSp>
        <p:nvCxnSpPr>
          <p:cNvPr id="7" name="Straight Connector 6">
            <a:extLst>
              <a:ext uri="{FF2B5EF4-FFF2-40B4-BE49-F238E27FC236}">
                <a16:creationId xmlns:a16="http://schemas.microsoft.com/office/drawing/2014/main" id="{A343E60F-EA86-3726-F719-993B5F17A204}"/>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C964EBA9-A138-EDF3-C038-1DC08D281118}"/>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47700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B8FCAF-998E-5877-B83D-867886D708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Title 5">
            <a:extLst>
              <a:ext uri="{FF2B5EF4-FFF2-40B4-BE49-F238E27FC236}">
                <a16:creationId xmlns:a16="http://schemas.microsoft.com/office/drawing/2014/main" id="{23783124-0B62-E4D6-D340-74008F2A51B7}"/>
              </a:ext>
            </a:extLst>
          </p:cNvPr>
          <p:cNvSpPr>
            <a:spLocks noGrp="1"/>
          </p:cNvSpPr>
          <p:nvPr>
            <p:ph type="title" idx="4294967295"/>
          </p:nvPr>
        </p:nvSpPr>
        <p:spPr>
          <a:xfrm>
            <a:off x="599414" y="503460"/>
            <a:ext cx="10545763" cy="925512"/>
          </a:xfrm>
        </p:spPr>
        <p:txBody>
          <a:bodyPr>
            <a:normAutofit/>
          </a:bodyPr>
          <a:lstStyle/>
          <a:p>
            <a:pPr algn="ctr"/>
            <a:r>
              <a:rPr lang="en-US" sz="5400" b="1" dirty="0"/>
              <a:t>Judy Johnson, Patient Advocate</a:t>
            </a:r>
          </a:p>
        </p:txBody>
      </p:sp>
      <p:sp>
        <p:nvSpPr>
          <p:cNvPr id="8" name="TextBox 7">
            <a:extLst>
              <a:ext uri="{FF2B5EF4-FFF2-40B4-BE49-F238E27FC236}">
                <a16:creationId xmlns:a16="http://schemas.microsoft.com/office/drawing/2014/main" id="{9FA33ECB-97A6-811E-3E7D-A0DA49DAEFB8}"/>
              </a:ext>
            </a:extLst>
          </p:cNvPr>
          <p:cNvSpPr txBox="1"/>
          <p:nvPr/>
        </p:nvSpPr>
        <p:spPr>
          <a:xfrm>
            <a:off x="968502" y="2017506"/>
            <a:ext cx="473659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a:noFill/>
                </a:ln>
                <a:solidFill>
                  <a:schemeClr val="tx1">
                    <a:lumMod val="75000"/>
                    <a:lumOff val="25000"/>
                  </a:schemeClr>
                </a:solidFill>
                <a:effectLst/>
                <a:uLnTx/>
                <a:uFillTx/>
                <a:latin typeface="Calibri Light"/>
                <a:ea typeface="+mn-ea"/>
                <a:cs typeface="+mn-cs"/>
              </a:rPr>
              <a:t>Thank you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a:noFill/>
                </a:ln>
                <a:solidFill>
                  <a:schemeClr val="tx1">
                    <a:lumMod val="75000"/>
                    <a:lumOff val="25000"/>
                  </a:schemeClr>
                </a:solidFill>
                <a:effectLst/>
                <a:uLnTx/>
                <a:uFillTx/>
                <a:latin typeface="Calibri Light"/>
                <a:ea typeface="+mn-ea"/>
                <a:cs typeface="+mn-cs"/>
              </a:rPr>
              <a:t>10 years of dedicated service to Lung-MAP!</a:t>
            </a:r>
          </a:p>
        </p:txBody>
      </p:sp>
      <p:pic>
        <p:nvPicPr>
          <p:cNvPr id="12" name="Picture 11">
            <a:extLst>
              <a:ext uri="{FF2B5EF4-FFF2-40B4-BE49-F238E27FC236}">
                <a16:creationId xmlns:a16="http://schemas.microsoft.com/office/drawing/2014/main" id="{C4642F32-8A63-0F6E-66EC-46B98E562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923" y="1789938"/>
            <a:ext cx="4101846" cy="4101846"/>
          </a:xfrm>
          <a:prstGeom prst="rect">
            <a:avLst/>
          </a:prstGeom>
        </p:spPr>
      </p:pic>
    </p:spTree>
    <p:extLst>
      <p:ext uri="{BB962C8B-B14F-4D97-AF65-F5344CB8AC3E}">
        <p14:creationId xmlns:p14="http://schemas.microsoft.com/office/powerpoint/2010/main" val="3219439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082C7-E129-18F2-4BD5-2FAD89D199E5}"/>
              </a:ext>
            </a:extLst>
          </p:cNvPr>
          <p:cNvSpPr/>
          <p:nvPr/>
        </p:nvSpPr>
        <p:spPr>
          <a:xfrm>
            <a:off x="8486792" y="256826"/>
            <a:ext cx="2705464" cy="1065124"/>
          </a:xfrm>
          <a:prstGeom prst="rect">
            <a:avLst/>
          </a:prstGeom>
          <a:solidFill>
            <a:srgbClr val="FFFF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7">
            <a:extLst>
              <a:ext uri="{FF2B5EF4-FFF2-40B4-BE49-F238E27FC236}">
                <a16:creationId xmlns:a16="http://schemas.microsoft.com/office/drawing/2014/main" id="{47D32CF3-85A5-458F-A737-4ADD57EDA3AD}"/>
              </a:ext>
            </a:extLst>
          </p:cNvPr>
          <p:cNvSpPr>
            <a:spLocks noGrp="1"/>
          </p:cNvSpPr>
          <p:nvPr>
            <p:ph type="title"/>
          </p:nvPr>
        </p:nvSpPr>
        <p:spPr/>
        <p:txBody>
          <a:bodyPr/>
          <a:lstStyle/>
          <a:p>
            <a:r>
              <a:rPr lang="en-US" dirty="0"/>
              <a:t>S1900G Accrual and Updates</a:t>
            </a:r>
          </a:p>
        </p:txBody>
      </p:sp>
      <p:sp>
        <p:nvSpPr>
          <p:cNvPr id="6" name="Content Placeholder 6">
            <a:extLst>
              <a:ext uri="{FF2B5EF4-FFF2-40B4-BE49-F238E27FC236}">
                <a16:creationId xmlns:a16="http://schemas.microsoft.com/office/drawing/2014/main" id="{AFA00723-BEC0-ACE3-CD17-BDB93E0FB281}"/>
              </a:ext>
            </a:extLst>
          </p:cNvPr>
          <p:cNvSpPr txBox="1">
            <a:spLocks/>
          </p:cNvSpPr>
          <p:nvPr/>
        </p:nvSpPr>
        <p:spPr>
          <a:xfrm>
            <a:off x="609600" y="1777342"/>
            <a:ext cx="10546080" cy="830997"/>
          </a:xfrm>
          <a:prstGeom prst="rect">
            <a:avLst/>
          </a:prstGeom>
          <a:solidFill>
            <a:schemeClr val="accent1"/>
          </a:solidFill>
        </p:spPr>
        <p:txBody>
          <a:bodyPr wrap="square" rtlCol="0">
            <a:sp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Accrual goal: </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66 </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60</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eligible)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Monthly accrual goal: </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patients </a:t>
            </a:r>
          </a:p>
        </p:txBody>
      </p:sp>
      <p:sp>
        <p:nvSpPr>
          <p:cNvPr id="7" name="Content Placeholder 2">
            <a:extLst>
              <a:ext uri="{FF2B5EF4-FFF2-40B4-BE49-F238E27FC236}">
                <a16:creationId xmlns:a16="http://schemas.microsoft.com/office/drawing/2014/main" id="{48E4CD5B-397A-3F20-B8C8-4C11679C03DB}"/>
              </a:ext>
            </a:extLst>
          </p:cNvPr>
          <p:cNvSpPr>
            <a:spLocks noGrp="1"/>
          </p:cNvSpPr>
          <p:nvPr>
            <p:ph idx="1"/>
          </p:nvPr>
        </p:nvSpPr>
        <p:spPr>
          <a:xfrm>
            <a:off x="609600" y="2778336"/>
            <a:ext cx="9439656" cy="3284135"/>
          </a:xfrm>
        </p:spPr>
        <p:txBody>
          <a:bodyPr>
            <a:normAutofit lnSpcReduction="10000"/>
          </a:bodyPr>
          <a:lstStyle/>
          <a:p>
            <a:pPr marL="225425" lvl="1" indent="-225425">
              <a:spcBef>
                <a:spcPts val="1200"/>
              </a:spcBef>
              <a:spcAft>
                <a:spcPts val="200"/>
              </a:spcAft>
              <a:buSzPct val="100000"/>
              <a:buFont typeface="Arial" panose="020B0604020202020204" pitchFamily="34" charset="0"/>
              <a:buChar char="•"/>
            </a:pPr>
            <a:r>
              <a:rPr lang="en-US" sz="2400" dirty="0"/>
              <a:t>Opened 4/3/23</a:t>
            </a:r>
          </a:p>
          <a:p>
            <a:pPr marL="225425" lvl="1" indent="-225425">
              <a:spcBef>
                <a:spcPts val="1200"/>
              </a:spcBef>
              <a:spcAft>
                <a:spcPts val="200"/>
              </a:spcAft>
              <a:buSzPct val="100000"/>
              <a:buFont typeface="Arial" panose="020B0604020202020204" pitchFamily="34" charset="0"/>
              <a:buChar char="•"/>
            </a:pPr>
            <a:r>
              <a:rPr lang="en-US" sz="2400" dirty="0"/>
              <a:t>21 patients registered</a:t>
            </a:r>
          </a:p>
          <a:p>
            <a:pPr marL="225425" lvl="1" indent="-225425">
              <a:spcBef>
                <a:spcPts val="1200"/>
              </a:spcBef>
              <a:spcAft>
                <a:spcPts val="200"/>
              </a:spcAft>
              <a:buSzPct val="100000"/>
              <a:buFont typeface="Arial" panose="020B0604020202020204" pitchFamily="34" charset="0"/>
              <a:buChar char="•"/>
            </a:pPr>
            <a:r>
              <a:rPr lang="en-US" sz="2400" dirty="0"/>
              <a:t>Revision 4 Updates</a:t>
            </a:r>
          </a:p>
          <a:p>
            <a:pPr marL="408305" lvl="2" indent="-225425">
              <a:spcBef>
                <a:spcPts val="1200"/>
              </a:spcBef>
              <a:spcAft>
                <a:spcPts val="200"/>
              </a:spcAft>
              <a:buSzPct val="100000"/>
              <a:buFont typeface="Arial" panose="020B0604020202020204" pitchFamily="34" charset="0"/>
              <a:buChar char="•"/>
            </a:pPr>
            <a:r>
              <a:rPr lang="en-US" sz="2200" dirty="0"/>
              <a:t>Lowers accrual goal from 60 to 40 eligible patients</a:t>
            </a:r>
          </a:p>
          <a:p>
            <a:pPr marL="408305" lvl="2" indent="-225425">
              <a:spcBef>
                <a:spcPts val="1200"/>
              </a:spcBef>
              <a:spcAft>
                <a:spcPts val="200"/>
              </a:spcAft>
              <a:buSzPct val="100000"/>
              <a:buFont typeface="Arial" panose="020B0604020202020204" pitchFamily="34" charset="0"/>
              <a:buChar char="•"/>
            </a:pPr>
            <a:r>
              <a:rPr lang="en-US" sz="2200" dirty="0"/>
              <a:t>Extends accrual duration to the end of 2026</a:t>
            </a:r>
          </a:p>
          <a:p>
            <a:pPr marL="408305" lvl="2" indent="-225425">
              <a:spcBef>
                <a:spcPts val="1200"/>
              </a:spcBef>
              <a:spcAft>
                <a:spcPts val="200"/>
              </a:spcAft>
              <a:buSzPct val="100000"/>
              <a:buFont typeface="Arial" panose="020B0604020202020204" pitchFamily="34" charset="0"/>
              <a:buChar char="•"/>
            </a:pPr>
            <a:r>
              <a:rPr lang="en-US" sz="2200" dirty="0"/>
              <a:t>Relaxes eligibility criteria around blood pressure</a:t>
            </a:r>
          </a:p>
          <a:p>
            <a:pPr marL="408305" lvl="2" indent="-225425">
              <a:spcBef>
                <a:spcPts val="1200"/>
              </a:spcBef>
              <a:spcAft>
                <a:spcPts val="200"/>
              </a:spcAft>
              <a:buSzPct val="100000"/>
              <a:buFont typeface="Arial" panose="020B0604020202020204" pitchFamily="34" charset="0"/>
              <a:buChar char="•"/>
            </a:pPr>
            <a:r>
              <a:rPr lang="en-US" sz="2200" dirty="0"/>
              <a:t>Adds secondary objectives regarding edema and change in weight</a:t>
            </a:r>
          </a:p>
        </p:txBody>
      </p:sp>
      <p:cxnSp>
        <p:nvCxnSpPr>
          <p:cNvPr id="2" name="Straight Connector 1">
            <a:extLst>
              <a:ext uri="{FF2B5EF4-FFF2-40B4-BE49-F238E27FC236}">
                <a16:creationId xmlns:a16="http://schemas.microsoft.com/office/drawing/2014/main" id="{36610B2E-C038-3239-FBB8-B7482D044E33}"/>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5C40BF14-DA18-0331-18FC-871612E651BD}"/>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D60CECD-7A3D-7ACC-C2C1-9D99C1239BE5}"/>
              </a:ext>
            </a:extLst>
          </p:cNvPr>
          <p:cNvSpPr txBox="1"/>
          <p:nvPr/>
        </p:nvSpPr>
        <p:spPr>
          <a:xfrm>
            <a:off x="8737940" y="390220"/>
            <a:ext cx="2130016" cy="931730"/>
          </a:xfrm>
          <a:prstGeom prst="rect">
            <a:avLst/>
          </a:prstGeom>
          <a:noFill/>
        </p:spPr>
        <p:txBody>
          <a:bodyPr wrap="square" rtlCol="0">
            <a:spAutoFit/>
          </a:bodyPr>
          <a:lstStyle/>
          <a:p>
            <a:pPr marL="0" marR="0" lvl="0" indent="0" algn="ctr" defTabSz="914400" rtl="0" eaLnBrk="1" fontAlgn="auto" latinLnBrk="0" hangingPunct="1">
              <a:lnSpc>
                <a:spcPct val="82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S1900G Revision 4 </a:t>
            </a:r>
          </a:p>
          <a:p>
            <a:pPr marL="0" marR="0" lvl="0" indent="0" algn="ctr" defTabSz="914400" rtl="0" eaLnBrk="1" fontAlgn="auto" latinLnBrk="0" hangingPunct="1">
              <a:lnSpc>
                <a:spcPct val="82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Released to Sites </a:t>
            </a:r>
          </a:p>
          <a:p>
            <a:pPr marL="0" marR="0" lvl="0" indent="0" algn="ctr" defTabSz="914400" rtl="0" eaLnBrk="1" fontAlgn="auto" latinLnBrk="0" hangingPunct="1">
              <a:lnSpc>
                <a:spcPct val="82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9/15/25</a:t>
            </a:r>
          </a:p>
        </p:txBody>
      </p:sp>
    </p:spTree>
    <p:extLst>
      <p:ext uri="{BB962C8B-B14F-4D97-AF65-F5344CB8AC3E}">
        <p14:creationId xmlns:p14="http://schemas.microsoft.com/office/powerpoint/2010/main" val="121788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S1900G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Sarah Goldberg, M.D.</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Yale Cancer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2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Sarah.Goldberg@yale.edu</a:t>
            </a:r>
            <a:endParaRPr kumimoji="0" lang="en-US" sz="2200" b="0" i="0" u="none" strike="noStrike" kern="1200" cap="none" spc="0" normalizeH="0" baseline="0" noProof="0" dirty="0">
              <a:ln>
                <a:noFill/>
              </a:ln>
              <a:solidFill>
                <a:srgbClr val="0070C0"/>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Ross Camidge, M.D.,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Ph.D</a:t>
            </a:r>
            <a:r>
              <a:rPr lang="en-US" sz="2400" dirty="0">
                <a:solidFill>
                  <a:prstClr val="black">
                    <a:lumMod val="75000"/>
                    <a:lumOff val="25000"/>
                  </a:prstClr>
                </a:solidFill>
                <a:latin typeface="Calibri"/>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University of Colorado Cancer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2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ross.camidge@cuanschutz.edu</a:t>
            </a:r>
            <a:r>
              <a:rPr kumimoji="0" lang="en-US" sz="2200" b="0" i="0" u="none" strike="noStrike" kern="1200" cap="none" spc="0" normalizeH="0" baseline="0" noProof="0" dirty="0">
                <a:ln>
                  <a:noFill/>
                </a:ln>
                <a:solidFill>
                  <a:srgbClr val="0070C0"/>
                </a:solidFill>
                <a:effectLst/>
                <a:uLnTx/>
                <a:uFillTx/>
                <a:latin typeface="Calibri"/>
                <a:ea typeface="+mn-ea"/>
                <a:cs typeface="+mn-cs"/>
              </a:rPr>
              <a:t> </a:t>
            </a: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323555" y="1748081"/>
            <a:ext cx="4704663"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S1900GMedicalQuery@swog.org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gchadwell@swog.org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p:txBody>
      </p:sp>
      <p:cxnSp>
        <p:nvCxnSpPr>
          <p:cNvPr id="3" name="Straight Connector 2">
            <a:extLst>
              <a:ext uri="{FF2B5EF4-FFF2-40B4-BE49-F238E27FC236}">
                <a16:creationId xmlns:a16="http://schemas.microsoft.com/office/drawing/2014/main" id="{C1D3F056-973F-F141-B6B2-14D45381EA93}"/>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DBE3885-C84A-E10A-BF12-A8C568D08C24}"/>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647062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85760"/>
            <a:ext cx="11031419" cy="3212382"/>
          </a:xfrm>
        </p:spPr>
        <p:txBody>
          <a:bodyPr>
            <a:normAutofit/>
          </a:bodyPr>
          <a:lstStyle/>
          <a:p>
            <a:r>
              <a:rPr lang="en-US" dirty="0"/>
              <a:t>S1900J</a:t>
            </a:r>
            <a:br>
              <a:rPr lang="en-US" dirty="0"/>
            </a:br>
            <a:br>
              <a:rPr lang="en-US" sz="2400" dirty="0">
                <a:solidFill>
                  <a:prstClr val="black">
                    <a:lumMod val="85000"/>
                    <a:lumOff val="15000"/>
                  </a:prstClr>
                </a:solidFill>
              </a:rPr>
            </a:br>
            <a:r>
              <a:rPr lang="en-US" sz="2400" dirty="0">
                <a:solidFill>
                  <a:schemeClr val="tx2">
                    <a:lumMod val="50000"/>
                  </a:schemeClr>
                </a:solidFill>
              </a:rPr>
              <a:t>A Phase II Study of </a:t>
            </a:r>
            <a:r>
              <a:rPr lang="en-US" sz="2400" dirty="0" err="1">
                <a:solidFill>
                  <a:schemeClr val="tx2">
                    <a:lumMod val="50000"/>
                  </a:schemeClr>
                </a:solidFill>
              </a:rPr>
              <a:t>Amivantamab</a:t>
            </a:r>
            <a:r>
              <a:rPr lang="en-US" sz="2400" dirty="0">
                <a:solidFill>
                  <a:schemeClr val="tx2">
                    <a:lumMod val="50000"/>
                  </a:schemeClr>
                </a:solidFill>
              </a:rPr>
              <a:t> Hyaluronidase in Participants with MET Amplification-Positive Stage IV or Recurrent Non-Small Cell Lung Cancer (Lung-MAP Sub-Study)</a:t>
            </a:r>
            <a:br>
              <a:rPr lang="en-US" sz="2400" dirty="0">
                <a:solidFill>
                  <a:schemeClr val="tx2">
                    <a:lumMod val="50000"/>
                  </a:schemeClr>
                </a:solidFill>
              </a:rPr>
            </a:br>
            <a:endParaRPr lang="en-US" sz="2200" dirty="0">
              <a:highlight>
                <a:srgbClr val="FFFF00"/>
              </a:highlight>
            </a:endParaRPr>
          </a:p>
        </p:txBody>
      </p:sp>
      <p:sp>
        <p:nvSpPr>
          <p:cNvPr id="7" name="Slide Number Placeholder 3">
            <a:extLst>
              <a:ext uri="{FF2B5EF4-FFF2-40B4-BE49-F238E27FC236}">
                <a16:creationId xmlns:a16="http://schemas.microsoft.com/office/drawing/2014/main" id="{B020FE34-7A1B-F084-12C6-E8D680C09A19}"/>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13DB3A64-7793-85B6-E9EA-9C765DAF7498}"/>
              </a:ext>
            </a:extLst>
          </p:cNvPr>
          <p:cNvSpPr txBox="1"/>
          <p:nvPr/>
        </p:nvSpPr>
        <p:spPr>
          <a:xfrm>
            <a:off x="7935822" y="3498142"/>
            <a:ext cx="3273552" cy="721223"/>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W.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Statistics Chair (SWOG)</a:t>
            </a:r>
          </a:p>
        </p:txBody>
      </p:sp>
      <p:sp>
        <p:nvSpPr>
          <p:cNvPr id="6" name="TextBox 5">
            <a:extLst>
              <a:ext uri="{FF2B5EF4-FFF2-40B4-BE49-F238E27FC236}">
                <a16:creationId xmlns:a16="http://schemas.microsoft.com/office/drawing/2014/main" id="{C3B60023-F6E9-9D1D-F987-BCD52329AB8F}"/>
              </a:ext>
            </a:extLst>
          </p:cNvPr>
          <p:cNvSpPr txBox="1"/>
          <p:nvPr/>
        </p:nvSpPr>
        <p:spPr>
          <a:xfrm>
            <a:off x="533944" y="4514058"/>
            <a:ext cx="3481007" cy="9705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David Gandara,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a:t>
            </a:r>
            <a:r>
              <a:rPr lang="en-US" spc="200" dirty="0">
                <a:solidFill>
                  <a:prstClr val="black">
                    <a:lumMod val="85000"/>
                    <a:lumOff val="15000"/>
                  </a:prstClr>
                </a:solidFill>
                <a:latin typeface="Calibri Light"/>
              </a:rPr>
              <a:t>(SWOG)</a:t>
            </a:r>
            <a:r>
              <a:rPr kumimoji="0" lang="en-US"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 </a:t>
            </a:r>
          </a:p>
        </p:txBody>
      </p:sp>
      <p:sp>
        <p:nvSpPr>
          <p:cNvPr id="8" name="TextBox 7">
            <a:extLst>
              <a:ext uri="{FF2B5EF4-FFF2-40B4-BE49-F238E27FC236}">
                <a16:creationId xmlns:a16="http://schemas.microsoft.com/office/drawing/2014/main" id="{75FE2C59-7E32-D41A-E0C6-696B11175C92}"/>
              </a:ext>
            </a:extLst>
          </p:cNvPr>
          <p:cNvSpPr txBox="1"/>
          <p:nvPr/>
        </p:nvSpPr>
        <p:spPr>
          <a:xfrm>
            <a:off x="580289" y="3498142"/>
            <a:ext cx="2889504" cy="721223"/>
          </a:xfrm>
          <a:prstGeom prst="rect">
            <a:avLst/>
          </a:prstGeom>
          <a:noFill/>
        </p:spPr>
        <p:txBody>
          <a:bodyPr wrap="square" rtlCol="0">
            <a:spAutoFit/>
          </a:bodyPr>
          <a:lstStyle/>
          <a:p>
            <a:pPr lvl="0">
              <a:lnSpc>
                <a:spcPct val="90000"/>
              </a:lnSpc>
              <a:spcBef>
                <a:spcPts val="600"/>
              </a:spcBef>
              <a:spcAft>
                <a:spcPts val="200"/>
              </a:spcAft>
              <a:buClr>
                <a:srgbClr val="B2B2B2">
                  <a:lumMod val="50000"/>
                </a:srgbClr>
              </a:buClr>
              <a:buSzPct val="100000"/>
              <a:defRPr/>
            </a:pPr>
            <a:r>
              <a:rPr lang="en-US" sz="2000" b="1" spc="200" dirty="0">
                <a:solidFill>
                  <a:prstClr val="black">
                    <a:lumMod val="85000"/>
                    <a:lumOff val="15000"/>
                  </a:prstClr>
                </a:solidFill>
                <a:latin typeface="Calibri Light"/>
              </a:rPr>
              <a:t>Christian Rolfo, MD</a:t>
            </a:r>
          </a:p>
          <a:p>
            <a:pPr lvl="0">
              <a:lnSpc>
                <a:spcPct val="90000"/>
              </a:lnSpc>
              <a:spcBef>
                <a:spcPts val="600"/>
              </a:spcBef>
              <a:buClr>
                <a:srgbClr val="B2B2B2">
                  <a:lumMod val="50000"/>
                </a:srgbClr>
              </a:buClr>
              <a:buSzPct val="100000"/>
              <a:defRPr/>
            </a:pPr>
            <a:r>
              <a:rPr lang="en-US" spc="200" dirty="0">
                <a:solidFill>
                  <a:prstClr val="black">
                    <a:lumMod val="85000"/>
                    <a:lumOff val="15000"/>
                  </a:prstClr>
                </a:solidFill>
                <a:latin typeface="Calibri Light"/>
              </a:rPr>
              <a:t>Study Chair (SWOG)</a:t>
            </a:r>
          </a:p>
        </p:txBody>
      </p:sp>
      <p:sp>
        <p:nvSpPr>
          <p:cNvPr id="9" name="TextBox 8">
            <a:extLst>
              <a:ext uri="{FF2B5EF4-FFF2-40B4-BE49-F238E27FC236}">
                <a16:creationId xmlns:a16="http://schemas.microsoft.com/office/drawing/2014/main" id="{1BDB49F0-928A-FBF8-A3BA-C34719A524B9}"/>
              </a:ext>
            </a:extLst>
          </p:cNvPr>
          <p:cNvSpPr txBox="1"/>
          <p:nvPr/>
        </p:nvSpPr>
        <p:spPr>
          <a:xfrm>
            <a:off x="4145280" y="3498142"/>
            <a:ext cx="3115055" cy="721223"/>
          </a:xfrm>
          <a:prstGeom prst="rect">
            <a:avLst/>
          </a:prstGeom>
          <a:noFill/>
        </p:spPr>
        <p:txBody>
          <a:bodyPr wrap="square" rtlCol="0">
            <a:spAutoFit/>
          </a:bodyPr>
          <a:lstStyle/>
          <a:p>
            <a:pPr lvl="0">
              <a:lnSpc>
                <a:spcPct val="90000"/>
              </a:lnSpc>
              <a:spcBef>
                <a:spcPts val="600"/>
              </a:spcBef>
              <a:spcAft>
                <a:spcPts val="200"/>
              </a:spcAft>
              <a:buClr>
                <a:srgbClr val="B2B2B2">
                  <a:lumMod val="50000"/>
                </a:srgbClr>
              </a:buClr>
              <a:buSzPct val="100000"/>
              <a:defRPr/>
            </a:pPr>
            <a:r>
              <a:rPr lang="en-US" sz="2000" b="1" spc="200" dirty="0">
                <a:solidFill>
                  <a:prstClr val="black">
                    <a:lumMod val="85000"/>
                    <a:lumOff val="15000"/>
                  </a:prstClr>
                </a:solidFill>
                <a:latin typeface="Calibri Light"/>
              </a:rPr>
              <a:t>Shirish Gadgeel, MD</a:t>
            </a:r>
          </a:p>
          <a:p>
            <a:pPr lvl="0">
              <a:lnSpc>
                <a:spcPct val="90000"/>
              </a:lnSpc>
              <a:spcBef>
                <a:spcPts val="600"/>
              </a:spcBef>
              <a:buClr>
                <a:srgbClr val="B2B2B2">
                  <a:lumMod val="50000"/>
                </a:srgbClr>
              </a:buClr>
              <a:buSzPct val="100000"/>
              <a:defRPr/>
            </a:pPr>
            <a:r>
              <a:rPr lang="en-US" spc="200" dirty="0">
                <a:solidFill>
                  <a:prstClr val="black">
                    <a:lumMod val="85000"/>
                    <a:lumOff val="15000"/>
                  </a:prstClr>
                </a:solidFill>
                <a:latin typeface="Calibri Light"/>
              </a:rPr>
              <a:t>Study Co-Chair (SWOG)</a:t>
            </a:r>
            <a:endParaRPr lang="en-US" dirty="0"/>
          </a:p>
        </p:txBody>
      </p:sp>
    </p:spTree>
    <p:extLst>
      <p:ext uri="{BB962C8B-B14F-4D97-AF65-F5344CB8AC3E}">
        <p14:creationId xmlns:p14="http://schemas.microsoft.com/office/powerpoint/2010/main" val="322228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normAutofit/>
          </a:bodyPr>
          <a:lstStyle/>
          <a:p>
            <a:r>
              <a:rPr lang="en-US" sz="4400" b="1" dirty="0">
                <a:solidFill>
                  <a:srgbClr val="0070C0"/>
                </a:solidFill>
              </a:rPr>
              <a:t>S1900J Schema</a:t>
            </a:r>
          </a:p>
        </p:txBody>
      </p:sp>
      <p:sp>
        <p:nvSpPr>
          <p:cNvPr id="14" name="Slide Number Placeholder 3">
            <a:extLst>
              <a:ext uri="{FF2B5EF4-FFF2-40B4-BE49-F238E27FC236}">
                <a16:creationId xmlns:a16="http://schemas.microsoft.com/office/drawing/2014/main" id="{4D55B0B0-6690-E035-D353-EFCBA8D602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ed Rectangle 7">
            <a:extLst>
              <a:ext uri="{FF2B5EF4-FFF2-40B4-BE49-F238E27FC236}">
                <a16:creationId xmlns:a16="http://schemas.microsoft.com/office/drawing/2014/main" id="{B759473B-D477-41B7-EA8E-2A89587C331D}"/>
              </a:ext>
            </a:extLst>
          </p:cNvPr>
          <p:cNvSpPr/>
          <p:nvPr/>
        </p:nvSpPr>
        <p:spPr>
          <a:xfrm>
            <a:off x="8402044" y="3026108"/>
            <a:ext cx="2226827" cy="624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1800" b="1" i="0" u="none" strike="noStrike" kern="1200" cap="none" spc="0" normalizeH="0" baseline="0" noProof="0" dirty="0">
                <a:ln>
                  <a:noFill/>
                </a:ln>
                <a:solidFill>
                  <a:srgbClr val="026C72"/>
                </a:solidFill>
                <a:effectLst/>
                <a:uLnTx/>
                <a:uFillTx/>
                <a:latin typeface="Calibri"/>
                <a:ea typeface="+mn-ea"/>
                <a:cs typeface="+mn-cs"/>
              </a:rPr>
              <a:t>Primary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1800" b="1" i="0" u="none" strike="noStrike" kern="1200" cap="none" spc="0" normalizeH="0" baseline="0" noProof="0" dirty="0">
                <a:ln>
                  <a:noFill/>
                </a:ln>
                <a:solidFill>
                  <a:srgbClr val="026C72"/>
                </a:solidFill>
                <a:effectLst/>
                <a:uLnTx/>
                <a:uFillTx/>
                <a:latin typeface="Calibri"/>
                <a:ea typeface="+mn-ea"/>
                <a:cs typeface="+mn-cs"/>
              </a:rPr>
              <a:t>Response by RECIST</a:t>
            </a:r>
          </a:p>
        </p:txBody>
      </p:sp>
      <p:sp>
        <p:nvSpPr>
          <p:cNvPr id="5" name="Rectangle: Rounded Corners 4">
            <a:extLst>
              <a:ext uri="{FF2B5EF4-FFF2-40B4-BE49-F238E27FC236}">
                <a16:creationId xmlns:a16="http://schemas.microsoft.com/office/drawing/2014/main" id="{DFE71261-1883-B8A8-2851-A0A15D43AB33}"/>
              </a:ext>
            </a:extLst>
          </p:cNvPr>
          <p:cNvSpPr/>
          <p:nvPr/>
        </p:nvSpPr>
        <p:spPr>
          <a:xfrm>
            <a:off x="4551778" y="1674114"/>
            <a:ext cx="3201027" cy="548581"/>
          </a:xfrm>
          <a:prstGeom prst="roundRect">
            <a:avLst/>
          </a:prstGeom>
          <a:solidFill>
            <a:srgbClr val="1199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LUNGMAP Registration</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(Screening) Study</a:t>
            </a:r>
          </a:p>
        </p:txBody>
      </p:sp>
      <p:sp>
        <p:nvSpPr>
          <p:cNvPr id="6" name="Rectangle: Rounded Corners 5">
            <a:extLst>
              <a:ext uri="{FF2B5EF4-FFF2-40B4-BE49-F238E27FC236}">
                <a16:creationId xmlns:a16="http://schemas.microsoft.com/office/drawing/2014/main" id="{1C64A3D5-0A74-FF0A-F7F8-4490DFA580D5}"/>
              </a:ext>
            </a:extLst>
          </p:cNvPr>
          <p:cNvSpPr/>
          <p:nvPr/>
        </p:nvSpPr>
        <p:spPr>
          <a:xfrm>
            <a:off x="4551776" y="3188344"/>
            <a:ext cx="3201027" cy="474166"/>
          </a:xfrm>
          <a:prstGeom prst="roundRect">
            <a:avLst/>
          </a:prstGeom>
          <a:solidFill>
            <a:srgbClr val="1199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Registration to S1900J</a:t>
            </a:r>
          </a:p>
        </p:txBody>
      </p:sp>
      <p:sp>
        <p:nvSpPr>
          <p:cNvPr id="9" name="Rectangle: Rounded Corners 8">
            <a:extLst>
              <a:ext uri="{FF2B5EF4-FFF2-40B4-BE49-F238E27FC236}">
                <a16:creationId xmlns:a16="http://schemas.microsoft.com/office/drawing/2014/main" id="{B18AF08E-ABD2-273C-4283-B9E653030DC8}"/>
              </a:ext>
            </a:extLst>
          </p:cNvPr>
          <p:cNvSpPr/>
          <p:nvPr/>
        </p:nvSpPr>
        <p:spPr>
          <a:xfrm>
            <a:off x="4551777" y="2466317"/>
            <a:ext cx="3201027" cy="474166"/>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MET Amplification</a:t>
            </a:r>
          </a:p>
        </p:txBody>
      </p:sp>
      <p:sp>
        <p:nvSpPr>
          <p:cNvPr id="10" name="Rectangle: Rounded Corners 9">
            <a:extLst>
              <a:ext uri="{FF2B5EF4-FFF2-40B4-BE49-F238E27FC236}">
                <a16:creationId xmlns:a16="http://schemas.microsoft.com/office/drawing/2014/main" id="{C79E0B01-8007-FC2A-683B-ABBB45B56456}"/>
              </a:ext>
            </a:extLst>
          </p:cNvPr>
          <p:cNvSpPr/>
          <p:nvPr/>
        </p:nvSpPr>
        <p:spPr>
          <a:xfrm>
            <a:off x="2742071" y="3949901"/>
            <a:ext cx="3201027" cy="474166"/>
          </a:xfrm>
          <a:prstGeom prst="roundRect">
            <a:avLst/>
          </a:prstGeom>
          <a:solidFill>
            <a:srgbClr val="92D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Non-Squamous Cohort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N=44 (40 Eligible)</a:t>
            </a:r>
          </a:p>
        </p:txBody>
      </p:sp>
      <p:sp>
        <p:nvSpPr>
          <p:cNvPr id="11" name="Rectangle: Rounded Corners 10">
            <a:extLst>
              <a:ext uri="{FF2B5EF4-FFF2-40B4-BE49-F238E27FC236}">
                <a16:creationId xmlns:a16="http://schemas.microsoft.com/office/drawing/2014/main" id="{54F6C1E6-4590-A7EE-EFC3-B90262B6FF2D}"/>
              </a:ext>
            </a:extLst>
          </p:cNvPr>
          <p:cNvSpPr/>
          <p:nvPr/>
        </p:nvSpPr>
        <p:spPr>
          <a:xfrm>
            <a:off x="2742071" y="4694271"/>
            <a:ext cx="6874183" cy="707698"/>
          </a:xfrm>
          <a:prstGeom prst="roundRect">
            <a:avLst/>
          </a:prstGeom>
          <a:solidFill>
            <a:srgbClr val="1199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Amivantamab</a:t>
            </a:r>
            <a:r>
              <a:rPr kumimoji="0" lang="en-US" sz="1800" b="1" i="0" u="none" strike="noStrike" kern="1200" cap="none" spc="0" normalizeH="0" baseline="0" noProof="0" dirty="0">
                <a:ln>
                  <a:noFill/>
                </a:ln>
                <a:solidFill>
                  <a:prstClr val="black"/>
                </a:solidFill>
                <a:effectLst/>
                <a:uLnTx/>
                <a:uFillTx/>
                <a:latin typeface="Calibri"/>
                <a:ea typeface="+mn-ea"/>
                <a:cs typeface="+mn-cs"/>
              </a:rPr>
              <a:t> Hyaluronidase</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1600 mg (if &lt; 80kg) or 2240 mg (if ≥ 80kg) </a:t>
            </a:r>
            <a:r>
              <a:rPr kumimoji="0" lang="en-US" sz="1800" b="1" i="0" u="none" strike="noStrike" kern="1200" cap="none" spc="0" normalizeH="0" baseline="30000" noProof="0" dirty="0">
                <a:ln>
                  <a:noFill/>
                </a:ln>
                <a:solidFill>
                  <a:sysClr val="windowText" lastClr="000000"/>
                </a:solidFill>
                <a:effectLst/>
                <a:uLnTx/>
                <a:uFillTx/>
                <a:latin typeface="Calibri"/>
                <a:ea typeface="+mn-ea"/>
                <a:cs typeface="+mn-cs"/>
              </a:rPr>
              <a:t>a</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q weekly for 4 weeks, then q 2 weeks thereafter</a:t>
            </a:r>
            <a:r>
              <a:rPr kumimoji="0" lang="en-US" sz="1800" b="1" i="0" u="none" strike="noStrike" kern="1200" cap="none" spc="0" normalizeH="0" baseline="30000" noProof="0" dirty="0">
                <a:ln>
                  <a:noFill/>
                </a:ln>
                <a:solidFill>
                  <a:sysClr val="windowText" lastClr="000000"/>
                </a:solidFill>
                <a:effectLst/>
                <a:uLnTx/>
                <a:uFillTx/>
                <a:latin typeface="Calibri"/>
                <a:ea typeface="+mn-ea"/>
                <a:cs typeface="+mn-cs"/>
              </a:rPr>
              <a:t> b, c</a:t>
            </a:r>
            <a:endParaRPr kumimoji="0" lang="en-US" sz="18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374C074A-A30B-D4F8-CEF9-FE5D7495B738}"/>
              </a:ext>
            </a:extLst>
          </p:cNvPr>
          <p:cNvSpPr/>
          <p:nvPr/>
        </p:nvSpPr>
        <p:spPr>
          <a:xfrm>
            <a:off x="6391334" y="3949902"/>
            <a:ext cx="3201027" cy="474166"/>
          </a:xfrm>
          <a:prstGeom prst="roundRect">
            <a:avLst/>
          </a:prstGeom>
          <a:solidFill>
            <a:srgbClr val="5BD4FF"/>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Squamous Cohort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N=44 (40 Eligible)</a:t>
            </a:r>
          </a:p>
        </p:txBody>
      </p:sp>
      <p:cxnSp>
        <p:nvCxnSpPr>
          <p:cNvPr id="13" name="Straight Arrow Connector 12">
            <a:extLst>
              <a:ext uri="{FF2B5EF4-FFF2-40B4-BE49-F238E27FC236}">
                <a16:creationId xmlns:a16="http://schemas.microsoft.com/office/drawing/2014/main" id="{697DD009-9DAD-91DC-0B42-80B801EE161E}"/>
              </a:ext>
            </a:extLst>
          </p:cNvPr>
          <p:cNvCxnSpPr>
            <a:cxnSpLocks/>
          </p:cNvCxnSpPr>
          <p:nvPr/>
        </p:nvCxnSpPr>
        <p:spPr>
          <a:xfrm>
            <a:off x="6152292" y="2214320"/>
            <a:ext cx="0" cy="251595"/>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78B6B94-3C68-D1EC-7722-0F6DF7D50497}"/>
              </a:ext>
            </a:extLst>
          </p:cNvPr>
          <p:cNvCxnSpPr>
            <a:cxnSpLocks/>
          </p:cNvCxnSpPr>
          <p:nvPr/>
        </p:nvCxnSpPr>
        <p:spPr>
          <a:xfrm>
            <a:off x="6152290" y="2927196"/>
            <a:ext cx="0" cy="251595"/>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2CDA786-2AF0-16AF-CF7C-07221A865D37}"/>
              </a:ext>
            </a:extLst>
          </p:cNvPr>
          <p:cNvCxnSpPr>
            <a:cxnSpLocks/>
          </p:cNvCxnSpPr>
          <p:nvPr/>
        </p:nvCxnSpPr>
        <p:spPr>
          <a:xfrm flipH="1">
            <a:off x="5599731" y="3656072"/>
            <a:ext cx="552558" cy="271188"/>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FE5B1F-3D92-AA86-EBF2-10C7EE4167A1}"/>
              </a:ext>
            </a:extLst>
          </p:cNvPr>
          <p:cNvCxnSpPr>
            <a:cxnSpLocks/>
          </p:cNvCxnSpPr>
          <p:nvPr/>
        </p:nvCxnSpPr>
        <p:spPr>
          <a:xfrm>
            <a:off x="6137584" y="3658432"/>
            <a:ext cx="554594" cy="268828"/>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CB9CDAF-8D20-E58B-199D-5551D88BC113}"/>
              </a:ext>
            </a:extLst>
          </p:cNvPr>
          <p:cNvCxnSpPr>
            <a:cxnSpLocks/>
          </p:cNvCxnSpPr>
          <p:nvPr/>
        </p:nvCxnSpPr>
        <p:spPr>
          <a:xfrm>
            <a:off x="4342584" y="4429032"/>
            <a:ext cx="0" cy="276754"/>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6309A1-6FEC-293E-AB0A-D3E639056334}"/>
              </a:ext>
            </a:extLst>
          </p:cNvPr>
          <p:cNvCxnSpPr>
            <a:cxnSpLocks/>
          </p:cNvCxnSpPr>
          <p:nvPr/>
        </p:nvCxnSpPr>
        <p:spPr>
          <a:xfrm>
            <a:off x="7991847" y="4429032"/>
            <a:ext cx="0" cy="276754"/>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946B572-00DD-1D8C-5B5F-588A9601DE8D}"/>
              </a:ext>
            </a:extLst>
          </p:cNvPr>
          <p:cNvSpPr txBox="1"/>
          <p:nvPr/>
        </p:nvSpPr>
        <p:spPr>
          <a:xfrm>
            <a:off x="2742071" y="5448633"/>
            <a:ext cx="7225553" cy="682687"/>
          </a:xfrm>
          <a:prstGeom prst="rect">
            <a:avLst/>
          </a:prstGeom>
          <a:noFill/>
        </p:spPr>
        <p:txBody>
          <a:bodyPr wrap="square" rtlCol="0">
            <a:spAutoFit/>
          </a:bodyPr>
          <a:lstStyle/>
          <a:p>
            <a:pPr marL="115888" marR="0" lvl="0" indent="-115888" algn="l" defTabSz="914400" rtl="0" eaLnBrk="1" fontAlgn="auto" latinLnBrk="0" hangingPunct="1">
              <a:lnSpc>
                <a:spcPct val="85000"/>
              </a:lnSpc>
              <a:spcBef>
                <a:spcPts val="0"/>
              </a:spcBef>
              <a:spcAft>
                <a:spcPts val="0"/>
              </a:spcAft>
              <a:buClrTx/>
              <a:buSzTx/>
              <a:buFontTx/>
              <a:buNone/>
              <a:tabLst/>
              <a:defRPr/>
            </a:pPr>
            <a:r>
              <a:rPr kumimoji="0" lang="en-US" sz="1500" b="1" i="0" u="none" strike="noStrike" kern="1200" cap="none" spc="0" normalizeH="0" baseline="30000" noProof="0" dirty="0">
                <a:ln>
                  <a:noFill/>
                </a:ln>
                <a:solidFill>
                  <a:prstClr val="black">
                    <a:lumMod val="75000"/>
                    <a:lumOff val="25000"/>
                  </a:prstClr>
                </a:solidFill>
                <a:effectLst/>
                <a:uLnTx/>
                <a:uFillTx/>
                <a:latin typeface="Calibri"/>
                <a:ea typeface="+mn-ea"/>
                <a:cs typeface="+mn-cs"/>
              </a:rPr>
              <a:t>a</a:t>
            </a:r>
            <a:r>
              <a:rPr kumimoji="0" lang="en-US" sz="15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The dosage will be based on the participant’s body weight at screening</a:t>
            </a:r>
            <a:r>
              <a:rPr kumimoji="0" lang="en-US" sz="15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p>
          <a:p>
            <a:pPr marL="115888" marR="0" lvl="0" indent="-115888" algn="l" defTabSz="914400" rtl="0" eaLnBrk="1" fontAlgn="auto" latinLnBrk="0" hangingPunct="1">
              <a:lnSpc>
                <a:spcPct val="85000"/>
              </a:lnSpc>
              <a:spcBef>
                <a:spcPts val="0"/>
              </a:spcBef>
              <a:spcAft>
                <a:spcPts val="0"/>
              </a:spcAft>
              <a:buClrTx/>
              <a:buSzTx/>
              <a:buFontTx/>
              <a:buNone/>
              <a:tabLst/>
              <a:defRPr/>
            </a:pPr>
            <a:r>
              <a:rPr kumimoji="0" lang="en-US" sz="1500" b="1" i="0" u="none" strike="noStrike" kern="1200" cap="none" spc="0" normalizeH="0" baseline="30000" noProof="0" dirty="0">
                <a:ln>
                  <a:noFill/>
                </a:ln>
                <a:solidFill>
                  <a:prstClr val="black">
                    <a:lumMod val="75000"/>
                    <a:lumOff val="25000"/>
                  </a:prstClr>
                </a:solidFill>
                <a:effectLst/>
                <a:uLnTx/>
                <a:uFillTx/>
                <a:latin typeface="Calibri"/>
                <a:ea typeface="+mn-ea"/>
                <a:cs typeface="+mn-cs"/>
              </a:rPr>
              <a:t>b 	</a:t>
            </a:r>
            <a:r>
              <a:rPr kumimoji="0" lang="en-US" sz="15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Cycle 1: Days 1, 8, 15 and 22. Cycles 2+:  Days 1 and 15. See protocol Section 7.2 </a:t>
            </a:r>
          </a:p>
          <a:p>
            <a:pPr marL="115888" marR="0" lvl="0" indent="-115888" algn="l" defTabSz="914400" rtl="0" eaLnBrk="1" fontAlgn="auto" latinLnBrk="0" hangingPunct="1">
              <a:lnSpc>
                <a:spcPct val="85000"/>
              </a:lnSpc>
              <a:spcBef>
                <a:spcPts val="0"/>
              </a:spcBef>
              <a:spcAft>
                <a:spcPts val="0"/>
              </a:spcAft>
              <a:buClrTx/>
              <a:buSzTx/>
              <a:buFontTx/>
              <a:buNone/>
              <a:tabLst/>
              <a:defRPr/>
            </a:pPr>
            <a:r>
              <a:rPr kumimoji="0" lang="en-US" sz="1500" b="1" i="0" u="none" strike="noStrike" kern="1200" cap="none" spc="0" normalizeH="0" baseline="30000" noProof="0" dirty="0">
                <a:ln>
                  <a:noFill/>
                </a:ln>
                <a:solidFill>
                  <a:prstClr val="black">
                    <a:lumMod val="75000"/>
                    <a:lumOff val="25000"/>
                  </a:prstClr>
                </a:solidFill>
                <a:effectLst/>
                <a:uLnTx/>
                <a:uFillTx/>
                <a:latin typeface="Calibri"/>
                <a:ea typeface="+mn-ea"/>
                <a:cs typeface="+mn-cs"/>
              </a:rPr>
              <a:t>c 	</a:t>
            </a:r>
            <a:r>
              <a:rPr kumimoji="0" lang="en-US" sz="15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Continue treatment until one of the criteria in Protocol Section 7.5 is met.</a:t>
            </a:r>
          </a:p>
        </p:txBody>
      </p:sp>
      <p:cxnSp>
        <p:nvCxnSpPr>
          <p:cNvPr id="12" name="Straight Connector 11">
            <a:extLst>
              <a:ext uri="{FF2B5EF4-FFF2-40B4-BE49-F238E27FC236}">
                <a16:creationId xmlns:a16="http://schemas.microsoft.com/office/drawing/2014/main" id="{BBA8B4E8-D114-EA26-525D-C99CF407C863}"/>
              </a:ext>
            </a:extLst>
          </p:cNvPr>
          <p:cNvCxnSpPr>
            <a:cxnSpLocks/>
          </p:cNvCxnSpPr>
          <p:nvPr/>
        </p:nvCxnSpPr>
        <p:spPr>
          <a:xfrm>
            <a:off x="0" y="1486840"/>
            <a:ext cx="12192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C28909C-68DF-E4E2-F779-0B483A7B17AA}"/>
              </a:ext>
            </a:extLst>
          </p:cNvPr>
          <p:cNvSpPr txBox="1"/>
          <p:nvPr/>
        </p:nvSpPr>
        <p:spPr>
          <a:xfrm>
            <a:off x="5943098" y="-24074"/>
            <a:ext cx="6110342" cy="224676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ea typeface="+mn-ea"/>
                <a:cs typeface="+mn-cs"/>
              </a:rPr>
              <a:t>Study Chairs: </a:t>
            </a:r>
            <a:r>
              <a:rPr kumimoji="0" lang="en-US" sz="1400" b="0" i="1" u="none" strike="noStrike" kern="1200" cap="none" spc="0" normalizeH="0" baseline="0" noProof="0" dirty="0" err="1">
                <a:ln>
                  <a:noFill/>
                </a:ln>
                <a:solidFill>
                  <a:prstClr val="black"/>
                </a:solidFill>
                <a:effectLst/>
                <a:uLnTx/>
                <a:uFillTx/>
                <a:ea typeface="+mn-ea"/>
                <a:cs typeface="+mn-cs"/>
              </a:rPr>
              <a:t>Rolfo</a:t>
            </a:r>
            <a:r>
              <a:rPr kumimoji="0" lang="en-US" sz="1400" b="0" i="1" u="none" strike="noStrike" kern="1200" cap="none" spc="0" normalizeH="0" baseline="0" noProof="0" dirty="0">
                <a:ln>
                  <a:noFill/>
                </a:ln>
                <a:solidFill>
                  <a:prstClr val="black"/>
                </a:solidFill>
                <a:effectLst/>
                <a:uLnTx/>
                <a:uFillTx/>
                <a:ea typeface="+mn-ea"/>
                <a:cs typeface="+mn-cs"/>
              </a:rPr>
              <a:t>, </a:t>
            </a:r>
            <a:r>
              <a:rPr kumimoji="0" lang="en-US" sz="1400" b="0" i="1" u="none" strike="noStrike" kern="1200" cap="none" spc="0" normalizeH="0" baseline="0" noProof="0" dirty="0" err="1">
                <a:ln>
                  <a:noFill/>
                </a:ln>
                <a:solidFill>
                  <a:prstClr val="black"/>
                </a:solidFill>
                <a:effectLst/>
                <a:uLnTx/>
                <a:uFillTx/>
                <a:ea typeface="+mn-ea"/>
                <a:cs typeface="+mn-cs"/>
              </a:rPr>
              <a:t>Gadgeel</a:t>
            </a:r>
            <a:r>
              <a:rPr kumimoji="0" lang="en-US" sz="1400" b="0" i="1" u="none" strike="noStrike" kern="1200" cap="none" spc="0" normalizeH="0" baseline="0" noProof="0" dirty="0">
                <a:ln>
                  <a:noFill/>
                </a:ln>
                <a:solidFill>
                  <a:prstClr val="black"/>
                </a:solidFill>
                <a:effectLst/>
                <a:uLnTx/>
                <a:uFillTx/>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ea typeface="+mn-ea"/>
                <a:cs typeface="+mn-cs"/>
              </a:rPr>
              <a:t>	Statisticians: Redman, Minichiello </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400" i="1" dirty="0">
                <a:solidFill>
                  <a:prstClr val="black"/>
                </a:solidFill>
              </a:rPr>
              <a:t>Data Coordinator</a:t>
            </a:r>
            <a:r>
              <a:rPr kumimoji="0" lang="en-US" sz="1400" b="0" i="1" u="none" strike="noStrike" kern="1200" cap="none" spc="0" normalizeH="0" baseline="0" noProof="0" dirty="0">
                <a:ln>
                  <a:noFill/>
                </a:ln>
                <a:solidFill>
                  <a:prstClr val="black"/>
                </a:solidFill>
                <a:effectLst/>
                <a:uLnTx/>
                <a:uFillTx/>
                <a:ea typeface="+mn-ea"/>
                <a:cs typeface="+mn-cs"/>
              </a:rPr>
              <a:t>: </a:t>
            </a:r>
            <a:r>
              <a:rPr lang="en-US" sz="1400" i="1" dirty="0">
                <a:solidFill>
                  <a:prstClr val="black"/>
                </a:solidFill>
              </a:rPr>
              <a:t>Ahmadzai</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ea typeface="+mn-ea"/>
                <a:cs typeface="+mn-cs"/>
              </a:rPr>
              <a:t>Protocol Project Manager: Beeler</a:t>
            </a:r>
          </a:p>
          <a:p>
            <a:pPr algn="r" defTabSz="457200">
              <a:defRPr/>
            </a:pPr>
            <a:r>
              <a:rPr lang="en-US" sz="1400" i="1" dirty="0">
                <a:solidFill>
                  <a:prstClr val="black"/>
                </a:solidFill>
              </a:rPr>
              <a:t>Study Champion: Gandara</a:t>
            </a:r>
          </a:p>
          <a:p>
            <a:pPr lvl="0" algn="r">
              <a:defRPr/>
            </a:pPr>
            <a:r>
              <a:rPr lang="en-US" sz="1400" i="1" dirty="0">
                <a:solidFill>
                  <a:prstClr val="black"/>
                </a:solidFill>
              </a:rPr>
              <a:t>Lung-MAP Chairs: </a:t>
            </a:r>
            <a:r>
              <a:rPr lang="en-US" sz="1400" i="1" dirty="0" err="1">
                <a:solidFill>
                  <a:prstClr val="black"/>
                </a:solidFill>
              </a:rPr>
              <a:t>Borghaei</a:t>
            </a:r>
            <a:r>
              <a:rPr lang="en-US" sz="1400" i="1" dirty="0">
                <a:solidFill>
                  <a:prstClr val="black"/>
                </a:solidFill>
              </a:rPr>
              <a:t>, Reckamp (2022-2024)</a:t>
            </a:r>
          </a:p>
          <a:p>
            <a:pPr lvl="0" algn="r">
              <a:defRPr/>
            </a:pPr>
            <a:r>
              <a:rPr lang="en-US" sz="1400" i="1" dirty="0">
                <a:solidFill>
                  <a:prstClr val="black"/>
                </a:solidFill>
              </a:rPr>
              <a:t>Reckamp, Waqar (2024-Present)</a:t>
            </a:r>
          </a:p>
          <a:p>
            <a:pPr algn="r" defTabSz="457200">
              <a:defRPr/>
            </a:pPr>
            <a:endParaRPr lang="en-US" sz="1400" i="1" dirty="0">
              <a:solidFill>
                <a:prstClr val="black"/>
              </a:solidFill>
            </a:endParaRPr>
          </a:p>
          <a:p>
            <a:pPr algn="r" defTabSz="457200">
              <a:defRPr/>
            </a:pPr>
            <a:endParaRPr lang="en-US" sz="1400" i="1" dirty="0">
              <a:solidFill>
                <a:prstClr val="black"/>
              </a:solidFill>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ea typeface="+mn-ea"/>
                <a:cs typeface="+mn-cs"/>
              </a:rPr>
              <a:t> </a:t>
            </a:r>
          </a:p>
        </p:txBody>
      </p:sp>
    </p:spTree>
    <p:extLst>
      <p:ext uri="{BB962C8B-B14F-4D97-AF65-F5344CB8AC3E}">
        <p14:creationId xmlns:p14="http://schemas.microsoft.com/office/powerpoint/2010/main" val="3629931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304800" y="36083"/>
            <a:ext cx="10662621" cy="1456386"/>
          </a:xfrm>
        </p:spPr>
        <p:txBody>
          <a:bodyPr>
            <a:normAutofit/>
          </a:bodyPr>
          <a:lstStyle/>
          <a:p>
            <a:r>
              <a:rPr lang="en-US" sz="4400" b="1" dirty="0">
                <a:solidFill>
                  <a:srgbClr val="0070C0"/>
                </a:solidFill>
              </a:rPr>
              <a:t>Background/Overview</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304800" y="1611630"/>
            <a:ext cx="7879080" cy="4537378"/>
          </a:xfrm>
        </p:spPr>
        <p:txBody>
          <a:bodyPr>
            <a:noAutofit/>
          </a:bodyPr>
          <a:lstStyle/>
          <a:p>
            <a:pPr>
              <a:lnSpc>
                <a:spcPct val="82000"/>
              </a:lnSpc>
              <a:spcBef>
                <a:spcPts val="600"/>
              </a:spcBef>
            </a:pPr>
            <a:r>
              <a:rPr lang="en-US" dirty="0">
                <a:ea typeface="Times New Roman" panose="02020603050405020304" pitchFamily="18" charset="0"/>
              </a:rPr>
              <a:t>T</a:t>
            </a:r>
            <a:r>
              <a:rPr lang="en-US" dirty="0">
                <a:effectLst/>
                <a:ea typeface="Times New Roman" panose="02020603050405020304" pitchFamily="18" charset="0"/>
              </a:rPr>
              <a:t>he MET gene represents one of the drivers of tumorigenesis due to genetic aberrations, including germline or somatic point mutations, splice-site mutations leading to the skipping of exon 14 (MET exon 14 skipping) or gene amplification</a:t>
            </a:r>
            <a:r>
              <a:rPr lang="en-ES" dirty="0">
                <a:effectLst/>
              </a:rPr>
              <a:t> </a:t>
            </a:r>
          </a:p>
          <a:p>
            <a:pPr>
              <a:lnSpc>
                <a:spcPct val="82000"/>
              </a:lnSpc>
              <a:spcBef>
                <a:spcPts val="600"/>
              </a:spcBef>
            </a:pPr>
            <a:r>
              <a:rPr lang="en-US" dirty="0">
                <a:effectLst/>
                <a:ea typeface="Times New Roman" panose="02020603050405020304" pitchFamily="18" charset="0"/>
              </a:rPr>
              <a:t>Amplification of the </a:t>
            </a:r>
            <a:r>
              <a:rPr lang="en-US" dirty="0" err="1">
                <a:effectLst/>
                <a:ea typeface="Times New Roman" panose="02020603050405020304" pitchFamily="18" charset="0"/>
              </a:rPr>
              <a:t>cMET</a:t>
            </a:r>
            <a:r>
              <a:rPr lang="en-US" dirty="0">
                <a:effectLst/>
                <a:ea typeface="Times New Roman" panose="02020603050405020304" pitchFamily="18" charset="0"/>
              </a:rPr>
              <a:t> gene is a rare potentially actionable, primary oncogenic driver in patients with NSCLC.</a:t>
            </a:r>
            <a:r>
              <a:rPr lang="en-ES" dirty="0">
                <a:effectLst/>
              </a:rPr>
              <a:t> </a:t>
            </a:r>
            <a:r>
              <a:rPr lang="en-US" dirty="0">
                <a:effectLst/>
                <a:ea typeface="Times New Roman" panose="02020603050405020304" pitchFamily="18" charset="0"/>
              </a:rPr>
              <a:t>For primary amplification, the median percentages in literature vary around 3% to 4%</a:t>
            </a:r>
            <a:r>
              <a:rPr lang="en-ES" dirty="0">
                <a:effectLst/>
              </a:rPr>
              <a:t> </a:t>
            </a:r>
          </a:p>
          <a:p>
            <a:pPr>
              <a:lnSpc>
                <a:spcPct val="82000"/>
              </a:lnSpc>
              <a:spcBef>
                <a:spcPts val="600"/>
              </a:spcBef>
            </a:pPr>
            <a:r>
              <a:rPr lang="en-US" dirty="0">
                <a:effectLst/>
                <a:ea typeface="Times New Roman" panose="02020603050405020304" pitchFamily="18" charset="0"/>
              </a:rPr>
              <a:t>The majority of the data are collected in non-squamous, but recently, new data on squamous cell carcinoma are available </a:t>
            </a:r>
            <a:endParaRPr lang="en-ES" dirty="0">
              <a:effectLst/>
            </a:endParaRPr>
          </a:p>
          <a:p>
            <a:pPr>
              <a:lnSpc>
                <a:spcPct val="82000"/>
              </a:lnSpc>
              <a:spcBef>
                <a:spcPts val="600"/>
              </a:spcBef>
            </a:pPr>
            <a:r>
              <a:rPr lang="en-US" dirty="0">
                <a:effectLst/>
                <a:ea typeface="Times New Roman" panose="02020603050405020304" pitchFamily="18" charset="0"/>
              </a:rPr>
              <a:t>It is also necessary to make a distinction between its role as an acquired resistance pathway to tyrosine kinase inhibitors (TKIs) in NSCLC or as a concurrent alteration within patients with MET exon 14 with NSCLC.</a:t>
            </a:r>
            <a:r>
              <a:rPr lang="en-ES" dirty="0">
                <a:effectLst/>
              </a:rPr>
              <a:t> </a:t>
            </a:r>
          </a:p>
          <a:p>
            <a:pPr>
              <a:lnSpc>
                <a:spcPct val="82000"/>
              </a:lnSpc>
              <a:spcBef>
                <a:spcPts val="600"/>
              </a:spcBef>
            </a:pPr>
            <a:r>
              <a:rPr lang="en-US" dirty="0">
                <a:effectLst/>
                <a:ea typeface="Times New Roman" panose="02020603050405020304" pitchFamily="18" charset="0"/>
              </a:rPr>
              <a:t>The amplification itself can be targeted with </a:t>
            </a:r>
            <a:r>
              <a:rPr lang="en-US" dirty="0" err="1">
                <a:effectLst/>
                <a:ea typeface="Times New Roman" panose="02020603050405020304" pitchFamily="18" charset="0"/>
              </a:rPr>
              <a:t>multikinase</a:t>
            </a:r>
            <a:r>
              <a:rPr lang="en-US" dirty="0">
                <a:effectLst/>
                <a:ea typeface="Times New Roman" panose="02020603050405020304" pitchFamily="18" charset="0"/>
              </a:rPr>
              <a:t> or MET-specific inhibitors to improve the outcome (Table 1) with a median ORR of 30%, PFS 4 months and OS of approximately 9 months.</a:t>
            </a:r>
          </a:p>
        </p:txBody>
      </p:sp>
      <p:pic>
        <p:nvPicPr>
          <p:cNvPr id="4" name="Picture 3">
            <a:extLst>
              <a:ext uri="{FF2B5EF4-FFF2-40B4-BE49-F238E27FC236}">
                <a16:creationId xmlns:a16="http://schemas.microsoft.com/office/drawing/2014/main" id="{30B1C7DB-B713-250B-86F6-BC24FC101EDD}"/>
              </a:ext>
            </a:extLst>
          </p:cNvPr>
          <p:cNvPicPr>
            <a:picLocks noChangeAspect="1"/>
          </p:cNvPicPr>
          <p:nvPr/>
        </p:nvPicPr>
        <p:blipFill>
          <a:blip r:embed="rId3"/>
          <a:stretch>
            <a:fillRect/>
          </a:stretch>
        </p:blipFill>
        <p:spPr>
          <a:xfrm>
            <a:off x="8482595" y="2436061"/>
            <a:ext cx="3546483" cy="3509617"/>
          </a:xfrm>
          <a:prstGeom prst="rect">
            <a:avLst/>
          </a:prstGeom>
        </p:spPr>
      </p:pic>
      <p:sp>
        <p:nvSpPr>
          <p:cNvPr id="5" name="TextBox 4">
            <a:extLst>
              <a:ext uri="{FF2B5EF4-FFF2-40B4-BE49-F238E27FC236}">
                <a16:creationId xmlns:a16="http://schemas.microsoft.com/office/drawing/2014/main" id="{E353B339-B1D9-7D19-A116-096CBE56659C}"/>
              </a:ext>
            </a:extLst>
          </p:cNvPr>
          <p:cNvSpPr txBox="1"/>
          <p:nvPr/>
        </p:nvSpPr>
        <p:spPr>
          <a:xfrm>
            <a:off x="8540623" y="5986839"/>
            <a:ext cx="348845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Van der Steen N et al, (Rolfo) </a:t>
            </a:r>
            <a:r>
              <a:rPr kumimoji="0" lang="en-GB" sz="1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Cancers</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2015, </a:t>
            </a:r>
            <a:r>
              <a:rPr kumimoji="0" lang="en-GB" sz="1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7</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(2), 556-573</a:t>
            </a:r>
            <a:endParaRPr kumimoji="0" lang="en-E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F518EDE3-A0D5-E933-480F-4AB82FF20B7F}"/>
              </a:ext>
            </a:extLst>
          </p:cNvPr>
          <p:cNvCxnSpPr>
            <a:cxnSpLocks/>
          </p:cNvCxnSpPr>
          <p:nvPr/>
        </p:nvCxnSpPr>
        <p:spPr>
          <a:xfrm>
            <a:off x="0" y="1486840"/>
            <a:ext cx="12192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A80561AA-2103-A96E-2CA3-D2775EB98BBD}"/>
              </a:ext>
            </a:extLst>
          </p:cNvPr>
          <p:cNvSpPr>
            <a:spLocks noGrp="1"/>
          </p:cNvSpPr>
          <p:nvPr>
            <p:ph type="sldNum" sz="quarter" idx="12"/>
          </p:nvPr>
        </p:nvSpPr>
        <p:spPr>
          <a:xfrm>
            <a:off x="29120" y="6531060"/>
            <a:ext cx="8111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871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297712" y="1515363"/>
            <a:ext cx="11602740" cy="4750534"/>
          </a:xfrm>
        </p:spPr>
        <p:txBody>
          <a:bodyPr>
            <a:noAutofit/>
          </a:bodyPr>
          <a:lstStyle/>
          <a:p>
            <a:pPr algn="just">
              <a:lnSpc>
                <a:spcPct val="80000"/>
              </a:lnSpc>
              <a:spcBef>
                <a:spcPts val="0"/>
              </a:spcBef>
              <a:spcAft>
                <a:spcPts val="600"/>
              </a:spcAft>
              <a:tabLst>
                <a:tab pos="914400" algn="l"/>
              </a:tabLst>
            </a:pPr>
            <a:r>
              <a:rPr lang="en-US" sz="1900" dirty="0">
                <a:effectLst/>
                <a:ea typeface="Times New Roman" panose="02020603050405020304" pitchFamily="18" charset="0"/>
                <a:cs typeface="Arial" panose="020B0604020202020204" pitchFamily="34" charset="0"/>
              </a:rPr>
              <a:t>NSCLC with MET amplification determined by FMI tissue-based NGS assay. </a:t>
            </a:r>
          </a:p>
          <a:p>
            <a:pPr algn="just">
              <a:lnSpc>
                <a:spcPct val="80000"/>
              </a:lnSpc>
              <a:spcBef>
                <a:spcPts val="0"/>
              </a:spcBef>
              <a:spcAft>
                <a:spcPts val="300"/>
              </a:spcAft>
              <a:tabLst>
                <a:tab pos="914400" algn="l"/>
              </a:tabLst>
            </a:pPr>
            <a:r>
              <a:rPr lang="en-US" sz="1900" dirty="0">
                <a:effectLst/>
                <a:ea typeface="Times New Roman" panose="02020603050405020304" pitchFamily="18" charset="0"/>
                <a:cs typeface="Arial" panose="020B0604020202020204" pitchFamily="34" charset="0"/>
              </a:rPr>
              <a:t>Measurable disease documented by CT or MRI.</a:t>
            </a:r>
            <a:r>
              <a:rPr lang="en-ES" sz="1900" dirty="0">
                <a:effectLst/>
                <a:cs typeface="Arial" panose="020B0604020202020204" pitchFamily="34" charset="0"/>
              </a:rPr>
              <a:t> </a:t>
            </a:r>
            <a:endParaRPr lang="en-US" sz="1900" dirty="0">
              <a:effectLst/>
              <a:cs typeface="Arial" panose="020B0604020202020204" pitchFamily="34" charset="0"/>
            </a:endParaRPr>
          </a:p>
          <a:p>
            <a:pPr lvl="1" algn="just">
              <a:lnSpc>
                <a:spcPct val="80000"/>
              </a:lnSpc>
              <a:spcBef>
                <a:spcPts val="0"/>
              </a:spcBef>
              <a:spcAft>
                <a:spcPts val="600"/>
              </a:spcAft>
              <a:tabLst>
                <a:tab pos="914400" algn="l"/>
              </a:tabLst>
            </a:pPr>
            <a:r>
              <a:rPr lang="en-US" sz="1900" dirty="0">
                <a:effectLst/>
                <a:cs typeface="Arial" panose="020B0604020202020204" pitchFamily="34" charset="0"/>
              </a:rPr>
              <a:t>Pleural effusions, ascites and laboratory parameters are not acceptable as the only evidence of disease. </a:t>
            </a:r>
            <a:endParaRPr lang="en-ES" sz="1900" dirty="0">
              <a:effectLst/>
              <a:cs typeface="Arial" panose="020B0604020202020204" pitchFamily="34" charset="0"/>
            </a:endParaRPr>
          </a:p>
          <a:p>
            <a:pPr algn="just">
              <a:lnSpc>
                <a:spcPct val="80000"/>
              </a:lnSpc>
              <a:spcBef>
                <a:spcPts val="0"/>
              </a:spcBef>
              <a:spcAft>
                <a:spcPts val="600"/>
              </a:spcAft>
              <a:tabLst>
                <a:tab pos="914400" algn="l"/>
              </a:tabLst>
            </a:pPr>
            <a:r>
              <a:rPr lang="en-US" sz="1900" dirty="0">
                <a:effectLst/>
                <a:ea typeface="Times New Roman" panose="02020603050405020304" pitchFamily="18" charset="0"/>
                <a:cs typeface="Arial" panose="020B0604020202020204" pitchFamily="34" charset="0"/>
              </a:rPr>
              <a:t>CT or MRI scan of the brain to evaluate for CNS disease within 42 days prior to </a:t>
            </a:r>
            <a:r>
              <a:rPr lang="en-US" sz="1900" u="sng" dirty="0">
                <a:ea typeface="Times New Roman" panose="02020603050405020304" pitchFamily="18" charset="0"/>
                <a:cs typeface="Arial" panose="020B0604020202020204" pitchFamily="34" charset="0"/>
              </a:rPr>
              <a:t>S1900J</a:t>
            </a:r>
            <a:r>
              <a:rPr lang="en-US" sz="1900" dirty="0">
                <a:ea typeface="Times New Roman" panose="02020603050405020304" pitchFamily="18" charset="0"/>
                <a:cs typeface="Arial" panose="020B0604020202020204" pitchFamily="34" charset="0"/>
              </a:rPr>
              <a:t> </a:t>
            </a:r>
            <a:r>
              <a:rPr lang="en-US" sz="1900" dirty="0">
                <a:effectLst/>
                <a:ea typeface="Times New Roman" panose="02020603050405020304" pitchFamily="18" charset="0"/>
                <a:cs typeface="Arial" panose="020B0604020202020204" pitchFamily="34" charset="0"/>
              </a:rPr>
              <a:t>registration.</a:t>
            </a:r>
          </a:p>
          <a:p>
            <a:pPr algn="just">
              <a:lnSpc>
                <a:spcPct val="80000"/>
              </a:lnSpc>
              <a:spcBef>
                <a:spcPts val="0"/>
              </a:spcBef>
              <a:spcAft>
                <a:spcPts val="300"/>
              </a:spcAft>
              <a:tabLst>
                <a:tab pos="914400" algn="l"/>
              </a:tabLst>
            </a:pPr>
            <a:r>
              <a:rPr lang="en-US" sz="1900" dirty="0">
                <a:effectLst/>
                <a:ea typeface="Times New Roman" panose="02020603050405020304" pitchFamily="18" charset="0"/>
                <a:cs typeface="Arial" panose="020B0604020202020204" pitchFamily="34" charset="0"/>
              </a:rPr>
              <a:t>Participants with asymptomatic CNS metastasis (brain metastases or leptomeningeal disease) must be clinically stable and asymptomatic for at least 14 days prior to sub-study registration. </a:t>
            </a:r>
          </a:p>
          <a:p>
            <a:pPr lvl="1" algn="just">
              <a:lnSpc>
                <a:spcPct val="80000"/>
              </a:lnSpc>
              <a:spcBef>
                <a:spcPts val="0"/>
              </a:spcBef>
              <a:spcAft>
                <a:spcPts val="600"/>
              </a:spcAft>
              <a:tabLst>
                <a:tab pos="914400" algn="l"/>
              </a:tabLst>
            </a:pPr>
            <a:r>
              <a:rPr lang="en-US" sz="1900" dirty="0">
                <a:effectLst/>
                <a:ea typeface="Times New Roman" panose="02020603050405020304" pitchFamily="18" charset="0"/>
                <a:cs typeface="Arial" panose="020B0604020202020204" pitchFamily="34" charset="0"/>
              </a:rPr>
              <a:t>Participants can be on a low-dose corticosteroid treatment (≤10 mg prednisone or equivalent) for at least 14 days prior to study treatment. </a:t>
            </a:r>
            <a:endParaRPr lang="en-ES" sz="1900" dirty="0">
              <a:effectLst/>
              <a:ea typeface="Times New Roman" panose="02020603050405020304" pitchFamily="18" charset="0"/>
              <a:cs typeface="Arial" panose="020B0604020202020204" pitchFamily="34" charset="0"/>
            </a:endParaRPr>
          </a:p>
          <a:p>
            <a:pPr algn="just">
              <a:lnSpc>
                <a:spcPct val="80000"/>
              </a:lnSpc>
              <a:spcBef>
                <a:spcPts val="0"/>
              </a:spcBef>
              <a:spcAft>
                <a:spcPts val="600"/>
              </a:spcAft>
              <a:tabLst>
                <a:tab pos="914400" algn="l"/>
              </a:tabLst>
            </a:pPr>
            <a:r>
              <a:rPr lang="en-US" sz="1900" spc="-30" dirty="0">
                <a:effectLst/>
                <a:ea typeface="Times New Roman" panose="02020603050405020304" pitchFamily="18" charset="0"/>
                <a:cs typeface="Arial" panose="020B0604020202020204" pitchFamily="34" charset="0"/>
              </a:rPr>
              <a:t>No other known actionable oncogenic alterations, such as (but not limited to) EGFR sensitizing mutations, EGFR T790M mutation, MET Exon-14 skipping mutant NSCLC, ALK gene fusion, ROS1 gene rearrangement, RET gene rearrangement, NTRK rearrangement, HER2 mutation, KRAS activating mutations, and BRAF V600E mutation. </a:t>
            </a:r>
          </a:p>
          <a:p>
            <a:pPr algn="just">
              <a:lnSpc>
                <a:spcPct val="80000"/>
              </a:lnSpc>
              <a:spcBef>
                <a:spcPts val="0"/>
              </a:spcBef>
              <a:spcAft>
                <a:spcPts val="600"/>
              </a:spcAft>
              <a:tabLst>
                <a:tab pos="914400" algn="l"/>
              </a:tabLst>
            </a:pPr>
            <a:r>
              <a:rPr lang="en-US" sz="1900" dirty="0">
                <a:effectLst/>
                <a:ea typeface="Times New Roman" panose="02020603050405020304" pitchFamily="18" charset="0"/>
                <a:cs typeface="Arial" panose="020B0604020202020204" pitchFamily="34" charset="0"/>
              </a:rPr>
              <a:t>Must have received at least one line of systemic treatment for Stage IV or recurrent NSCLC </a:t>
            </a:r>
            <a:r>
              <a:rPr lang="en-US" sz="1900" u="sng" dirty="0">
                <a:effectLst/>
                <a:ea typeface="Times New Roman" panose="02020603050405020304" pitchFamily="18" charset="0"/>
                <a:cs typeface="Arial" panose="020B0604020202020204" pitchFamily="34" charset="0"/>
              </a:rPr>
              <a:t>and</a:t>
            </a:r>
            <a:r>
              <a:rPr lang="en-US" sz="1900" dirty="0">
                <a:effectLst/>
                <a:ea typeface="Times New Roman" panose="02020603050405020304" pitchFamily="18" charset="0"/>
                <a:cs typeface="Arial" panose="020B0604020202020204" pitchFamily="34" charset="0"/>
              </a:rPr>
              <a:t> participants must have progressed (in the opinion of the treating physician) following the most recent line of therapy.</a:t>
            </a:r>
          </a:p>
          <a:p>
            <a:pPr algn="just">
              <a:lnSpc>
                <a:spcPct val="80000"/>
              </a:lnSpc>
              <a:spcBef>
                <a:spcPts val="0"/>
              </a:spcBef>
              <a:spcAft>
                <a:spcPts val="600"/>
              </a:spcAft>
              <a:tabLst>
                <a:tab pos="914400" algn="l"/>
              </a:tabLst>
            </a:pPr>
            <a:r>
              <a:rPr lang="en-US" sz="1900" dirty="0">
                <a:ea typeface="Times New Roman" panose="02020603050405020304" pitchFamily="18" charset="0"/>
                <a:cs typeface="Arial" panose="020B0604020202020204" pitchFamily="34" charset="0"/>
              </a:rPr>
              <a:t>No prior treatment with </a:t>
            </a:r>
            <a:r>
              <a:rPr lang="en-US" sz="1900" dirty="0">
                <a:effectLst/>
                <a:ea typeface="Times New Roman" panose="02020603050405020304" pitchFamily="18" charset="0"/>
                <a:cs typeface="Arial" panose="020B0604020202020204" pitchFamily="34" charset="0"/>
              </a:rPr>
              <a:t>MET TKIs, such as: </a:t>
            </a:r>
            <a:r>
              <a:rPr lang="en-US" sz="1900" dirty="0" err="1">
                <a:effectLst/>
                <a:ea typeface="Times New Roman" panose="02020603050405020304" pitchFamily="18" charset="0"/>
                <a:cs typeface="Arial" panose="020B0604020202020204" pitchFamily="34" charset="0"/>
              </a:rPr>
              <a:t>tepotinib</a:t>
            </a:r>
            <a:r>
              <a:rPr lang="en-US" sz="1900" dirty="0">
                <a:effectLst/>
                <a:ea typeface="Times New Roman" panose="02020603050405020304" pitchFamily="18" charset="0"/>
                <a:cs typeface="Arial" panose="020B0604020202020204" pitchFamily="34" charset="0"/>
              </a:rPr>
              <a:t>, </a:t>
            </a:r>
            <a:r>
              <a:rPr lang="en-US" sz="1900" dirty="0" err="1">
                <a:effectLst/>
                <a:ea typeface="Times New Roman" panose="02020603050405020304" pitchFamily="18" charset="0"/>
                <a:cs typeface="Arial" panose="020B0604020202020204" pitchFamily="34" charset="0"/>
              </a:rPr>
              <a:t>capmatinib</a:t>
            </a:r>
            <a:r>
              <a:rPr lang="en-US" sz="1900" dirty="0">
                <a:effectLst/>
                <a:ea typeface="Times New Roman" panose="02020603050405020304" pitchFamily="18" charset="0"/>
                <a:cs typeface="Arial" panose="020B0604020202020204" pitchFamily="34" charset="0"/>
              </a:rPr>
              <a:t>, and </a:t>
            </a:r>
            <a:r>
              <a:rPr lang="en-US" sz="1900" dirty="0" err="1">
                <a:effectLst/>
                <a:ea typeface="Times New Roman" panose="02020603050405020304" pitchFamily="18" charset="0"/>
                <a:cs typeface="Arial" panose="020B0604020202020204" pitchFamily="34" charset="0"/>
              </a:rPr>
              <a:t>crizotinib</a:t>
            </a:r>
            <a:r>
              <a:rPr lang="en-US" sz="1900" dirty="0">
                <a:effectLst/>
                <a:ea typeface="Times New Roman" panose="02020603050405020304" pitchFamily="18" charset="0"/>
                <a:cs typeface="Arial" panose="020B0604020202020204" pitchFamily="34" charset="0"/>
              </a:rPr>
              <a:t>. </a:t>
            </a:r>
          </a:p>
          <a:p>
            <a:pPr algn="just">
              <a:lnSpc>
                <a:spcPct val="80000"/>
              </a:lnSpc>
              <a:spcBef>
                <a:spcPts val="0"/>
              </a:spcBef>
              <a:spcAft>
                <a:spcPts val="600"/>
              </a:spcAft>
              <a:tabLst>
                <a:tab pos="914400" algn="l"/>
              </a:tabLst>
            </a:pPr>
            <a:r>
              <a:rPr lang="en-US" sz="1900" dirty="0">
                <a:effectLst/>
                <a:ea typeface="Times New Roman" panose="02020603050405020304" pitchFamily="18" charset="0"/>
                <a:cs typeface="Arial" panose="020B0604020202020204" pitchFamily="34" charset="0"/>
              </a:rPr>
              <a:t>No prior systemic therapy (systemic chemotherapy, immunotherapy or investigational drug) within 21 days </a:t>
            </a:r>
            <a:r>
              <a:rPr lang="en-US" sz="1900" dirty="0">
                <a:ea typeface="Times New Roman" panose="02020603050405020304" pitchFamily="18" charset="0"/>
                <a:cs typeface="Arial" panose="020B0604020202020204" pitchFamily="34" charset="0"/>
              </a:rPr>
              <a:t>prior to </a:t>
            </a:r>
            <a:r>
              <a:rPr lang="en-US" sz="1900" u="sng" dirty="0">
                <a:ea typeface="Times New Roman" panose="02020603050405020304" pitchFamily="18" charset="0"/>
                <a:cs typeface="Arial" panose="020B0604020202020204" pitchFamily="34" charset="0"/>
              </a:rPr>
              <a:t>S1900J</a:t>
            </a:r>
            <a:r>
              <a:rPr lang="en-US" sz="1900" dirty="0">
                <a:ea typeface="Times New Roman" panose="02020603050405020304" pitchFamily="18" charset="0"/>
                <a:cs typeface="Arial" panose="020B0604020202020204" pitchFamily="34" charset="0"/>
              </a:rPr>
              <a:t> registration.</a:t>
            </a:r>
            <a:endParaRPr lang="en-US" sz="1900" dirty="0">
              <a:effectLst/>
              <a:ea typeface="Times New Roman" panose="02020603050405020304" pitchFamily="18" charset="0"/>
              <a:cs typeface="Arial" panose="020B0604020202020204" pitchFamily="34" charset="0"/>
            </a:endParaRPr>
          </a:p>
          <a:p>
            <a:pPr algn="just">
              <a:lnSpc>
                <a:spcPct val="80000"/>
              </a:lnSpc>
              <a:spcBef>
                <a:spcPts val="0"/>
              </a:spcBef>
              <a:spcAft>
                <a:spcPts val="600"/>
              </a:spcAft>
              <a:tabLst>
                <a:tab pos="914400" algn="l"/>
              </a:tabLst>
            </a:pPr>
            <a:r>
              <a:rPr lang="en-US" sz="1900" dirty="0">
                <a:effectLst/>
                <a:ea typeface="Times New Roman" panose="02020603050405020304" pitchFamily="18" charset="0"/>
                <a:cs typeface="Arial" panose="020B0604020202020204" pitchFamily="34" charset="0"/>
              </a:rPr>
              <a:t>Zubrod PS 0-2 within 28 days prior to registration.   </a:t>
            </a:r>
            <a:endParaRPr lang="en-US" sz="1900" dirty="0">
              <a:ea typeface="Times New Roman" panose="02020603050405020304" pitchFamily="18" charset="0"/>
              <a:cs typeface="Arial" panose="020B0604020202020204" pitchFamily="34" charset="0"/>
            </a:endParaRPr>
          </a:p>
          <a:p>
            <a:pPr algn="just">
              <a:lnSpc>
                <a:spcPct val="80000"/>
              </a:lnSpc>
              <a:spcBef>
                <a:spcPts val="0"/>
              </a:spcBef>
              <a:spcAft>
                <a:spcPts val="800"/>
              </a:spcAft>
              <a:tabLst>
                <a:tab pos="914400" algn="l"/>
              </a:tabLst>
            </a:pPr>
            <a:endParaRPr lang="en-ES" sz="1900" spc="-30" dirty="0">
              <a:effectLst/>
              <a:ea typeface="Times New Roman" panose="02020603050405020304" pitchFamily="18" charset="0"/>
              <a:cs typeface="Arial" panose="020B0604020202020204" pitchFamily="34" charset="0"/>
            </a:endParaRPr>
          </a:p>
          <a:p>
            <a:pPr marL="0" indent="0" algn="just">
              <a:lnSpc>
                <a:spcPct val="80000"/>
              </a:lnSpc>
              <a:spcBef>
                <a:spcPts val="0"/>
              </a:spcBef>
              <a:spcAft>
                <a:spcPts val="800"/>
              </a:spcAft>
              <a:buNone/>
              <a:tabLst>
                <a:tab pos="914400" algn="l"/>
              </a:tabLst>
            </a:pPr>
            <a:endParaRPr lang="en-ES" sz="1900" dirty="0">
              <a:effectLst/>
              <a:ea typeface="Times New Roman" panose="02020603050405020304" pitchFamily="18" charset="0"/>
              <a:cs typeface="Arial" panose="020B0604020202020204" pitchFamily="34" charset="0"/>
            </a:endParaRPr>
          </a:p>
          <a:p>
            <a:pPr algn="just">
              <a:lnSpc>
                <a:spcPct val="80000"/>
              </a:lnSpc>
              <a:spcBef>
                <a:spcPts val="0"/>
              </a:spcBef>
              <a:spcAft>
                <a:spcPts val="800"/>
              </a:spcAft>
              <a:tabLst>
                <a:tab pos="914400" algn="l"/>
              </a:tabLst>
            </a:pPr>
            <a:endParaRPr lang="en-ES" sz="1900" dirty="0">
              <a:effectLst/>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170121" y="58115"/>
            <a:ext cx="10985559" cy="1456386"/>
          </a:xfrm>
        </p:spPr>
        <p:txBody>
          <a:bodyPr>
            <a:normAutofit/>
          </a:bodyPr>
          <a:lstStyle/>
          <a:p>
            <a:r>
              <a:rPr lang="en-US" sz="4400" b="1" dirty="0">
                <a:solidFill>
                  <a:srgbClr val="0070C0"/>
                </a:solidFill>
              </a:rPr>
              <a:t>Key Eligibility Criteria</a:t>
            </a:r>
          </a:p>
        </p:txBody>
      </p:sp>
      <p:cxnSp>
        <p:nvCxnSpPr>
          <p:cNvPr id="6" name="Straight Connector 5">
            <a:extLst>
              <a:ext uri="{FF2B5EF4-FFF2-40B4-BE49-F238E27FC236}">
                <a16:creationId xmlns:a16="http://schemas.microsoft.com/office/drawing/2014/main" id="{2D49CCF0-996C-C2C6-2394-D1E074D1F0E8}"/>
              </a:ext>
            </a:extLst>
          </p:cNvPr>
          <p:cNvCxnSpPr>
            <a:cxnSpLocks/>
          </p:cNvCxnSpPr>
          <p:nvPr/>
        </p:nvCxnSpPr>
        <p:spPr>
          <a:xfrm>
            <a:off x="0" y="1486840"/>
            <a:ext cx="12192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ADD86A0-C6AA-02B0-050F-4055B0F78F01}"/>
              </a:ext>
            </a:extLst>
          </p:cNvPr>
          <p:cNvSpPr>
            <a:spLocks noGrp="1"/>
          </p:cNvSpPr>
          <p:nvPr>
            <p:ph type="sldNum" sz="quarter" idx="12"/>
          </p:nvPr>
        </p:nvSpPr>
        <p:spPr>
          <a:xfrm>
            <a:off x="29120" y="6531060"/>
            <a:ext cx="8111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253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3BEB6CA6-280C-3B2C-94D6-EB1332F33C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5E4D74-2618-563A-6268-0E53B45DC482}"/>
              </a:ext>
            </a:extLst>
          </p:cNvPr>
          <p:cNvSpPr>
            <a:spLocks noGrp="1"/>
          </p:cNvSpPr>
          <p:nvPr>
            <p:ph idx="1"/>
          </p:nvPr>
        </p:nvSpPr>
        <p:spPr>
          <a:xfrm>
            <a:off x="304800" y="1638524"/>
            <a:ext cx="11582400" cy="4031329"/>
          </a:xfrm>
        </p:spPr>
        <p:txBody>
          <a:bodyPr>
            <a:normAutofit/>
          </a:bodyPr>
          <a:lstStyle/>
          <a:p>
            <a:r>
              <a:rPr lang="en-US" dirty="0" err="1">
                <a:effectLst/>
                <a:ea typeface="Times New Roman" panose="02020603050405020304" pitchFamily="18" charset="0"/>
              </a:rPr>
              <a:t>Amivantamab</a:t>
            </a:r>
            <a:r>
              <a:rPr lang="en-US" dirty="0">
                <a:effectLst/>
                <a:ea typeface="Times New Roman" panose="02020603050405020304" pitchFamily="18" charset="0"/>
              </a:rPr>
              <a:t> hyaluronidase will be delivered by means of a manual injection at alternating locations on the abdomen in the periumbilical area. Dosage will be based on the participant’s body weight at screening.</a:t>
            </a:r>
          </a:p>
          <a:p>
            <a:r>
              <a:rPr lang="en-US" dirty="0">
                <a:ea typeface="Times New Roman" panose="02020603050405020304" pitchFamily="18" charset="0"/>
              </a:rPr>
              <a:t>Cycle 1: Administer </a:t>
            </a:r>
            <a:r>
              <a:rPr lang="en-US" dirty="0" err="1">
                <a:ea typeface="Times New Roman" panose="02020603050405020304" pitchFamily="18" charset="0"/>
              </a:rPr>
              <a:t>amivantamab</a:t>
            </a:r>
            <a:r>
              <a:rPr lang="en-US" dirty="0">
                <a:ea typeface="Times New Roman" panose="02020603050405020304" pitchFamily="18" charset="0"/>
              </a:rPr>
              <a:t> hyaluronidase weekly for 4 weeks.</a:t>
            </a:r>
          </a:p>
          <a:p>
            <a:r>
              <a:rPr lang="en-US" dirty="0">
                <a:effectLst/>
                <a:ea typeface="Times New Roman" panose="02020603050405020304" pitchFamily="18" charset="0"/>
              </a:rPr>
              <a:t>Cycle 2</a:t>
            </a:r>
            <a:r>
              <a:rPr lang="en-US" dirty="0">
                <a:ea typeface="Times New Roman" panose="02020603050405020304" pitchFamily="18" charset="0"/>
              </a:rPr>
              <a:t>+: Administer </a:t>
            </a:r>
            <a:r>
              <a:rPr lang="en-US" dirty="0" err="1">
                <a:ea typeface="Times New Roman" panose="02020603050405020304" pitchFamily="18" charset="0"/>
              </a:rPr>
              <a:t>amivantamab</a:t>
            </a:r>
            <a:r>
              <a:rPr lang="en-US" dirty="0">
                <a:ea typeface="Times New Roman" panose="02020603050405020304" pitchFamily="18" charset="0"/>
              </a:rPr>
              <a:t> hyaluronidase every 2 weeks until any criteria in S1900J Protocol Section 7.5 is met.</a:t>
            </a:r>
            <a:endParaRPr lang="en-US" dirty="0">
              <a:effectLst/>
              <a:ea typeface="Times New Roman" panose="02020603050405020304" pitchFamily="18" charset="0"/>
            </a:endParaRPr>
          </a:p>
          <a:p>
            <a:pPr marL="0" indent="0">
              <a:buNone/>
            </a:pPr>
            <a:endParaRPr lang="en-US" dirty="0"/>
          </a:p>
        </p:txBody>
      </p:sp>
      <p:sp>
        <p:nvSpPr>
          <p:cNvPr id="8" name="Title 1">
            <a:extLst>
              <a:ext uri="{FF2B5EF4-FFF2-40B4-BE49-F238E27FC236}">
                <a16:creationId xmlns:a16="http://schemas.microsoft.com/office/drawing/2014/main" id="{FD3F437E-97F2-28D4-30CF-5182393509B3}"/>
              </a:ext>
            </a:extLst>
          </p:cNvPr>
          <p:cNvSpPr txBox="1">
            <a:spLocks/>
          </p:cNvSpPr>
          <p:nvPr/>
        </p:nvSpPr>
        <p:spPr>
          <a:xfrm>
            <a:off x="304800" y="562857"/>
            <a:ext cx="10851968" cy="7723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fontAlgn="auto">
              <a:spcAft>
                <a:spcPts val="0"/>
              </a:spcAft>
              <a:buClrTx/>
              <a:buSzTx/>
              <a:tabLst/>
              <a:defRPr/>
            </a:pPr>
            <a:r>
              <a:rPr lang="en-US" sz="4200" b="1" dirty="0">
                <a:solidFill>
                  <a:srgbClr val="0070C0"/>
                </a:solidFill>
              </a:rPr>
              <a:t>S1900J </a:t>
            </a:r>
            <a:r>
              <a:rPr lang="en-US" sz="4200" b="1" dirty="0" err="1">
                <a:solidFill>
                  <a:srgbClr val="0070C0"/>
                </a:solidFill>
              </a:rPr>
              <a:t>Amivantamab</a:t>
            </a:r>
            <a:r>
              <a:rPr lang="en-US" sz="4200" b="1" dirty="0">
                <a:solidFill>
                  <a:srgbClr val="0070C0"/>
                </a:solidFill>
              </a:rPr>
              <a:t> Hyaluronidase Administration</a:t>
            </a:r>
          </a:p>
        </p:txBody>
      </p:sp>
      <p:cxnSp>
        <p:nvCxnSpPr>
          <p:cNvPr id="12" name="Straight Connector 11">
            <a:extLst>
              <a:ext uri="{FF2B5EF4-FFF2-40B4-BE49-F238E27FC236}">
                <a16:creationId xmlns:a16="http://schemas.microsoft.com/office/drawing/2014/main" id="{1BE42D41-81F2-D1F3-DEDD-5307E081AEEB}"/>
              </a:ext>
            </a:extLst>
          </p:cNvPr>
          <p:cNvCxnSpPr>
            <a:cxnSpLocks/>
          </p:cNvCxnSpPr>
          <p:nvPr/>
        </p:nvCxnSpPr>
        <p:spPr>
          <a:xfrm>
            <a:off x="0" y="1486840"/>
            <a:ext cx="12192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25666F6C-2AD0-5C28-A1D3-2AD8CFE56781}"/>
              </a:ext>
            </a:extLst>
          </p:cNvPr>
          <p:cNvSpPr>
            <a:spLocks noGrp="1"/>
          </p:cNvSpPr>
          <p:nvPr>
            <p:ph type="sldNum" sz="quarter" idx="12"/>
          </p:nvPr>
        </p:nvSpPr>
        <p:spPr>
          <a:xfrm>
            <a:off x="29120" y="6531060"/>
            <a:ext cx="8111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5563C22-D62D-8649-58B6-2D8705309762}"/>
              </a:ext>
            </a:extLst>
          </p:cNvPr>
          <p:cNvSpPr txBox="1"/>
          <p:nvPr/>
        </p:nvSpPr>
        <p:spPr>
          <a:xfrm>
            <a:off x="56551" y="3555394"/>
            <a:ext cx="5946421" cy="259045"/>
          </a:xfrm>
          <a:prstGeom prst="rect">
            <a:avLst/>
          </a:prstGeom>
          <a:noFill/>
        </p:spPr>
        <p:txBody>
          <a:bodyPr wrap="square">
            <a:spAutoFit/>
          </a:bodyPr>
          <a:lstStyle/>
          <a:p>
            <a:pPr marL="457200" marR="0" lvl="1" indent="0" algn="just" defTabSz="914400" rtl="0" eaLnBrk="1" fontAlgn="auto" latinLnBrk="0" hangingPunct="1">
              <a:lnSpc>
                <a:spcPts val="1100"/>
              </a:lnSpc>
              <a:spcBef>
                <a:spcPts val="0"/>
              </a:spcBef>
              <a:spcAft>
                <a:spcPts val="0"/>
              </a:spcAft>
              <a:buClrTx/>
              <a:buSzTx/>
              <a:buFontTx/>
              <a:buNone/>
              <a:tabLst>
                <a:tab pos="914400" algn="l"/>
              </a:tabLst>
              <a:defRPr/>
            </a:pPr>
            <a:r>
              <a:rPr kumimoji="0" lang="en-US" b="1" i="0" u="sng"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Amivantamab</a:t>
            </a:r>
            <a:r>
              <a:rPr kumimoji="0" lang="en-US" b="1" i="0" u="sng"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Hyaluronidase Administration Schedule </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BFA14404-6B82-96BB-A531-7C35E7615597}"/>
              </a:ext>
            </a:extLst>
          </p:cNvPr>
          <p:cNvGraphicFramePr>
            <a:graphicFrameLocks noGrp="1"/>
          </p:cNvGraphicFramePr>
          <p:nvPr>
            <p:extLst>
              <p:ext uri="{D42A27DB-BD31-4B8C-83A1-F6EECF244321}">
                <p14:modId xmlns:p14="http://schemas.microsoft.com/office/powerpoint/2010/main" val="469850175"/>
              </p:ext>
            </p:extLst>
          </p:nvPr>
        </p:nvGraphicFramePr>
        <p:xfrm>
          <a:off x="940799" y="3903855"/>
          <a:ext cx="4429351" cy="1827454"/>
        </p:xfrm>
        <a:graphic>
          <a:graphicData uri="http://schemas.openxmlformats.org/drawingml/2006/table">
            <a:tbl>
              <a:tblPr firstRow="1" firstCol="1" bandRow="1"/>
              <a:tblGrid>
                <a:gridCol w="2388643">
                  <a:extLst>
                    <a:ext uri="{9D8B030D-6E8A-4147-A177-3AD203B41FA5}">
                      <a16:colId xmlns:a16="http://schemas.microsoft.com/office/drawing/2014/main" val="3128058416"/>
                    </a:ext>
                  </a:extLst>
                </a:gridCol>
                <a:gridCol w="2040708">
                  <a:extLst>
                    <a:ext uri="{9D8B030D-6E8A-4147-A177-3AD203B41FA5}">
                      <a16:colId xmlns:a16="http://schemas.microsoft.com/office/drawing/2014/main" val="292319349"/>
                    </a:ext>
                  </a:extLst>
                </a:gridCol>
              </a:tblGrid>
              <a:tr h="656196">
                <a:tc>
                  <a:txBody>
                    <a:bodyPr/>
                    <a:lstStyle/>
                    <a:p>
                      <a:pPr marL="0" marR="0" algn="l">
                        <a:lnSpc>
                          <a:spcPts val="1100"/>
                        </a:lnSpc>
                        <a:buNone/>
                      </a:pPr>
                      <a:endParaRPr lang="en-US" sz="1600" b="1" dirty="0">
                        <a:solidFill>
                          <a:srgbClr val="000000"/>
                        </a:solidFill>
                        <a:effectLst/>
                        <a:latin typeface="+mn-lt"/>
                        <a:ea typeface="PMingLiU" panose="02020500000000000000" pitchFamily="18" charset="-120"/>
                        <a:cs typeface="Arial" panose="020B0604020202020204" pitchFamily="34" charset="0"/>
                      </a:endParaRPr>
                    </a:p>
                    <a:p>
                      <a:pPr marL="0" marR="0" algn="l">
                        <a:lnSpc>
                          <a:spcPts val="1100"/>
                        </a:lnSpc>
                        <a:buNone/>
                      </a:pPr>
                      <a:r>
                        <a:rPr lang="en-US" sz="1600" b="1" dirty="0">
                          <a:solidFill>
                            <a:srgbClr val="000000"/>
                          </a:solidFill>
                          <a:effectLst/>
                          <a:latin typeface="+mn-lt"/>
                          <a:ea typeface="PMingLiU" panose="02020500000000000000" pitchFamily="18" charset="-120"/>
                          <a:cs typeface="Arial" panose="020B0604020202020204" pitchFamily="34" charset="0"/>
                        </a:rPr>
                        <a:t>Cycle </a:t>
                      </a:r>
                    </a:p>
                    <a:p>
                      <a:pPr marL="0" marR="0" algn="l">
                        <a:lnSpc>
                          <a:spcPts val="1100"/>
                        </a:lnSpc>
                        <a:buNone/>
                      </a:pPr>
                      <a:r>
                        <a:rPr lang="en-US" sz="1600" b="1" dirty="0">
                          <a:solidFill>
                            <a:srgbClr val="000000"/>
                          </a:solidFill>
                          <a:effectLst/>
                          <a:latin typeface="+mn-lt"/>
                          <a:ea typeface="PMingLiU" panose="02020500000000000000" pitchFamily="18" charset="-120"/>
                          <a:cs typeface="Arial" panose="020B0604020202020204" pitchFamily="34" charset="0"/>
                        </a:rPr>
                        <a:t>(one cycle = 28 days)</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lnSpc>
                          <a:spcPts val="1100"/>
                        </a:lnSpc>
                        <a:buNone/>
                      </a:pPr>
                      <a:endParaRPr lang="en-US" sz="1600" b="1" dirty="0">
                        <a:solidFill>
                          <a:srgbClr val="000000"/>
                        </a:solidFill>
                        <a:effectLst/>
                        <a:latin typeface="+mn-lt"/>
                        <a:ea typeface="PMingLiU" panose="02020500000000000000" pitchFamily="18" charset="-120"/>
                        <a:cs typeface="Arial" panose="020B0604020202020204" pitchFamily="34" charset="0"/>
                      </a:endParaRPr>
                    </a:p>
                    <a:p>
                      <a:pPr marL="0" marR="0" algn="just">
                        <a:lnSpc>
                          <a:spcPts val="1100"/>
                        </a:lnSpc>
                        <a:buNone/>
                      </a:pPr>
                      <a:r>
                        <a:rPr lang="en-US" sz="1600" b="1" dirty="0">
                          <a:solidFill>
                            <a:srgbClr val="000000"/>
                          </a:solidFill>
                          <a:effectLst/>
                          <a:latin typeface="+mn-lt"/>
                          <a:ea typeface="PMingLiU" panose="02020500000000000000" pitchFamily="18" charset="-120"/>
                          <a:cs typeface="Arial" panose="020B0604020202020204" pitchFamily="34" charset="0"/>
                        </a:rPr>
                        <a:t>Schedule</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81276260"/>
                  </a:ext>
                </a:extLst>
              </a:tr>
              <a:tr h="527081">
                <a:tc>
                  <a:txBody>
                    <a:bodyPr/>
                    <a:lstStyle/>
                    <a:p>
                      <a:pPr marL="0" marR="0" algn="just">
                        <a:lnSpc>
                          <a:spcPts val="1100"/>
                        </a:lnSpc>
                        <a:buNone/>
                      </a:pPr>
                      <a:endParaRPr lang="en-US" sz="1600" dirty="0">
                        <a:effectLst/>
                        <a:latin typeface="+mn-lt"/>
                        <a:ea typeface="PMingLiU" panose="02020500000000000000" pitchFamily="18" charset="-120"/>
                        <a:cs typeface="Arial" panose="020B0604020202020204" pitchFamily="34" charset="0"/>
                      </a:endParaRPr>
                    </a:p>
                    <a:p>
                      <a:pPr marL="0" marR="0" algn="just">
                        <a:lnSpc>
                          <a:spcPts val="1100"/>
                        </a:lnSpc>
                        <a:buNone/>
                      </a:pPr>
                      <a:r>
                        <a:rPr lang="en-US" sz="1600" dirty="0">
                          <a:effectLst/>
                          <a:latin typeface="+mn-lt"/>
                          <a:ea typeface="PMingLiU" panose="02020500000000000000" pitchFamily="18" charset="-120"/>
                          <a:cs typeface="Arial" panose="020B0604020202020204" pitchFamily="34" charset="0"/>
                        </a:rPr>
                        <a:t>Cycle 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ts val="1100"/>
                        </a:lnSpc>
                        <a:buNone/>
                      </a:pPr>
                      <a:endParaRPr lang="en-US" sz="1600" spc="-30" dirty="0">
                        <a:effectLst/>
                        <a:latin typeface="+mn-lt"/>
                        <a:ea typeface="PMingLiU" panose="02020500000000000000" pitchFamily="18" charset="-120"/>
                        <a:cs typeface="Arial" panose="020B0604020202020204" pitchFamily="34" charset="0"/>
                      </a:endParaRPr>
                    </a:p>
                    <a:p>
                      <a:pPr marL="0" marR="0" algn="just">
                        <a:lnSpc>
                          <a:spcPts val="1100"/>
                        </a:lnSpc>
                        <a:buNone/>
                      </a:pPr>
                      <a:r>
                        <a:rPr lang="en-US" sz="1600" spc="-30" dirty="0">
                          <a:effectLst/>
                          <a:latin typeface="+mn-lt"/>
                          <a:ea typeface="PMingLiU" panose="02020500000000000000" pitchFamily="18" charset="-120"/>
                          <a:cs typeface="Arial" panose="020B0604020202020204" pitchFamily="34" charset="0"/>
                        </a:rPr>
                        <a:t>Days 1, 8, 15, and 22</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5475182"/>
                  </a:ext>
                </a:extLst>
              </a:tr>
              <a:tr h="644177">
                <a:tc>
                  <a:txBody>
                    <a:bodyPr/>
                    <a:lstStyle/>
                    <a:p>
                      <a:pPr marL="0" marR="0" algn="l">
                        <a:lnSpc>
                          <a:spcPts val="1100"/>
                        </a:lnSpc>
                        <a:buNone/>
                      </a:pPr>
                      <a:endParaRPr lang="en-US" sz="1600" dirty="0">
                        <a:effectLst/>
                        <a:latin typeface="+mn-lt"/>
                        <a:ea typeface="PMingLiU" panose="02020500000000000000" pitchFamily="18" charset="-120"/>
                        <a:cs typeface="Arial" panose="020B0604020202020204" pitchFamily="34" charset="0"/>
                      </a:endParaRPr>
                    </a:p>
                    <a:p>
                      <a:pPr marL="0" marR="0" algn="l">
                        <a:lnSpc>
                          <a:spcPts val="1100"/>
                        </a:lnSpc>
                        <a:buNone/>
                      </a:pPr>
                      <a:r>
                        <a:rPr lang="en-US" sz="1600" dirty="0">
                          <a:effectLst/>
                          <a:latin typeface="+mn-lt"/>
                          <a:ea typeface="PMingLiU" panose="02020500000000000000" pitchFamily="18" charset="-120"/>
                          <a:cs typeface="Arial" panose="020B0604020202020204" pitchFamily="34" charset="0"/>
                        </a:rPr>
                        <a:t>Cycle 2 and onwards</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ts val="1100"/>
                        </a:lnSpc>
                        <a:buNone/>
                      </a:pPr>
                      <a:endParaRPr lang="en-US" sz="1600" spc="-30" dirty="0">
                        <a:effectLst/>
                        <a:latin typeface="+mn-lt"/>
                        <a:ea typeface="PMingLiU" panose="02020500000000000000" pitchFamily="18" charset="-120"/>
                        <a:cs typeface="Arial" panose="020B0604020202020204" pitchFamily="34" charset="0"/>
                      </a:endParaRPr>
                    </a:p>
                    <a:p>
                      <a:pPr marL="0" marR="0" algn="just">
                        <a:lnSpc>
                          <a:spcPts val="1100"/>
                        </a:lnSpc>
                        <a:buNone/>
                      </a:pPr>
                      <a:r>
                        <a:rPr lang="en-US" sz="1600" spc="-30" dirty="0">
                          <a:effectLst/>
                          <a:latin typeface="+mn-lt"/>
                          <a:ea typeface="PMingLiU" panose="02020500000000000000" pitchFamily="18" charset="-120"/>
                          <a:cs typeface="Arial" panose="020B0604020202020204" pitchFamily="34" charset="0"/>
                        </a:rPr>
                        <a:t>Days 1 and </a:t>
                      </a:r>
                      <a:r>
                        <a:rPr lang="en-US" sz="1600" dirty="0">
                          <a:effectLst/>
                          <a:latin typeface="+mn-lt"/>
                          <a:ea typeface="PMingLiU" panose="02020500000000000000" pitchFamily="18" charset="-120"/>
                          <a:cs typeface="Arial" panose="020B0604020202020204" pitchFamily="34" charset="0"/>
                        </a:rPr>
                        <a:t>15</a:t>
                      </a:r>
                      <a:r>
                        <a:rPr lang="en-US" sz="1600" spc="-30" dirty="0">
                          <a:effectLst/>
                          <a:latin typeface="+mn-lt"/>
                          <a:ea typeface="PMingLiU" panose="02020500000000000000" pitchFamily="18" charset="-120"/>
                          <a:cs typeface="Arial" panose="020B0604020202020204" pitchFamily="34" charset="0"/>
                        </a:rPr>
                        <a:t> </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81427991"/>
                  </a:ext>
                </a:extLst>
              </a:tr>
            </a:tbl>
          </a:graphicData>
        </a:graphic>
      </p:graphicFrame>
      <p:sp>
        <p:nvSpPr>
          <p:cNvPr id="14" name="TextBox 13">
            <a:extLst>
              <a:ext uri="{FF2B5EF4-FFF2-40B4-BE49-F238E27FC236}">
                <a16:creationId xmlns:a16="http://schemas.microsoft.com/office/drawing/2014/main" id="{1BCECD57-1C65-8EC8-FA66-285D61C245EA}"/>
              </a:ext>
            </a:extLst>
          </p:cNvPr>
          <p:cNvSpPr txBox="1"/>
          <p:nvPr/>
        </p:nvSpPr>
        <p:spPr>
          <a:xfrm>
            <a:off x="7314719" y="3530602"/>
            <a:ext cx="3011905" cy="259045"/>
          </a:xfrm>
          <a:prstGeom prst="rect">
            <a:avLst/>
          </a:prstGeom>
          <a:noFill/>
        </p:spPr>
        <p:txBody>
          <a:bodyPr wrap="square">
            <a:spAutoFit/>
          </a:bodyPr>
          <a:lstStyle/>
          <a:p>
            <a:pPr marL="457200" marR="0" lvl="1" indent="0" algn="just" defTabSz="914400" rtl="0" eaLnBrk="1" fontAlgn="auto" latinLnBrk="0" hangingPunct="1">
              <a:lnSpc>
                <a:spcPts val="1100"/>
              </a:lnSpc>
              <a:spcBef>
                <a:spcPts val="0"/>
              </a:spcBef>
              <a:spcAft>
                <a:spcPts val="1000"/>
              </a:spcAft>
              <a:buClrTx/>
              <a:buSzTx/>
              <a:buFontTx/>
              <a:buNone/>
              <a:tabLst>
                <a:tab pos="914400" algn="l"/>
                <a:tab pos="457200" algn="l"/>
              </a:tabLst>
              <a:defRPr/>
            </a:pPr>
            <a:r>
              <a:rPr kumimoji="0" lang="en-US" b="1" i="0" u="sng" strike="noStrike" kern="1200" cap="none" spc="0" normalizeH="0" baseline="0" noProof="0" dirty="0">
                <a:ln>
                  <a:noFill/>
                </a:ln>
                <a:solidFill>
                  <a:srgbClr val="000000"/>
                </a:solidFill>
                <a:effectLst/>
                <a:uLnTx/>
                <a:uFillTx/>
                <a:ea typeface="Times New Roman" panose="02020603050405020304" pitchFamily="18" charset="0"/>
                <a:cs typeface="+mn-cs"/>
              </a:rPr>
              <a:t>Table for Dosing </a:t>
            </a:r>
            <a:endParaRPr kumimoji="0" lang="en-US" b="0" i="0" u="none" strike="noStrike" kern="1200" cap="none" spc="0" normalizeH="0" baseline="0" noProof="0" dirty="0">
              <a:ln>
                <a:noFill/>
              </a:ln>
              <a:solidFill>
                <a:srgbClr val="000000"/>
              </a:solidFill>
              <a:effectLst/>
              <a:uLnTx/>
              <a:uFillTx/>
              <a:ea typeface="Times New Roman" panose="02020603050405020304" pitchFamily="18" charset="0"/>
              <a:cs typeface="+mn-cs"/>
            </a:endParaRPr>
          </a:p>
        </p:txBody>
      </p:sp>
      <p:graphicFrame>
        <p:nvGraphicFramePr>
          <p:cNvPr id="16" name="Table 15">
            <a:extLst>
              <a:ext uri="{FF2B5EF4-FFF2-40B4-BE49-F238E27FC236}">
                <a16:creationId xmlns:a16="http://schemas.microsoft.com/office/drawing/2014/main" id="{74E2E72C-5ACD-9072-F01C-A8FC6AE6149F}"/>
              </a:ext>
            </a:extLst>
          </p:cNvPr>
          <p:cNvGraphicFramePr>
            <a:graphicFrameLocks noGrp="1"/>
          </p:cNvGraphicFramePr>
          <p:nvPr>
            <p:extLst>
              <p:ext uri="{D42A27DB-BD31-4B8C-83A1-F6EECF244321}">
                <p14:modId xmlns:p14="http://schemas.microsoft.com/office/powerpoint/2010/main" val="4016414582"/>
              </p:ext>
            </p:extLst>
          </p:nvPr>
        </p:nvGraphicFramePr>
        <p:xfrm>
          <a:off x="6189027" y="3773814"/>
          <a:ext cx="5404103" cy="2254887"/>
        </p:xfrm>
        <a:graphic>
          <a:graphicData uri="http://schemas.openxmlformats.org/drawingml/2006/table">
            <a:tbl>
              <a:tblPr firstRow="1" firstCol="1" bandRow="1"/>
              <a:tblGrid>
                <a:gridCol w="1120584">
                  <a:extLst>
                    <a:ext uri="{9D8B030D-6E8A-4147-A177-3AD203B41FA5}">
                      <a16:colId xmlns:a16="http://schemas.microsoft.com/office/drawing/2014/main" val="2932172751"/>
                    </a:ext>
                  </a:extLst>
                </a:gridCol>
                <a:gridCol w="2511043">
                  <a:extLst>
                    <a:ext uri="{9D8B030D-6E8A-4147-A177-3AD203B41FA5}">
                      <a16:colId xmlns:a16="http://schemas.microsoft.com/office/drawing/2014/main" val="1230422247"/>
                    </a:ext>
                  </a:extLst>
                </a:gridCol>
                <a:gridCol w="1772476">
                  <a:extLst>
                    <a:ext uri="{9D8B030D-6E8A-4147-A177-3AD203B41FA5}">
                      <a16:colId xmlns:a16="http://schemas.microsoft.com/office/drawing/2014/main" val="4278269405"/>
                    </a:ext>
                  </a:extLst>
                </a:gridCol>
              </a:tblGrid>
              <a:tr h="507450">
                <a:tc>
                  <a:txBody>
                    <a:bodyPr/>
                    <a:lstStyle/>
                    <a:p>
                      <a:pPr marL="0" marR="0">
                        <a:lnSpc>
                          <a:spcPts val="1100"/>
                        </a:lnSpc>
                        <a:spcBef>
                          <a:spcPts val="20"/>
                        </a:spcBef>
                        <a:buNone/>
                      </a:pPr>
                      <a:endParaRPr lang="en-US" sz="1600" b="1" dirty="0">
                        <a:solidFill>
                          <a:srgbClr val="000000"/>
                        </a:solidFill>
                        <a:effectLst/>
                        <a:latin typeface="+mn-lt"/>
                        <a:ea typeface="Calibri" panose="020F0502020204030204" pitchFamily="34" charset="0"/>
                        <a:cs typeface="Arial" panose="020B0604020202020204" pitchFamily="34" charset="0"/>
                      </a:endParaRPr>
                    </a:p>
                    <a:p>
                      <a:pPr marL="0" marR="0">
                        <a:lnSpc>
                          <a:spcPts val="1100"/>
                        </a:lnSpc>
                        <a:spcBef>
                          <a:spcPts val="20"/>
                        </a:spcBef>
                        <a:buNone/>
                      </a:pPr>
                      <a:r>
                        <a:rPr lang="en-US" sz="1600" b="1" dirty="0">
                          <a:solidFill>
                            <a:srgbClr val="000000"/>
                          </a:solidFill>
                          <a:effectLst/>
                          <a:latin typeface="+mn-lt"/>
                          <a:ea typeface="Calibri" panose="020F0502020204030204" pitchFamily="34" charset="0"/>
                          <a:cs typeface="Arial" panose="020B0604020202020204" pitchFamily="34" charset="0"/>
                        </a:rPr>
                        <a:t>Body Weight at Baseline </a:t>
                      </a:r>
                      <a:r>
                        <a:rPr lang="en-US" sz="1600" b="1" baseline="30000" dirty="0">
                          <a:solidFill>
                            <a:srgbClr val="000000"/>
                          </a:solidFill>
                          <a:effectLst/>
                          <a:latin typeface="+mn-lt"/>
                          <a:ea typeface="Calibri" panose="020F0502020204030204" pitchFamily="34" charset="0"/>
                          <a:cs typeface="Arial" panose="020B0604020202020204" pitchFamily="34" charset="0"/>
                        </a:rPr>
                        <a:t>a</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ts val="1100"/>
                        </a:lnSpc>
                        <a:spcBef>
                          <a:spcPts val="20"/>
                        </a:spcBef>
                        <a:buNone/>
                      </a:pPr>
                      <a:endParaRPr lang="en-US" sz="1600" b="1" dirty="0">
                        <a:solidFill>
                          <a:srgbClr val="000000"/>
                        </a:solidFill>
                        <a:effectLst/>
                        <a:latin typeface="+mn-lt"/>
                        <a:ea typeface="Calibri" panose="020F0502020204030204" pitchFamily="34" charset="0"/>
                        <a:cs typeface="Arial" panose="020B0604020202020204" pitchFamily="34" charset="0"/>
                      </a:endParaRPr>
                    </a:p>
                    <a:p>
                      <a:pPr marL="0" marR="0" algn="l">
                        <a:lnSpc>
                          <a:spcPts val="1100"/>
                        </a:lnSpc>
                        <a:spcBef>
                          <a:spcPts val="20"/>
                        </a:spcBef>
                        <a:buNone/>
                      </a:pPr>
                      <a:r>
                        <a:rPr lang="en-US" sz="1600" b="1" dirty="0">
                          <a:solidFill>
                            <a:srgbClr val="000000"/>
                          </a:solidFill>
                          <a:effectLst/>
                          <a:latin typeface="+mn-lt"/>
                          <a:ea typeface="Calibri" panose="020F0502020204030204" pitchFamily="34" charset="0"/>
                          <a:cs typeface="Arial" panose="020B0604020202020204" pitchFamily="34" charset="0"/>
                        </a:rPr>
                        <a:t>Total</a:t>
                      </a:r>
                      <a:endParaRPr lang="en-US" sz="1600" b="1" dirty="0">
                        <a:effectLst/>
                        <a:latin typeface="+mn-lt"/>
                        <a:ea typeface="Times New Roman" panose="02020603050405020304" pitchFamily="18" charset="0"/>
                        <a:cs typeface="Times New Roman" panose="02020603050405020304" pitchFamily="18" charset="0"/>
                      </a:endParaRPr>
                    </a:p>
                    <a:p>
                      <a:pPr marL="0" marR="0">
                        <a:lnSpc>
                          <a:spcPts val="1100"/>
                        </a:lnSpc>
                        <a:spcBef>
                          <a:spcPts val="20"/>
                        </a:spcBef>
                        <a:buNone/>
                      </a:pPr>
                      <a:r>
                        <a:rPr lang="en-US" sz="1600" b="1" dirty="0" err="1">
                          <a:solidFill>
                            <a:srgbClr val="000000"/>
                          </a:solidFill>
                          <a:effectLst/>
                          <a:latin typeface="+mn-lt"/>
                          <a:ea typeface="Calibri" panose="020F0502020204030204" pitchFamily="34" charset="0"/>
                          <a:cs typeface="Arial" panose="020B0604020202020204" pitchFamily="34" charset="0"/>
                        </a:rPr>
                        <a:t>Amivantamab</a:t>
                      </a:r>
                      <a:r>
                        <a:rPr lang="en-US" sz="1600" b="1" dirty="0">
                          <a:solidFill>
                            <a:srgbClr val="000000"/>
                          </a:solidFill>
                          <a:effectLst/>
                          <a:latin typeface="+mn-lt"/>
                          <a:ea typeface="Calibri" panose="020F0502020204030204" pitchFamily="34" charset="0"/>
                          <a:cs typeface="Arial" panose="020B0604020202020204" pitchFamily="34" charset="0"/>
                        </a:rPr>
                        <a:t>/H</a:t>
                      </a:r>
                      <a:r>
                        <a:rPr lang="en-US" sz="1600" b="1" dirty="0">
                          <a:solidFill>
                            <a:srgbClr val="000000"/>
                          </a:solidFill>
                          <a:effectLst/>
                          <a:latin typeface="+mn-lt"/>
                          <a:ea typeface="Times New Roman" panose="02020603050405020304" pitchFamily="18" charset="0"/>
                          <a:cs typeface="Arial" panose="020B0604020202020204" pitchFamily="34" charset="0"/>
                        </a:rPr>
                        <a:t>yaluronidase</a:t>
                      </a:r>
                      <a:endParaRPr lang="en-US" sz="1600" b="1" dirty="0">
                        <a:effectLst/>
                        <a:latin typeface="+mn-lt"/>
                        <a:ea typeface="Times New Roman" panose="02020603050405020304" pitchFamily="18" charset="0"/>
                        <a:cs typeface="Times New Roman" panose="02020603050405020304" pitchFamily="18" charset="0"/>
                      </a:endParaRPr>
                    </a:p>
                    <a:p>
                      <a:pPr marL="0" marR="0">
                        <a:lnSpc>
                          <a:spcPts val="1100"/>
                        </a:lnSpc>
                        <a:spcBef>
                          <a:spcPts val="20"/>
                        </a:spcBef>
                        <a:buNone/>
                      </a:pPr>
                      <a:r>
                        <a:rPr lang="en-US" sz="1600" b="1" dirty="0">
                          <a:solidFill>
                            <a:srgbClr val="000000"/>
                          </a:solidFill>
                          <a:effectLst/>
                          <a:latin typeface="+mn-lt"/>
                          <a:ea typeface="Calibri" panose="020F0502020204030204" pitchFamily="34" charset="0"/>
                          <a:cs typeface="Arial" panose="020B0604020202020204" pitchFamily="34" charset="0"/>
                        </a:rPr>
                        <a:t>Planned Dose (mg/units)</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ts val="1100"/>
                        </a:lnSpc>
                        <a:spcBef>
                          <a:spcPts val="20"/>
                        </a:spcBef>
                        <a:buNone/>
                      </a:pPr>
                      <a:endParaRPr lang="en-US" sz="1600" b="1" dirty="0">
                        <a:solidFill>
                          <a:srgbClr val="000000"/>
                        </a:solidFill>
                        <a:effectLst/>
                        <a:latin typeface="+mn-lt"/>
                        <a:ea typeface="Calibri" panose="020F0502020204030204" pitchFamily="34" charset="0"/>
                        <a:cs typeface="Arial" panose="020B0604020202020204" pitchFamily="34" charset="0"/>
                      </a:endParaRPr>
                    </a:p>
                    <a:p>
                      <a:pPr marL="0" marR="0">
                        <a:lnSpc>
                          <a:spcPts val="1100"/>
                        </a:lnSpc>
                        <a:spcBef>
                          <a:spcPts val="20"/>
                        </a:spcBef>
                        <a:buNone/>
                      </a:pPr>
                      <a:r>
                        <a:rPr lang="en-US" sz="1600" b="1" dirty="0">
                          <a:solidFill>
                            <a:srgbClr val="000000"/>
                          </a:solidFill>
                          <a:effectLst/>
                          <a:latin typeface="+mn-lt"/>
                          <a:ea typeface="Calibri" panose="020F0502020204030204" pitchFamily="34" charset="0"/>
                          <a:cs typeface="Arial" panose="020B0604020202020204" pitchFamily="34" charset="0"/>
                        </a:rPr>
                        <a:t>Volume of </a:t>
                      </a:r>
                      <a:r>
                        <a:rPr lang="en-US" sz="1600" b="1" dirty="0" err="1">
                          <a:solidFill>
                            <a:srgbClr val="000000"/>
                          </a:solidFill>
                          <a:effectLst/>
                          <a:latin typeface="+mn-lt"/>
                          <a:ea typeface="Calibri" panose="020F0502020204030204" pitchFamily="34" charset="0"/>
                          <a:cs typeface="Arial" panose="020B0604020202020204" pitchFamily="34" charset="0"/>
                        </a:rPr>
                        <a:t>Amivantamab</a:t>
                      </a:r>
                      <a:r>
                        <a:rPr lang="en-US" sz="1600" b="1" dirty="0">
                          <a:solidFill>
                            <a:srgbClr val="000000"/>
                          </a:solidFill>
                          <a:effectLst/>
                          <a:latin typeface="+mn-lt"/>
                          <a:ea typeface="Calibri" panose="020F0502020204030204" pitchFamily="34" charset="0"/>
                          <a:cs typeface="Arial" panose="020B0604020202020204" pitchFamily="34" charset="0"/>
                        </a:rPr>
                        <a:t> H</a:t>
                      </a:r>
                      <a:r>
                        <a:rPr lang="en-US" sz="1600" b="1" dirty="0">
                          <a:solidFill>
                            <a:srgbClr val="000000"/>
                          </a:solidFill>
                          <a:effectLst/>
                          <a:latin typeface="+mn-lt"/>
                          <a:ea typeface="Times New Roman" panose="02020603050405020304" pitchFamily="18" charset="0"/>
                          <a:cs typeface="Arial" panose="020B0604020202020204" pitchFamily="34" charset="0"/>
                        </a:rPr>
                        <a:t>yaluronidase (mL)</a:t>
                      </a:r>
                    </a:p>
                    <a:p>
                      <a:pPr marL="0" marR="0">
                        <a:lnSpc>
                          <a:spcPts val="1100"/>
                        </a:lnSpc>
                        <a:spcBef>
                          <a:spcPts val="20"/>
                        </a:spcBef>
                        <a:buNone/>
                      </a:pPr>
                      <a:endParaRPr lang="en-US" sz="1600" b="1" dirty="0">
                        <a:solidFill>
                          <a:srgbClr val="000000"/>
                        </a:solidFill>
                        <a:effectLst/>
                        <a:latin typeface="+mn-lt"/>
                        <a:ea typeface="Times New Roman" panose="02020603050405020304" pitchFamily="18" charset="0"/>
                        <a:cs typeface="Arial" panose="020B0604020202020204" pitchFamily="34" charset="0"/>
                      </a:endParaRPr>
                    </a:p>
                    <a:p>
                      <a:pPr marL="0" marR="0">
                        <a:lnSpc>
                          <a:spcPts val="1100"/>
                        </a:lnSpc>
                        <a:spcBef>
                          <a:spcPts val="20"/>
                        </a:spcBef>
                        <a:buNone/>
                      </a:pP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3876436"/>
                  </a:ext>
                </a:extLst>
              </a:tr>
              <a:tr h="629127">
                <a:tc>
                  <a:txBody>
                    <a:bodyPr/>
                    <a:lstStyle/>
                    <a:p>
                      <a:pPr marL="0" marR="0" algn="ctr">
                        <a:lnSpc>
                          <a:spcPts val="1100"/>
                        </a:lnSpc>
                        <a:spcBef>
                          <a:spcPts val="20"/>
                        </a:spcBef>
                        <a:buNone/>
                      </a:pPr>
                      <a:endParaRPr lang="en-US" sz="1600" dirty="0">
                        <a:solidFill>
                          <a:srgbClr val="000000"/>
                        </a:solidFill>
                        <a:effectLst/>
                        <a:latin typeface="+mn-lt"/>
                        <a:ea typeface="Calibri" panose="020F0502020204030204" pitchFamily="34" charset="0"/>
                        <a:cs typeface="Arial" panose="020B0604020202020204" pitchFamily="34" charset="0"/>
                      </a:endParaRPr>
                    </a:p>
                    <a:p>
                      <a:pPr marL="0" marR="0" algn="ctr">
                        <a:lnSpc>
                          <a:spcPts val="1100"/>
                        </a:lnSpc>
                        <a:spcBef>
                          <a:spcPts val="20"/>
                        </a:spcBef>
                        <a:buNone/>
                      </a:pPr>
                      <a:r>
                        <a:rPr lang="en-US" sz="1600" dirty="0">
                          <a:solidFill>
                            <a:srgbClr val="000000"/>
                          </a:solidFill>
                          <a:effectLst/>
                          <a:latin typeface="+mn-lt"/>
                          <a:ea typeface="Calibri" panose="020F0502020204030204" pitchFamily="34" charset="0"/>
                          <a:cs typeface="Arial" panose="020B0604020202020204" pitchFamily="34" charset="0"/>
                        </a:rPr>
                        <a:t>&lt;80 kg</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ts val="1100"/>
                        </a:lnSpc>
                        <a:spcBef>
                          <a:spcPts val="20"/>
                        </a:spcBef>
                        <a:buNone/>
                      </a:pPr>
                      <a:endParaRPr lang="en-US" sz="1600" dirty="0">
                        <a:solidFill>
                          <a:srgbClr val="000000"/>
                        </a:solidFill>
                        <a:effectLst/>
                        <a:latin typeface="+mn-lt"/>
                        <a:ea typeface="Calibri" panose="020F0502020204030204" pitchFamily="34" charset="0"/>
                        <a:cs typeface="Arial" panose="020B0604020202020204" pitchFamily="34" charset="0"/>
                      </a:endParaRPr>
                    </a:p>
                    <a:p>
                      <a:pPr marL="0" marR="0" algn="ctr">
                        <a:lnSpc>
                          <a:spcPts val="1100"/>
                        </a:lnSpc>
                        <a:spcBef>
                          <a:spcPts val="20"/>
                        </a:spcBef>
                        <a:buNone/>
                      </a:pPr>
                      <a:r>
                        <a:rPr lang="en-US" sz="1600" dirty="0">
                          <a:solidFill>
                            <a:srgbClr val="000000"/>
                          </a:solidFill>
                          <a:effectLst/>
                          <a:latin typeface="+mn-lt"/>
                          <a:ea typeface="Calibri" panose="020F0502020204030204" pitchFamily="34" charset="0"/>
                          <a:cs typeface="Arial" panose="020B0604020202020204" pitchFamily="34" charset="0"/>
                        </a:rPr>
                        <a:t>1,600 mg </a:t>
                      </a:r>
                      <a:r>
                        <a:rPr lang="en-US" sz="1600" dirty="0" err="1">
                          <a:effectLst/>
                          <a:latin typeface="+mn-lt"/>
                          <a:ea typeface="Calibri" panose="020F0502020204030204" pitchFamily="34" charset="0"/>
                          <a:cs typeface="Arial" panose="020B0604020202020204" pitchFamily="34" charset="0"/>
                        </a:rPr>
                        <a:t>amivantamab</a:t>
                      </a:r>
                      <a:r>
                        <a:rPr lang="en-US" sz="1600" dirty="0">
                          <a:solidFill>
                            <a:srgbClr val="000000"/>
                          </a:solidFill>
                          <a:effectLst/>
                          <a:latin typeface="+mn-lt"/>
                          <a:ea typeface="Calibri" panose="020F0502020204030204" pitchFamily="34" charset="0"/>
                          <a:cs typeface="Arial" panose="020B0604020202020204" pitchFamily="34" charset="0"/>
                        </a:rPr>
                        <a:t>/ 20,000 units h</a:t>
                      </a:r>
                      <a:r>
                        <a:rPr lang="en-US" sz="1600" dirty="0">
                          <a:effectLst/>
                          <a:latin typeface="+mn-lt"/>
                          <a:ea typeface="Times New Roman" panose="02020603050405020304" pitchFamily="18" charset="0"/>
                          <a:cs typeface="Arial" panose="020B0604020202020204" pitchFamily="34" charset="0"/>
                        </a:rPr>
                        <a:t>yaluronidase</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ts val="1100"/>
                        </a:lnSpc>
                        <a:spcBef>
                          <a:spcPts val="20"/>
                        </a:spcBef>
                        <a:buNone/>
                      </a:pPr>
                      <a:endParaRPr lang="en-US" sz="1600" dirty="0">
                        <a:solidFill>
                          <a:srgbClr val="000000"/>
                        </a:solidFill>
                        <a:effectLst/>
                        <a:latin typeface="+mn-lt"/>
                        <a:ea typeface="Calibri" panose="020F0502020204030204" pitchFamily="34" charset="0"/>
                        <a:cs typeface="Arial" panose="020B0604020202020204" pitchFamily="34" charset="0"/>
                      </a:endParaRPr>
                    </a:p>
                    <a:p>
                      <a:pPr marL="0" marR="0" algn="ctr">
                        <a:lnSpc>
                          <a:spcPts val="1100"/>
                        </a:lnSpc>
                        <a:spcBef>
                          <a:spcPts val="20"/>
                        </a:spcBef>
                        <a:buNone/>
                      </a:pPr>
                      <a:r>
                        <a:rPr lang="en-US" sz="1600" dirty="0">
                          <a:solidFill>
                            <a:srgbClr val="000000"/>
                          </a:solidFill>
                          <a:effectLst/>
                          <a:latin typeface="+mn-lt"/>
                          <a:ea typeface="Calibri" panose="020F0502020204030204" pitchFamily="34" charset="0"/>
                          <a:cs typeface="Arial" panose="020B0604020202020204" pitchFamily="34" charset="0"/>
                        </a:rPr>
                        <a:t>10</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88756622"/>
                  </a:ext>
                </a:extLst>
              </a:tr>
              <a:tr h="629127">
                <a:tc>
                  <a:txBody>
                    <a:bodyPr/>
                    <a:lstStyle/>
                    <a:p>
                      <a:pPr marL="0" marR="0" algn="ctr">
                        <a:lnSpc>
                          <a:spcPts val="1100"/>
                        </a:lnSpc>
                        <a:spcBef>
                          <a:spcPts val="20"/>
                        </a:spcBef>
                        <a:buNone/>
                      </a:pPr>
                      <a:endParaRPr lang="en-US" sz="1600" dirty="0">
                        <a:solidFill>
                          <a:srgbClr val="000000"/>
                        </a:solidFill>
                        <a:effectLst/>
                        <a:latin typeface="+mn-lt"/>
                        <a:ea typeface="Calibri" panose="020F0502020204030204" pitchFamily="34" charset="0"/>
                        <a:cs typeface="Arial" panose="020B0604020202020204" pitchFamily="34" charset="0"/>
                      </a:endParaRPr>
                    </a:p>
                    <a:p>
                      <a:pPr marL="0" marR="0" algn="ctr">
                        <a:lnSpc>
                          <a:spcPts val="1100"/>
                        </a:lnSpc>
                        <a:spcBef>
                          <a:spcPts val="20"/>
                        </a:spcBef>
                        <a:buNone/>
                      </a:pPr>
                      <a:r>
                        <a:rPr lang="en-US" sz="1600" dirty="0">
                          <a:solidFill>
                            <a:srgbClr val="000000"/>
                          </a:solidFill>
                          <a:effectLst/>
                          <a:latin typeface="+mn-lt"/>
                          <a:ea typeface="Calibri" panose="020F0502020204030204" pitchFamily="34" charset="0"/>
                          <a:cs typeface="Arial" panose="020B0604020202020204" pitchFamily="34" charset="0"/>
                        </a:rPr>
                        <a:t>&gt;= 80 kg</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ts val="1100"/>
                        </a:lnSpc>
                        <a:spcBef>
                          <a:spcPts val="20"/>
                        </a:spcBef>
                        <a:buNone/>
                      </a:pPr>
                      <a:endParaRPr lang="en-US" sz="1600" dirty="0">
                        <a:solidFill>
                          <a:srgbClr val="000000"/>
                        </a:solidFill>
                        <a:effectLst/>
                        <a:latin typeface="+mn-lt"/>
                        <a:ea typeface="Calibri" panose="020F0502020204030204" pitchFamily="34" charset="0"/>
                        <a:cs typeface="Arial" panose="020B0604020202020204" pitchFamily="34" charset="0"/>
                      </a:endParaRPr>
                    </a:p>
                    <a:p>
                      <a:pPr marL="0" marR="0" algn="ctr">
                        <a:lnSpc>
                          <a:spcPts val="1100"/>
                        </a:lnSpc>
                        <a:spcBef>
                          <a:spcPts val="20"/>
                        </a:spcBef>
                        <a:buNone/>
                      </a:pPr>
                      <a:r>
                        <a:rPr lang="en-US" sz="1600" dirty="0">
                          <a:solidFill>
                            <a:srgbClr val="000000"/>
                          </a:solidFill>
                          <a:effectLst/>
                          <a:latin typeface="+mn-lt"/>
                          <a:ea typeface="Calibri" panose="020F0502020204030204" pitchFamily="34" charset="0"/>
                          <a:cs typeface="Arial" panose="020B0604020202020204" pitchFamily="34" charset="0"/>
                        </a:rPr>
                        <a:t>2,240 mg </a:t>
                      </a:r>
                      <a:r>
                        <a:rPr lang="en-US" sz="1600" dirty="0" err="1">
                          <a:effectLst/>
                          <a:latin typeface="+mn-lt"/>
                          <a:ea typeface="Calibri" panose="020F0502020204030204" pitchFamily="34" charset="0"/>
                          <a:cs typeface="Arial" panose="020B0604020202020204" pitchFamily="34" charset="0"/>
                        </a:rPr>
                        <a:t>amivantamab</a:t>
                      </a:r>
                      <a:r>
                        <a:rPr lang="en-US" sz="1600" dirty="0">
                          <a:solidFill>
                            <a:srgbClr val="000000"/>
                          </a:solidFill>
                          <a:effectLst/>
                          <a:latin typeface="+mn-lt"/>
                          <a:ea typeface="Calibri" panose="020F0502020204030204" pitchFamily="34" charset="0"/>
                          <a:cs typeface="Arial" panose="020B0604020202020204" pitchFamily="34" charset="0"/>
                        </a:rPr>
                        <a:t>/ 28,000 units h</a:t>
                      </a:r>
                      <a:r>
                        <a:rPr lang="en-US" sz="1600" dirty="0">
                          <a:effectLst/>
                          <a:latin typeface="+mn-lt"/>
                          <a:ea typeface="Times New Roman" panose="02020603050405020304" pitchFamily="18" charset="0"/>
                          <a:cs typeface="Arial" panose="020B0604020202020204" pitchFamily="34" charset="0"/>
                        </a:rPr>
                        <a:t>yaluronidase</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ts val="1100"/>
                        </a:lnSpc>
                        <a:spcBef>
                          <a:spcPts val="20"/>
                        </a:spcBef>
                        <a:buNone/>
                      </a:pPr>
                      <a:endParaRPr lang="en-US" sz="1600" dirty="0">
                        <a:solidFill>
                          <a:srgbClr val="000000"/>
                        </a:solidFill>
                        <a:effectLst/>
                        <a:latin typeface="+mn-lt"/>
                        <a:ea typeface="Calibri" panose="020F0502020204030204" pitchFamily="34" charset="0"/>
                        <a:cs typeface="Arial" panose="020B0604020202020204" pitchFamily="34" charset="0"/>
                      </a:endParaRPr>
                    </a:p>
                    <a:p>
                      <a:pPr marL="0" marR="0" algn="ctr">
                        <a:lnSpc>
                          <a:spcPts val="1100"/>
                        </a:lnSpc>
                        <a:spcBef>
                          <a:spcPts val="20"/>
                        </a:spcBef>
                        <a:buNone/>
                      </a:pPr>
                      <a:r>
                        <a:rPr lang="en-US" sz="1600" dirty="0">
                          <a:solidFill>
                            <a:srgbClr val="000000"/>
                          </a:solidFill>
                          <a:effectLst/>
                          <a:latin typeface="+mn-lt"/>
                          <a:ea typeface="Calibri" panose="020F0502020204030204" pitchFamily="34" charset="0"/>
                          <a:cs typeface="Arial" panose="020B0604020202020204" pitchFamily="34" charset="0"/>
                        </a:rPr>
                        <a:t>14</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04166974"/>
                  </a:ext>
                </a:extLst>
              </a:tr>
            </a:tbl>
          </a:graphicData>
        </a:graphic>
      </p:graphicFrame>
      <p:sp>
        <p:nvSpPr>
          <p:cNvPr id="18" name="TextBox 17">
            <a:extLst>
              <a:ext uri="{FF2B5EF4-FFF2-40B4-BE49-F238E27FC236}">
                <a16:creationId xmlns:a16="http://schemas.microsoft.com/office/drawing/2014/main" id="{583F3D41-6C03-1983-A37B-CFC4CBC36F65}"/>
              </a:ext>
            </a:extLst>
          </p:cNvPr>
          <p:cNvSpPr txBox="1"/>
          <p:nvPr/>
        </p:nvSpPr>
        <p:spPr>
          <a:xfrm>
            <a:off x="6189027" y="6049627"/>
            <a:ext cx="5404103" cy="245516"/>
          </a:xfrm>
          <a:prstGeom prst="rect">
            <a:avLst/>
          </a:prstGeom>
          <a:noFill/>
        </p:spPr>
        <p:txBody>
          <a:bodyPr wrap="square">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30000" noProof="0" dirty="0">
                <a:ln>
                  <a:noFill/>
                </a:ln>
                <a:solidFill>
                  <a:prstClr val="black"/>
                </a:solidFill>
                <a:effectLst/>
                <a:uLnTx/>
                <a:uFillTx/>
                <a:ea typeface="MS Mincho" panose="02020609040205080304" pitchFamily="49" charset="-128"/>
                <a:cs typeface="Arial" panose="020B0604020202020204" pitchFamily="34" charset="0"/>
              </a:rPr>
              <a:t>a </a:t>
            </a:r>
            <a:r>
              <a:rPr kumimoji="0" lang="en-US" sz="1400" b="0" i="0" u="none" strike="noStrike" kern="1200" cap="none" spc="0" normalizeH="0" baseline="0" noProof="0" dirty="0">
                <a:ln>
                  <a:noFill/>
                </a:ln>
                <a:solidFill>
                  <a:prstClr val="black"/>
                </a:solidFill>
                <a:effectLst/>
                <a:uLnTx/>
                <a:uFillTx/>
                <a:ea typeface="MS Mincho" panose="02020609040205080304" pitchFamily="49" charset="-128"/>
                <a:cs typeface="Arial" panose="020B0604020202020204" pitchFamily="34" charset="0"/>
              </a:rPr>
              <a:t>Dose adjustment not required for subsequent body weight changes.</a:t>
            </a:r>
            <a:endParaRPr kumimoji="0" lang="en-US" sz="14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032850"/>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364B-C6E5-47AF-E3EE-3081BC4DC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81027-4E3E-0EC8-4A0A-843791A4C923}"/>
              </a:ext>
            </a:extLst>
          </p:cNvPr>
          <p:cNvSpPr>
            <a:spLocks noGrp="1"/>
          </p:cNvSpPr>
          <p:nvPr>
            <p:ph type="ctrTitle"/>
          </p:nvPr>
        </p:nvSpPr>
        <p:spPr>
          <a:xfrm>
            <a:off x="271461" y="1279652"/>
            <a:ext cx="10853739" cy="3566160"/>
          </a:xfrm>
        </p:spPr>
        <p:txBody>
          <a:bodyPr>
            <a:normAutofit/>
          </a:bodyPr>
          <a:lstStyle/>
          <a:p>
            <a:r>
              <a:rPr lang="en-US" sz="7200" b="1" i="0" u="none" strike="noStrike" dirty="0">
                <a:solidFill>
                  <a:srgbClr val="0070C0"/>
                </a:solidFill>
                <a:effectLst/>
              </a:rPr>
              <a:t>S1900J Study Updates</a:t>
            </a:r>
            <a:br>
              <a:rPr lang="en-US" sz="7200" b="1" i="0" u="none" strike="noStrike" dirty="0">
                <a:solidFill>
                  <a:srgbClr val="0070C0"/>
                </a:solidFill>
                <a:effectLst/>
              </a:rPr>
            </a:br>
            <a:br>
              <a:rPr lang="en-US" sz="3100" b="1" i="0" u="sng" strike="noStrike" dirty="0">
                <a:solidFill>
                  <a:srgbClr val="0070C0"/>
                </a:solidFill>
                <a:effectLst/>
              </a:rPr>
            </a:br>
            <a:r>
              <a:rPr lang="en-US" sz="4000" b="1" i="1" dirty="0">
                <a:solidFill>
                  <a:srgbClr val="0070C0"/>
                </a:solidFill>
              </a:rPr>
              <a:t>Revision 1</a:t>
            </a:r>
          </a:p>
        </p:txBody>
      </p:sp>
      <p:sp>
        <p:nvSpPr>
          <p:cNvPr id="4" name="Slide Number Placeholder 3">
            <a:extLst>
              <a:ext uri="{FF2B5EF4-FFF2-40B4-BE49-F238E27FC236}">
                <a16:creationId xmlns:a16="http://schemas.microsoft.com/office/drawing/2014/main" id="{3E729D37-11B1-09B4-651D-7A0C4E5A94B0}"/>
              </a:ext>
            </a:extLst>
          </p:cNvPr>
          <p:cNvSpPr>
            <a:spLocks noGrp="1"/>
          </p:cNvSpPr>
          <p:nvPr>
            <p:ph type="sldNum" sz="quarter" idx="12"/>
          </p:nvPr>
        </p:nvSpPr>
        <p:spPr>
          <a:xfrm>
            <a:off x="29120" y="6531060"/>
            <a:ext cx="8111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2349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26E6-1573-A1FC-32F2-DD2F51B39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C8981-7919-D77F-E482-A090E2186B2D}"/>
              </a:ext>
            </a:extLst>
          </p:cNvPr>
          <p:cNvSpPr>
            <a:spLocks noGrp="1"/>
          </p:cNvSpPr>
          <p:nvPr>
            <p:ph type="title"/>
          </p:nvPr>
        </p:nvSpPr>
        <p:spPr/>
        <p:txBody>
          <a:bodyPr>
            <a:normAutofit/>
          </a:bodyPr>
          <a:lstStyle/>
          <a:p>
            <a:r>
              <a:rPr lang="en-US" sz="4400" b="1" dirty="0">
                <a:solidFill>
                  <a:srgbClr val="0070C0"/>
                </a:solidFill>
              </a:rPr>
              <a:t>Revision 1 Updates </a:t>
            </a:r>
          </a:p>
        </p:txBody>
      </p:sp>
      <p:sp>
        <p:nvSpPr>
          <p:cNvPr id="3" name="Content Placeholder 2">
            <a:extLst>
              <a:ext uri="{FF2B5EF4-FFF2-40B4-BE49-F238E27FC236}">
                <a16:creationId xmlns:a16="http://schemas.microsoft.com/office/drawing/2014/main" id="{D1EA265C-ADDC-633A-023B-DCC9D64E3081}"/>
              </a:ext>
            </a:extLst>
          </p:cNvPr>
          <p:cNvSpPr>
            <a:spLocks noGrp="1"/>
          </p:cNvSpPr>
          <p:nvPr>
            <p:ph idx="1"/>
          </p:nvPr>
        </p:nvSpPr>
        <p:spPr>
          <a:xfrm>
            <a:off x="609600" y="1602883"/>
            <a:ext cx="10546080" cy="4401677"/>
          </a:xfrm>
        </p:spPr>
        <p:txBody>
          <a:bodyPr>
            <a:noAutofit/>
          </a:bodyPr>
          <a:lstStyle/>
          <a:p>
            <a:pPr marL="0" indent="0">
              <a:lnSpc>
                <a:spcPct val="82000"/>
              </a:lnSpc>
              <a:spcBef>
                <a:spcPts val="600"/>
              </a:spcBef>
              <a:buNone/>
            </a:pPr>
            <a:r>
              <a:rPr lang="en-US" sz="2400" b="1" dirty="0">
                <a:solidFill>
                  <a:srgbClr val="0070C0"/>
                </a:solidFill>
              </a:rPr>
              <a:t>Expansion of NGS Testing Platforms</a:t>
            </a:r>
            <a:endParaRPr lang="en-US" sz="2400" dirty="0">
              <a:solidFill>
                <a:srgbClr val="0070C0"/>
              </a:solidFill>
              <a:effectLst/>
              <a:ea typeface="Times New Roman" panose="02020603050405020304" pitchFamily="18" charset="0"/>
            </a:endParaRPr>
          </a:p>
          <a:p>
            <a:pPr>
              <a:lnSpc>
                <a:spcPct val="82000"/>
              </a:lnSpc>
              <a:spcBef>
                <a:spcPts val="600"/>
              </a:spcBef>
            </a:pPr>
            <a:r>
              <a:rPr lang="en-US" sz="2200" dirty="0">
                <a:effectLst/>
                <a:ea typeface="Times New Roman" panose="02020603050405020304" pitchFamily="18" charset="0"/>
              </a:rPr>
              <a:t>S1900J will </a:t>
            </a:r>
            <a:r>
              <a:rPr lang="en-US" sz="2200" dirty="0">
                <a:ea typeface="Times New Roman" panose="02020603050405020304" pitchFamily="18" charset="0"/>
              </a:rPr>
              <a:t>allow NGS testing platform beyond FMI (approved NGS) tissue and liquid biopsy</a:t>
            </a:r>
            <a:endParaRPr lang="en-US" sz="2200" dirty="0">
              <a:effectLst/>
              <a:ea typeface="Times New Roman" panose="02020603050405020304" pitchFamily="18" charset="0"/>
            </a:endParaRPr>
          </a:p>
          <a:p>
            <a:pPr>
              <a:lnSpc>
                <a:spcPct val="82000"/>
              </a:lnSpc>
              <a:spcBef>
                <a:spcPts val="600"/>
              </a:spcBef>
            </a:pPr>
            <a:r>
              <a:rPr lang="en-US" sz="2200" dirty="0">
                <a:effectLst/>
                <a:ea typeface="Times New Roman" panose="02020603050405020304" pitchFamily="18" charset="0"/>
              </a:rPr>
              <a:t>Participants who provided documentation of MET amplification in LUNGMAP from a previously completed non-FMI test must agree to submit archival tissue (if available) for retrospective FMI testing </a:t>
            </a:r>
            <a:r>
              <a:rPr lang="en-US" sz="2200" dirty="0">
                <a:ea typeface="Times New Roman" panose="02020603050405020304" pitchFamily="18" charset="0"/>
              </a:rPr>
              <a:t>(results will not be required for registration to S1900J).</a:t>
            </a:r>
            <a:endParaRPr lang="en-US" sz="2200" dirty="0">
              <a:effectLst/>
              <a:ea typeface="Times New Roman" panose="02020603050405020304" pitchFamily="18" charset="0"/>
            </a:endParaRPr>
          </a:p>
          <a:p>
            <a:pPr marL="0" indent="0">
              <a:lnSpc>
                <a:spcPct val="82000"/>
              </a:lnSpc>
              <a:spcBef>
                <a:spcPts val="2400"/>
              </a:spcBef>
              <a:buNone/>
            </a:pPr>
            <a:r>
              <a:rPr lang="en-US" sz="2400" b="1" dirty="0">
                <a:solidFill>
                  <a:srgbClr val="0070C0"/>
                </a:solidFill>
              </a:rPr>
              <a:t>Eligibility Expansion </a:t>
            </a:r>
          </a:p>
          <a:p>
            <a:pPr>
              <a:lnSpc>
                <a:spcPct val="82000"/>
              </a:lnSpc>
              <a:spcBef>
                <a:spcPts val="600"/>
              </a:spcBef>
            </a:pPr>
            <a:r>
              <a:rPr lang="en-US" sz="2200" spc="-30" dirty="0">
                <a:effectLst/>
                <a:ea typeface="Times New Roman" panose="02020603050405020304" pitchFamily="18" charset="0"/>
                <a:cs typeface="Arial" panose="020B0604020202020204" pitchFamily="34" charset="0"/>
              </a:rPr>
              <a:t>No other known actionable oncogenic alterations, such as (but not limited to) EGFR sensitizing mutations, EGFR T790M mutation, MET Exon-14 skipping mutant NSCLC, ALK gene fusion, ROS1 gene rearrangement, RET gene rearrangement, NTRK rearrangement, HER2 mutation, </a:t>
            </a:r>
            <a:r>
              <a:rPr lang="en-US" sz="2200" spc="-30" dirty="0">
                <a:solidFill>
                  <a:srgbClr val="FF0000"/>
                </a:solidFill>
                <a:effectLst/>
                <a:ea typeface="Times New Roman" panose="02020603050405020304" pitchFamily="18" charset="0"/>
                <a:cs typeface="Arial" panose="020B0604020202020204" pitchFamily="34" charset="0"/>
              </a:rPr>
              <a:t>KRAS G12C</a:t>
            </a:r>
            <a:r>
              <a:rPr lang="en-US" sz="2200" spc="-30" dirty="0">
                <a:effectLst/>
                <a:ea typeface="Times New Roman" panose="02020603050405020304" pitchFamily="18" charset="0"/>
                <a:cs typeface="Arial" panose="020B0604020202020204" pitchFamily="34" charset="0"/>
              </a:rPr>
              <a:t>, and BRAF V600E mutation.</a:t>
            </a:r>
          </a:p>
          <a:p>
            <a:pPr lvl="1">
              <a:lnSpc>
                <a:spcPct val="82000"/>
              </a:lnSpc>
              <a:spcBef>
                <a:spcPts val="600"/>
              </a:spcBef>
            </a:pPr>
            <a:r>
              <a:rPr lang="en-US" sz="2200" dirty="0"/>
              <a:t>Revision specifies that participants with KRAS G12C mutation are not allowed. </a:t>
            </a:r>
          </a:p>
          <a:p>
            <a:pPr lvl="1">
              <a:lnSpc>
                <a:spcPct val="82000"/>
              </a:lnSpc>
              <a:spcBef>
                <a:spcPts val="600"/>
              </a:spcBef>
            </a:pPr>
            <a:r>
              <a:rPr lang="en-US" sz="2200" dirty="0"/>
              <a:t>Participants with other KRAS activating mutations will be allowed.</a:t>
            </a:r>
            <a:endParaRPr lang="en-US" sz="2200" dirty="0">
              <a:effectLst/>
              <a:ea typeface="Times New Roman" panose="02020603050405020304" pitchFamily="18" charset="0"/>
            </a:endParaRPr>
          </a:p>
        </p:txBody>
      </p:sp>
      <p:sp>
        <p:nvSpPr>
          <p:cNvPr id="4" name="Slide Number Placeholder 3">
            <a:extLst>
              <a:ext uri="{FF2B5EF4-FFF2-40B4-BE49-F238E27FC236}">
                <a16:creationId xmlns:a16="http://schemas.microsoft.com/office/drawing/2014/main" id="{ADC0FDF7-184B-108C-42E4-880E72BF38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7241883-AB5F-261C-EEE4-F05C6168DD40}"/>
              </a:ext>
            </a:extLst>
          </p:cNvPr>
          <p:cNvSpPr/>
          <p:nvPr/>
        </p:nvSpPr>
        <p:spPr>
          <a:xfrm>
            <a:off x="8450216" y="286921"/>
            <a:ext cx="2705464" cy="1065124"/>
          </a:xfrm>
          <a:prstGeom prst="rect">
            <a:avLst/>
          </a:prstGeom>
          <a:solidFill>
            <a:srgbClr val="FFFF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931F629F-9581-FBCD-0162-709B06E939D8}"/>
              </a:ext>
            </a:extLst>
          </p:cNvPr>
          <p:cNvSpPr txBox="1"/>
          <p:nvPr/>
        </p:nvSpPr>
        <p:spPr>
          <a:xfrm>
            <a:off x="8737940" y="390220"/>
            <a:ext cx="2130016" cy="931730"/>
          </a:xfrm>
          <a:prstGeom prst="rect">
            <a:avLst/>
          </a:prstGeom>
          <a:noFill/>
        </p:spPr>
        <p:txBody>
          <a:bodyPr wrap="square" rtlCol="0">
            <a:spAutoFit/>
          </a:bodyPr>
          <a:lstStyle/>
          <a:p>
            <a:pPr marL="0" marR="0" lvl="0" indent="0" algn="ctr" defTabSz="914400" rtl="0" eaLnBrk="1" fontAlgn="auto" latinLnBrk="0" hangingPunct="1">
              <a:lnSpc>
                <a:spcPct val="82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S1900J Revision 1 </a:t>
            </a:r>
          </a:p>
          <a:p>
            <a:pPr marL="0" marR="0" lvl="0" indent="0" algn="ctr" defTabSz="914400" rtl="0" eaLnBrk="1" fontAlgn="auto" latinLnBrk="0" hangingPunct="1">
              <a:lnSpc>
                <a:spcPct val="82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Released to Sites </a:t>
            </a:r>
          </a:p>
          <a:p>
            <a:pPr marL="0" marR="0" lvl="0" indent="0" algn="ctr" defTabSz="914400" rtl="0" eaLnBrk="1" fontAlgn="auto" latinLnBrk="0" hangingPunct="1">
              <a:lnSpc>
                <a:spcPct val="82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9/15/25</a:t>
            </a:r>
          </a:p>
        </p:txBody>
      </p:sp>
    </p:spTree>
    <p:extLst>
      <p:ext uri="{BB962C8B-B14F-4D97-AF65-F5344CB8AC3E}">
        <p14:creationId xmlns:p14="http://schemas.microsoft.com/office/powerpoint/2010/main" val="4293161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1E124-C556-9C13-6B2A-993480CBD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06351-FEB9-4ED6-2332-5F01FE614FFA}"/>
              </a:ext>
            </a:extLst>
          </p:cNvPr>
          <p:cNvSpPr>
            <a:spLocks noGrp="1"/>
          </p:cNvSpPr>
          <p:nvPr>
            <p:ph type="title"/>
          </p:nvPr>
        </p:nvSpPr>
        <p:spPr/>
        <p:txBody>
          <a:bodyPr>
            <a:normAutofit/>
          </a:bodyPr>
          <a:lstStyle/>
          <a:p>
            <a:r>
              <a:rPr lang="en-US" sz="4600" b="1" dirty="0">
                <a:solidFill>
                  <a:srgbClr val="0070C0"/>
                </a:solidFill>
              </a:rPr>
              <a:t>Study Updates</a:t>
            </a:r>
          </a:p>
        </p:txBody>
      </p:sp>
      <p:sp>
        <p:nvSpPr>
          <p:cNvPr id="3" name="Content Placeholder 2">
            <a:extLst>
              <a:ext uri="{FF2B5EF4-FFF2-40B4-BE49-F238E27FC236}">
                <a16:creationId xmlns:a16="http://schemas.microsoft.com/office/drawing/2014/main" id="{83B3C482-2933-9261-C517-AB7B1D0CFC55}"/>
              </a:ext>
            </a:extLst>
          </p:cNvPr>
          <p:cNvSpPr>
            <a:spLocks noGrp="1"/>
          </p:cNvSpPr>
          <p:nvPr>
            <p:ph idx="1"/>
          </p:nvPr>
        </p:nvSpPr>
        <p:spPr/>
        <p:txBody>
          <a:bodyPr/>
          <a:lstStyle/>
          <a:p>
            <a:r>
              <a:rPr lang="en-US" sz="2800" dirty="0"/>
              <a:t>S1900J opened 9/27/24 </a:t>
            </a:r>
          </a:p>
          <a:p>
            <a:r>
              <a:rPr lang="en-US" sz="2800" dirty="0"/>
              <a:t>2 participants enrolled </a:t>
            </a:r>
          </a:p>
          <a:p>
            <a:r>
              <a:rPr lang="en-US" sz="2800" dirty="0"/>
              <a:t>S1900J Revision 1 to allow for additional NGS testing was released to sites 9/15/25 </a:t>
            </a:r>
          </a:p>
          <a:p>
            <a:endParaRPr lang="en-US" dirty="0"/>
          </a:p>
        </p:txBody>
      </p:sp>
      <p:sp>
        <p:nvSpPr>
          <p:cNvPr id="4" name="Slide Number Placeholder 3">
            <a:extLst>
              <a:ext uri="{FF2B5EF4-FFF2-40B4-BE49-F238E27FC236}">
                <a16:creationId xmlns:a16="http://schemas.microsoft.com/office/drawing/2014/main" id="{8BE28D44-1406-C8CF-1679-DFCB945725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88215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a:xfrm>
            <a:off x="1100051" y="601011"/>
            <a:ext cx="10058400" cy="3566160"/>
          </a:xfrm>
        </p:spPr>
        <p:txBody>
          <a:bodyPr/>
          <a:lstStyle/>
          <a:p>
            <a:r>
              <a:rPr lang="en-US" dirty="0"/>
              <a:t>Lung-MAP Accomplishments</a:t>
            </a:r>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ubtitle 4">
            <a:extLst>
              <a:ext uri="{FF2B5EF4-FFF2-40B4-BE49-F238E27FC236}">
                <a16:creationId xmlns:a16="http://schemas.microsoft.com/office/drawing/2014/main" id="{36B56AF2-A8EE-1760-BAF1-81532EF185F4}"/>
              </a:ext>
            </a:extLst>
          </p:cNvPr>
          <p:cNvSpPr txBox="1">
            <a:spLocks/>
          </p:cNvSpPr>
          <p:nvPr/>
        </p:nvSpPr>
        <p:spPr>
          <a:xfrm>
            <a:off x="1066800" y="4295555"/>
            <a:ext cx="4314546" cy="17587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buClr>
                <a:srgbClr val="B2B2B2">
                  <a:lumMod val="50000"/>
                </a:srgbClr>
              </a:buClr>
              <a:defRPr/>
            </a:pPr>
            <a:r>
              <a:rPr lang="en-US" sz="2000" b="1" dirty="0">
                <a:solidFill>
                  <a:srgbClr val="000000"/>
                </a:solidFill>
                <a:latin typeface="Calibri Light"/>
              </a:rPr>
              <a:t>Karen Reckamp, MD, MS </a:t>
            </a:r>
          </a:p>
          <a:p>
            <a:pPr>
              <a:buClr>
                <a:srgbClr val="B2B2B2">
                  <a:lumMod val="50000"/>
                </a:srgbClr>
              </a:buClr>
              <a:defRPr/>
            </a:pPr>
            <a:r>
              <a:rPr lang="en-US" sz="1800" dirty="0">
                <a:solidFill>
                  <a:srgbClr val="000000"/>
                </a:solidFill>
              </a:rPr>
              <a:t>Chair, Lung-MAP (SWOG)</a:t>
            </a:r>
          </a:p>
          <a:p>
            <a:pPr>
              <a:buClr>
                <a:srgbClr val="B2B2B2">
                  <a:lumMod val="50000"/>
                </a:srgbClr>
              </a:buClr>
              <a:defRPr/>
            </a:pPr>
            <a:r>
              <a:rPr lang="en-US" sz="1800" dirty="0">
                <a:solidFill>
                  <a:srgbClr val="000000"/>
                </a:solidFill>
              </a:rPr>
              <a:t>Cedars-Sinai Medical Center Dept of Medicine</a:t>
            </a:r>
          </a:p>
        </p:txBody>
      </p:sp>
      <p:sp>
        <p:nvSpPr>
          <p:cNvPr id="8" name="Subtitle 2">
            <a:extLst>
              <a:ext uri="{FF2B5EF4-FFF2-40B4-BE49-F238E27FC236}">
                <a16:creationId xmlns:a16="http://schemas.microsoft.com/office/drawing/2014/main" id="{3FC4D38C-C749-0437-6839-90AA320CF0B6}"/>
              </a:ext>
            </a:extLst>
          </p:cNvPr>
          <p:cNvSpPr>
            <a:spLocks noGrp="1"/>
          </p:cNvSpPr>
          <p:nvPr>
            <p:ph type="subTitle" idx="1"/>
          </p:nvPr>
        </p:nvSpPr>
        <p:spPr>
          <a:xfrm>
            <a:off x="5871662" y="4295555"/>
            <a:ext cx="4961137" cy="1564246"/>
          </a:xfrm>
        </p:spPr>
        <p:txBody>
          <a:bodyPr>
            <a:normAutofit/>
          </a:body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000" b="1" i="0" u="none" strike="noStrike" kern="1200" cap="all" spc="20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Saiama Waqar, MD, MSCI </a:t>
            </a:r>
          </a:p>
          <a:p>
            <a:pPr>
              <a:lnSpc>
                <a:spcPct val="110000"/>
              </a:lnSpc>
              <a:buClr>
                <a:srgbClr val="B2B2B2">
                  <a:lumMod val="50000"/>
                </a:srgbClr>
              </a:buClr>
              <a:defRPr/>
            </a:pPr>
            <a:r>
              <a:rPr lang="en-US" sz="1800" dirty="0">
                <a:solidFill>
                  <a:srgbClr val="000000"/>
                </a:solidFill>
                <a:latin typeface="Calibri Light"/>
              </a:rPr>
              <a:t>Co-Chair, Lung-Map (NRG)</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1800" b="0" i="0" u="none" strike="noStrike" kern="1200" cap="all" spc="200" normalizeH="0" baseline="0" noProof="0" dirty="0">
                <a:ln>
                  <a:noFill/>
                </a:ln>
                <a:solidFill>
                  <a:srgbClr val="000000"/>
                </a:solidFill>
                <a:effectLst/>
                <a:uLnTx/>
                <a:uFillTx/>
                <a:latin typeface="Calibri Light"/>
                <a:ea typeface="+mn-ea"/>
                <a:cs typeface="+mn-cs"/>
              </a:rPr>
              <a:t>Washington University School of Medicine in St. Louis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endParaRPr kumimoji="0" lang="en-US" sz="1800" b="0" i="0" u="none" strike="noStrike" kern="1200" cap="all" spc="200" normalizeH="0" baseline="0" noProof="0" dirty="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3747636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C9970-F9D1-2DCD-6649-95AEB0273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33EE6-D730-68A9-2638-8F52FF6E1E3F}"/>
              </a:ext>
            </a:extLst>
          </p:cNvPr>
          <p:cNvSpPr>
            <a:spLocks noGrp="1"/>
          </p:cNvSpPr>
          <p:nvPr>
            <p:ph type="title"/>
          </p:nvPr>
        </p:nvSpPr>
        <p:spPr>
          <a:xfrm>
            <a:off x="170122" y="-18190"/>
            <a:ext cx="10763014" cy="1456386"/>
          </a:xfrm>
        </p:spPr>
        <p:txBody>
          <a:bodyPr>
            <a:normAutofit/>
          </a:bodyPr>
          <a:lstStyle/>
          <a:p>
            <a:r>
              <a:rPr lang="en-US" sz="4400" b="1" dirty="0">
                <a:solidFill>
                  <a:srgbClr val="0070C0"/>
                </a:solidFill>
              </a:rPr>
              <a:t>S1900J Contacts</a:t>
            </a:r>
          </a:p>
        </p:txBody>
      </p:sp>
      <p:sp>
        <p:nvSpPr>
          <p:cNvPr id="6" name="Content Placeholder 2">
            <a:extLst>
              <a:ext uri="{FF2B5EF4-FFF2-40B4-BE49-F238E27FC236}">
                <a16:creationId xmlns:a16="http://schemas.microsoft.com/office/drawing/2014/main" id="{DB20F5DF-9CF5-1EF2-EEB4-B05B88814951}"/>
              </a:ext>
            </a:extLst>
          </p:cNvPr>
          <p:cNvSpPr txBox="1">
            <a:spLocks/>
          </p:cNvSpPr>
          <p:nvPr/>
        </p:nvSpPr>
        <p:spPr>
          <a:xfrm>
            <a:off x="306990" y="1611407"/>
            <a:ext cx="6322955" cy="4536730"/>
          </a:xfrm>
          <a:prstGeom prst="rect">
            <a:avLst/>
          </a:prstGeom>
        </p:spPr>
        <p:txBody>
          <a:bodyPr vert="horz" lIns="0" tIns="45720" rIns="0" bIns="45720" rtlCol="0">
            <a:no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20000"/>
              </a:lnSpc>
              <a:spcBef>
                <a:spcPts val="1200"/>
              </a:spcBef>
              <a:spcAft>
                <a:spcPts val="0"/>
              </a:spcAft>
              <a:buClr>
                <a:srgbClr val="B2B2B2">
                  <a:lumMod val="50000"/>
                </a:srgbClr>
              </a:buClr>
              <a:buSzPct val="100000"/>
              <a:buFont typeface="Arial" panose="020B0604020202020204" pitchFamily="34" charset="0"/>
              <a:buNone/>
              <a:tabLst/>
              <a:defRPr/>
            </a:pPr>
            <a:r>
              <a:rPr kumimoji="0" lang="en-US" sz="2400" b="1" i="0" u="none" strike="noStrike" kern="1200" cap="none" spc="0" normalizeH="0" baseline="0" noProof="0" dirty="0">
                <a:ln>
                  <a:noFill/>
                </a:ln>
                <a:solidFill>
                  <a:srgbClr val="0070C0"/>
                </a:solidFill>
                <a:effectLst/>
                <a:uLnTx/>
                <a:uFillTx/>
                <a:ea typeface="+mn-ea"/>
                <a:cs typeface="+mn-cs"/>
              </a:rPr>
              <a:t>Study Chairs:</a:t>
            </a: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200" b="1"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Christian Rolfo, MD, PhD, MBA, </a:t>
            </a:r>
            <a:r>
              <a:rPr kumimoji="0" lang="en-US" sz="2200" b="1" i="0" u="none" strike="noStrike" kern="1200" cap="none" spc="0" normalizeH="0" baseline="0" noProof="0" dirty="0" err="1">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Dr.hc</a:t>
            </a:r>
            <a:r>
              <a:rPr kumimoji="0" lang="en-US" sz="2200" b="1"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 </a:t>
            </a: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rPr>
              <a:t>The</a:t>
            </a: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 James CCC</a:t>
            </a: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The Ohio State University</a:t>
            </a:r>
          </a:p>
          <a:p>
            <a:pPr marL="36000" marR="0" lvl="0" indent="0" algn="l"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0" cap="none" spc="0" normalizeH="0" baseline="0" noProof="0" dirty="0">
                <a:ln>
                  <a:noFill/>
                </a:ln>
                <a:solidFill>
                  <a:srgbClr val="3F4443"/>
                </a:solidFill>
                <a:effectLst/>
                <a:uLnTx/>
                <a:uFillTx/>
                <a:ea typeface="Times New Roman" panose="02020603050405020304" pitchFamily="18" charset="0"/>
                <a:cs typeface="Times New Roman" panose="02020603050405020304" pitchFamily="18" charset="0"/>
              </a:rPr>
              <a:t>508 Biomedical Research Tower</a:t>
            </a:r>
            <a:br>
              <a:rPr kumimoji="0" lang="en-US" sz="2000" b="0" i="0" u="none" strike="noStrike" kern="0" cap="none" spc="0" normalizeH="0" baseline="0" noProof="0" dirty="0">
                <a:ln>
                  <a:noFill/>
                </a:ln>
                <a:solidFill>
                  <a:srgbClr val="3F4443"/>
                </a:solidFill>
                <a:effectLst/>
                <a:uLnTx/>
                <a:uFillTx/>
                <a:ea typeface="Times New Roman" panose="02020603050405020304" pitchFamily="18" charset="0"/>
                <a:cs typeface="Times New Roman" panose="02020603050405020304" pitchFamily="18" charset="0"/>
              </a:rPr>
            </a:br>
            <a:r>
              <a:rPr kumimoji="0" lang="en-US" sz="2000" b="0" i="0" u="none" strike="noStrike" kern="0" cap="none" spc="0" normalizeH="0" baseline="0" noProof="0" dirty="0">
                <a:ln>
                  <a:noFill/>
                </a:ln>
                <a:solidFill>
                  <a:srgbClr val="3F4443"/>
                </a:solidFill>
                <a:effectLst/>
                <a:uLnTx/>
                <a:uFillTx/>
                <a:ea typeface="Times New Roman" panose="02020603050405020304" pitchFamily="18" charset="0"/>
                <a:cs typeface="Times New Roman" panose="02020603050405020304" pitchFamily="18" charset="0"/>
              </a:rPr>
              <a:t>460 W 12</a:t>
            </a:r>
            <a:r>
              <a:rPr kumimoji="0" lang="en-US" sz="2000" b="0" i="0" u="none" strike="noStrike" kern="0" cap="none" spc="0" normalizeH="0" baseline="30000" noProof="0" dirty="0">
                <a:ln>
                  <a:noFill/>
                </a:ln>
                <a:solidFill>
                  <a:srgbClr val="3F4443"/>
                </a:solidFill>
                <a:effectLst/>
                <a:uLnTx/>
                <a:uFillTx/>
                <a:ea typeface="Times New Roman" panose="02020603050405020304" pitchFamily="18" charset="0"/>
                <a:cs typeface="Times New Roman" panose="02020603050405020304" pitchFamily="18" charset="0"/>
              </a:rPr>
              <a:t>th</a:t>
            </a:r>
            <a:r>
              <a:rPr kumimoji="0" lang="en-US" sz="2000" b="0" i="0" u="none" strike="noStrike" kern="0" cap="none" spc="0" normalizeH="0" baseline="0" noProof="0" dirty="0">
                <a:ln>
                  <a:noFill/>
                </a:ln>
                <a:solidFill>
                  <a:srgbClr val="3F4443"/>
                </a:solidFill>
                <a:effectLst/>
                <a:uLnTx/>
                <a:uFillTx/>
                <a:ea typeface="Times New Roman" panose="02020603050405020304" pitchFamily="18" charset="0"/>
                <a:cs typeface="Times New Roman" panose="02020603050405020304" pitchFamily="18" charset="0"/>
              </a:rPr>
              <a:t> Ave , Columbus, OH 43210</a:t>
            </a:r>
          </a:p>
          <a:p>
            <a:pPr marL="36000" marR="0" lvl="0" indent="0" algn="l"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0" cap="none" spc="0" normalizeH="0" baseline="0" noProof="0" dirty="0">
                <a:ln>
                  <a:noFill/>
                </a:ln>
                <a:solidFill>
                  <a:srgbClr val="3F4443"/>
                </a:solidFill>
                <a:effectLst/>
                <a:uLnTx/>
                <a:uFillTx/>
                <a:ea typeface="Times New Roman" panose="02020603050405020304" pitchFamily="18" charset="0"/>
                <a:cs typeface="Times New Roman" panose="02020603050405020304" pitchFamily="18" charset="0"/>
              </a:rPr>
              <a:t>Phone: 614/366-2336</a:t>
            </a:r>
            <a:br>
              <a:rPr kumimoji="0" lang="en-US" sz="2000" b="0" i="0" u="none" strike="noStrike" kern="0" cap="none" spc="0" normalizeH="0" baseline="0" noProof="0" dirty="0">
                <a:ln>
                  <a:noFill/>
                </a:ln>
                <a:solidFill>
                  <a:srgbClr val="3F4443"/>
                </a:solidFill>
                <a:effectLst/>
                <a:uLnTx/>
                <a:uFillTx/>
                <a:ea typeface="Times New Roman" panose="02020603050405020304" pitchFamily="18" charset="0"/>
                <a:cs typeface="Times New Roman" panose="02020603050405020304" pitchFamily="18" charset="0"/>
              </a:rPr>
            </a:br>
            <a:r>
              <a:rPr kumimoji="0" lang="en-US" sz="2000" i="0" u="none" strike="noStrike" kern="0" cap="none" spc="0" normalizeH="0" baseline="0" noProof="0" dirty="0">
                <a:ln>
                  <a:noFill/>
                </a:ln>
                <a:solidFill>
                  <a:srgbClr val="3F4443"/>
                </a:solidFill>
                <a:effectLst/>
                <a:uLnTx/>
                <a:uFillTx/>
                <a:ea typeface="Times New Roman" panose="02020603050405020304" pitchFamily="18" charset="0"/>
                <a:cs typeface="Times New Roman" panose="02020603050405020304" pitchFamily="18" charset="0"/>
              </a:rPr>
              <a:t>E-mail: </a:t>
            </a:r>
            <a:r>
              <a:rPr kumimoji="0" lang="en-US" sz="2000"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christian.rolfo@osumc.edu </a:t>
            </a:r>
            <a:endParaRPr kumimoji="0" lang="en-US" sz="2000" i="0" u="none" strike="noStrike" kern="1200" cap="none" spc="0" normalizeH="0" baseline="0" noProof="0" dirty="0">
              <a:ln>
                <a:noFill/>
              </a:ln>
              <a:solidFill>
                <a:srgbClr val="0070C0"/>
              </a:solidFill>
              <a:effectLst/>
              <a:uLnTx/>
              <a:uFillTx/>
              <a:ea typeface="Times New Roman" panose="02020603050405020304" pitchFamily="18" charset="0"/>
              <a:cs typeface="Arial" panose="020B0604020202020204" pitchFamily="34" charset="0"/>
            </a:endParaRP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endParaRPr kumimoji="0" lang="en-US" sz="2200" b="1"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endParaRP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200" b="1"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Shirish Gadgeel, M.D. </a:t>
            </a: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Henry Ford Cancer Institute</a:t>
            </a:r>
            <a:endPar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endParaRP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2800 West Grand Boulevard, E3011</a:t>
            </a:r>
            <a:r>
              <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Detroit, MI 48202</a:t>
            </a:r>
            <a:endPar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endParaRP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Phone: 313/556-8820</a:t>
            </a:r>
            <a:endPar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endParaRP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E-mail: </a:t>
            </a:r>
            <a:r>
              <a:rPr kumimoji="0" lang="en-US" sz="2000" i="0" u="sng" strike="noStrike" kern="1200" cap="none" spc="0" normalizeH="0" baseline="0" noProof="0" dirty="0">
                <a:ln>
                  <a:noFill/>
                </a:ln>
                <a:solidFill>
                  <a:srgbClr val="0070C0"/>
                </a:solidFill>
                <a:effectLst/>
                <a:uLnTx/>
                <a:uFillTx/>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sgadgee1@hfhs.org</a:t>
            </a:r>
            <a:r>
              <a:rPr kumimoji="0" lang="en-US" sz="2000" i="0" u="none" strike="noStrike" kern="1200" cap="none" spc="0" normalizeH="0" baseline="0" noProof="0" dirty="0">
                <a:ln>
                  <a:noFill/>
                </a:ln>
                <a:solidFill>
                  <a:srgbClr val="0070C0"/>
                </a:solidFill>
                <a:effectLst/>
                <a:uLnTx/>
                <a:uFillTx/>
                <a:ea typeface="Times New Roman" panose="02020603050405020304" pitchFamily="18" charset="0"/>
                <a:cs typeface="Arial" panose="020B0604020202020204" pitchFamily="34" charset="0"/>
              </a:rPr>
              <a:t> </a:t>
            </a:r>
            <a:endParaRPr kumimoji="0" lang="en-ES" sz="2000"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1200"/>
              </a:spcBef>
              <a:spcAft>
                <a:spcPts val="200"/>
              </a:spcAft>
              <a:buClr>
                <a:srgbClr val="B2B2B2">
                  <a:lumMod val="50000"/>
                </a:srgbClr>
              </a:buClr>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D286C8CE-BA8F-2587-5D9F-2B2C900058F0}"/>
              </a:ext>
            </a:extLst>
          </p:cNvPr>
          <p:cNvSpPr txBox="1">
            <a:spLocks/>
          </p:cNvSpPr>
          <p:nvPr/>
        </p:nvSpPr>
        <p:spPr>
          <a:xfrm>
            <a:off x="7060075" y="1611407"/>
            <a:ext cx="4600364"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B2B2B2">
                  <a:lumMod val="50000"/>
                </a:srgbClr>
              </a:buClr>
              <a:buSzPct val="100000"/>
              <a:buFont typeface="Courier New" panose="02070309020205020404" pitchFamily="49" charset="0"/>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0"/>
              </a:spcAft>
              <a:buClr>
                <a:srgbClr val="B2B2B2">
                  <a:lumMod val="50000"/>
                </a:srgbClr>
              </a:buClr>
              <a:buSzPct val="100000"/>
              <a:buFont typeface="Courier New" panose="02070309020205020404" pitchFamily="49" charset="0"/>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0"/>
              </a:spcBef>
              <a:spcAft>
                <a:spcPts val="200"/>
              </a:spcAft>
              <a:buClr>
                <a:srgbClr val="B2B2B2">
                  <a:lumMod val="50000"/>
                </a:srgbClr>
              </a:buClr>
              <a:buSzPct val="100000"/>
              <a:buFont typeface="Courier New" panose="02070309020205020404" pitchFamily="49" charset="0"/>
              <a:buNone/>
              <a:tabLst/>
              <a:defRPr/>
            </a:pPr>
            <a:r>
              <a:rPr kumimoji="0" lang="en-US" sz="2200" b="0" i="0" u="none" strike="noStrike" kern="1200" cap="none" spc="0" normalizeH="0" baseline="0" noProof="0" dirty="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S1900JMedicalQuery@swog.org</a:t>
            </a:r>
            <a:r>
              <a:rPr kumimoji="0" lang="en-US" sz="22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200" b="0" i="0" u="none" strike="noStrike" kern="1200" cap="none" spc="0" normalizeH="0" baseline="0" noProof="0" dirty="0">
                <a:ln>
                  <a:noFill/>
                </a:ln>
                <a:solidFill>
                  <a:srgbClr val="0070C0"/>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LUNGMAPquestion@crab.org</a:t>
            </a:r>
            <a:endParaRPr kumimoji="0" lang="en-US" sz="22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200" b="0" i="0" u="none" strike="noStrike" kern="1200" cap="none" spc="0" normalizeH="0" baseline="0" noProof="0" dirty="0">
                <a:ln>
                  <a:noFill/>
                </a:ln>
                <a:solidFill>
                  <a:srgbClr val="0070C0"/>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jbeeler@swog.org</a:t>
            </a:r>
            <a:r>
              <a:rPr kumimoji="0" lang="en-US" sz="2200" b="0" i="0" u="none" strike="noStrike" kern="1200" cap="none" spc="0" normalizeH="0" baseline="0" noProof="0" dirty="0">
                <a:ln>
                  <a:noFill/>
                </a:ln>
                <a:solidFill>
                  <a:srgbClr val="0070C0"/>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92AE1226-78CC-D7E1-FF95-FFA99C5C32CB}"/>
              </a:ext>
            </a:extLst>
          </p:cNvPr>
          <p:cNvCxnSpPr>
            <a:cxnSpLocks/>
          </p:cNvCxnSpPr>
          <p:nvPr/>
        </p:nvCxnSpPr>
        <p:spPr>
          <a:xfrm>
            <a:off x="0" y="1486840"/>
            <a:ext cx="12192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34A4856-9507-1505-C057-8EC67FE7F134}"/>
              </a:ext>
            </a:extLst>
          </p:cNvPr>
          <p:cNvSpPr>
            <a:spLocks noGrp="1"/>
          </p:cNvSpPr>
          <p:nvPr>
            <p:ph type="sldNum" sz="quarter" idx="12"/>
          </p:nvPr>
        </p:nvSpPr>
        <p:spPr>
          <a:xfrm>
            <a:off x="29120" y="6531060"/>
            <a:ext cx="8111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8261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S1900K</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Randomized Phase II Study of </a:t>
            </a:r>
            <a:r>
              <a:rPr lang="en-US" sz="2400" dirty="0" err="1">
                <a:solidFill>
                  <a:prstClr val="black">
                    <a:lumMod val="85000"/>
                    <a:lumOff val="15000"/>
                  </a:prstClr>
                </a:solidFill>
              </a:rPr>
              <a:t>Tepotinib</a:t>
            </a:r>
            <a:r>
              <a:rPr lang="en-US" sz="2400" dirty="0">
                <a:solidFill>
                  <a:prstClr val="black">
                    <a:lumMod val="85000"/>
                    <a:lumOff val="15000"/>
                  </a:prstClr>
                </a:solidFill>
              </a:rPr>
              <a:t> With Or Without Ramucirumab In Participants With MET Exon 14 Skipping Positive Stage IV Or Recurrent Non-Small Cell Lung Cancer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36261"/>
          </a:xfrm>
        </p:spPr>
        <p:txBody>
          <a:bodyPr numCol="3">
            <a:noAutofit/>
          </a:bodyPr>
          <a:lstStyle/>
          <a:p>
            <a:r>
              <a:rPr lang="en-US" sz="2000" b="1" dirty="0">
                <a:solidFill>
                  <a:schemeClr val="tx1">
                    <a:lumMod val="85000"/>
                    <a:lumOff val="15000"/>
                  </a:schemeClr>
                </a:solidFill>
              </a:rPr>
              <a:t>PAUL K. PAIK, MD</a:t>
            </a:r>
          </a:p>
          <a:p>
            <a:pPr>
              <a:spcBef>
                <a:spcPts val="600"/>
              </a:spcBef>
              <a:spcAft>
                <a:spcPts val="0"/>
              </a:spcAft>
            </a:pPr>
            <a:r>
              <a:rPr lang="en-US" sz="1800" cap="none" dirty="0">
                <a:solidFill>
                  <a:schemeClr val="tx1">
                    <a:lumMod val="85000"/>
                    <a:lumOff val="15000"/>
                  </a:schemeClr>
                </a:solidFill>
              </a:rPr>
              <a:t>Study Chair (ECOG-ACRIN)</a:t>
            </a:r>
          </a:p>
          <a:p>
            <a:r>
              <a:rPr lang="en-US" sz="2000" b="1" dirty="0" err="1">
                <a:solidFill>
                  <a:schemeClr val="tx1">
                    <a:lumMod val="85000"/>
                    <a:lumOff val="15000"/>
                  </a:schemeClr>
                </a:solidFill>
              </a:rPr>
              <a:t>Xiuning</a:t>
            </a:r>
            <a:r>
              <a:rPr lang="en-US" sz="2000" b="1" dirty="0">
                <a:solidFill>
                  <a:schemeClr val="tx1">
                    <a:lumMod val="85000"/>
                    <a:lumOff val="15000"/>
                  </a:schemeClr>
                </a:solidFill>
              </a:rPr>
              <a:t> Le, MD</a:t>
            </a:r>
          </a:p>
          <a:p>
            <a:pPr>
              <a:spcBef>
                <a:spcPts val="600"/>
              </a:spcBef>
              <a:spcAft>
                <a:spcPts val="0"/>
              </a:spcAft>
            </a:pPr>
            <a:r>
              <a:rPr lang="en-US" sz="1800" cap="none" dirty="0">
                <a:solidFill>
                  <a:schemeClr val="tx1">
                    <a:lumMod val="85000"/>
                    <a:lumOff val="15000"/>
                  </a:schemeClr>
                </a:solidFill>
              </a:rPr>
              <a:t>Study Co-Chair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31CEB5A-3C35-DC46-8B8F-6505EA27A8CC}"/>
              </a:ext>
            </a:extLst>
          </p:cNvPr>
          <p:cNvSpPr txBox="1"/>
          <p:nvPr/>
        </p:nvSpPr>
        <p:spPr>
          <a:xfrm>
            <a:off x="575894" y="4573648"/>
            <a:ext cx="3733800" cy="9705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Hossein </a:t>
            </a:r>
            <a:r>
              <a:rPr kumimoji="0" lang="en-US" sz="2000" b="1" i="0" u="none" strike="noStrike" kern="1200" cap="none" spc="200" normalizeH="0" baseline="0" noProof="0" dirty="0" err="1">
                <a:ln>
                  <a:noFill/>
                </a:ln>
                <a:solidFill>
                  <a:prstClr val="black">
                    <a:lumMod val="85000"/>
                    <a:lumOff val="15000"/>
                  </a:prstClr>
                </a:solidFill>
                <a:effectLst/>
                <a:uLnTx/>
                <a:uFillTx/>
                <a:latin typeface="Calibri Light"/>
                <a:ea typeface="+mn-ea"/>
                <a:cs typeface="+mn-cs"/>
              </a:rPr>
              <a:t>Borghaei</a:t>
            </a: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 DO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 (ECOG-ACRIN)</a:t>
            </a:r>
          </a:p>
        </p:txBody>
      </p:sp>
      <p:sp>
        <p:nvSpPr>
          <p:cNvPr id="9" name="TextBox 8">
            <a:extLst>
              <a:ext uri="{FF2B5EF4-FFF2-40B4-BE49-F238E27FC236}">
                <a16:creationId xmlns:a16="http://schemas.microsoft.com/office/drawing/2014/main" id="{E749CCDE-07A1-708C-D53C-B306405AF409}"/>
              </a:ext>
            </a:extLst>
          </p:cNvPr>
          <p:cNvSpPr txBox="1"/>
          <p:nvPr/>
        </p:nvSpPr>
        <p:spPr>
          <a:xfrm>
            <a:off x="7790688" y="3680875"/>
            <a:ext cx="3323492" cy="721223"/>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W.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Statistics Chair (SWOG)</a:t>
            </a:r>
          </a:p>
        </p:txBody>
      </p:sp>
    </p:spTree>
    <p:extLst>
      <p:ext uri="{BB962C8B-B14F-4D97-AF65-F5344CB8AC3E}">
        <p14:creationId xmlns:p14="http://schemas.microsoft.com/office/powerpoint/2010/main" val="68094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23CC3C-1811-436A-BA07-8B450EED7587}"/>
              </a:ext>
            </a:extLst>
          </p:cNvPr>
          <p:cNvPicPr>
            <a:picLocks noChangeAspect="1"/>
          </p:cNvPicPr>
          <p:nvPr/>
        </p:nvPicPr>
        <p:blipFill rotWithShape="1">
          <a:blip r:embed="rId2"/>
          <a:srcRect t="3389"/>
          <a:stretch/>
        </p:blipFill>
        <p:spPr>
          <a:xfrm>
            <a:off x="1776441" y="1915886"/>
            <a:ext cx="8639117" cy="3208453"/>
          </a:xfrm>
          <a:prstGeom prst="rect">
            <a:avLst/>
          </a:prstGeom>
        </p:spPr>
      </p:pic>
      <p:sp>
        <p:nvSpPr>
          <p:cNvPr id="6" name="TextBox 5">
            <a:extLst>
              <a:ext uri="{FF2B5EF4-FFF2-40B4-BE49-F238E27FC236}">
                <a16:creationId xmlns:a16="http://schemas.microsoft.com/office/drawing/2014/main" id="{52950054-7579-49A6-8BF9-67BC12FEAD08}"/>
              </a:ext>
            </a:extLst>
          </p:cNvPr>
          <p:cNvSpPr txBox="1"/>
          <p:nvPr/>
        </p:nvSpPr>
        <p:spPr>
          <a:xfrm>
            <a:off x="8856617" y="6581001"/>
            <a:ext cx="333538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Chen et al.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EBioMedicine</a:t>
            </a:r>
            <a:r>
              <a:rPr kumimoji="0" lang="en-US" sz="1200" b="0" i="0" u="none" strike="noStrike" kern="1200" cap="none" spc="0" normalizeH="0" baseline="0" noProof="0" dirty="0">
                <a:ln>
                  <a:noFill/>
                </a:ln>
                <a:solidFill>
                  <a:prstClr val="black"/>
                </a:solidFill>
                <a:effectLst/>
                <a:uLnTx/>
                <a:uFillTx/>
                <a:latin typeface="Calibri"/>
                <a:ea typeface="+mn-ea"/>
                <a:cs typeface="+mn-cs"/>
              </a:rPr>
              <a:t> 2015</a:t>
            </a:r>
          </a:p>
        </p:txBody>
      </p:sp>
      <p:sp>
        <p:nvSpPr>
          <p:cNvPr id="3" name="TextBox 2">
            <a:extLst>
              <a:ext uri="{FF2B5EF4-FFF2-40B4-BE49-F238E27FC236}">
                <a16:creationId xmlns:a16="http://schemas.microsoft.com/office/drawing/2014/main" id="{3EAD0BF2-7BD1-457A-84AB-F5E2277AFA7A}"/>
              </a:ext>
            </a:extLst>
          </p:cNvPr>
          <p:cNvSpPr txBox="1"/>
          <p:nvPr/>
        </p:nvSpPr>
        <p:spPr>
          <a:xfrm>
            <a:off x="2002971" y="5075853"/>
            <a:ext cx="38939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MET induced VEGF via PI3K, folded in ER with VEGFR2 -&gt; ubiquitination and degradation</a:t>
            </a:r>
          </a:p>
        </p:txBody>
      </p:sp>
      <p:sp>
        <p:nvSpPr>
          <p:cNvPr id="7" name="TextBox 6">
            <a:extLst>
              <a:ext uri="{FF2B5EF4-FFF2-40B4-BE49-F238E27FC236}">
                <a16:creationId xmlns:a16="http://schemas.microsoft.com/office/drawing/2014/main" id="{2D1F2EBE-A6A9-4852-8C3F-A101A25B89AC}"/>
              </a:ext>
            </a:extLst>
          </p:cNvPr>
          <p:cNvSpPr txBox="1"/>
          <p:nvPr/>
        </p:nvSpPr>
        <p:spPr>
          <a:xfrm>
            <a:off x="6295055" y="5075853"/>
            <a:ext cx="38939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MET inhibition shuts off VEGF induction, prevents VEGFR2 degradation, potentiates VEGFR2 signaling</a:t>
            </a:r>
          </a:p>
        </p:txBody>
      </p:sp>
      <p:sp>
        <p:nvSpPr>
          <p:cNvPr id="9" name="Title 8">
            <a:extLst>
              <a:ext uri="{FF2B5EF4-FFF2-40B4-BE49-F238E27FC236}">
                <a16:creationId xmlns:a16="http://schemas.microsoft.com/office/drawing/2014/main" id="{76AC02BE-24E7-86D2-D545-315055377A58}"/>
              </a:ext>
            </a:extLst>
          </p:cNvPr>
          <p:cNvSpPr>
            <a:spLocks noGrp="1"/>
          </p:cNvSpPr>
          <p:nvPr>
            <p:ph type="title"/>
          </p:nvPr>
        </p:nvSpPr>
        <p:spPr>
          <a:xfrm>
            <a:off x="822959" y="182387"/>
            <a:ext cx="10546080" cy="1456386"/>
          </a:xfrm>
        </p:spPr>
        <p:txBody>
          <a:bodyPr>
            <a:noAutofit/>
          </a:bodyPr>
          <a:lstStyle/>
          <a:p>
            <a:r>
              <a:rPr lang="en-US" sz="4000" b="1" dirty="0">
                <a:solidFill>
                  <a:srgbClr val="0070C0"/>
                </a:solidFill>
              </a:rPr>
              <a:t>MET inhibition relieves VEGFR2 degradation, engenders compensatory switch to VEGFR2 signaling</a:t>
            </a:r>
            <a:endParaRPr lang="en-US" sz="4000" dirty="0"/>
          </a:p>
        </p:txBody>
      </p:sp>
    </p:spTree>
    <p:extLst>
      <p:ext uri="{BB962C8B-B14F-4D97-AF65-F5344CB8AC3E}">
        <p14:creationId xmlns:p14="http://schemas.microsoft.com/office/powerpoint/2010/main" val="1328349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A156-E627-4F4F-8556-C403A84C3E03}"/>
              </a:ext>
            </a:extLst>
          </p:cNvPr>
          <p:cNvSpPr>
            <a:spLocks noGrp="1"/>
          </p:cNvSpPr>
          <p:nvPr>
            <p:ph type="title"/>
          </p:nvPr>
        </p:nvSpPr>
        <p:spPr/>
        <p:txBody>
          <a:bodyPr>
            <a:normAutofit/>
          </a:bodyPr>
          <a:lstStyle/>
          <a:p>
            <a:r>
              <a:rPr lang="en-US" sz="4400" b="1" dirty="0">
                <a:solidFill>
                  <a:srgbClr val="0070C0"/>
                </a:solidFill>
              </a:rPr>
              <a:t>VEGF-A implicated in </a:t>
            </a:r>
            <a:r>
              <a:rPr lang="en-US" sz="4400" b="1" dirty="0" err="1">
                <a:solidFill>
                  <a:srgbClr val="0070C0"/>
                </a:solidFill>
              </a:rPr>
              <a:t>lymphangiogenesis</a:t>
            </a:r>
            <a:endParaRPr lang="en-US" sz="4400" b="1" dirty="0">
              <a:solidFill>
                <a:srgbClr val="0070C0"/>
              </a:solidFill>
            </a:endParaRPr>
          </a:p>
        </p:txBody>
      </p:sp>
      <p:sp>
        <p:nvSpPr>
          <p:cNvPr id="3" name="Content Placeholder 2">
            <a:extLst>
              <a:ext uri="{FF2B5EF4-FFF2-40B4-BE49-F238E27FC236}">
                <a16:creationId xmlns:a16="http://schemas.microsoft.com/office/drawing/2014/main" id="{98448AC2-3F7D-492D-BBE0-F6E047AB265E}"/>
              </a:ext>
            </a:extLst>
          </p:cNvPr>
          <p:cNvSpPr>
            <a:spLocks noGrp="1"/>
          </p:cNvSpPr>
          <p:nvPr>
            <p:ph idx="1"/>
          </p:nvPr>
        </p:nvSpPr>
        <p:spPr/>
        <p:txBody>
          <a:bodyPr>
            <a:normAutofit/>
          </a:bodyPr>
          <a:lstStyle/>
          <a:p>
            <a:r>
              <a:rPr lang="en-US" dirty="0"/>
              <a:t>VEGF-A induces a strong </a:t>
            </a:r>
            <a:r>
              <a:rPr lang="en-US" dirty="0" err="1"/>
              <a:t>lymphangiogenesis</a:t>
            </a:r>
            <a:r>
              <a:rPr lang="en-US" dirty="0"/>
              <a:t> response</a:t>
            </a:r>
          </a:p>
          <a:p>
            <a:r>
              <a:rPr lang="en-US" dirty="0"/>
              <a:t>New lymphatics are abnormal</a:t>
            </a:r>
          </a:p>
          <a:p>
            <a:pPr lvl="1"/>
            <a:r>
              <a:rPr lang="en-US" sz="2000" dirty="0"/>
              <a:t>Very large</a:t>
            </a:r>
          </a:p>
          <a:p>
            <a:pPr lvl="1"/>
            <a:r>
              <a:rPr lang="en-US" sz="2000" dirty="0"/>
              <a:t>Incompetent valves</a:t>
            </a:r>
          </a:p>
          <a:p>
            <a:pPr lvl="1"/>
            <a:r>
              <a:rPr lang="en-US" sz="2000" dirty="0"/>
              <a:t>Sluggish flow</a:t>
            </a:r>
          </a:p>
          <a:p>
            <a:pPr lvl="1"/>
            <a:r>
              <a:rPr lang="en-US" sz="2000" dirty="0"/>
              <a:t>Delayed lymph clearance</a:t>
            </a:r>
          </a:p>
        </p:txBody>
      </p:sp>
      <p:pic>
        <p:nvPicPr>
          <p:cNvPr id="5" name="Picture 2">
            <a:extLst>
              <a:ext uri="{FF2B5EF4-FFF2-40B4-BE49-F238E27FC236}">
                <a16:creationId xmlns:a16="http://schemas.microsoft.com/office/drawing/2014/main" id="{CADDF9C4-9722-4D70-B602-819DF45A92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728"/>
          <a:stretch/>
        </p:blipFill>
        <p:spPr bwMode="auto">
          <a:xfrm>
            <a:off x="4894086" y="2330042"/>
            <a:ext cx="6516687" cy="15273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170EAF-F072-4930-B8C1-D91D1DEDF028}"/>
              </a:ext>
            </a:extLst>
          </p:cNvPr>
          <p:cNvSpPr txBox="1"/>
          <p:nvPr/>
        </p:nvSpPr>
        <p:spPr>
          <a:xfrm>
            <a:off x="4894086" y="3975590"/>
            <a:ext cx="662146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Murine ear lymphatics after intravital infusion of colloidal carbon, injected w/ Ad-VEGF-A.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Kinetics of lymphatics clearance in Control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m,n</a:t>
            </a:r>
            <a:r>
              <a:rPr kumimoji="0" lang="en-US" sz="2000" b="0" i="0" u="none" strike="noStrike" kern="1200" cap="none" spc="0" normalizeH="0" baseline="0" noProof="0" dirty="0">
                <a:ln>
                  <a:noFill/>
                </a:ln>
                <a:solidFill>
                  <a:prstClr val="black"/>
                </a:solidFill>
                <a:effectLst/>
                <a:uLnTx/>
                <a:uFillTx/>
                <a:latin typeface="Calibri"/>
                <a:ea typeface="+mn-ea"/>
                <a:cs typeface="+mn-cs"/>
              </a:rPr>
              <a:t>) and Ad-VEGF-A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o,p</a:t>
            </a:r>
            <a:r>
              <a:rPr kumimoji="0" lang="en-US" sz="2000" b="0" i="0" u="none" strike="noStrike" kern="1200" cap="none" spc="0" normalizeH="0" baseline="0" noProof="0" dirty="0">
                <a:ln>
                  <a:noFill/>
                </a:ln>
                <a:solidFill>
                  <a:prstClr val="black"/>
                </a:solidFill>
                <a:effectLst/>
                <a:uLnTx/>
                <a:uFillTx/>
                <a:latin typeface="Calibri"/>
                <a:ea typeface="+mn-ea"/>
                <a:cs typeface="+mn-cs"/>
              </a:rPr>
              <a:t>) mice.  Clearance occurs within 20 minutes in control mice</a:t>
            </a:r>
            <a:r>
              <a:rPr lang="en-US" sz="2000" dirty="0">
                <a:solidFill>
                  <a:prstClr val="black"/>
                </a:solidFill>
                <a:latin typeface="Calibri"/>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but persists for at least 150 min. in Ad-VEGF-A mice.</a:t>
            </a:r>
          </a:p>
        </p:txBody>
      </p:sp>
    </p:spTree>
    <p:extLst>
      <p:ext uri="{BB962C8B-B14F-4D97-AF65-F5344CB8AC3E}">
        <p14:creationId xmlns:p14="http://schemas.microsoft.com/office/powerpoint/2010/main" val="158638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319D-9B19-42AE-8337-597421F09358}"/>
              </a:ext>
            </a:extLst>
          </p:cNvPr>
          <p:cNvSpPr>
            <a:spLocks noGrp="1"/>
          </p:cNvSpPr>
          <p:nvPr>
            <p:ph type="title" idx="4294967295"/>
          </p:nvPr>
        </p:nvSpPr>
        <p:spPr>
          <a:xfrm>
            <a:off x="823118" y="255969"/>
            <a:ext cx="10545763" cy="1455737"/>
          </a:xfrm>
        </p:spPr>
        <p:txBody>
          <a:bodyPr>
            <a:normAutofit/>
          </a:bodyPr>
          <a:lstStyle/>
          <a:p>
            <a:r>
              <a:rPr lang="en-US" sz="4400" b="1" dirty="0">
                <a:solidFill>
                  <a:srgbClr val="0070C0"/>
                </a:solidFill>
              </a:rPr>
              <a:t>Hypothesis: dual VEGFR2 and MET inhibition </a:t>
            </a:r>
            <a:br>
              <a:rPr lang="en-US" sz="4400" b="1" dirty="0">
                <a:solidFill>
                  <a:srgbClr val="0070C0"/>
                </a:solidFill>
              </a:rPr>
            </a:br>
            <a:r>
              <a:rPr lang="en-US" sz="4400" b="1" dirty="0">
                <a:solidFill>
                  <a:srgbClr val="0070C0"/>
                </a:solidFill>
              </a:rPr>
              <a:t>will increase efficacy while decreasing toxicity</a:t>
            </a:r>
          </a:p>
        </p:txBody>
      </p:sp>
      <p:sp>
        <p:nvSpPr>
          <p:cNvPr id="3" name="Content Placeholder 2">
            <a:extLst>
              <a:ext uri="{FF2B5EF4-FFF2-40B4-BE49-F238E27FC236}">
                <a16:creationId xmlns:a16="http://schemas.microsoft.com/office/drawing/2014/main" id="{9E34448D-B08A-41F7-A264-6FD5B1320AF7}"/>
              </a:ext>
            </a:extLst>
          </p:cNvPr>
          <p:cNvSpPr>
            <a:spLocks noGrp="1"/>
          </p:cNvSpPr>
          <p:nvPr>
            <p:ph idx="4294967295"/>
          </p:nvPr>
        </p:nvSpPr>
        <p:spPr>
          <a:xfrm>
            <a:off x="823117" y="1946847"/>
            <a:ext cx="10545763" cy="4022725"/>
          </a:xfrm>
        </p:spPr>
        <p:txBody>
          <a:bodyPr>
            <a:normAutofit lnSpcReduction="10000"/>
          </a:bodyPr>
          <a:lstStyle/>
          <a:p>
            <a:pPr>
              <a:buFont typeface="Arial" panose="020B0604020202020204" pitchFamily="34" charset="0"/>
              <a:buChar char="•"/>
            </a:pPr>
            <a:r>
              <a:rPr lang="en-US" sz="2800" dirty="0"/>
              <a:t>MET inhibition leads to an inducible increase in VEGF/VEGFR2 dependence as bypass pathway, also causing changes in the microvasculature that instigate many of the MET </a:t>
            </a:r>
            <a:r>
              <a:rPr lang="en-US" sz="2800" dirty="0" err="1"/>
              <a:t>inh</a:t>
            </a:r>
            <a:r>
              <a:rPr lang="en-US" sz="2800" dirty="0"/>
              <a:t> class-associated side effects</a:t>
            </a:r>
          </a:p>
          <a:p>
            <a:pPr>
              <a:buFont typeface="Arial" panose="020B0604020202020204" pitchFamily="34" charset="0"/>
              <a:buChar char="•"/>
            </a:pPr>
            <a:endParaRPr lang="en-US" sz="2800" dirty="0"/>
          </a:p>
          <a:p>
            <a:pPr>
              <a:buFont typeface="Arial" panose="020B0604020202020204" pitchFamily="34" charset="0"/>
              <a:buChar char="•"/>
            </a:pPr>
            <a:r>
              <a:rPr lang="en-US" sz="2800" dirty="0"/>
              <a:t>Administration of ramucirumab with </a:t>
            </a:r>
            <a:r>
              <a:rPr lang="en-US" sz="2800" dirty="0" err="1"/>
              <a:t>tepotinib</a:t>
            </a:r>
            <a:r>
              <a:rPr lang="en-US" sz="2800" dirty="0"/>
              <a:t> will effectively abrogate the inducible </a:t>
            </a:r>
            <a:r>
              <a:rPr lang="en-US" sz="2800" dirty="0" err="1"/>
              <a:t>intratumoral</a:t>
            </a:r>
            <a:r>
              <a:rPr lang="en-US" sz="2800" dirty="0"/>
              <a:t> switch to VEGFR2 signaling as a bypass pathway while also blunting the effect of VEGF/VEGFR2 interaction in the periphery, decreasing the frequency and magnitude of peripheral edema, effusions, and hypoalbuminemia caused by </a:t>
            </a:r>
            <a:r>
              <a:rPr lang="en-US" sz="2800" dirty="0" err="1"/>
              <a:t>tepotinib</a:t>
            </a:r>
            <a:endParaRPr lang="en-US" sz="2800" dirty="0"/>
          </a:p>
        </p:txBody>
      </p:sp>
    </p:spTree>
    <p:extLst>
      <p:ext uri="{BB962C8B-B14F-4D97-AF65-F5344CB8AC3E}">
        <p14:creationId xmlns:p14="http://schemas.microsoft.com/office/powerpoint/2010/main" val="1084259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25E6A7-DD6A-49F0-B156-E1EA0DBC0FB5}"/>
              </a:ext>
            </a:extLst>
          </p:cNvPr>
          <p:cNvSpPr txBox="1"/>
          <p:nvPr/>
        </p:nvSpPr>
        <p:spPr>
          <a:xfrm>
            <a:off x="417655" y="674730"/>
            <a:ext cx="3289953" cy="5457776"/>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Key Eligibility</a:t>
            </a:r>
          </a:p>
          <a:p>
            <a:pPr marL="285750" marR="0" lvl="0" indent="-285750" algn="l" defTabSz="914400" rtl="0" eaLnBrk="1" fontAlgn="auto" latinLnBrk="0" hangingPunct="1">
              <a:lnSpc>
                <a:spcPct val="8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Stage IV or recurrent NSCLC with a MET exon 14 skipping mutation </a:t>
            </a:r>
          </a:p>
          <a:p>
            <a:pPr marL="0" marR="0" lvl="0" indent="0" algn="l" defTabSz="914400" rtl="0" eaLnBrk="1" fontAlgn="auto" latinLnBrk="0" hangingPunct="1">
              <a:lnSpc>
                <a:spcPct val="80000"/>
              </a:lnSpc>
              <a:spcBef>
                <a:spcPts val="0"/>
              </a:spcBef>
              <a:spcAft>
                <a:spcPts val="600"/>
              </a:spcAft>
              <a:buClrTx/>
              <a:buSzTx/>
              <a:buFontTx/>
              <a:buNone/>
              <a:tabLst/>
              <a:defRPr/>
            </a:pPr>
            <a:endParaRPr kumimoji="0" lang="en-US" b="0" i="0" u="none" strike="noStrike" kern="1200" cap="none" spc="0" normalizeH="0" baseline="0" noProof="0" dirty="0">
              <a:ln>
                <a:noFill/>
              </a:ln>
              <a:solidFill>
                <a:srgbClr val="0070C0"/>
              </a:solidFill>
              <a:effectLst/>
              <a:uLnTx/>
              <a:uFillTx/>
              <a:latin typeface="Calibri"/>
              <a:ea typeface="+mn-ea"/>
              <a:cs typeface="+mn-cs"/>
            </a:endParaRPr>
          </a:p>
          <a:p>
            <a:pPr marL="285750" marR="0" lvl="0" indent="-285750" algn="l" defTabSz="914400" rtl="0" eaLnBrk="1" fontAlgn="auto" latinLnBrk="0" hangingPunct="1">
              <a:lnSpc>
                <a:spcPct val="80000"/>
              </a:lnSpc>
              <a:spcBef>
                <a:spcPts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70C0"/>
                </a:solidFill>
                <a:effectLst/>
                <a:uLnTx/>
                <a:uFillTx/>
                <a:latin typeface="Calibri"/>
                <a:ea typeface="+mn-ea"/>
                <a:cs typeface="+mn-cs"/>
              </a:rPr>
              <a:t>Participants may have received any number of prior lines of therapy for Stage IV or recurrent NSCLC (including zero)</a:t>
            </a:r>
          </a:p>
          <a:p>
            <a:pPr marL="0" marR="0" lvl="0" indent="0" algn="l" defTabSz="914400" rtl="0" eaLnBrk="1" fontAlgn="auto" latinLnBrk="0" hangingPunct="1">
              <a:lnSpc>
                <a:spcPct val="80000"/>
              </a:lnSpc>
              <a:spcBef>
                <a:spcPts val="0"/>
              </a:spcBef>
              <a:spcAft>
                <a:spcPts val="600"/>
              </a:spcAft>
              <a:buClrTx/>
              <a:buSzTx/>
              <a:buFontTx/>
              <a:buNone/>
              <a:tabLst/>
              <a:defRPr/>
            </a:pPr>
            <a:endParaRPr kumimoji="0" lang="en-US" b="1" i="0" u="none" strike="noStrike" kern="1200" cap="none" spc="0" normalizeH="0" baseline="0" noProof="0" dirty="0">
              <a:ln>
                <a:noFill/>
              </a:ln>
              <a:solidFill>
                <a:srgbClr val="00B0F0"/>
              </a:solidFill>
              <a:effectLst/>
              <a:uLnTx/>
              <a:uFillTx/>
              <a:latin typeface="Calibri"/>
              <a:ea typeface="+mn-ea"/>
              <a:cs typeface="+mn-cs"/>
            </a:endParaRPr>
          </a:p>
          <a:p>
            <a:pPr marL="285750" marR="0" lvl="0" indent="-285750" algn="l" defTabSz="914400" rtl="0" eaLnBrk="1" fontAlgn="auto" latinLnBrk="0" hangingPunct="1">
              <a:lnSpc>
                <a:spcPct val="8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No other known actionable alterations</a:t>
            </a:r>
          </a:p>
          <a:p>
            <a:pPr marL="285750" marR="0" lvl="0" indent="-285750" algn="l" defTabSz="914400" rtl="0" eaLnBrk="1" fontAlgn="auto" latinLnBrk="0" hangingPunct="1">
              <a:lnSpc>
                <a:spcPct val="80000"/>
              </a:lnSpc>
              <a:spcBef>
                <a:spcPts val="0"/>
              </a:spcBef>
              <a:spcAft>
                <a:spcPts val="6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8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If CNS metastases, eligibility is still a possible in some circumstances</a:t>
            </a:r>
          </a:p>
          <a:p>
            <a:pPr marL="285750" marR="0" lvl="0" indent="-285750" algn="l" defTabSz="914400" rtl="0" eaLnBrk="1" fontAlgn="auto" latinLnBrk="0" hangingPunct="1">
              <a:lnSpc>
                <a:spcPct val="80000"/>
              </a:lnSpc>
              <a:spcBef>
                <a:spcPts val="0"/>
              </a:spcBef>
              <a:spcAft>
                <a:spcPts val="6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8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No prior MET inhibitor or angiogenesis inhibitor therapies.</a:t>
            </a:r>
          </a:p>
        </p:txBody>
      </p:sp>
      <p:sp>
        <p:nvSpPr>
          <p:cNvPr id="16" name="TextBox 15">
            <a:extLst>
              <a:ext uri="{FF2B5EF4-FFF2-40B4-BE49-F238E27FC236}">
                <a16:creationId xmlns:a16="http://schemas.microsoft.com/office/drawing/2014/main" id="{9E718CBA-7F23-47C7-9EF8-75895B2019F8}"/>
              </a:ext>
            </a:extLst>
          </p:cNvPr>
          <p:cNvSpPr txBox="1"/>
          <p:nvPr/>
        </p:nvSpPr>
        <p:spPr>
          <a:xfrm>
            <a:off x="4477734" y="2221665"/>
            <a:ext cx="3289953" cy="1200329"/>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prstClr val="black"/>
                </a:solidFill>
                <a:effectLst/>
                <a:uLnTx/>
                <a:uFillTx/>
                <a:latin typeface="Calibri"/>
                <a:ea typeface="+mn-ea"/>
                <a:cs typeface="+mn-cs"/>
              </a:rPr>
              <a:t>Tepotinib</a:t>
            </a:r>
            <a:r>
              <a:rPr kumimoji="0" lang="en-US" b="0" i="0" u="none" strike="noStrike" kern="1200" cap="none" spc="0" normalizeH="0" baseline="0" noProof="0" dirty="0">
                <a:ln>
                  <a:noFill/>
                </a:ln>
                <a:solidFill>
                  <a:prstClr val="black"/>
                </a:solidFill>
                <a:effectLst/>
                <a:uLnTx/>
                <a:uFillTx/>
                <a:latin typeface="Calibri"/>
                <a:ea typeface="+mn-ea"/>
                <a:cs typeface="+mn-cs"/>
              </a:rPr>
              <a:t> 450mg po </a:t>
            </a:r>
            <a:r>
              <a:rPr kumimoji="0" lang="en-US" b="0" i="0" u="none" strike="noStrike" kern="1200" cap="none" spc="0" normalizeH="0" baseline="0" noProof="0" dirty="0" err="1">
                <a:ln>
                  <a:noFill/>
                </a:ln>
                <a:solidFill>
                  <a:prstClr val="black"/>
                </a:solidFill>
                <a:effectLst/>
                <a:uLnTx/>
                <a:uFillTx/>
                <a:latin typeface="Calibri"/>
                <a:ea typeface="+mn-ea"/>
                <a:cs typeface="+mn-cs"/>
              </a:rPr>
              <a:t>qd</a:t>
            </a: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Ramucirumab 10mg/kg q3wk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(21-day cycles)</a:t>
            </a:r>
          </a:p>
        </p:txBody>
      </p:sp>
      <p:sp>
        <p:nvSpPr>
          <p:cNvPr id="19" name="TextBox 18">
            <a:extLst>
              <a:ext uri="{FF2B5EF4-FFF2-40B4-BE49-F238E27FC236}">
                <a16:creationId xmlns:a16="http://schemas.microsoft.com/office/drawing/2014/main" id="{FF011A88-53E6-4595-A151-9F5033387D5A}"/>
              </a:ext>
            </a:extLst>
          </p:cNvPr>
          <p:cNvSpPr txBox="1"/>
          <p:nvPr/>
        </p:nvSpPr>
        <p:spPr>
          <a:xfrm>
            <a:off x="8874924" y="1866531"/>
            <a:ext cx="2644959" cy="2848152"/>
          </a:xfrm>
          <a:prstGeom prst="rect">
            <a:avLst/>
          </a:prstGeom>
          <a:solidFill>
            <a:schemeClr val="accent2">
              <a:lumMod val="60000"/>
              <a:lumOff val="40000"/>
            </a:schemeClr>
          </a:solidFill>
          <a:ln>
            <a:solidFill>
              <a:schemeClr val="tx1"/>
            </a:solidFill>
          </a:ln>
        </p:spPr>
        <p:txBody>
          <a:bodyPr wrap="square" rtlCol="0">
            <a:spAutoFit/>
          </a:bodyPr>
          <a:lstStyle/>
          <a:p>
            <a:pPr marL="227013" marR="0" lvl="0" indent="0" algn="ctr" defTabSz="914400" rtl="0" eaLnBrk="1" fontAlgn="auto" latinLnBrk="0" hangingPunct="1">
              <a:lnSpc>
                <a:spcPct val="85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Endpoints</a:t>
            </a:r>
          </a:p>
          <a:p>
            <a:pPr marL="0" marR="0" lvl="0" indent="0" algn="l" defTabSz="914400" rtl="0" eaLnBrk="1" fontAlgn="auto" latinLnBrk="0" hangingPunct="1">
              <a:lnSpc>
                <a:spcPct val="85000"/>
              </a:lnSpc>
              <a:spcBef>
                <a:spcPts val="0"/>
              </a:spcBef>
              <a:spcAft>
                <a:spcPts val="600"/>
              </a:spcAft>
              <a:buClrTx/>
              <a:buSzTx/>
              <a:buFontTx/>
              <a:buNone/>
              <a:tabLst/>
              <a:defRPr/>
            </a:pPr>
            <a:r>
              <a:rPr kumimoji="0" lang="en-US" sz="1700" b="0" i="0" u="sng" strike="noStrike" kern="1200" cap="none" spc="0" normalizeH="0" baseline="0" noProof="0" dirty="0">
                <a:ln>
                  <a:noFill/>
                </a:ln>
                <a:solidFill>
                  <a:prstClr val="black"/>
                </a:solidFill>
                <a:effectLst/>
                <a:uLnTx/>
                <a:uFillTx/>
                <a:latin typeface="Calibri"/>
                <a:ea typeface="+mn-ea"/>
                <a:cs typeface="+mn-cs"/>
              </a:rPr>
              <a:t>Primary:</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p>
          <a:p>
            <a:pPr marL="234950" marR="0" lvl="0" indent="-2349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ORR</a:t>
            </a:r>
          </a:p>
          <a:p>
            <a:pPr marL="227013" marR="0" lvl="0" indent="0" algn="ctr" defTabSz="914400" rtl="0" eaLnBrk="1" fontAlgn="auto" latinLnBrk="0" hangingPunct="1">
              <a:lnSpc>
                <a:spcPct val="85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85000"/>
              </a:lnSpc>
              <a:spcBef>
                <a:spcPts val="0"/>
              </a:spcBef>
              <a:spcAft>
                <a:spcPts val="600"/>
              </a:spcAft>
              <a:buClrTx/>
              <a:buSzTx/>
              <a:buFontTx/>
              <a:buNone/>
              <a:tabLst/>
              <a:defRPr/>
            </a:pPr>
            <a:r>
              <a:rPr kumimoji="0" lang="en-US" sz="1700" b="0" i="0" u="sng" strike="noStrike" kern="1200" cap="none" spc="0" normalizeH="0" baseline="0" noProof="0" dirty="0">
                <a:ln>
                  <a:noFill/>
                </a:ln>
                <a:solidFill>
                  <a:prstClr val="black"/>
                </a:solidFill>
                <a:effectLst/>
                <a:uLnTx/>
                <a:uFillTx/>
                <a:latin typeface="Calibri"/>
                <a:ea typeface="+mn-ea"/>
                <a:cs typeface="+mn-cs"/>
              </a:rPr>
              <a:t>Secondary:</a:t>
            </a:r>
          </a:p>
          <a:p>
            <a:pPr marL="234950" marR="0" lvl="0" indent="-234950" algn="l" defTabSz="914400" rtl="0" eaLnBrk="1" fontAlgn="auto" latinLnBrk="0" hangingPunct="1">
              <a:lnSpc>
                <a:spcPct val="85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PFS</a:t>
            </a:r>
          </a:p>
          <a:p>
            <a:pPr marL="234950" marR="0" lvl="0" indent="-234950" algn="l" defTabSz="914400" rtl="0" eaLnBrk="1" fontAlgn="auto" latinLnBrk="0" hangingPunct="1">
              <a:lnSpc>
                <a:spcPct val="85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Frequency of all grade edema</a:t>
            </a:r>
          </a:p>
          <a:p>
            <a:pPr marL="234950" marR="0" lvl="0" indent="-2349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70C0"/>
                </a:solidFill>
                <a:effectLst/>
                <a:uLnTx/>
                <a:uFillTx/>
                <a:latin typeface="Calibri"/>
                <a:ea typeface="+mn-ea"/>
                <a:cs typeface="+mn-cs"/>
              </a:rPr>
              <a:t>Lymphoscintigraphy scan changes (now optional)</a:t>
            </a:r>
          </a:p>
        </p:txBody>
      </p:sp>
      <p:sp>
        <p:nvSpPr>
          <p:cNvPr id="24" name="Arrow: Right 23">
            <a:extLst>
              <a:ext uri="{FF2B5EF4-FFF2-40B4-BE49-F238E27FC236}">
                <a16:creationId xmlns:a16="http://schemas.microsoft.com/office/drawing/2014/main" id="{5B6ABF2D-0654-4387-81AF-3EA03E8DD0E2}"/>
              </a:ext>
            </a:extLst>
          </p:cNvPr>
          <p:cNvSpPr/>
          <p:nvPr/>
        </p:nvSpPr>
        <p:spPr>
          <a:xfrm>
            <a:off x="7946324" y="2555622"/>
            <a:ext cx="762000" cy="409303"/>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3950F0ED-6A4C-496E-A6DB-36BD6BE32B5E}"/>
              </a:ext>
            </a:extLst>
          </p:cNvPr>
          <p:cNvSpPr txBox="1"/>
          <p:nvPr/>
        </p:nvSpPr>
        <p:spPr>
          <a:xfrm>
            <a:off x="4477734" y="3504790"/>
            <a:ext cx="3289953" cy="1138773"/>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prstClr val="black"/>
                </a:solidFill>
                <a:effectLst/>
                <a:uLnTx/>
                <a:uFillTx/>
                <a:latin typeface="Calibri"/>
                <a:ea typeface="+mn-ea"/>
                <a:cs typeface="+mn-cs"/>
              </a:rPr>
              <a:t>Tepotinib</a:t>
            </a:r>
            <a:r>
              <a:rPr kumimoji="0" lang="en-US" b="0" i="0" u="none" strike="noStrike" kern="1200" cap="none" spc="0" normalizeH="0" baseline="0" noProof="0" dirty="0">
                <a:ln>
                  <a:noFill/>
                </a:ln>
                <a:solidFill>
                  <a:prstClr val="black"/>
                </a:solidFill>
                <a:effectLst/>
                <a:uLnTx/>
                <a:uFillTx/>
                <a:latin typeface="Calibri"/>
                <a:ea typeface="+mn-ea"/>
                <a:cs typeface="+mn-cs"/>
              </a:rPr>
              <a:t> 450mg po </a:t>
            </a:r>
            <a:r>
              <a:rPr kumimoji="0" lang="en-US" b="0" i="0" u="none" strike="noStrike" kern="1200" cap="none" spc="0" normalizeH="0" baseline="0" noProof="0" dirty="0" err="1">
                <a:ln>
                  <a:noFill/>
                </a:ln>
                <a:solidFill>
                  <a:prstClr val="black"/>
                </a:solidFill>
                <a:effectLst/>
                <a:uLnTx/>
                <a:uFillTx/>
                <a:latin typeface="Calibri"/>
                <a:ea typeface="+mn-ea"/>
                <a:cs typeface="+mn-cs"/>
              </a:rPr>
              <a:t>qd</a:t>
            </a: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(21-day cycles)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07D2C609-572D-4E48-8D71-7FDBD2D6E8BC}"/>
              </a:ext>
            </a:extLst>
          </p:cNvPr>
          <p:cNvCxnSpPr>
            <a:cxnSpLocks/>
            <a:endCxn id="16" idx="1"/>
          </p:cNvCxnSpPr>
          <p:nvPr/>
        </p:nvCxnSpPr>
        <p:spPr>
          <a:xfrm flipV="1">
            <a:off x="3707608" y="2821830"/>
            <a:ext cx="770126" cy="59230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8F5C6C5-DF5F-45A1-A23B-54A87433B5CF}"/>
              </a:ext>
            </a:extLst>
          </p:cNvPr>
          <p:cNvCxnSpPr>
            <a:cxnSpLocks/>
            <a:endCxn id="8" idx="1"/>
          </p:cNvCxnSpPr>
          <p:nvPr/>
        </p:nvCxnSpPr>
        <p:spPr>
          <a:xfrm>
            <a:off x="3707608" y="3414138"/>
            <a:ext cx="770126" cy="66003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D84E1147-0219-4A82-A679-9D0BD0DA6786}"/>
              </a:ext>
            </a:extLst>
          </p:cNvPr>
          <p:cNvSpPr/>
          <p:nvPr/>
        </p:nvSpPr>
        <p:spPr>
          <a:xfrm>
            <a:off x="7946324" y="3813517"/>
            <a:ext cx="762000" cy="409303"/>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E900663-74B2-44EC-ACD2-C61215C17BE8}"/>
              </a:ext>
            </a:extLst>
          </p:cNvPr>
          <p:cNvSpPr txBox="1"/>
          <p:nvPr/>
        </p:nvSpPr>
        <p:spPr>
          <a:xfrm>
            <a:off x="6256019" y="4985014"/>
            <a:ext cx="5671821" cy="1231747"/>
          </a:xfrm>
          <a:prstGeom prst="rect">
            <a:avLst/>
          </a:prstGeom>
          <a:noFill/>
        </p:spPr>
        <p:txBody>
          <a:bodyPr wrap="square">
            <a:spAutoFit/>
          </a:bodyPr>
          <a:lstStyle/>
          <a:p>
            <a:pPr marL="57150" marR="0" lvl="0" indent="1588" algn="l" defTabSz="914400" rtl="0" eaLnBrk="1" fontAlgn="auto" latinLnBrk="0" hangingPunct="1">
              <a:lnSpc>
                <a:spcPct val="83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Based on the VISION trial (Thomas et al., WCLC 2022), the estimated response rate with </a:t>
            </a:r>
            <a:r>
              <a:rPr kumimoji="0" lang="en-US" sz="11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mn-cs"/>
              </a:rPr>
              <a:t>tepotinib</a:t>
            </a:r>
            <a:r>
              <a:rPr kumimoji="0" lang="en-US"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 alone is 45% (n=149).</a:t>
            </a:r>
          </a:p>
          <a:p>
            <a:pPr marL="57150" marR="0" lvl="0" indent="1588" algn="just" defTabSz="914400" rtl="0" eaLnBrk="1" fontAlgn="auto" latinLnBrk="0" hangingPunct="1">
              <a:lnSpc>
                <a:spcPct val="83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With 50 eligible participants, this study has 90% power to rule detect a difference in response rates of 34% at the 1-sided 10% level. The estimated minimal detectable difference in response rates is 18%.  The power of this comparison using a continuity correction is 83%. </a:t>
            </a:r>
          </a:p>
          <a:p>
            <a:pPr marL="57150" marR="0" lvl="0" indent="1588" algn="just" defTabSz="914400" rtl="0" eaLnBrk="1" fontAlgn="auto" latinLnBrk="0" hangingPunct="1">
              <a:lnSpc>
                <a:spcPct val="83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The projected accrual duration to this study is 38 months based on an accrual rate of 1-2 patients per month.</a:t>
            </a:r>
          </a:p>
        </p:txBody>
      </p:sp>
      <p:sp>
        <p:nvSpPr>
          <p:cNvPr id="7" name="Title 6">
            <a:extLst>
              <a:ext uri="{FF2B5EF4-FFF2-40B4-BE49-F238E27FC236}">
                <a16:creationId xmlns:a16="http://schemas.microsoft.com/office/drawing/2014/main" id="{21EA76BE-B1C8-FDDD-C2A8-927ABD0504D2}"/>
              </a:ext>
            </a:extLst>
          </p:cNvPr>
          <p:cNvSpPr>
            <a:spLocks noGrp="1"/>
          </p:cNvSpPr>
          <p:nvPr>
            <p:ph type="title"/>
          </p:nvPr>
        </p:nvSpPr>
        <p:spPr>
          <a:xfrm>
            <a:off x="264159" y="36084"/>
            <a:ext cx="11510185" cy="944242"/>
          </a:xfrm>
          <a:ln>
            <a:noFill/>
          </a:ln>
        </p:spPr>
        <p:txBody>
          <a:bodyPr>
            <a:normAutofit/>
          </a:bodyPr>
          <a:lstStyle/>
          <a:p>
            <a:pPr algn="ctr"/>
            <a:r>
              <a:rPr lang="en-US" sz="4400" b="1" dirty="0">
                <a:solidFill>
                  <a:srgbClr val="0070C0"/>
                </a:solidFill>
              </a:rPr>
              <a:t>S1900K Schema</a:t>
            </a:r>
          </a:p>
        </p:txBody>
      </p:sp>
      <p:sp>
        <p:nvSpPr>
          <p:cNvPr id="26" name="TextBox 25">
            <a:extLst>
              <a:ext uri="{FF2B5EF4-FFF2-40B4-BE49-F238E27FC236}">
                <a16:creationId xmlns:a16="http://schemas.microsoft.com/office/drawing/2014/main" id="{0DA9D4E4-0D90-C3E9-8EE5-D9343D2CFD4A}"/>
              </a:ext>
            </a:extLst>
          </p:cNvPr>
          <p:cNvSpPr txBox="1"/>
          <p:nvPr/>
        </p:nvSpPr>
        <p:spPr>
          <a:xfrm>
            <a:off x="3673414" y="1740014"/>
            <a:ext cx="469167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Treatment</a:t>
            </a:r>
          </a:p>
        </p:txBody>
      </p:sp>
      <p:sp>
        <p:nvSpPr>
          <p:cNvPr id="4" name="Slide Number Placeholder 3">
            <a:extLst>
              <a:ext uri="{FF2B5EF4-FFF2-40B4-BE49-F238E27FC236}">
                <a16:creationId xmlns:a16="http://schemas.microsoft.com/office/drawing/2014/main" id="{8E325991-2999-F458-81EB-2AFBDB3FDB69}"/>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356176-E6B0-9BA5-D944-BABCC54F71B1}"/>
              </a:ext>
            </a:extLst>
          </p:cNvPr>
          <p:cNvSpPr txBox="1"/>
          <p:nvPr/>
        </p:nvSpPr>
        <p:spPr>
          <a:xfrm>
            <a:off x="5822008" y="75796"/>
            <a:ext cx="6105832" cy="1892826"/>
          </a:xfrm>
          <a:prstGeom prst="rect">
            <a:avLst/>
          </a:prstGeom>
          <a:noFill/>
        </p:spPr>
        <p:txBody>
          <a:bodyPr wrap="square">
            <a:spAutoFit/>
          </a:bodyPr>
          <a:lstStyle/>
          <a:p>
            <a:pPr algn="r"/>
            <a:r>
              <a:rPr lang="en-US" sz="1300" i="1" dirty="0"/>
              <a:t>Study Chairs: Paik, Le </a:t>
            </a:r>
          </a:p>
          <a:p>
            <a:pPr algn="r"/>
            <a:r>
              <a:rPr lang="en-US" sz="1300" i="1" dirty="0"/>
              <a:t>	Statisticians: Redman, Minichiello </a:t>
            </a:r>
          </a:p>
          <a:p>
            <a:pPr algn="r"/>
            <a:r>
              <a:rPr lang="en-US" sz="1300" i="1" dirty="0"/>
              <a:t>Data Coordinator: Moralda</a:t>
            </a:r>
          </a:p>
          <a:p>
            <a:pPr algn="r"/>
            <a:r>
              <a:rPr lang="en-US" sz="1300" i="1" dirty="0"/>
              <a:t>Protocol Project Manager: Beeler</a:t>
            </a:r>
          </a:p>
          <a:p>
            <a:pPr algn="r"/>
            <a:r>
              <a:rPr lang="en-US" sz="1300" i="1" dirty="0"/>
              <a:t>Study Champion:  </a:t>
            </a:r>
            <a:r>
              <a:rPr lang="en-US" sz="1300" i="1" dirty="0" err="1"/>
              <a:t>Borghaei</a:t>
            </a:r>
            <a:endParaRPr lang="en-US" sz="1300" i="1" dirty="0"/>
          </a:p>
          <a:p>
            <a:pPr lvl="0" algn="r">
              <a:defRPr/>
            </a:pPr>
            <a:r>
              <a:rPr lang="en-US" sz="1300" i="1" dirty="0">
                <a:solidFill>
                  <a:prstClr val="black"/>
                </a:solidFill>
              </a:rPr>
              <a:t>Lung-MAP Chairs: Herbst, Patel (2019-2022)</a:t>
            </a:r>
          </a:p>
          <a:p>
            <a:pPr lvl="0" algn="r">
              <a:defRPr/>
            </a:pPr>
            <a:r>
              <a:rPr lang="en-US" sz="1300" i="1" dirty="0" err="1">
                <a:solidFill>
                  <a:prstClr val="black"/>
                </a:solidFill>
              </a:rPr>
              <a:t>Borghaei</a:t>
            </a:r>
            <a:r>
              <a:rPr lang="en-US" sz="1300" i="1" dirty="0">
                <a:solidFill>
                  <a:prstClr val="black"/>
                </a:solidFill>
              </a:rPr>
              <a:t>, Reckamp (2022-2024)</a:t>
            </a:r>
          </a:p>
          <a:p>
            <a:pPr lvl="0" algn="r">
              <a:defRPr/>
            </a:pPr>
            <a:r>
              <a:rPr lang="en-US" sz="1300" i="1" dirty="0">
                <a:solidFill>
                  <a:prstClr val="black"/>
                </a:solidFill>
              </a:rPr>
              <a:t>Reckamp, Waqar (2024-Present)</a:t>
            </a:r>
          </a:p>
          <a:p>
            <a:pPr algn="r"/>
            <a:r>
              <a:rPr lang="en-US" sz="1300" i="1" dirty="0"/>
              <a:t> </a:t>
            </a:r>
          </a:p>
        </p:txBody>
      </p:sp>
    </p:spTree>
    <p:custDataLst>
      <p:tags r:id="rId1"/>
    </p:custDataLst>
    <p:extLst>
      <p:ext uri="{BB962C8B-B14F-4D97-AF65-F5344CB8AC3E}">
        <p14:creationId xmlns:p14="http://schemas.microsoft.com/office/powerpoint/2010/main" val="37972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4" grpId="0" animBg="1"/>
      <p:bldP spid="8" grpId="0" animBg="1"/>
      <p:bldP spid="14" grpId="0" animBg="1"/>
      <p:bldP spid="20" grpId="0"/>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245097" y="309750"/>
            <a:ext cx="10910583" cy="1179975"/>
          </a:xfrm>
        </p:spPr>
        <p:txBody>
          <a:bodyPr>
            <a:normAutofit/>
          </a:bodyPr>
          <a:lstStyle/>
          <a:p>
            <a:r>
              <a:rPr lang="en-US" sz="4400" b="1" dirty="0">
                <a:solidFill>
                  <a:srgbClr val="0070C0"/>
                </a:solidFill>
              </a:rPr>
              <a:t>Study Objectives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245097" y="1790699"/>
            <a:ext cx="11623248" cy="4167563"/>
          </a:xfrm>
        </p:spPr>
        <p:txBody>
          <a:bodyPr>
            <a:normAutofit/>
          </a:bodyPr>
          <a:lstStyle/>
          <a:p>
            <a:pPr>
              <a:spcAft>
                <a:spcPts val="0"/>
              </a:spcAft>
            </a:pPr>
            <a:r>
              <a:rPr lang="en-US" b="1" dirty="0"/>
              <a:t>Primary Objective:</a:t>
            </a:r>
          </a:p>
          <a:p>
            <a:pPr marL="227013" indent="0">
              <a:spcBef>
                <a:spcPts val="600"/>
              </a:spcBef>
              <a:spcAft>
                <a:spcPts val="0"/>
              </a:spcAft>
              <a:buNone/>
            </a:pPr>
            <a:r>
              <a:rPr lang="en-US" sz="1800" dirty="0">
                <a:effectLst/>
                <a:ea typeface="Times New Roman" panose="02020603050405020304" pitchFamily="18" charset="0"/>
              </a:rPr>
              <a:t>The primary objective is to compare the response rate (confirmed or unconfirmed, complete or partial) between participants with MET exon 14 skipping positive NSCLC randomized to </a:t>
            </a:r>
            <a:r>
              <a:rPr lang="en-US" sz="1800" dirty="0" err="1">
                <a:effectLst/>
                <a:ea typeface="Times New Roman" panose="02020603050405020304" pitchFamily="18" charset="0"/>
              </a:rPr>
              <a:t>tepotinib</a:t>
            </a:r>
            <a:r>
              <a:rPr lang="en-US" sz="1800" dirty="0">
                <a:effectLst/>
                <a:ea typeface="Times New Roman" panose="02020603050405020304" pitchFamily="18" charset="0"/>
              </a:rPr>
              <a:t> with or without ramucirumab.</a:t>
            </a:r>
            <a:endParaRPr lang="en-US" dirty="0"/>
          </a:p>
          <a:p>
            <a:pPr>
              <a:spcBef>
                <a:spcPts val="1800"/>
              </a:spcBef>
              <a:spcAft>
                <a:spcPts val="0"/>
              </a:spcAft>
            </a:pPr>
            <a:r>
              <a:rPr lang="en-US" b="1" dirty="0"/>
              <a:t>Secondary Objectives</a:t>
            </a:r>
            <a:r>
              <a:rPr lang="en-US" dirty="0"/>
              <a:t>: </a:t>
            </a:r>
          </a:p>
          <a:p>
            <a:pPr marL="923925" indent="-457200">
              <a:spcBef>
                <a:spcPts val="600"/>
              </a:spcBef>
              <a:spcAft>
                <a:spcPts val="0"/>
              </a:spcAft>
              <a:buAutoNum type="alphaLcParenR"/>
            </a:pPr>
            <a:r>
              <a:rPr lang="en-US" sz="1800" dirty="0"/>
              <a:t>To compare the frequency of all-grade treatment- related peripheral edema as defined by CTCAE between the arms.</a:t>
            </a:r>
          </a:p>
          <a:p>
            <a:pPr marL="923925" indent="-457200">
              <a:spcBef>
                <a:spcPts val="600"/>
              </a:spcBef>
              <a:spcAft>
                <a:spcPts val="0"/>
              </a:spcAft>
              <a:buAutoNum type="alphaLcParenR"/>
            </a:pPr>
            <a:r>
              <a:rPr lang="en-US" sz="1800" dirty="0"/>
              <a:t>To evaluate the frequency and severity of toxicities within each arm.</a:t>
            </a:r>
          </a:p>
          <a:p>
            <a:pPr marL="923925" indent="-457200">
              <a:spcBef>
                <a:spcPts val="600"/>
              </a:spcBef>
              <a:spcAft>
                <a:spcPts val="0"/>
              </a:spcAft>
              <a:buAutoNum type="alphaLcParenR"/>
            </a:pPr>
            <a:r>
              <a:rPr lang="en-US" sz="1800" dirty="0"/>
              <a:t>To compare progression-free survival between the arms.</a:t>
            </a:r>
          </a:p>
          <a:p>
            <a:pPr marL="923925" indent="-457200">
              <a:spcBef>
                <a:spcPts val="600"/>
              </a:spcBef>
              <a:spcAft>
                <a:spcPts val="0"/>
              </a:spcAft>
              <a:buAutoNum type="alphaLcParenR"/>
            </a:pPr>
            <a:r>
              <a:rPr lang="en-US" sz="1800" dirty="0"/>
              <a:t>To compare overall survival between the arms.</a:t>
            </a:r>
          </a:p>
          <a:p>
            <a:pPr marL="923925" indent="-457200">
              <a:spcBef>
                <a:spcPts val="600"/>
              </a:spcBef>
              <a:spcAft>
                <a:spcPts val="0"/>
              </a:spcAft>
              <a:buAutoNum type="alphaLcParenR"/>
            </a:pPr>
            <a:r>
              <a:rPr lang="en-US" sz="1800" dirty="0"/>
              <a:t>To estimate the duration of response (</a:t>
            </a:r>
            <a:r>
              <a:rPr lang="en-US" sz="1800" dirty="0" err="1"/>
              <a:t>DoR</a:t>
            </a:r>
            <a:r>
              <a:rPr lang="en-US" sz="1800" dirty="0"/>
              <a:t>) among responders within each arm.</a:t>
            </a:r>
          </a:p>
          <a:p>
            <a:pPr marL="0" indent="0">
              <a:buNone/>
            </a:pPr>
            <a:endParaRPr lang="en-US" dirty="0"/>
          </a:p>
        </p:txBody>
      </p:sp>
      <p:sp>
        <p:nvSpPr>
          <p:cNvPr id="7" name="Slide Number Placeholder 3">
            <a:extLst>
              <a:ext uri="{FF2B5EF4-FFF2-40B4-BE49-F238E27FC236}">
                <a16:creationId xmlns:a16="http://schemas.microsoft.com/office/drawing/2014/main" id="{6923610D-35E3-EA24-8630-0B1979109D11}"/>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86575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245096" y="256566"/>
            <a:ext cx="11946903" cy="1198828"/>
          </a:xfrm>
        </p:spPr>
        <p:txBody>
          <a:bodyPr>
            <a:noAutofit/>
          </a:bodyPr>
          <a:lstStyle/>
          <a:p>
            <a:r>
              <a:rPr lang="en-US" sz="4400" b="1" dirty="0">
                <a:solidFill>
                  <a:srgbClr val="0070C0"/>
                </a:solidFill>
              </a:rPr>
              <a:t>Key Eligibility – </a:t>
            </a:r>
            <a:br>
              <a:rPr lang="en-US" sz="4400" b="1" dirty="0">
                <a:solidFill>
                  <a:srgbClr val="0070C0"/>
                </a:solidFill>
              </a:rPr>
            </a:br>
            <a:r>
              <a:rPr lang="en-US" sz="4400" b="1" dirty="0">
                <a:solidFill>
                  <a:srgbClr val="0070C0"/>
                </a:solidFill>
              </a:rPr>
              <a:t>Disease and Prior/Concurrent Therapy  Criteria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245097" y="1508343"/>
            <a:ext cx="11750874" cy="4707615"/>
          </a:xfrm>
        </p:spPr>
        <p:txBody>
          <a:bodyPr>
            <a:noAutofit/>
          </a:bodyPr>
          <a:lstStyle/>
          <a:p>
            <a:pPr marL="285750" indent="-285750">
              <a:lnSpc>
                <a:spcPct val="80000"/>
              </a:lnSpc>
              <a:spcBef>
                <a:spcPts val="800"/>
              </a:spcBef>
              <a:spcAft>
                <a:spcPts val="0"/>
              </a:spcAft>
              <a:buFont typeface="Arial" panose="020B0604020202020204" pitchFamily="34" charset="0"/>
              <a:buChar char="•"/>
            </a:pPr>
            <a:r>
              <a:rPr lang="en-US" sz="2400" dirty="0"/>
              <a:t>Stage IV or recurrent NSCLC</a:t>
            </a:r>
          </a:p>
          <a:p>
            <a:pPr marL="568325" lvl="1" indent="-225425">
              <a:lnSpc>
                <a:spcPct val="80000"/>
              </a:lnSpc>
              <a:spcAft>
                <a:spcPts val="0"/>
              </a:spcAft>
              <a:buFont typeface="Calibri" panose="020F0502020204030204" pitchFamily="34" charset="0"/>
              <a:buChar char="‒"/>
            </a:pPr>
            <a:r>
              <a:rPr lang="en-US" sz="2400" dirty="0"/>
              <a:t>MET exon 14 skipping+ by any commercial assay</a:t>
            </a:r>
          </a:p>
          <a:p>
            <a:pPr marL="342900" lvl="1" indent="0">
              <a:lnSpc>
                <a:spcPct val="80000"/>
              </a:lnSpc>
              <a:spcAft>
                <a:spcPts val="0"/>
              </a:spcAft>
              <a:buNone/>
            </a:pPr>
            <a:endParaRPr lang="en-US" sz="2400" dirty="0"/>
          </a:p>
          <a:p>
            <a:pPr marL="284163" indent="-284163">
              <a:lnSpc>
                <a:spcPct val="80000"/>
              </a:lnSpc>
              <a:spcBef>
                <a:spcPts val="600"/>
              </a:spcBef>
              <a:spcAft>
                <a:spcPts val="0"/>
              </a:spcAft>
            </a:pPr>
            <a:r>
              <a:rPr lang="en-US" sz="2400" dirty="0">
                <a:solidFill>
                  <a:srgbClr val="00B0F0"/>
                </a:solidFill>
              </a:rPr>
              <a:t>Participants may have received any number of prior lines of therapy for Stage IV or recurrent NSCLC (including zero). </a:t>
            </a:r>
            <a:endParaRPr lang="en-US" sz="2400" dirty="0"/>
          </a:p>
          <a:p>
            <a:pPr marL="571500" lvl="1" indent="-228600">
              <a:lnSpc>
                <a:spcPct val="80000"/>
              </a:lnSpc>
              <a:spcAft>
                <a:spcPts val="0"/>
              </a:spcAft>
              <a:buFont typeface="Calibri" panose="020F0502020204030204" pitchFamily="34" charset="0"/>
              <a:buChar char="‒"/>
              <a:tabLst>
                <a:tab pos="571500" algn="l"/>
              </a:tabLst>
            </a:pPr>
            <a:r>
              <a:rPr lang="en-US" sz="2400" dirty="0"/>
              <a:t>Participants who have received at least one line of therapy for Stage IV or recurrent NSCLC must have progressed (in opinion of treating physician) after the most recent line of therapy</a:t>
            </a:r>
            <a:r>
              <a:rPr lang="en-US" sz="2400"/>
              <a:t>. </a:t>
            </a:r>
            <a:endParaRPr lang="en-US" sz="2400" dirty="0"/>
          </a:p>
          <a:p>
            <a:pPr marL="342900" lvl="1" indent="0">
              <a:lnSpc>
                <a:spcPct val="80000"/>
              </a:lnSpc>
              <a:spcAft>
                <a:spcPts val="0"/>
              </a:spcAft>
              <a:buNone/>
              <a:tabLst>
                <a:tab pos="571500" algn="l"/>
              </a:tabLst>
            </a:pPr>
            <a:endParaRPr lang="en-US" sz="2400" dirty="0"/>
          </a:p>
          <a:p>
            <a:pPr marL="284290" indent="-160338">
              <a:lnSpc>
                <a:spcPct val="80000"/>
              </a:lnSpc>
              <a:spcBef>
                <a:spcPts val="600"/>
              </a:spcBef>
              <a:spcAft>
                <a:spcPts val="0"/>
              </a:spcAft>
            </a:pPr>
            <a:r>
              <a:rPr lang="en-US" sz="2400" dirty="0"/>
              <a:t>No radiation therapy within 7 days prior to randomization with exception of:</a:t>
            </a:r>
          </a:p>
          <a:p>
            <a:pPr marL="571500" lvl="1" indent="-228600">
              <a:lnSpc>
                <a:spcPct val="80000"/>
              </a:lnSpc>
              <a:spcAft>
                <a:spcPts val="0"/>
              </a:spcAft>
            </a:pPr>
            <a:r>
              <a:rPr lang="en-US" sz="2400" dirty="0"/>
              <a:t>Stereotactic radiation for CNS metastases (must be completed at least 3 days prior to randomization) and </a:t>
            </a:r>
          </a:p>
          <a:p>
            <a:pPr marL="571500" lvl="1" indent="-228600">
              <a:lnSpc>
                <a:spcPct val="80000"/>
              </a:lnSpc>
              <a:spcAft>
                <a:spcPts val="0"/>
              </a:spcAft>
            </a:pPr>
            <a:r>
              <a:rPr lang="en-US" sz="2400" dirty="0"/>
              <a:t>Palliative radiotherapy to bone metastases must be completed at least 1 day prior to randomization.</a:t>
            </a:r>
          </a:p>
        </p:txBody>
      </p:sp>
      <p:sp>
        <p:nvSpPr>
          <p:cNvPr id="4" name="Slide Number Placeholder 3">
            <a:extLst>
              <a:ext uri="{FF2B5EF4-FFF2-40B4-BE49-F238E27FC236}">
                <a16:creationId xmlns:a16="http://schemas.microsoft.com/office/drawing/2014/main" id="{0193F6A4-BCA7-D81C-F025-E6B63E1DB4AB}"/>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4564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anim calcmode="lin" valueType="num">
                                      <p:cBhvr>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E4FA9E-7DEF-C1CE-163D-F737B5F4D66F}"/>
              </a:ext>
            </a:extLst>
          </p:cNvPr>
          <p:cNvSpPr>
            <a:spLocks noGrp="1"/>
          </p:cNvSpPr>
          <p:nvPr>
            <p:ph type="title"/>
          </p:nvPr>
        </p:nvSpPr>
        <p:spPr>
          <a:xfrm>
            <a:off x="142528" y="36083"/>
            <a:ext cx="11876647" cy="1456386"/>
          </a:xfrm>
        </p:spPr>
        <p:txBody>
          <a:bodyPr>
            <a:normAutofit/>
          </a:bodyPr>
          <a:lstStyle/>
          <a:p>
            <a:r>
              <a:rPr lang="en-US" sz="4400" b="1" dirty="0">
                <a:solidFill>
                  <a:srgbClr val="0070C0"/>
                </a:solidFill>
              </a:rPr>
              <a:t>Treatment Administration: Tepotinib and Ramucirumab</a:t>
            </a:r>
          </a:p>
        </p:txBody>
      </p:sp>
      <p:graphicFrame>
        <p:nvGraphicFramePr>
          <p:cNvPr id="8" name="Table 7">
            <a:extLst>
              <a:ext uri="{FF2B5EF4-FFF2-40B4-BE49-F238E27FC236}">
                <a16:creationId xmlns:a16="http://schemas.microsoft.com/office/drawing/2014/main" id="{DFB350C6-9DC5-045A-BFDF-B1930195B510}"/>
              </a:ext>
            </a:extLst>
          </p:cNvPr>
          <p:cNvGraphicFramePr>
            <a:graphicFrameLocks noGrp="1"/>
          </p:cNvGraphicFramePr>
          <p:nvPr/>
        </p:nvGraphicFramePr>
        <p:xfrm>
          <a:off x="142529" y="1536564"/>
          <a:ext cx="11876647" cy="4367531"/>
        </p:xfrm>
        <a:graphic>
          <a:graphicData uri="http://schemas.openxmlformats.org/drawingml/2006/table">
            <a:tbl>
              <a:tblPr firstRow="1" bandRow="1">
                <a:tableStyleId>{5C22544A-7EE6-4342-B048-85BDC9FD1C3A}</a:tableStyleId>
              </a:tblPr>
              <a:tblGrid>
                <a:gridCol w="1460028">
                  <a:extLst>
                    <a:ext uri="{9D8B030D-6E8A-4147-A177-3AD203B41FA5}">
                      <a16:colId xmlns:a16="http://schemas.microsoft.com/office/drawing/2014/main" val="3138313669"/>
                    </a:ext>
                  </a:extLst>
                </a:gridCol>
                <a:gridCol w="1027521">
                  <a:extLst>
                    <a:ext uri="{9D8B030D-6E8A-4147-A177-3AD203B41FA5}">
                      <a16:colId xmlns:a16="http://schemas.microsoft.com/office/drawing/2014/main" val="1395284966"/>
                    </a:ext>
                  </a:extLst>
                </a:gridCol>
                <a:gridCol w="1310326">
                  <a:extLst>
                    <a:ext uri="{9D8B030D-6E8A-4147-A177-3AD203B41FA5}">
                      <a16:colId xmlns:a16="http://schemas.microsoft.com/office/drawing/2014/main" val="119629982"/>
                    </a:ext>
                  </a:extLst>
                </a:gridCol>
                <a:gridCol w="904973">
                  <a:extLst>
                    <a:ext uri="{9D8B030D-6E8A-4147-A177-3AD203B41FA5}">
                      <a16:colId xmlns:a16="http://schemas.microsoft.com/office/drawing/2014/main" val="427129919"/>
                    </a:ext>
                  </a:extLst>
                </a:gridCol>
                <a:gridCol w="1225485">
                  <a:extLst>
                    <a:ext uri="{9D8B030D-6E8A-4147-A177-3AD203B41FA5}">
                      <a16:colId xmlns:a16="http://schemas.microsoft.com/office/drawing/2014/main" val="3255341031"/>
                    </a:ext>
                  </a:extLst>
                </a:gridCol>
                <a:gridCol w="1960775">
                  <a:extLst>
                    <a:ext uri="{9D8B030D-6E8A-4147-A177-3AD203B41FA5}">
                      <a16:colId xmlns:a16="http://schemas.microsoft.com/office/drawing/2014/main" val="824597170"/>
                    </a:ext>
                  </a:extLst>
                </a:gridCol>
                <a:gridCol w="2158738">
                  <a:extLst>
                    <a:ext uri="{9D8B030D-6E8A-4147-A177-3AD203B41FA5}">
                      <a16:colId xmlns:a16="http://schemas.microsoft.com/office/drawing/2014/main" val="2683141224"/>
                    </a:ext>
                  </a:extLst>
                </a:gridCol>
                <a:gridCol w="1828801">
                  <a:extLst>
                    <a:ext uri="{9D8B030D-6E8A-4147-A177-3AD203B41FA5}">
                      <a16:colId xmlns:a16="http://schemas.microsoft.com/office/drawing/2014/main" val="1970035081"/>
                    </a:ext>
                  </a:extLst>
                </a:gridCol>
              </a:tblGrid>
              <a:tr h="0">
                <a:tc>
                  <a:txBody>
                    <a:bodyPr/>
                    <a:lstStyle/>
                    <a:p>
                      <a:pPr>
                        <a:lnSpc>
                          <a:spcPct val="80000"/>
                        </a:lnSpc>
                      </a:pPr>
                      <a:r>
                        <a:rPr lang="en-US" sz="1700" dirty="0">
                          <a:solidFill>
                            <a:schemeClr val="tx1"/>
                          </a:solidFill>
                          <a:latin typeface="+mn-lt"/>
                          <a:cs typeface="Arial" panose="020B0604020202020204" pitchFamily="34" charset="0"/>
                        </a:rPr>
                        <a:t>Agent</a:t>
                      </a:r>
                    </a:p>
                  </a:txBody>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700" dirty="0">
                          <a:solidFill>
                            <a:schemeClr val="tx1"/>
                          </a:solidFill>
                          <a:latin typeface="+mn-lt"/>
                          <a:cs typeface="Arial" panose="020B0604020202020204" pitchFamily="34" charset="0"/>
                        </a:rPr>
                        <a:t>Dose: </a:t>
                      </a:r>
                    </a:p>
                  </a:txBody>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700" dirty="0">
                          <a:solidFill>
                            <a:schemeClr val="tx1"/>
                          </a:solidFill>
                          <a:latin typeface="+mn-lt"/>
                          <a:cs typeface="Arial" panose="020B0604020202020204" pitchFamily="34" charset="0"/>
                        </a:rPr>
                        <a:t>Route: </a:t>
                      </a:r>
                    </a:p>
                  </a:txBody>
                  <a:tcPr/>
                </a:tc>
                <a:tc>
                  <a:txBody>
                    <a:bodyPr/>
                    <a:lstStyle/>
                    <a:p>
                      <a:pPr>
                        <a:lnSpc>
                          <a:spcPct val="80000"/>
                        </a:lnSpc>
                      </a:pPr>
                      <a:r>
                        <a:rPr lang="en-US" sz="1700" dirty="0">
                          <a:solidFill>
                            <a:schemeClr val="tx1"/>
                          </a:solidFill>
                          <a:latin typeface="+mn-lt"/>
                          <a:cs typeface="Arial" panose="020B0604020202020204" pitchFamily="34" charset="0"/>
                        </a:rPr>
                        <a:t>Day</a:t>
                      </a:r>
                    </a:p>
                  </a:txBody>
                  <a:tcPr/>
                </a:tc>
                <a:tc>
                  <a:txBody>
                    <a:bodyPr/>
                    <a:lstStyle/>
                    <a:p>
                      <a:pPr>
                        <a:lnSpc>
                          <a:spcPct val="80000"/>
                        </a:lnSpc>
                      </a:pPr>
                      <a:r>
                        <a:rPr lang="en-US" sz="1700" dirty="0">
                          <a:solidFill>
                            <a:schemeClr val="tx1"/>
                          </a:solidFill>
                          <a:latin typeface="+mn-lt"/>
                          <a:cs typeface="Arial" panose="020B0604020202020204" pitchFamily="34" charset="0"/>
                        </a:rPr>
                        <a:t>Schedule</a:t>
                      </a:r>
                    </a:p>
                  </a:txBody>
                  <a:tcPr/>
                </a:tc>
                <a:tc>
                  <a:txBody>
                    <a:bodyPr/>
                    <a:lstStyle/>
                    <a:p>
                      <a:pPr>
                        <a:lnSpc>
                          <a:spcPct val="80000"/>
                        </a:lnSpc>
                      </a:pPr>
                      <a:r>
                        <a:rPr lang="en-US" sz="1700" dirty="0">
                          <a:solidFill>
                            <a:schemeClr val="tx1"/>
                          </a:solidFill>
                          <a:latin typeface="+mn-lt"/>
                          <a:cs typeface="Arial" panose="020B0604020202020204" pitchFamily="34" charset="0"/>
                        </a:rPr>
                        <a:t>Administration</a:t>
                      </a:r>
                    </a:p>
                  </a:txBody>
                  <a:tcPr/>
                </a:tc>
                <a:tc>
                  <a:txBody>
                    <a:bodyPr/>
                    <a:lstStyle/>
                    <a:p>
                      <a:pPr>
                        <a:lnSpc>
                          <a:spcPct val="80000"/>
                        </a:lnSpc>
                      </a:pPr>
                      <a:r>
                        <a:rPr lang="en-US" sz="1700" dirty="0">
                          <a:solidFill>
                            <a:schemeClr val="tx1"/>
                          </a:solidFill>
                          <a:latin typeface="+mn-lt"/>
                          <a:cs typeface="Arial" panose="020B0604020202020204" pitchFamily="34" charset="0"/>
                        </a:rPr>
                        <a:t>Pre-medication</a:t>
                      </a:r>
                    </a:p>
                  </a:txBody>
                  <a:tcPr/>
                </a:tc>
                <a:tc>
                  <a:txBody>
                    <a:bodyPr/>
                    <a:lstStyle/>
                    <a:p>
                      <a:pPr>
                        <a:lnSpc>
                          <a:spcPct val="80000"/>
                        </a:lnSpc>
                      </a:pPr>
                      <a:r>
                        <a:rPr lang="en-US" sz="1700" dirty="0">
                          <a:solidFill>
                            <a:schemeClr val="tx1"/>
                          </a:solidFill>
                          <a:latin typeface="+mn-lt"/>
                          <a:cs typeface="Arial" panose="020B0604020202020204" pitchFamily="34" charset="0"/>
                        </a:rPr>
                        <a:t>Prohibited Concomitant Medications *</a:t>
                      </a:r>
                    </a:p>
                  </a:txBody>
                  <a:tcPr/>
                </a:tc>
                <a:extLst>
                  <a:ext uri="{0D108BD9-81ED-4DB2-BD59-A6C34878D82A}">
                    <a16:rowId xmlns:a16="http://schemas.microsoft.com/office/drawing/2014/main" val="1111393208"/>
                  </a:ext>
                </a:extLst>
              </a:tr>
              <a:tr h="0">
                <a:tc>
                  <a:txBody>
                    <a:bodyPr/>
                    <a:lstStyle/>
                    <a:p>
                      <a:pPr>
                        <a:lnSpc>
                          <a:spcPct val="80000"/>
                        </a:lnSpc>
                      </a:pPr>
                      <a:r>
                        <a:rPr lang="en-US" sz="1600" dirty="0" err="1">
                          <a:latin typeface="+mn-lt"/>
                          <a:cs typeface="Arial" panose="020B0604020202020204" pitchFamily="34" charset="0"/>
                        </a:rPr>
                        <a:t>Tepotinib</a:t>
                      </a:r>
                      <a:endParaRPr lang="en-US" sz="1600" dirty="0">
                        <a:latin typeface="+mn-lt"/>
                        <a:cs typeface="Arial" panose="020B0604020202020204" pitchFamily="34" charset="0"/>
                      </a:endParaRPr>
                    </a:p>
                  </a:txBody>
                  <a:tcPr marT="91440" marB="91440"/>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dirty="0">
                          <a:latin typeface="+mn-lt"/>
                          <a:cs typeface="Arial" panose="020B0604020202020204" pitchFamily="34" charset="0"/>
                        </a:rPr>
                        <a:t>450mg</a:t>
                      </a:r>
                    </a:p>
                  </a:txBody>
                  <a:tcPr marT="91440" marB="91440"/>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dirty="0">
                          <a:latin typeface="+mn-lt"/>
                          <a:cs typeface="Arial" panose="020B0604020202020204" pitchFamily="34" charset="0"/>
                        </a:rPr>
                        <a:t>Oral</a:t>
                      </a:r>
                    </a:p>
                    <a:p>
                      <a:pPr marL="0" marR="0" lvl="0" indent="0" algn="l" defTabSz="914400" rtl="0" eaLnBrk="1" fontAlgn="auto" latinLnBrk="0" hangingPunct="1">
                        <a:lnSpc>
                          <a:spcPct val="80000"/>
                        </a:lnSpc>
                        <a:spcBef>
                          <a:spcPts val="0"/>
                        </a:spcBef>
                        <a:spcAft>
                          <a:spcPts val="0"/>
                        </a:spcAft>
                        <a:buClrTx/>
                        <a:buSzTx/>
                        <a:buFontTx/>
                        <a:buNone/>
                        <a:tabLst/>
                        <a:defRPr/>
                      </a:pPr>
                      <a:endParaRPr lang="en-US" sz="1600" dirty="0">
                        <a:latin typeface="+mn-lt"/>
                        <a:cs typeface="Arial" panose="020B0604020202020204" pitchFamily="34" charset="0"/>
                      </a:endParaRPr>
                    </a:p>
                    <a:p>
                      <a:pPr marL="0" marR="0" lvl="0" indent="0" algn="l" defTabSz="914400" rtl="0" eaLnBrk="1" fontAlgn="auto" latinLnBrk="0" hangingPunct="1">
                        <a:lnSpc>
                          <a:spcPct val="80000"/>
                        </a:lnSpc>
                        <a:spcBef>
                          <a:spcPts val="0"/>
                        </a:spcBef>
                        <a:spcAft>
                          <a:spcPts val="600"/>
                        </a:spcAft>
                        <a:buClrTx/>
                        <a:buSzTx/>
                        <a:buFontTx/>
                        <a:buNone/>
                        <a:tabLst/>
                        <a:defRPr/>
                      </a:pPr>
                      <a:r>
                        <a:rPr lang="en-US" sz="1600" dirty="0">
                          <a:latin typeface="+mn-lt"/>
                          <a:cs typeface="Arial" panose="020B0604020202020204" pitchFamily="34" charset="0"/>
                        </a:rPr>
                        <a:t>* Pt. Handout + Medication Diary</a:t>
                      </a:r>
                    </a:p>
                  </a:txBody>
                  <a:tcPr marT="91440" marB="91440"/>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dirty="0">
                          <a:latin typeface="+mn-lt"/>
                          <a:cs typeface="Arial" panose="020B0604020202020204" pitchFamily="34" charset="0"/>
                        </a:rPr>
                        <a:t>D1-D21</a:t>
                      </a:r>
                    </a:p>
                    <a:p>
                      <a:pPr>
                        <a:lnSpc>
                          <a:spcPct val="80000"/>
                        </a:lnSpc>
                      </a:pPr>
                      <a:endParaRPr lang="en-US" sz="1600" dirty="0">
                        <a:latin typeface="+mn-lt"/>
                        <a:cs typeface="Arial" panose="020B0604020202020204" pitchFamily="34" charset="0"/>
                      </a:endParaRPr>
                    </a:p>
                  </a:txBody>
                  <a:tcPr marT="91440" marB="91440"/>
                </a:tc>
                <a:tc>
                  <a:txBody>
                    <a:bodyPr/>
                    <a:lstStyle/>
                    <a:p>
                      <a:pPr>
                        <a:lnSpc>
                          <a:spcPct val="80000"/>
                        </a:lnSpc>
                      </a:pPr>
                      <a:r>
                        <a:rPr lang="en-US" sz="1600" dirty="0">
                          <a:latin typeface="+mn-lt"/>
                          <a:cs typeface="Arial" panose="020B0604020202020204" pitchFamily="34" charset="0"/>
                        </a:rPr>
                        <a:t>Daily </a:t>
                      </a:r>
                    </a:p>
                    <a:p>
                      <a:pPr>
                        <a:lnSpc>
                          <a:spcPct val="80000"/>
                        </a:lnSpc>
                      </a:pPr>
                      <a:endParaRPr lang="en-US" sz="1600" dirty="0">
                        <a:latin typeface="+mn-lt"/>
                        <a:cs typeface="Arial" panose="020B0604020202020204" pitchFamily="34" charset="0"/>
                      </a:endParaRPr>
                    </a:p>
                    <a:p>
                      <a:pPr>
                        <a:lnSpc>
                          <a:spcPct val="80000"/>
                        </a:lnSpc>
                      </a:pPr>
                      <a:r>
                        <a:rPr lang="en-US" sz="1600" dirty="0">
                          <a:latin typeface="+mn-lt"/>
                          <a:cs typeface="Arial" panose="020B0604020202020204" pitchFamily="34" charset="0"/>
                        </a:rPr>
                        <a:t>(21-day cycle)</a:t>
                      </a:r>
                    </a:p>
                    <a:p>
                      <a:pPr>
                        <a:lnSpc>
                          <a:spcPct val="80000"/>
                        </a:lnSpc>
                      </a:pPr>
                      <a:endParaRPr lang="en-US" sz="1600" dirty="0">
                        <a:latin typeface="+mn-lt"/>
                        <a:cs typeface="Arial" panose="020B0604020202020204" pitchFamily="34" charset="0"/>
                      </a:endParaRPr>
                    </a:p>
                  </a:txBody>
                  <a:tcPr marT="91440" marB="91440"/>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kern="1200" dirty="0">
                          <a:solidFill>
                            <a:schemeClr val="dk1"/>
                          </a:solidFill>
                          <a:latin typeface="+mn-lt"/>
                          <a:ea typeface="+mn-ea"/>
                          <a:cs typeface="Arial" panose="020B0604020202020204" pitchFamily="34" charset="0"/>
                        </a:rPr>
                        <a:t>Patient takes </a:t>
                      </a:r>
                      <a:r>
                        <a:rPr lang="en-US" sz="1600" kern="1200" dirty="0" err="1">
                          <a:solidFill>
                            <a:schemeClr val="dk1"/>
                          </a:solidFill>
                          <a:latin typeface="+mn-lt"/>
                          <a:ea typeface="+mn-ea"/>
                          <a:cs typeface="Arial" panose="020B0604020202020204" pitchFamily="34" charset="0"/>
                        </a:rPr>
                        <a:t>tepotinib</a:t>
                      </a:r>
                      <a:r>
                        <a:rPr lang="en-US" sz="1600" kern="1200" dirty="0">
                          <a:solidFill>
                            <a:schemeClr val="dk1"/>
                          </a:solidFill>
                          <a:latin typeface="+mn-lt"/>
                          <a:ea typeface="+mn-ea"/>
                          <a:cs typeface="Arial" panose="020B0604020202020204" pitchFamily="34" charset="0"/>
                        </a:rPr>
                        <a:t> at home</a:t>
                      </a:r>
                    </a:p>
                    <a:p>
                      <a:pPr>
                        <a:lnSpc>
                          <a:spcPct val="80000"/>
                        </a:lnSpc>
                      </a:pPr>
                      <a:r>
                        <a:rPr lang="en-US" sz="1600" dirty="0">
                          <a:latin typeface="+mn-lt"/>
                          <a:cs typeface="Arial" panose="020B0604020202020204" pitchFamily="34" charset="0"/>
                        </a:rPr>
                        <a:t>On infusion day: </a:t>
                      </a:r>
                      <a:r>
                        <a:rPr lang="en-US" sz="1600" dirty="0" err="1">
                          <a:latin typeface="+mn-lt"/>
                          <a:cs typeface="Arial" panose="020B0604020202020204" pitchFamily="34" charset="0"/>
                        </a:rPr>
                        <a:t>Tepotinib</a:t>
                      </a:r>
                      <a:r>
                        <a:rPr lang="en-US" sz="1600" dirty="0">
                          <a:latin typeface="+mn-lt"/>
                          <a:cs typeface="Arial" panose="020B0604020202020204" pitchFamily="34" charset="0"/>
                        </a:rPr>
                        <a:t> must be taken at least 1 hr. after ramucirumab infusion is finished</a:t>
                      </a:r>
                    </a:p>
                  </a:txBody>
                  <a:tcPr marT="91440" marB="91440"/>
                </a:tc>
                <a:tc>
                  <a:txBody>
                    <a:bodyPr/>
                    <a:lstStyle/>
                    <a:p>
                      <a:pPr>
                        <a:lnSpc>
                          <a:spcPct val="80000"/>
                        </a:lnSpc>
                      </a:pPr>
                      <a:r>
                        <a:rPr lang="en-US" sz="1600" dirty="0">
                          <a:latin typeface="+mn-lt"/>
                          <a:cs typeface="Arial" panose="020B0604020202020204" pitchFamily="34" charset="0"/>
                        </a:rPr>
                        <a:t>None</a:t>
                      </a:r>
                    </a:p>
                  </a:txBody>
                  <a:tcPr marT="91440" marB="91440"/>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dirty="0">
                          <a:latin typeface="+mn-lt"/>
                          <a:cs typeface="Arial" panose="020B0604020202020204" pitchFamily="34" charset="0"/>
                        </a:rPr>
                        <a:t>CYP3A inhibitors, </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1600" dirty="0">
                          <a:latin typeface="+mn-lt"/>
                          <a:cs typeface="Arial" panose="020B0604020202020204" pitchFamily="34" charset="0"/>
                        </a:rPr>
                        <a:t>P-</a:t>
                      </a:r>
                      <a:r>
                        <a:rPr lang="en-US" sz="1600" dirty="0" err="1">
                          <a:latin typeface="+mn-lt"/>
                          <a:cs typeface="Arial" panose="020B0604020202020204" pitchFamily="34" charset="0"/>
                        </a:rPr>
                        <a:t>gp</a:t>
                      </a:r>
                      <a:r>
                        <a:rPr lang="en-US" sz="1600" dirty="0">
                          <a:latin typeface="+mn-lt"/>
                          <a:cs typeface="Arial" panose="020B0604020202020204" pitchFamily="34" charset="0"/>
                        </a:rPr>
                        <a:t> inhibitors</a:t>
                      </a:r>
                    </a:p>
                    <a:p>
                      <a:pPr>
                        <a:lnSpc>
                          <a:spcPct val="80000"/>
                        </a:lnSpc>
                      </a:pPr>
                      <a:endParaRPr lang="en-US" sz="1600" dirty="0">
                        <a:latin typeface="+mn-lt"/>
                        <a:cs typeface="Arial" panose="020B0604020202020204" pitchFamily="34" charset="0"/>
                      </a:endParaRPr>
                    </a:p>
                  </a:txBody>
                  <a:tcPr marT="91440" marB="91440"/>
                </a:tc>
                <a:extLst>
                  <a:ext uri="{0D108BD9-81ED-4DB2-BD59-A6C34878D82A}">
                    <a16:rowId xmlns:a16="http://schemas.microsoft.com/office/drawing/2014/main" val="94069820"/>
                  </a:ext>
                </a:extLst>
              </a:tr>
              <a:tr h="0">
                <a:tc>
                  <a:txBody>
                    <a:bodyPr/>
                    <a:lstStyle/>
                    <a:p>
                      <a:pPr>
                        <a:lnSpc>
                          <a:spcPct val="80000"/>
                        </a:lnSpc>
                      </a:pPr>
                      <a:r>
                        <a:rPr lang="en-US" sz="1600" dirty="0">
                          <a:latin typeface="+mn-lt"/>
                          <a:cs typeface="Arial" panose="020B0604020202020204" pitchFamily="34" charset="0"/>
                        </a:rPr>
                        <a:t>Ramucirumab</a:t>
                      </a:r>
                    </a:p>
                  </a:txBody>
                  <a:tcPr marT="91440" marB="91440"/>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dirty="0">
                          <a:latin typeface="+mn-lt"/>
                          <a:cs typeface="Arial" panose="020B0604020202020204" pitchFamily="34" charset="0"/>
                        </a:rPr>
                        <a:t>10mg/kg</a:t>
                      </a:r>
                    </a:p>
                    <a:p>
                      <a:pPr>
                        <a:lnSpc>
                          <a:spcPct val="80000"/>
                        </a:lnSpc>
                      </a:pPr>
                      <a:endParaRPr lang="en-US" sz="1600" dirty="0">
                        <a:latin typeface="+mn-lt"/>
                        <a:cs typeface="Arial" panose="020B0604020202020204" pitchFamily="34" charset="0"/>
                      </a:endParaRPr>
                    </a:p>
                  </a:txBody>
                  <a:tcPr marT="91440" marB="91440"/>
                </a:tc>
                <a:tc>
                  <a:txBody>
                    <a:bodyPr/>
                    <a:lstStyle/>
                    <a:p>
                      <a:pPr>
                        <a:lnSpc>
                          <a:spcPct val="80000"/>
                        </a:lnSpc>
                      </a:pPr>
                      <a:r>
                        <a:rPr lang="en-US" sz="1600" dirty="0">
                          <a:latin typeface="+mn-lt"/>
                          <a:cs typeface="Arial" panose="020B0604020202020204" pitchFamily="34" charset="0"/>
                        </a:rPr>
                        <a:t>IV over </a:t>
                      </a:r>
                    </a:p>
                    <a:p>
                      <a:pPr>
                        <a:lnSpc>
                          <a:spcPct val="80000"/>
                        </a:lnSpc>
                      </a:pPr>
                      <a:r>
                        <a:rPr lang="en-US" sz="1600" dirty="0">
                          <a:latin typeface="+mn-lt"/>
                          <a:cs typeface="Arial" panose="020B0604020202020204" pitchFamily="34" charset="0"/>
                        </a:rPr>
                        <a:t>30-60 minutes </a:t>
                      </a:r>
                    </a:p>
                  </a:txBody>
                  <a:tcPr marT="91440" marB="91440"/>
                </a:tc>
                <a:tc>
                  <a:txBody>
                    <a:bodyPr/>
                    <a:lstStyle/>
                    <a:p>
                      <a:pPr>
                        <a:lnSpc>
                          <a:spcPct val="80000"/>
                        </a:lnSpc>
                      </a:pPr>
                      <a:r>
                        <a:rPr lang="en-US" sz="1600" dirty="0">
                          <a:latin typeface="+mn-lt"/>
                          <a:cs typeface="Arial" panose="020B0604020202020204" pitchFamily="34" charset="0"/>
                        </a:rPr>
                        <a:t>D1</a:t>
                      </a:r>
                    </a:p>
                  </a:txBody>
                  <a:tcPr marT="91440" marB="91440"/>
                </a:tc>
                <a:tc>
                  <a:txBody>
                    <a:bodyPr/>
                    <a:lstStyle/>
                    <a:p>
                      <a:pPr>
                        <a:lnSpc>
                          <a:spcPct val="80000"/>
                        </a:lnSpc>
                      </a:pPr>
                      <a:r>
                        <a:rPr lang="en-US" sz="1600" dirty="0">
                          <a:latin typeface="+mn-lt"/>
                          <a:cs typeface="Arial" panose="020B0604020202020204" pitchFamily="34" charset="0"/>
                        </a:rPr>
                        <a:t>q 21 days</a:t>
                      </a:r>
                    </a:p>
                    <a:p>
                      <a:pPr>
                        <a:lnSpc>
                          <a:spcPct val="80000"/>
                        </a:lnSpc>
                      </a:pPr>
                      <a:endParaRPr lang="en-US" sz="1600" dirty="0">
                        <a:latin typeface="+mn-lt"/>
                        <a:cs typeface="Arial" panose="020B0604020202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sz="1600" dirty="0">
                          <a:latin typeface="+mn-lt"/>
                          <a:cs typeface="Arial" panose="020B0604020202020204" pitchFamily="34" charset="0"/>
                        </a:rPr>
                        <a:t>(21-day cycle)</a:t>
                      </a:r>
                    </a:p>
                    <a:p>
                      <a:pPr>
                        <a:lnSpc>
                          <a:spcPct val="80000"/>
                        </a:lnSpc>
                      </a:pPr>
                      <a:endParaRPr lang="en-US" sz="1600" dirty="0">
                        <a:latin typeface="+mn-lt"/>
                        <a:cs typeface="Arial" panose="020B0604020202020204" pitchFamily="34" charset="0"/>
                      </a:endParaRPr>
                    </a:p>
                  </a:txBody>
                  <a:tcPr marT="91440" marB="91440"/>
                </a:tc>
                <a:tc>
                  <a:txBody>
                    <a:bodyPr/>
                    <a:lstStyle/>
                    <a:p>
                      <a:pPr>
                        <a:lnSpc>
                          <a:spcPct val="80000"/>
                        </a:lnSpc>
                      </a:pPr>
                      <a:r>
                        <a:rPr lang="en-US" sz="1600" dirty="0">
                          <a:latin typeface="+mn-lt"/>
                          <a:cs typeface="Arial" panose="020B0604020202020204" pitchFamily="34" charset="0"/>
                        </a:rPr>
                        <a:t>First infusion: Administered over 60 mins. </a:t>
                      </a:r>
                    </a:p>
                    <a:p>
                      <a:pPr>
                        <a:lnSpc>
                          <a:spcPct val="80000"/>
                        </a:lnSpc>
                        <a:spcBef>
                          <a:spcPts val="1200"/>
                        </a:spcBef>
                      </a:pPr>
                      <a:r>
                        <a:rPr lang="en-US" sz="1600" i="1" dirty="0">
                          <a:latin typeface="+mn-lt"/>
                          <a:cs typeface="Arial" panose="020B0604020202020204" pitchFamily="34" charset="0"/>
                        </a:rPr>
                        <a:t>If tolerated, </a:t>
                      </a:r>
                      <a:r>
                        <a:rPr lang="en-US" sz="1600" dirty="0">
                          <a:latin typeface="+mn-lt"/>
                          <a:cs typeface="Arial" panose="020B0604020202020204" pitchFamily="34" charset="0"/>
                        </a:rPr>
                        <a:t>subsequent infusions may be administered over 30 mins.</a:t>
                      </a:r>
                    </a:p>
                  </a:txBody>
                  <a:tcPr marT="91440" marB="91440"/>
                </a:tc>
                <a:tc>
                  <a:txBody>
                    <a:bodyPr/>
                    <a:lstStyle/>
                    <a:p>
                      <a:pPr>
                        <a:lnSpc>
                          <a:spcPct val="80000"/>
                        </a:lnSpc>
                        <a:spcBef>
                          <a:spcPts val="600"/>
                        </a:spcBef>
                      </a:pPr>
                      <a:r>
                        <a:rPr lang="en-US" sz="1600" dirty="0">
                          <a:latin typeface="+mn-lt"/>
                          <a:cs typeface="Arial" panose="020B0604020202020204" pitchFamily="34" charset="0"/>
                        </a:rPr>
                        <a:t>Per local institutional guidelines.</a:t>
                      </a:r>
                    </a:p>
                    <a:p>
                      <a:pPr>
                        <a:lnSpc>
                          <a:spcPct val="80000"/>
                        </a:lnSpc>
                        <a:spcBef>
                          <a:spcPts val="1200"/>
                        </a:spcBef>
                      </a:pPr>
                      <a:r>
                        <a:rPr lang="en-US" sz="1600" i="1" dirty="0">
                          <a:latin typeface="+mn-lt"/>
                          <a:cs typeface="Arial" panose="020B0604020202020204" pitchFamily="34" charset="0"/>
                        </a:rPr>
                        <a:t>Recommended:</a:t>
                      </a:r>
                    </a:p>
                    <a:p>
                      <a:pPr>
                        <a:lnSpc>
                          <a:spcPct val="80000"/>
                        </a:lnSpc>
                      </a:pPr>
                      <a:r>
                        <a:rPr lang="en-US" sz="1600" dirty="0">
                          <a:latin typeface="+mn-lt"/>
                          <a:cs typeface="Arial" panose="020B0604020202020204" pitchFamily="34" charset="0"/>
                        </a:rPr>
                        <a:t>Pre-med with an intravenous histamine H1 antagonist (e.g., diphenhydramine hydrochloride (or equivalent).</a:t>
                      </a:r>
                    </a:p>
                  </a:txBody>
                  <a:tcPr marT="91440" marB="91440"/>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kern="1200" dirty="0">
                          <a:solidFill>
                            <a:schemeClr val="dk1"/>
                          </a:solidFill>
                          <a:latin typeface="+mn-lt"/>
                          <a:ea typeface="+mn-ea"/>
                          <a:cs typeface="Arial" panose="020B0604020202020204" pitchFamily="34" charset="0"/>
                        </a:rPr>
                        <a:t>CYP3A inhibitors, </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1600" kern="1200" dirty="0">
                          <a:solidFill>
                            <a:schemeClr val="dk1"/>
                          </a:solidFill>
                          <a:latin typeface="+mn-lt"/>
                          <a:ea typeface="+mn-ea"/>
                          <a:cs typeface="Arial" panose="020B0604020202020204" pitchFamily="34" charset="0"/>
                        </a:rPr>
                        <a:t>P-</a:t>
                      </a:r>
                      <a:r>
                        <a:rPr lang="en-US" sz="1600" kern="1200" dirty="0" err="1">
                          <a:solidFill>
                            <a:schemeClr val="dk1"/>
                          </a:solidFill>
                          <a:latin typeface="+mn-lt"/>
                          <a:ea typeface="+mn-ea"/>
                          <a:cs typeface="Arial" panose="020B0604020202020204" pitchFamily="34" charset="0"/>
                        </a:rPr>
                        <a:t>gp</a:t>
                      </a:r>
                      <a:r>
                        <a:rPr lang="en-US" sz="1600" kern="1200" dirty="0">
                          <a:solidFill>
                            <a:schemeClr val="dk1"/>
                          </a:solidFill>
                          <a:latin typeface="+mn-lt"/>
                          <a:ea typeface="+mn-ea"/>
                          <a:cs typeface="Arial" panose="020B0604020202020204" pitchFamily="34" charset="0"/>
                        </a:rPr>
                        <a:t> inhibitors</a:t>
                      </a:r>
                    </a:p>
                    <a:p>
                      <a:pPr>
                        <a:lnSpc>
                          <a:spcPct val="80000"/>
                        </a:lnSpc>
                      </a:pPr>
                      <a:endParaRPr lang="en-US" sz="1600" dirty="0">
                        <a:latin typeface="+mn-lt"/>
                        <a:cs typeface="Arial" panose="020B0604020202020204" pitchFamily="34" charset="0"/>
                      </a:endParaRPr>
                    </a:p>
                  </a:txBody>
                  <a:tcPr marT="91440" marB="91440"/>
                </a:tc>
                <a:extLst>
                  <a:ext uri="{0D108BD9-81ED-4DB2-BD59-A6C34878D82A}">
                    <a16:rowId xmlns:a16="http://schemas.microsoft.com/office/drawing/2014/main" val="980296951"/>
                  </a:ext>
                </a:extLst>
              </a:tr>
            </a:tbl>
          </a:graphicData>
        </a:graphic>
      </p:graphicFrame>
      <p:sp>
        <p:nvSpPr>
          <p:cNvPr id="9" name="TextBox 8">
            <a:extLst>
              <a:ext uri="{FF2B5EF4-FFF2-40B4-BE49-F238E27FC236}">
                <a16:creationId xmlns:a16="http://schemas.microsoft.com/office/drawing/2014/main" id="{28CA7FAE-864E-8A8D-A7AD-3D078E1D001A}"/>
              </a:ext>
            </a:extLst>
          </p:cNvPr>
          <p:cNvSpPr txBox="1"/>
          <p:nvPr/>
        </p:nvSpPr>
        <p:spPr>
          <a:xfrm>
            <a:off x="142529" y="5877217"/>
            <a:ext cx="11876646" cy="303416"/>
          </a:xfrm>
          <a:prstGeom prst="rect">
            <a:avLst/>
          </a:prstGeom>
          <a:noFill/>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Refer to S1900K Protocol Section 7.1 for online drug and herbal supplement interaction resources.</a:t>
            </a:r>
          </a:p>
        </p:txBody>
      </p:sp>
      <p:sp>
        <p:nvSpPr>
          <p:cNvPr id="11" name="Slide Number Placeholder 3">
            <a:extLst>
              <a:ext uri="{FF2B5EF4-FFF2-40B4-BE49-F238E27FC236}">
                <a16:creationId xmlns:a16="http://schemas.microsoft.com/office/drawing/2014/main" id="{8FE1ACBF-B030-0A9A-3338-47A4DE2B764A}"/>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3489389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3152-DCD8-08C0-1259-D2A2F9AECF70}"/>
              </a:ext>
            </a:extLst>
          </p:cNvPr>
          <p:cNvSpPr>
            <a:spLocks noGrp="1"/>
          </p:cNvSpPr>
          <p:nvPr>
            <p:ph type="title"/>
          </p:nvPr>
        </p:nvSpPr>
        <p:spPr/>
        <p:txBody>
          <a:bodyPr>
            <a:normAutofit/>
          </a:bodyPr>
          <a:lstStyle/>
          <a:p>
            <a:r>
              <a:rPr lang="en-US" sz="4400" b="1" dirty="0">
                <a:solidFill>
                  <a:srgbClr val="0070C0"/>
                </a:solidFill>
              </a:rPr>
              <a:t>Accrual status (September 19, 2025)</a:t>
            </a:r>
          </a:p>
        </p:txBody>
      </p:sp>
      <p:sp>
        <p:nvSpPr>
          <p:cNvPr id="3" name="Slide Number Placeholder 2">
            <a:extLst>
              <a:ext uri="{FF2B5EF4-FFF2-40B4-BE49-F238E27FC236}">
                <a16:creationId xmlns:a16="http://schemas.microsoft.com/office/drawing/2014/main" id="{AD0B57BE-14A9-6E95-482B-E06CBA14CF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4306F445-7FA0-8CAF-0B47-E293EF5DBF3C}"/>
              </a:ext>
            </a:extLst>
          </p:cNvPr>
          <p:cNvGraphicFramePr>
            <a:graphicFrameLocks noGrp="1"/>
          </p:cNvGraphicFramePr>
          <p:nvPr>
            <p:extLst>
              <p:ext uri="{D42A27DB-BD31-4B8C-83A1-F6EECF244321}">
                <p14:modId xmlns:p14="http://schemas.microsoft.com/office/powerpoint/2010/main" val="2306818276"/>
              </p:ext>
            </p:extLst>
          </p:nvPr>
        </p:nvGraphicFramePr>
        <p:xfrm>
          <a:off x="1649412" y="1898121"/>
          <a:ext cx="8893176" cy="3061758"/>
        </p:xfrm>
        <a:graphic>
          <a:graphicData uri="http://schemas.openxmlformats.org/drawingml/2006/table">
            <a:tbl>
              <a:tblPr firstRow="1" bandRow="1">
                <a:tableStyleId>{5C22544A-7EE6-4342-B048-85BDC9FD1C3A}</a:tableStyleId>
              </a:tblPr>
              <a:tblGrid>
                <a:gridCol w="2964392">
                  <a:extLst>
                    <a:ext uri="{9D8B030D-6E8A-4147-A177-3AD203B41FA5}">
                      <a16:colId xmlns:a16="http://schemas.microsoft.com/office/drawing/2014/main" val="1769581356"/>
                    </a:ext>
                  </a:extLst>
                </a:gridCol>
                <a:gridCol w="2964392">
                  <a:extLst>
                    <a:ext uri="{9D8B030D-6E8A-4147-A177-3AD203B41FA5}">
                      <a16:colId xmlns:a16="http://schemas.microsoft.com/office/drawing/2014/main" val="3385853883"/>
                    </a:ext>
                  </a:extLst>
                </a:gridCol>
                <a:gridCol w="2964392">
                  <a:extLst>
                    <a:ext uri="{9D8B030D-6E8A-4147-A177-3AD203B41FA5}">
                      <a16:colId xmlns:a16="http://schemas.microsoft.com/office/drawing/2014/main" val="1832632963"/>
                    </a:ext>
                  </a:extLst>
                </a:gridCol>
              </a:tblGrid>
              <a:tr h="1020586">
                <a:tc>
                  <a:txBody>
                    <a:bodyPr/>
                    <a:lstStyle/>
                    <a:p>
                      <a:pPr algn="ctr"/>
                      <a:r>
                        <a:rPr lang="en-US" sz="2000" dirty="0">
                          <a:solidFill>
                            <a:srgbClr val="0070C0"/>
                          </a:solidFill>
                        </a:rPr>
                        <a:t>Arm</a:t>
                      </a:r>
                    </a:p>
                  </a:txBody>
                  <a:tcPr anchor="ctr">
                    <a:solidFill>
                      <a:schemeClr val="accent2"/>
                    </a:solidFill>
                  </a:tcPr>
                </a:tc>
                <a:tc>
                  <a:txBody>
                    <a:bodyPr/>
                    <a:lstStyle/>
                    <a:p>
                      <a:pPr algn="ctr"/>
                      <a:r>
                        <a:rPr lang="en-US" sz="2000" dirty="0">
                          <a:solidFill>
                            <a:srgbClr val="0070C0"/>
                          </a:solidFill>
                        </a:rPr>
                        <a:t>N</a:t>
                      </a:r>
                    </a:p>
                  </a:txBody>
                  <a:tcPr anchor="ctr">
                    <a:solidFill>
                      <a:schemeClr val="accent2"/>
                    </a:solidFill>
                  </a:tcPr>
                </a:tc>
                <a:tc>
                  <a:txBody>
                    <a:bodyPr/>
                    <a:lstStyle/>
                    <a:p>
                      <a:pPr algn="ctr"/>
                      <a:r>
                        <a:rPr lang="en-US" sz="2000" dirty="0">
                          <a:solidFill>
                            <a:srgbClr val="0070C0"/>
                          </a:solidFill>
                        </a:rPr>
                        <a:t>Target N</a:t>
                      </a:r>
                    </a:p>
                  </a:txBody>
                  <a:tcPr anchor="ctr">
                    <a:solidFill>
                      <a:schemeClr val="accent2"/>
                    </a:solidFill>
                  </a:tcPr>
                </a:tc>
                <a:extLst>
                  <a:ext uri="{0D108BD9-81ED-4DB2-BD59-A6C34878D82A}">
                    <a16:rowId xmlns:a16="http://schemas.microsoft.com/office/drawing/2014/main" val="276978110"/>
                  </a:ext>
                </a:extLst>
              </a:tr>
              <a:tr h="1020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70C0"/>
                          </a:solidFill>
                        </a:rPr>
                        <a:t>Tepotinib</a:t>
                      </a:r>
                    </a:p>
                    <a:p>
                      <a:pPr algn="ctr"/>
                      <a:endParaRPr lang="en-US" sz="2000" dirty="0"/>
                    </a:p>
                  </a:txBody>
                  <a:tcPr anchor="ctr">
                    <a:solidFill>
                      <a:schemeClr val="accent1"/>
                    </a:solidFill>
                  </a:tcPr>
                </a:tc>
                <a:tc>
                  <a:txBody>
                    <a:bodyPr/>
                    <a:lstStyle/>
                    <a:p>
                      <a:pPr algn="ctr"/>
                      <a:r>
                        <a:rPr lang="en-US" sz="2000" dirty="0"/>
                        <a:t>5</a:t>
                      </a:r>
                    </a:p>
                  </a:txBody>
                  <a:tcPr anchor="ctr">
                    <a:solidFill>
                      <a:schemeClr val="accent1"/>
                    </a:solidFill>
                  </a:tcPr>
                </a:tc>
                <a:tc>
                  <a:txBody>
                    <a:bodyPr/>
                    <a:lstStyle/>
                    <a:p>
                      <a:pPr algn="ctr"/>
                      <a:r>
                        <a:rPr lang="en-US" sz="2000" dirty="0"/>
                        <a:t>25</a:t>
                      </a:r>
                    </a:p>
                  </a:txBody>
                  <a:tcPr anchor="ctr">
                    <a:solidFill>
                      <a:schemeClr val="accent1"/>
                    </a:solidFill>
                  </a:tcPr>
                </a:tc>
                <a:extLst>
                  <a:ext uri="{0D108BD9-81ED-4DB2-BD59-A6C34878D82A}">
                    <a16:rowId xmlns:a16="http://schemas.microsoft.com/office/drawing/2014/main" val="1951133720"/>
                  </a:ext>
                </a:extLst>
              </a:tr>
              <a:tr h="1020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70C0"/>
                          </a:solidFill>
                        </a:rPr>
                        <a:t>Tepotinib + ramucirumab</a:t>
                      </a:r>
                    </a:p>
                    <a:p>
                      <a:pPr algn="ctr"/>
                      <a:endParaRPr lang="en-US" sz="2000" dirty="0"/>
                    </a:p>
                  </a:txBody>
                  <a:tcPr anchor="ctr"/>
                </a:tc>
                <a:tc>
                  <a:txBody>
                    <a:bodyPr/>
                    <a:lstStyle/>
                    <a:p>
                      <a:pPr algn="ctr"/>
                      <a:r>
                        <a:rPr lang="en-US" sz="2000" dirty="0"/>
                        <a:t>9</a:t>
                      </a:r>
                    </a:p>
                  </a:txBody>
                  <a:tcPr anchor="ctr"/>
                </a:tc>
                <a:tc>
                  <a:txBody>
                    <a:bodyPr/>
                    <a:lstStyle/>
                    <a:p>
                      <a:pPr algn="ctr"/>
                      <a:r>
                        <a:rPr lang="en-US" sz="2000" dirty="0"/>
                        <a:t>25</a:t>
                      </a:r>
                    </a:p>
                  </a:txBody>
                  <a:tcPr anchor="ctr"/>
                </a:tc>
                <a:extLst>
                  <a:ext uri="{0D108BD9-81ED-4DB2-BD59-A6C34878D82A}">
                    <a16:rowId xmlns:a16="http://schemas.microsoft.com/office/drawing/2014/main" val="4098670019"/>
                  </a:ext>
                </a:extLst>
              </a:tr>
            </a:tbl>
          </a:graphicData>
        </a:graphic>
      </p:graphicFrame>
      <p:sp>
        <p:nvSpPr>
          <p:cNvPr id="4" name="TextBox 3">
            <a:extLst>
              <a:ext uri="{FF2B5EF4-FFF2-40B4-BE49-F238E27FC236}">
                <a16:creationId xmlns:a16="http://schemas.microsoft.com/office/drawing/2014/main" id="{A61B1945-0E33-E9B8-C54F-E0A66F61D612}"/>
              </a:ext>
            </a:extLst>
          </p:cNvPr>
          <p:cNvSpPr txBox="1"/>
          <p:nvPr/>
        </p:nvSpPr>
        <p:spPr>
          <a:xfrm>
            <a:off x="1649412" y="5178552"/>
            <a:ext cx="81255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*10 patients randomized to treatment following line agnostic amendment (6 months)</a:t>
            </a:r>
          </a:p>
        </p:txBody>
      </p:sp>
    </p:spTree>
    <p:extLst>
      <p:ext uri="{BB962C8B-B14F-4D97-AF65-F5344CB8AC3E}">
        <p14:creationId xmlns:p14="http://schemas.microsoft.com/office/powerpoint/2010/main" val="2787360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0DDCA-72BA-4C7D-C12C-15AD76E96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081ED-7C61-5B0F-8CC1-6878A1D80872}"/>
              </a:ext>
            </a:extLst>
          </p:cNvPr>
          <p:cNvSpPr>
            <a:spLocks noGrp="1"/>
          </p:cNvSpPr>
          <p:nvPr>
            <p:ph type="title"/>
          </p:nvPr>
        </p:nvSpPr>
        <p:spPr>
          <a:xfrm>
            <a:off x="717550" y="167815"/>
            <a:ext cx="10756900" cy="897601"/>
          </a:xfrm>
        </p:spPr>
        <p:txBody>
          <a:bodyPr/>
          <a:lstStyle/>
          <a:p>
            <a:r>
              <a:rPr lang="en-US" dirty="0"/>
              <a:t>Top-Accruing Sites Last 12 Months </a:t>
            </a:r>
            <a:r>
              <a:rPr lang="en-US" sz="2800" dirty="0"/>
              <a:t>(8/24 – 7/25)</a:t>
            </a:r>
            <a:endParaRPr lang="en-US" dirty="0"/>
          </a:p>
        </p:txBody>
      </p:sp>
      <p:sp>
        <p:nvSpPr>
          <p:cNvPr id="3" name="Content Placeholder 2">
            <a:extLst>
              <a:ext uri="{FF2B5EF4-FFF2-40B4-BE49-F238E27FC236}">
                <a16:creationId xmlns:a16="http://schemas.microsoft.com/office/drawing/2014/main" id="{76C6C2F2-B8F1-FFB8-691C-A90F03212664}"/>
              </a:ext>
            </a:extLst>
          </p:cNvPr>
          <p:cNvSpPr>
            <a:spLocks noGrp="1"/>
          </p:cNvSpPr>
          <p:nvPr>
            <p:ph idx="1"/>
          </p:nvPr>
        </p:nvSpPr>
        <p:spPr>
          <a:xfrm>
            <a:off x="924634" y="1199839"/>
            <a:ext cx="10148749" cy="4991100"/>
          </a:xfrm>
        </p:spPr>
        <p:txBody>
          <a:bodyPr>
            <a:normAutofit/>
          </a:bodyPr>
          <a:lstStyle/>
          <a:p>
            <a:pPr>
              <a:spcBef>
                <a:spcPts val="600"/>
              </a:spcBef>
            </a:pPr>
            <a:r>
              <a:rPr lang="en-US" b="1" dirty="0"/>
              <a:t>Palo Alto Medical Foundation-Sunnyvale</a:t>
            </a:r>
            <a:r>
              <a:rPr lang="en-US" dirty="0"/>
              <a:t> – Sunnyvale, CA		18 patients enrolled</a:t>
            </a:r>
          </a:p>
          <a:p>
            <a:pPr>
              <a:spcBef>
                <a:spcPts val="600"/>
              </a:spcBef>
            </a:pPr>
            <a:r>
              <a:rPr lang="en-US" b="1" dirty="0"/>
              <a:t>Edwards Comprehensive Cancer Center</a:t>
            </a:r>
            <a:r>
              <a:rPr lang="en-US" dirty="0"/>
              <a:t> – Huntington, WV		15</a:t>
            </a:r>
          </a:p>
          <a:p>
            <a:pPr>
              <a:spcBef>
                <a:spcPts val="600"/>
              </a:spcBef>
            </a:pPr>
            <a:r>
              <a:rPr lang="en-US" b="1" dirty="0"/>
              <a:t>Sutter Pacific Medical Foundation</a:t>
            </a:r>
            <a:r>
              <a:rPr lang="en-US" dirty="0"/>
              <a:t> – Santa Rosa, CA		13</a:t>
            </a:r>
          </a:p>
          <a:p>
            <a:pPr>
              <a:spcBef>
                <a:spcPts val="600"/>
              </a:spcBef>
            </a:pPr>
            <a:r>
              <a:rPr lang="en-US" b="1" dirty="0"/>
              <a:t>Harold Alfond Center for Cancer Care</a:t>
            </a:r>
            <a:r>
              <a:rPr lang="en-US" dirty="0"/>
              <a:t> – Augusta, ME		10</a:t>
            </a:r>
          </a:p>
          <a:p>
            <a:pPr>
              <a:spcBef>
                <a:spcPts val="600"/>
              </a:spcBef>
            </a:pPr>
            <a:r>
              <a:rPr lang="en-US" b="1" dirty="0"/>
              <a:t>Univ of Kansas Hospital-Westwood Cancer Ctr</a:t>
            </a:r>
            <a:r>
              <a:rPr lang="en-US" dirty="0"/>
              <a:t> – Westwood, KS	  8</a:t>
            </a:r>
          </a:p>
          <a:p>
            <a:pPr>
              <a:spcBef>
                <a:spcPts val="600"/>
              </a:spcBef>
            </a:pPr>
            <a:r>
              <a:rPr lang="en-US" b="1" dirty="0"/>
              <a:t>Mercy Hospital South</a:t>
            </a:r>
            <a:r>
              <a:rPr lang="en-US" dirty="0"/>
              <a:t> – Saint Louis, MO				  7</a:t>
            </a:r>
          </a:p>
          <a:p>
            <a:pPr>
              <a:spcBef>
                <a:spcPts val="600"/>
              </a:spcBef>
            </a:pPr>
            <a:r>
              <a:rPr lang="en-US" b="1" dirty="0"/>
              <a:t>Saint Mary’s Medical Center</a:t>
            </a:r>
            <a:r>
              <a:rPr lang="en-US" dirty="0"/>
              <a:t> – Huntington, WV			  7</a:t>
            </a:r>
          </a:p>
          <a:p>
            <a:pPr>
              <a:spcBef>
                <a:spcPts val="600"/>
              </a:spcBef>
            </a:pPr>
            <a:r>
              <a:rPr lang="en-US" b="1" dirty="0"/>
              <a:t>University of New Mexico Cancer Center</a:t>
            </a:r>
            <a:r>
              <a:rPr lang="en-US" dirty="0"/>
              <a:t> – Albuquerque, NM	  7</a:t>
            </a:r>
          </a:p>
          <a:p>
            <a:pPr>
              <a:spcBef>
                <a:spcPts val="600"/>
              </a:spcBef>
            </a:pPr>
            <a:r>
              <a:rPr lang="en-US" b="1" dirty="0"/>
              <a:t>UPMC Hillman Cancer Center – Monroeville</a:t>
            </a:r>
            <a:r>
              <a:rPr lang="en-US" dirty="0"/>
              <a:t> – Monroeville, PA	  7</a:t>
            </a:r>
          </a:p>
          <a:p>
            <a:pPr>
              <a:spcBef>
                <a:spcPts val="600"/>
              </a:spcBef>
            </a:pPr>
            <a:r>
              <a:rPr lang="en-US" b="1" dirty="0"/>
              <a:t>Eastern Maine Medical Center Cancer Care</a:t>
            </a:r>
            <a:r>
              <a:rPr lang="en-US" dirty="0"/>
              <a:t> – Brewer, ME		  6</a:t>
            </a:r>
          </a:p>
          <a:p>
            <a:pPr>
              <a:spcBef>
                <a:spcPts val="600"/>
              </a:spcBef>
            </a:pPr>
            <a:r>
              <a:rPr lang="en-US" b="1" dirty="0"/>
              <a:t>Palo Alto Medical Foundation Health Care</a:t>
            </a:r>
            <a:r>
              <a:rPr lang="en-US" dirty="0"/>
              <a:t> – Palo Alto, CA		  6</a:t>
            </a:r>
          </a:p>
          <a:p>
            <a:pPr>
              <a:spcBef>
                <a:spcPts val="600"/>
              </a:spcBef>
            </a:pPr>
            <a:r>
              <a:rPr lang="en-US" b="1" dirty="0"/>
              <a:t>Ralph H Johnson VA Medical Center</a:t>
            </a:r>
            <a:r>
              <a:rPr lang="en-US" dirty="0"/>
              <a:t> – Charleston, SC		  6</a:t>
            </a:r>
          </a:p>
          <a:p>
            <a:pPr>
              <a:spcBef>
                <a:spcPts val="600"/>
              </a:spcBef>
            </a:pPr>
            <a:r>
              <a:rPr lang="en-US" b="1" dirty="0"/>
              <a:t>Saint Vincent Hospital Cancer Ctr at Saint Mary's</a:t>
            </a:r>
            <a:r>
              <a:rPr lang="en-US" dirty="0"/>
              <a:t> – Green Bay, WI	  6</a:t>
            </a:r>
          </a:p>
        </p:txBody>
      </p:sp>
      <p:sp>
        <p:nvSpPr>
          <p:cNvPr id="4" name="Slide Number Placeholder 3">
            <a:extLst>
              <a:ext uri="{FF2B5EF4-FFF2-40B4-BE49-F238E27FC236}">
                <a16:creationId xmlns:a16="http://schemas.microsoft.com/office/drawing/2014/main" id="{4D84AE66-2F22-1093-CF11-7A857D9F88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428352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S1900K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ea typeface="+mn-ea"/>
                <a:cs typeface="+mn-cs"/>
              </a:rPr>
              <a:t>Paul K. Paik, M.D.</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mn-cs"/>
              </a:rPr>
              <a:t>Memorial Sloan Kettering Cancer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srgbClr val="0070C0"/>
                </a:solidFill>
                <a:effectLst/>
                <a:uLnTx/>
                <a:uFillTx/>
                <a:ea typeface="+mn-ea"/>
                <a:cs typeface="+mn-cs"/>
                <a:hlinkClick r:id="rId2">
                  <a:extLst>
                    <a:ext uri="{A12FA001-AC4F-418D-AE19-62706E023703}">
                      <ahyp:hlinkClr xmlns:ahyp="http://schemas.microsoft.com/office/drawing/2018/hyperlinkcolor" val="tx"/>
                    </a:ext>
                  </a:extLst>
                </a:hlinkClick>
              </a:rPr>
              <a:t>paikp@mskcc.org</a:t>
            </a:r>
            <a:r>
              <a:rPr kumimoji="0" lang="en-US" sz="2000" b="0" i="0" u="none" strike="noStrike" kern="1200" cap="none" spc="0" normalizeH="0" baseline="0" noProof="0" dirty="0">
                <a:ln>
                  <a:noFill/>
                </a:ln>
                <a:solidFill>
                  <a:srgbClr val="0070C0"/>
                </a:solidFill>
                <a:effectLst/>
                <a:uLnTx/>
                <a:uFillTx/>
                <a:ea typeface="+mn-ea"/>
                <a:cs typeface="+mn-cs"/>
              </a:rPr>
              <a:t> </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i="0" u="none" strike="noStrike" kern="1200" cap="none" spc="0" normalizeH="0" baseline="0" noProof="0" dirty="0" err="1">
                <a:ln>
                  <a:noFill/>
                </a:ln>
                <a:solidFill>
                  <a:prstClr val="black">
                    <a:lumMod val="75000"/>
                    <a:lumOff val="25000"/>
                  </a:prstClr>
                </a:solidFill>
                <a:effectLst/>
                <a:uLnTx/>
                <a:uFillTx/>
                <a:ea typeface="+mn-ea"/>
                <a:cs typeface="+mn-cs"/>
              </a:rPr>
              <a:t>Xiuning</a:t>
            </a:r>
            <a:r>
              <a:rPr kumimoji="0" lang="en-US" sz="2400" i="0" u="none" strike="noStrike" kern="1200" cap="none" spc="0" normalizeH="0" baseline="0" noProof="0" dirty="0">
                <a:ln>
                  <a:noFill/>
                </a:ln>
                <a:solidFill>
                  <a:prstClr val="black">
                    <a:lumMod val="75000"/>
                    <a:lumOff val="25000"/>
                  </a:prstClr>
                </a:solidFill>
                <a:effectLst/>
                <a:uLnTx/>
                <a:uFillTx/>
                <a:ea typeface="+mn-ea"/>
                <a:cs typeface="+mn-cs"/>
              </a:rPr>
              <a:t> Le, M.D., Ph.D.</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mn-cs"/>
              </a:rPr>
              <a:t>MD Anderson Cancer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srgbClr val="0070C0"/>
                </a:solidFill>
                <a:effectLst/>
                <a:uLnTx/>
                <a:uFillTx/>
                <a:ea typeface="+mn-ea"/>
                <a:cs typeface="+mn-cs"/>
                <a:hlinkClick r:id="rId3">
                  <a:extLst>
                    <a:ext uri="{A12FA001-AC4F-418D-AE19-62706E023703}">
                      <ahyp:hlinkClr xmlns:ahyp="http://schemas.microsoft.com/office/drawing/2018/hyperlinkcolor" val="tx"/>
                    </a:ext>
                  </a:extLst>
                </a:hlinkClick>
              </a:rPr>
              <a:t>xle1@mdanderson.org</a:t>
            </a:r>
            <a:r>
              <a:rPr kumimoji="0" lang="en-US" sz="2000" b="0" i="0" u="none" strike="noStrike" kern="1200" cap="none" spc="0" normalizeH="0" baseline="0" noProof="0" dirty="0">
                <a:ln>
                  <a:noFill/>
                </a:ln>
                <a:solidFill>
                  <a:srgbClr val="0070C0"/>
                </a:solidFill>
                <a:effectLst/>
                <a:uLnTx/>
                <a:uFillTx/>
                <a:ea typeface="+mn-ea"/>
                <a:cs typeface="+mn-cs"/>
              </a:rPr>
              <a:t> </a:t>
            </a: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314411" y="1845735"/>
            <a:ext cx="4704663"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000" b="0" i="0" u="none" strike="noStrike" kern="1200" cap="none" spc="0" normalizeH="0" baseline="0" noProof="0" dirty="0">
                <a:ln>
                  <a:noFill/>
                </a:ln>
                <a:solidFill>
                  <a:srgbClr val="0070C0"/>
                </a:solidFill>
                <a:effectLst/>
                <a:uLnTx/>
                <a:uFillTx/>
                <a:ea typeface="+mn-ea"/>
                <a:cs typeface="+mn-cs"/>
                <a:hlinkClick r:id="rId4">
                  <a:extLst>
                    <a:ext uri="{A12FA001-AC4F-418D-AE19-62706E023703}">
                      <ahyp:hlinkClr xmlns:ahyp="http://schemas.microsoft.com/office/drawing/2018/hyperlinkcolor" val="tx"/>
                    </a:ext>
                  </a:extLst>
                </a:hlinkClick>
              </a:rPr>
              <a:t>S1900KMedicalQuery@swog.org</a:t>
            </a:r>
            <a:r>
              <a:rPr kumimoji="0" lang="en-US" sz="2000" b="0" i="0" u="none" strike="noStrike" kern="1200" cap="none" spc="0" normalizeH="0" baseline="0" noProof="0" dirty="0">
                <a:ln>
                  <a:noFill/>
                </a:ln>
                <a:solidFill>
                  <a:srgbClr val="0070C0"/>
                </a:solidFill>
                <a:effectLst/>
                <a:uLnTx/>
                <a:uFillTx/>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ea typeface="+mn-ea"/>
                <a:cs typeface="+mn-cs"/>
              </a:rPr>
              <a:t>Eligibility/Specimen/Data Submissions: </a:t>
            </a:r>
            <a:r>
              <a:rPr kumimoji="0" lang="en-US" sz="2000" b="0" i="0" u="none" strike="noStrike" kern="1200" cap="none" spc="0" normalizeH="0" baseline="0" noProof="0" dirty="0">
                <a:ln>
                  <a:noFill/>
                </a:ln>
                <a:solidFill>
                  <a:srgbClr val="0070C0"/>
                </a:solidFill>
                <a:effectLst/>
                <a:uLnTx/>
                <a:uFillTx/>
                <a:ea typeface="+mn-ea"/>
                <a:cs typeface="+mn-cs"/>
                <a:hlinkClick r:id="rId5">
                  <a:extLst>
                    <a:ext uri="{A12FA001-AC4F-418D-AE19-62706E023703}">
                      <ahyp:hlinkClr xmlns:ahyp="http://schemas.microsoft.com/office/drawing/2018/hyperlinkcolor" val="tx"/>
                    </a:ext>
                  </a:extLst>
                </a:hlinkClick>
              </a:rPr>
              <a:t>LUNGMAPquestion@crab.org</a:t>
            </a:r>
            <a:endParaRPr kumimoji="0" lang="en-US" sz="2000" b="0" i="0" u="none" strike="noStrike" kern="1200" cap="none" spc="0" normalizeH="0" baseline="0" noProof="0" dirty="0">
              <a:ln>
                <a:noFill/>
              </a:ln>
              <a:solidFill>
                <a:srgbClr val="0070C0"/>
              </a:solidFill>
              <a:effectLst/>
              <a:uLnTx/>
              <a:uFillTx/>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ea typeface="+mn-ea"/>
                <a:cs typeface="+mn-cs"/>
              </a:rPr>
              <a:t>General Protocol/Regulatory:       </a:t>
            </a:r>
            <a:r>
              <a:rPr kumimoji="0" lang="en-US" sz="2000" b="0" i="0" u="none" strike="noStrike" kern="1200" cap="none" spc="0" normalizeH="0" baseline="0" noProof="0" dirty="0">
                <a:ln>
                  <a:noFill/>
                </a:ln>
                <a:solidFill>
                  <a:srgbClr val="0070C0"/>
                </a:solidFill>
                <a:effectLst/>
                <a:uLnTx/>
                <a:uFillTx/>
                <a:ea typeface="+mn-ea"/>
                <a:cs typeface="+mn-cs"/>
                <a:hlinkClick r:id="rId6">
                  <a:extLst>
                    <a:ext uri="{A12FA001-AC4F-418D-AE19-62706E023703}">
                      <ahyp:hlinkClr xmlns:ahyp="http://schemas.microsoft.com/office/drawing/2018/hyperlinkcolor" val="tx"/>
                    </a:ext>
                  </a:extLst>
                </a:hlinkClick>
              </a:rPr>
              <a:t>jbeeler@swog.org</a:t>
            </a:r>
            <a:r>
              <a:rPr kumimoji="0" lang="en-US" sz="2000" b="0" i="0" u="none" strike="noStrike" kern="1200" cap="none" spc="0" normalizeH="0" baseline="0" noProof="0" dirty="0">
                <a:ln>
                  <a:noFill/>
                </a:ln>
                <a:solidFill>
                  <a:srgbClr val="0070C0"/>
                </a:solidFill>
                <a:effectLst/>
                <a:uLnTx/>
                <a:uFillTx/>
                <a:ea typeface="+mn-ea"/>
                <a:cs typeface="+mn-cs"/>
              </a:rPr>
              <a:t> </a:t>
            </a:r>
          </a:p>
        </p:txBody>
      </p:sp>
      <p:cxnSp>
        <p:nvCxnSpPr>
          <p:cNvPr id="3" name="Straight Connector 2">
            <a:extLst>
              <a:ext uri="{FF2B5EF4-FFF2-40B4-BE49-F238E27FC236}">
                <a16:creationId xmlns:a16="http://schemas.microsoft.com/office/drawing/2014/main" id="{3E8A2A56-A314-8B65-85DD-8341E77960BD}"/>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3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840259" y="174884"/>
            <a:ext cx="10058400" cy="3566160"/>
          </a:xfrm>
        </p:spPr>
        <p:txBody>
          <a:bodyPr>
            <a:normAutofit/>
          </a:bodyPr>
          <a:lstStyle/>
          <a:p>
            <a:r>
              <a:rPr lang="en-US" dirty="0"/>
              <a:t>S1800E</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Randomized Phase II/III Study of Docetaxel and Ramucirumab with or without Cemiplimab for Participants Previously Treated with Platinum-based Chemotherapy and Immunotherapy for Stage IV or Recurrent Non-Small Cell Lung Cancer (Lung-MAP Non-Matched Sub-Study)</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3D3ADA73-335A-6850-7BEC-00000D808C11}"/>
              </a:ext>
            </a:extLst>
          </p:cNvPr>
          <p:cNvSpPr txBox="1"/>
          <p:nvPr/>
        </p:nvSpPr>
        <p:spPr>
          <a:xfrm>
            <a:off x="840258" y="4850721"/>
            <a:ext cx="9207631" cy="1128514"/>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David Gandara,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Study Champion (SWOG)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B26EDC72-B658-EB2A-E145-68E88CCE6197}"/>
              </a:ext>
            </a:extLst>
          </p:cNvPr>
          <p:cNvSpPr txBox="1"/>
          <p:nvPr/>
        </p:nvSpPr>
        <p:spPr>
          <a:xfrm>
            <a:off x="7736597" y="3974844"/>
            <a:ext cx="3751446" cy="721223"/>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W.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Statistics Chair (SWOG)</a:t>
            </a:r>
          </a:p>
        </p:txBody>
      </p:sp>
      <p:sp>
        <p:nvSpPr>
          <p:cNvPr id="8" name="TextBox 7">
            <a:extLst>
              <a:ext uri="{FF2B5EF4-FFF2-40B4-BE49-F238E27FC236}">
                <a16:creationId xmlns:a16="http://schemas.microsoft.com/office/drawing/2014/main" id="{0DB26DE1-4C67-EC1C-F728-4BCBBD7CA5AE}"/>
              </a:ext>
            </a:extLst>
          </p:cNvPr>
          <p:cNvSpPr txBox="1"/>
          <p:nvPr/>
        </p:nvSpPr>
        <p:spPr>
          <a:xfrm>
            <a:off x="4411790" y="4024251"/>
            <a:ext cx="3057525" cy="721223"/>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Tina Li,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Study Co-Chair (SWOG)</a:t>
            </a:r>
          </a:p>
        </p:txBody>
      </p:sp>
      <p:sp>
        <p:nvSpPr>
          <p:cNvPr id="10" name="TextBox 9">
            <a:extLst>
              <a:ext uri="{FF2B5EF4-FFF2-40B4-BE49-F238E27FC236}">
                <a16:creationId xmlns:a16="http://schemas.microsoft.com/office/drawing/2014/main" id="{1F54A685-5CD3-7F81-CFE9-D7093EC5CF25}"/>
              </a:ext>
            </a:extLst>
          </p:cNvPr>
          <p:cNvSpPr txBox="1"/>
          <p:nvPr/>
        </p:nvSpPr>
        <p:spPr>
          <a:xfrm>
            <a:off x="840259" y="3977922"/>
            <a:ext cx="3216734" cy="718145"/>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SAIAMA N. WAQAR,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Study Chair (NRG)</a:t>
            </a:r>
          </a:p>
        </p:txBody>
      </p:sp>
    </p:spTree>
    <p:extLst>
      <p:ext uri="{BB962C8B-B14F-4D97-AF65-F5344CB8AC3E}">
        <p14:creationId xmlns:p14="http://schemas.microsoft.com/office/powerpoint/2010/main" val="2707604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9A54A-7348-0F6C-3951-EEC641CB6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99D0A-61B2-E87F-6B9E-99DD338FF178}"/>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39258DEB-7CC4-A20C-314A-23180342DC34}"/>
              </a:ext>
            </a:extLst>
          </p:cNvPr>
          <p:cNvSpPr>
            <a:spLocks noGrp="1"/>
          </p:cNvSpPr>
          <p:nvPr>
            <p:ph idx="1"/>
          </p:nvPr>
        </p:nvSpPr>
        <p:spPr/>
        <p:txBody>
          <a:bodyPr/>
          <a:lstStyle/>
          <a:p>
            <a:pPr>
              <a:defRPr/>
            </a:pPr>
            <a:r>
              <a:rPr lang="en-US" sz="2400" u="sng" dirty="0"/>
              <a:t>Advisory Board</a:t>
            </a:r>
            <a:r>
              <a:rPr lang="en-US" sz="2400" dirty="0"/>
              <a:t>: Astra Zeneca, Pfizer, Amgen, Daiichi Sankyo, Boehringer Ingelheim, Gilead, Janssen, </a:t>
            </a:r>
            <a:r>
              <a:rPr lang="en-US" sz="2400" dirty="0" err="1"/>
              <a:t>Adcendo</a:t>
            </a:r>
            <a:endParaRPr lang="en-US" sz="2400" dirty="0"/>
          </a:p>
          <a:p>
            <a:pPr>
              <a:defRPr/>
            </a:pPr>
            <a:r>
              <a:rPr lang="en-US" sz="2400" u="sng" dirty="0"/>
              <a:t>Research Grant Support</a:t>
            </a:r>
            <a:r>
              <a:rPr lang="en-US" sz="2400" dirty="0"/>
              <a:t>: SWOG Clinical trial partnership, Astra Zeneca, Genentech, Gilead, </a:t>
            </a:r>
            <a:r>
              <a:rPr lang="en-US" sz="2400" dirty="0" err="1"/>
              <a:t>Abbvie</a:t>
            </a:r>
            <a:r>
              <a:rPr lang="en-US" sz="2400" dirty="0"/>
              <a:t>, </a:t>
            </a:r>
            <a:r>
              <a:rPr lang="en-US" sz="2400" dirty="0" err="1"/>
              <a:t>Advenchen</a:t>
            </a:r>
            <a:r>
              <a:rPr lang="en-US" sz="2400" dirty="0"/>
              <a:t>, Daiichi Sankyo, </a:t>
            </a:r>
            <a:r>
              <a:rPr lang="en-US" sz="2400" dirty="0" err="1"/>
              <a:t>Nuvalent</a:t>
            </a:r>
            <a:r>
              <a:rPr lang="en-US" sz="2400" dirty="0"/>
              <a:t>, Elevation Oncology, </a:t>
            </a:r>
            <a:r>
              <a:rPr lang="en-US" sz="2400" dirty="0" err="1"/>
              <a:t>Ribon</a:t>
            </a:r>
            <a:r>
              <a:rPr lang="en-US" sz="2400" dirty="0"/>
              <a:t>, Janssen</a:t>
            </a:r>
          </a:p>
          <a:p>
            <a:pPr marL="0" indent="0">
              <a:buNone/>
            </a:pPr>
            <a:endParaRPr lang="en-US" dirty="0"/>
          </a:p>
        </p:txBody>
      </p:sp>
      <p:sp>
        <p:nvSpPr>
          <p:cNvPr id="4" name="Slide Number Placeholder 3">
            <a:extLst>
              <a:ext uri="{FF2B5EF4-FFF2-40B4-BE49-F238E27FC236}">
                <a16:creationId xmlns:a16="http://schemas.microsoft.com/office/drawing/2014/main" id="{3FD66F51-0EA6-E03E-DFA7-E56029234C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00295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idx="4294967295"/>
          </p:nvPr>
        </p:nvSpPr>
        <p:spPr>
          <a:xfrm>
            <a:off x="763587" y="36513"/>
            <a:ext cx="10545763" cy="952500"/>
          </a:xfrm>
        </p:spPr>
        <p:txBody>
          <a:bodyPr/>
          <a:lstStyle/>
          <a:p>
            <a:r>
              <a:rPr lang="en-US" dirty="0"/>
              <a:t>S1800E Background/Overview</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4294967295"/>
          </p:nvPr>
        </p:nvSpPr>
        <p:spPr>
          <a:xfrm>
            <a:off x="441325" y="989013"/>
            <a:ext cx="11309350" cy="5498414"/>
          </a:xfrm>
        </p:spPr>
        <p:txBody>
          <a:bodyPr>
            <a:normAutofit/>
          </a:bodyPr>
          <a:lstStyle/>
          <a:p>
            <a:pPr marL="171450" marR="0" lvl="0" indent="-171450" algn="l" defTabSz="685800" rtl="0" eaLnBrk="0" fontAlgn="base" latinLnBrk="0" hangingPunct="0">
              <a:lnSpc>
                <a:spcPct val="100000"/>
              </a:lnSpc>
              <a:spcBef>
                <a:spcPts val="75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PD-1/PD-L1 inhibitors, either alone or in combination with platinum-based chemotherapy doublets, have became the standard of care (SOC) for patients with newly diagnosed, unresectable NSCLC. </a:t>
            </a:r>
          </a:p>
          <a:p>
            <a:pPr marL="171450" marR="0" lvl="0" indent="-171450" algn="l" defTabSz="685800" rtl="0" eaLnBrk="0" fontAlgn="base" latinLnBrk="0" hangingPunct="0">
              <a:lnSpc>
                <a:spcPct val="100000"/>
              </a:lnSpc>
              <a:spcBef>
                <a:spcPts val="75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However, the majority of patients experience disease progression. </a:t>
            </a:r>
          </a:p>
          <a:p>
            <a:pPr marL="171450" marR="0" lvl="0" indent="-171450" algn="l" defTabSz="685800" rtl="0" eaLnBrk="0" fontAlgn="base" latinLnBrk="0" hangingPunct="0">
              <a:lnSpc>
                <a:spcPct val="100000"/>
              </a:lnSpc>
              <a:spcBef>
                <a:spcPts val="75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Docetaxel, alone or with anti-angiogenesis inhibitor ramucirumab, remains the current SOC 2</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nd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line therapy. </a:t>
            </a:r>
          </a:p>
          <a:p>
            <a:pPr marL="171450" marR="0" lvl="0" indent="-171450" algn="l" defTabSz="685800" rtl="0" eaLnBrk="0" fontAlgn="base" latinLnBrk="0" hangingPunct="0">
              <a:lnSpc>
                <a:spcPct val="100000"/>
              </a:lnSpc>
              <a:spcBef>
                <a:spcPts val="75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 the recently completed pragmatic S2302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Pragmatica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-Lung) trial, the addition of ramucirumab to pembrolizumab had similar OS compared to the investigator choice of chemotherapy alone in patients with acquired resistance to first line chemoimmunotherapy (10.1 vs 9.3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mos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HR 0.99, p=0.46) (June 2025). </a:t>
            </a:r>
          </a:p>
          <a:p>
            <a:pPr marL="171450" marR="0" lvl="0" indent="-171450" algn="l" defTabSz="685800" rtl="0" eaLnBrk="0" fontAlgn="base" latinLnBrk="0" hangingPunct="0">
              <a:lnSpc>
                <a:spcPct val="100000"/>
              </a:lnSpc>
              <a:spcBef>
                <a:spcPts val="75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Both the chemotherapy docetaxel and the VEGFR2 inhibitor ramucirumab may play important roles in overcoming acquired resistance to PD(L)1 inhibitor-containing first-line systemic therapy in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mNSCLC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282575" marR="0" lvl="1" indent="-10795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Ivonescimab data strengthens the idea that combining PD‑1 inhibition with VEGF pathway blockade can provide benefit over PD‑1 inhibition alone in the first‑line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mNSCLC</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71450" marR="0" lvl="0" indent="-171450" algn="l" defTabSz="685800" rtl="0" eaLnBrk="0" fontAlgn="base" latinLnBrk="0" hangingPunct="0">
              <a:lnSpc>
                <a:spcPct val="100000"/>
              </a:lnSpc>
              <a:spcBef>
                <a:spcPts val="75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hypothesize that the addition of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cemiplimab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to docetaxel and ramucirumab will improve OS compared to docetaxel and ramucirumab alone in the patient population studied in the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Pragmatica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-Lung trial.</a:t>
            </a:r>
          </a:p>
          <a:p>
            <a:pPr marL="282575" marR="0" lvl="1" indent="-107950" algn="l" defTabSz="6858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S1800E is a non-match study for patients with stage IV or recurrent NSCLC, previously treated with platinum doublet and anti-PD(L)-1 therapy with disease progression ≥ 84 days after start of anti-PD(L)1 therapy</a:t>
            </a:r>
          </a:p>
          <a:p>
            <a:pPr marL="282575" marR="0" lvl="1" indent="-107950" algn="l" defTabSz="6858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 clinical data available on the triplet combination of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cemiplimab</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ramucirumab and docetaxel. So, 10 patient safety lead-in. </a:t>
            </a:r>
          </a:p>
          <a:p>
            <a:pPr marL="0" indent="0">
              <a:buNone/>
            </a:pPr>
            <a:endParaRPr lang="en-US" dirty="0"/>
          </a:p>
        </p:txBody>
      </p:sp>
      <p:sp>
        <p:nvSpPr>
          <p:cNvPr id="4" name="TextBox 3">
            <a:extLst>
              <a:ext uri="{FF2B5EF4-FFF2-40B4-BE49-F238E27FC236}">
                <a16:creationId xmlns:a16="http://schemas.microsoft.com/office/drawing/2014/main" id="{CE6790CF-B09E-DA1C-8187-73BE61000D16}"/>
              </a:ext>
            </a:extLst>
          </p:cNvPr>
          <p:cNvSpPr txBox="1"/>
          <p:nvPr/>
        </p:nvSpPr>
        <p:spPr>
          <a:xfrm>
            <a:off x="7729084" y="6275613"/>
            <a:ext cx="40215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Sezer</a:t>
            </a:r>
            <a:r>
              <a:rPr kumimoji="0" lang="en-US" sz="1000" b="0" i="0" u="none" strike="noStrike" kern="1200" cap="none" spc="0" normalizeH="0" baseline="0" noProof="0" dirty="0">
                <a:ln>
                  <a:noFill/>
                </a:ln>
                <a:solidFill>
                  <a:prstClr val="black"/>
                </a:solidFill>
                <a:effectLst/>
                <a:uLnTx/>
                <a:uFillTx/>
                <a:latin typeface="Calibri"/>
                <a:ea typeface="+mn-ea"/>
                <a:cs typeface="+mn-cs"/>
              </a:rPr>
              <a:t> A et al. Lancet 2021;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Gogishvili</a:t>
            </a:r>
            <a:r>
              <a:rPr kumimoji="0" lang="en-US" sz="1000" b="0" i="0" u="none" strike="noStrike" kern="1200" cap="none" spc="0" normalizeH="0" baseline="0" noProof="0" dirty="0">
                <a:ln>
                  <a:noFill/>
                </a:ln>
                <a:solidFill>
                  <a:prstClr val="black"/>
                </a:solidFill>
                <a:effectLst/>
                <a:uLnTx/>
                <a:uFillTx/>
                <a:latin typeface="Calibri"/>
                <a:ea typeface="+mn-ea"/>
                <a:cs typeface="+mn-cs"/>
              </a:rPr>
              <a:t> M et al. Nature Med 2022; Garon EB et al. Lancet 2014; Reckamp K et al. J Clin Oncol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151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A52BE21-B038-BA26-AFDB-5D53EC09EB40}"/>
              </a:ext>
            </a:extLst>
          </p:cNvPr>
          <p:cNvSpPr txBox="1">
            <a:spLocks/>
          </p:cNvSpPr>
          <p:nvPr/>
        </p:nvSpPr>
        <p:spPr>
          <a:xfrm>
            <a:off x="620362" y="239711"/>
            <a:ext cx="10535318" cy="116205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000" b="1" i="0" u="sng" strike="noStrike" kern="1200" cap="none" spc="-50" normalizeH="0" baseline="0" noProof="0" dirty="0">
                <a:ln>
                  <a:noFill/>
                </a:ln>
                <a:effectLst/>
                <a:uLnTx/>
                <a:uFillTx/>
                <a:latin typeface="Calibri"/>
                <a:ea typeface="+mj-ea"/>
                <a:cs typeface="+mj-cs"/>
              </a:rPr>
              <a:t>S1800E</a:t>
            </a:r>
            <a:r>
              <a:rPr kumimoji="0" lang="en-US" sz="2000" b="0" i="0" u="none" strike="noStrike" kern="1200" cap="none" spc="-50" normalizeH="0" baseline="0" noProof="0" dirty="0">
                <a:ln>
                  <a:noFill/>
                </a:ln>
                <a:effectLst/>
                <a:uLnTx/>
                <a:uFillTx/>
                <a:latin typeface="Calibri"/>
                <a:ea typeface="+mj-ea"/>
                <a:cs typeface="+mj-cs"/>
              </a:rPr>
              <a:t>: A Randomized Phase II/III Study of Docetaxel and Ramucirumab with or Without </a:t>
            </a:r>
            <a:r>
              <a:rPr kumimoji="0" lang="en-US" sz="2000" b="0" i="0" u="none" strike="noStrike" kern="1200" cap="none" spc="-50" normalizeH="0" baseline="0" noProof="0" dirty="0" err="1">
                <a:ln>
                  <a:noFill/>
                </a:ln>
                <a:effectLst/>
                <a:uLnTx/>
                <a:uFillTx/>
                <a:latin typeface="Calibri"/>
                <a:ea typeface="+mj-ea"/>
                <a:cs typeface="+mj-cs"/>
              </a:rPr>
              <a:t>Cemiplimab</a:t>
            </a:r>
            <a:r>
              <a:rPr kumimoji="0" lang="en-US" sz="2000" b="0" i="0" u="none" strike="noStrike" kern="1200" cap="none" spc="-50" normalizeH="0" baseline="0" noProof="0" dirty="0">
                <a:ln>
                  <a:noFill/>
                </a:ln>
                <a:effectLst/>
                <a:uLnTx/>
                <a:uFillTx/>
                <a:latin typeface="Calibri"/>
                <a:ea typeface="+mj-ea"/>
                <a:cs typeface="+mj-cs"/>
              </a:rPr>
              <a:t> (REGN2810) for Participants Previously Treated with Platinum-Based Chemotherapy and Immunotherapy for Stage IV or Recurrent Non-Small Cell Lung Cancer (Lung-MAP Non-Matched Sub-Study) </a:t>
            </a:r>
            <a:endParaRPr kumimoji="0" lang="en-US" sz="2000" b="0" i="0" u="none" strike="noStrike" kern="1200" cap="none" spc="-50" normalizeH="0" baseline="0" noProof="0" dirty="0">
              <a:ln>
                <a:noFill/>
              </a:ln>
              <a:effectLst/>
              <a:uLnTx/>
              <a:uFillTx/>
              <a:latin typeface="Calibri Light"/>
              <a:ea typeface="+mj-ea"/>
              <a:cs typeface="+mj-cs"/>
            </a:endParaRPr>
          </a:p>
        </p:txBody>
      </p:sp>
      <p:sp>
        <p:nvSpPr>
          <p:cNvPr id="18" name="Rectangle: Rounded Corners 17">
            <a:extLst>
              <a:ext uri="{FF2B5EF4-FFF2-40B4-BE49-F238E27FC236}">
                <a16:creationId xmlns:a16="http://schemas.microsoft.com/office/drawing/2014/main" id="{5C29920E-ECA7-A45F-14C4-3261AB076DA1}"/>
              </a:ext>
            </a:extLst>
          </p:cNvPr>
          <p:cNvSpPr/>
          <p:nvPr/>
        </p:nvSpPr>
        <p:spPr bwMode="auto">
          <a:xfrm>
            <a:off x="620362" y="3315218"/>
            <a:ext cx="2129194" cy="849127"/>
          </a:xfrm>
          <a:prstGeom prst="roundRect">
            <a:avLst/>
          </a:prstGeom>
          <a:solidFill>
            <a:srgbClr val="4F8DF3"/>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N=378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for 340 Eligible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Participants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0" name="Rectangle: Rounded Corners 19">
            <a:extLst>
              <a:ext uri="{FF2B5EF4-FFF2-40B4-BE49-F238E27FC236}">
                <a16:creationId xmlns:a16="http://schemas.microsoft.com/office/drawing/2014/main" id="{54FD9B3C-CC59-F116-CC6A-0B6B3FB31220}"/>
              </a:ext>
            </a:extLst>
          </p:cNvPr>
          <p:cNvSpPr/>
          <p:nvPr/>
        </p:nvSpPr>
        <p:spPr bwMode="auto">
          <a:xfrm>
            <a:off x="3181095" y="2866726"/>
            <a:ext cx="2444910" cy="1745530"/>
          </a:xfrm>
          <a:prstGeom prst="roundRect">
            <a:avLst/>
          </a:prstGeom>
          <a:solidFill>
            <a:srgbClr val="FFC00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Previous platinum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1 prior anti-PD(L)-1 agent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for advanced NSCLC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with SD/PR/CR&gt;84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Ramucirumab, 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eligible</a:t>
            </a:r>
          </a:p>
        </p:txBody>
      </p:sp>
      <p:sp>
        <p:nvSpPr>
          <p:cNvPr id="21" name="Oval 20">
            <a:extLst>
              <a:ext uri="{FF2B5EF4-FFF2-40B4-BE49-F238E27FC236}">
                <a16:creationId xmlns:a16="http://schemas.microsoft.com/office/drawing/2014/main" id="{3E7FF945-B48C-BFFA-C259-6856A7A1E953}"/>
              </a:ext>
            </a:extLst>
          </p:cNvPr>
          <p:cNvSpPr/>
          <p:nvPr/>
        </p:nvSpPr>
        <p:spPr>
          <a:xfrm>
            <a:off x="6057544" y="3284016"/>
            <a:ext cx="2178055" cy="910949"/>
          </a:xfrm>
          <a:prstGeom prst="ellips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Randomization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1:1 </a:t>
            </a:r>
          </a:p>
        </p:txBody>
      </p:sp>
      <p:sp>
        <p:nvSpPr>
          <p:cNvPr id="22" name="Rectangle: Rounded Corners 20">
            <a:extLst>
              <a:ext uri="{FF2B5EF4-FFF2-40B4-BE49-F238E27FC236}">
                <a16:creationId xmlns:a16="http://schemas.microsoft.com/office/drawing/2014/main" id="{39B80C63-0311-EA8B-A165-183D2625349D}"/>
              </a:ext>
            </a:extLst>
          </p:cNvPr>
          <p:cNvSpPr>
            <a:spLocks noChangeArrowheads="1"/>
          </p:cNvSpPr>
          <p:nvPr/>
        </p:nvSpPr>
        <p:spPr bwMode="auto">
          <a:xfrm>
            <a:off x="8449232" y="2812469"/>
            <a:ext cx="2478735" cy="1005499"/>
          </a:xfrm>
          <a:prstGeom prst="roundRect">
            <a:avLst>
              <a:gd name="adj" fmla="val 16667"/>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ARM 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Standard of care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Docetaxel +Ramucirumab</a:t>
            </a:r>
          </a:p>
        </p:txBody>
      </p:sp>
      <p:sp>
        <p:nvSpPr>
          <p:cNvPr id="23" name="Rectangle: Rounded Corners 21">
            <a:extLst>
              <a:ext uri="{FF2B5EF4-FFF2-40B4-BE49-F238E27FC236}">
                <a16:creationId xmlns:a16="http://schemas.microsoft.com/office/drawing/2014/main" id="{547B68A5-B89D-A81F-1132-D4D7AE5A37FE}"/>
              </a:ext>
            </a:extLst>
          </p:cNvPr>
          <p:cNvSpPr>
            <a:spLocks noChangeArrowheads="1"/>
          </p:cNvSpPr>
          <p:nvPr/>
        </p:nvSpPr>
        <p:spPr bwMode="auto">
          <a:xfrm>
            <a:off x="8426180" y="4049952"/>
            <a:ext cx="2525718" cy="985497"/>
          </a:xfrm>
          <a:prstGeom prst="roundRect">
            <a:avLst>
              <a:gd name="adj" fmla="val 16667"/>
            </a:avLst>
          </a:prstGeom>
          <a:solidFill>
            <a:srgbClr val="5AC6F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ARM B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Cemiplimab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Docetaxel + Ramucirumab</a:t>
            </a:r>
          </a:p>
        </p:txBody>
      </p:sp>
      <p:cxnSp>
        <p:nvCxnSpPr>
          <p:cNvPr id="24" name="Straight Arrow Connector 23">
            <a:extLst>
              <a:ext uri="{FF2B5EF4-FFF2-40B4-BE49-F238E27FC236}">
                <a16:creationId xmlns:a16="http://schemas.microsoft.com/office/drawing/2014/main" id="{D5C54185-1B39-B392-924A-03391D00F4A8}"/>
              </a:ext>
            </a:extLst>
          </p:cNvPr>
          <p:cNvCxnSpPr>
            <a:cxnSpLocks/>
            <a:stCxn id="18" idx="3"/>
            <a:endCxn id="20" idx="1"/>
          </p:cNvCxnSpPr>
          <p:nvPr/>
        </p:nvCxnSpPr>
        <p:spPr>
          <a:xfrm flipV="1">
            <a:off x="2749556" y="3739491"/>
            <a:ext cx="431539" cy="2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0FA6D661-A630-07FF-7C54-8545BFBD882E}"/>
              </a:ext>
            </a:extLst>
          </p:cNvPr>
          <p:cNvCxnSpPr>
            <a:cxnSpLocks/>
            <a:stCxn id="20" idx="3"/>
            <a:endCxn id="21" idx="2"/>
          </p:cNvCxnSpPr>
          <p:nvPr/>
        </p:nvCxnSpPr>
        <p:spPr>
          <a:xfrm>
            <a:off x="5626005" y="3739491"/>
            <a:ext cx="43153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B98F911A-A202-5767-2657-6B493D322561}"/>
              </a:ext>
            </a:extLst>
          </p:cNvPr>
          <p:cNvCxnSpPr>
            <a:cxnSpLocks/>
            <a:stCxn id="21" idx="7"/>
            <a:endCxn id="22" idx="1"/>
          </p:cNvCxnSpPr>
          <p:nvPr/>
        </p:nvCxnSpPr>
        <p:spPr>
          <a:xfrm flipV="1">
            <a:off x="7916630" y="3315219"/>
            <a:ext cx="532602" cy="1022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D3199C0C-2627-9A8F-C214-097143D15F5F}"/>
              </a:ext>
            </a:extLst>
          </p:cNvPr>
          <p:cNvCxnSpPr>
            <a:cxnSpLocks/>
            <a:stCxn id="21" idx="5"/>
            <a:endCxn id="23" idx="1"/>
          </p:cNvCxnSpPr>
          <p:nvPr/>
        </p:nvCxnSpPr>
        <p:spPr>
          <a:xfrm>
            <a:off x="7916630" y="4061560"/>
            <a:ext cx="509550" cy="4811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TextBox 29">
            <a:extLst>
              <a:ext uri="{FF2B5EF4-FFF2-40B4-BE49-F238E27FC236}">
                <a16:creationId xmlns:a16="http://schemas.microsoft.com/office/drawing/2014/main" id="{BD3AAF5C-EF33-78FA-89FF-015BDAF35B7D}"/>
              </a:ext>
            </a:extLst>
          </p:cNvPr>
          <p:cNvSpPr txBox="1"/>
          <p:nvPr/>
        </p:nvSpPr>
        <p:spPr>
          <a:xfrm>
            <a:off x="6113307" y="4340049"/>
            <a:ext cx="2013618" cy="584775"/>
          </a:xfrm>
          <a:prstGeom prst="rect">
            <a:avLst/>
          </a:prstGeom>
          <a:noFill/>
          <a:ln w="127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Stratification factors: </a:t>
            </a:r>
            <a:r>
              <a:rPr kumimoji="0" lang="en-US" sz="1600" b="0" i="0" u="none" strike="noStrike" kern="1200" cap="none" spc="0" normalizeH="0" baseline="0" noProof="0" dirty="0">
                <a:ln>
                  <a:noFill/>
                </a:ln>
                <a:solidFill>
                  <a:prstClr val="black"/>
                </a:solidFill>
                <a:effectLst/>
                <a:uLnTx/>
                <a:uFillTx/>
                <a:latin typeface="Calibri"/>
                <a:ea typeface="+mn-ea"/>
                <a:cs typeface="+mn-cs"/>
              </a:rPr>
              <a:t>histology and PS</a:t>
            </a:r>
          </a:p>
        </p:txBody>
      </p:sp>
      <p:sp>
        <p:nvSpPr>
          <p:cNvPr id="31" name="TextBox 30">
            <a:extLst>
              <a:ext uri="{FF2B5EF4-FFF2-40B4-BE49-F238E27FC236}">
                <a16:creationId xmlns:a16="http://schemas.microsoft.com/office/drawing/2014/main" id="{E4FC146F-AD65-4543-3CEA-6D7DE43FF686}"/>
              </a:ext>
            </a:extLst>
          </p:cNvPr>
          <p:cNvSpPr txBox="1"/>
          <p:nvPr/>
        </p:nvSpPr>
        <p:spPr>
          <a:xfrm>
            <a:off x="1142364" y="5013473"/>
            <a:ext cx="6774266" cy="1077218"/>
          </a:xfrm>
          <a:prstGeom prst="rect">
            <a:avLst/>
          </a:prstGeom>
          <a:noFill/>
          <a:ln w="127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Primary Objective</a:t>
            </a:r>
            <a:r>
              <a:rPr kumimoji="0" lang="en-US" sz="1600" b="0" i="0" u="none" strike="noStrike" kern="1200" cap="none" spc="0" normalizeH="0" baseline="0" noProof="0" dirty="0">
                <a:ln>
                  <a:noFill/>
                </a:ln>
                <a:solidFill>
                  <a:prstClr val="black"/>
                </a:solidFill>
                <a:effectLst/>
                <a:uLnTx/>
                <a:uFillTx/>
                <a:latin typeface="Calibri"/>
                <a:ea typeface="+mn-ea"/>
                <a:cs typeface="+mn-cs"/>
              </a:rPr>
              <a:t>: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Secondary Objective(s)</a:t>
            </a:r>
            <a:r>
              <a:rPr kumimoji="0" lang="en-US" sz="1600" b="0" i="0" u="none" strike="noStrike" kern="1200" cap="none" spc="0" normalizeH="0" baseline="0" noProof="0" dirty="0">
                <a:ln>
                  <a:noFill/>
                </a:ln>
                <a:solidFill>
                  <a:prstClr val="black"/>
                </a:solidFill>
                <a:effectLst/>
                <a:uLnTx/>
                <a:uFillTx/>
                <a:latin typeface="Calibri"/>
                <a:ea typeface="+mn-ea"/>
                <a:cs typeface="+mn-cs"/>
              </a:rPr>
              <a:t>: PFS, investigator-assessed ORR, DCR,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DoR</a:t>
            </a:r>
            <a:r>
              <a:rPr kumimoji="0" lang="en-US" sz="1600" b="0" i="0" u="none" strike="noStrike" kern="1200" cap="none" spc="0" normalizeH="0" baseline="0" noProof="0" dirty="0">
                <a:ln>
                  <a:noFill/>
                </a:ln>
                <a:solidFill>
                  <a:prstClr val="black"/>
                </a:solidFill>
                <a:effectLst/>
                <a:uLnTx/>
                <a:uFillTx/>
                <a:latin typeface="Calibri"/>
                <a:ea typeface="+mn-ea"/>
                <a:cs typeface="+mn-cs"/>
              </a:rPr>
              <a:t>, toxicities,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PFS and OS by  stratification factors and PD-L1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TM Objectives: </a:t>
            </a:r>
            <a:r>
              <a:rPr kumimoji="0" lang="en-US" sz="1600" b="0" i="0" u="none" strike="noStrike" kern="1200" cap="none" spc="0" normalizeH="0" baseline="0" noProof="0" dirty="0">
                <a:ln>
                  <a:noFill/>
                </a:ln>
                <a:solidFill>
                  <a:prstClr val="black"/>
                </a:solidFill>
                <a:effectLst/>
                <a:uLnTx/>
                <a:uFillTx/>
                <a:latin typeface="Calibri"/>
                <a:ea typeface="+mn-ea"/>
                <a:cs typeface="+mn-cs"/>
              </a:rPr>
              <a:t>ctDNA baseline, C3D1 and progression, tissue/blood repository</a:t>
            </a:r>
          </a:p>
        </p:txBody>
      </p:sp>
      <p:sp>
        <p:nvSpPr>
          <p:cNvPr id="32" name="TextBox 2">
            <a:extLst>
              <a:ext uri="{FF2B5EF4-FFF2-40B4-BE49-F238E27FC236}">
                <a16:creationId xmlns:a16="http://schemas.microsoft.com/office/drawing/2014/main" id="{92223DC7-2803-5E15-8169-48146D262347}"/>
              </a:ext>
            </a:extLst>
          </p:cNvPr>
          <p:cNvSpPr txBox="1">
            <a:spLocks noChangeArrowheads="1"/>
          </p:cNvSpPr>
          <p:nvPr/>
        </p:nvSpPr>
        <p:spPr bwMode="auto">
          <a:xfrm>
            <a:off x="8449233" y="5063591"/>
            <a:ext cx="2435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 Participant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Safety run-in for Arm B</a:t>
            </a:r>
          </a:p>
        </p:txBody>
      </p:sp>
      <p:sp>
        <p:nvSpPr>
          <p:cNvPr id="33" name="TextBox 3">
            <a:extLst>
              <a:ext uri="{FF2B5EF4-FFF2-40B4-BE49-F238E27FC236}">
                <a16:creationId xmlns:a16="http://schemas.microsoft.com/office/drawing/2014/main" id="{E85D9F99-8F78-49EA-6704-90F0C7B00726}"/>
              </a:ext>
            </a:extLst>
          </p:cNvPr>
          <p:cNvSpPr txBox="1">
            <a:spLocks noChangeArrowheads="1"/>
          </p:cNvSpPr>
          <p:nvPr/>
        </p:nvSpPr>
        <p:spPr bwMode="auto">
          <a:xfrm>
            <a:off x="5071327" y="1443383"/>
            <a:ext cx="67558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mn-lt"/>
                <a:ea typeface="+mn-ea"/>
                <a:cs typeface="+mn-cs"/>
              </a:rPr>
              <a:t>Study Chairs: Waqar , Li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mn-lt"/>
                <a:ea typeface="+mn-ea"/>
                <a:cs typeface="+mn-cs"/>
              </a:rPr>
              <a:t>Statisticians: Redman, Minichiello</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mn-lt"/>
                <a:ea typeface="+mn-ea"/>
                <a:cs typeface="+mn-cs"/>
              </a:rPr>
              <a:t>Data Coordinators: Highleyman, Ahmadzai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mn-lt"/>
                <a:ea typeface="+mn-ea"/>
                <a:cs typeface="+mn-cs"/>
              </a:rPr>
              <a:t>Protocol Project Manager: Beeler</a:t>
            </a:r>
          </a:p>
          <a:p>
            <a:pPr lvl="0" algn="r">
              <a:defRPr/>
            </a:pPr>
            <a:r>
              <a:rPr lang="en-US" altLang="en-US" sz="1200" i="1" dirty="0">
                <a:solidFill>
                  <a:srgbClr val="000000"/>
                </a:solidFill>
                <a:latin typeface="+mn-lt"/>
              </a:rPr>
              <a:t>Study Champion: Gandara</a:t>
            </a:r>
            <a:endParaRPr kumimoji="0" lang="en-US" altLang="en-US" sz="1200" b="0" i="1" u="none" strike="noStrike" kern="1200" cap="none" spc="0" normalizeH="0" baseline="0" noProof="0" dirty="0">
              <a:ln>
                <a:noFill/>
              </a:ln>
              <a:solidFill>
                <a:srgbClr val="000000"/>
              </a:solidFill>
              <a:effectLst/>
              <a:uLnTx/>
              <a:uFillTx/>
              <a:latin typeface="+mn-lt"/>
              <a:ea typeface="+mn-ea"/>
              <a:cs typeface="+mn-cs"/>
            </a:endParaRPr>
          </a:p>
          <a:p>
            <a:pPr lvl="0" algn="r">
              <a:defRPr/>
            </a:pPr>
            <a:r>
              <a:rPr lang="en-US" sz="1200" i="1" dirty="0">
                <a:solidFill>
                  <a:prstClr val="black"/>
                </a:solidFill>
                <a:latin typeface="+mn-lt"/>
              </a:rPr>
              <a:t>Lung-MAP Chairs: </a:t>
            </a:r>
            <a:r>
              <a:rPr lang="en-US" sz="1200" i="1" dirty="0" err="1">
                <a:solidFill>
                  <a:prstClr val="black"/>
                </a:solidFill>
                <a:latin typeface="+mn-lt"/>
              </a:rPr>
              <a:t>Borghaei</a:t>
            </a:r>
            <a:r>
              <a:rPr lang="en-US" sz="1200" i="1" dirty="0">
                <a:solidFill>
                  <a:prstClr val="black"/>
                </a:solidFill>
                <a:latin typeface="+mn-lt"/>
              </a:rPr>
              <a:t>, Reckamp (2022-2024)</a:t>
            </a:r>
          </a:p>
          <a:p>
            <a:pPr lvl="0" algn="r">
              <a:defRPr/>
            </a:pPr>
            <a:r>
              <a:rPr lang="en-US" sz="1200" i="1" dirty="0">
                <a:solidFill>
                  <a:prstClr val="black"/>
                </a:solidFill>
                <a:latin typeface="+mn-lt"/>
              </a:rPr>
              <a:t>Reckamp, Waqar (2024-Present)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p:txBody>
      </p:sp>
      <p:sp>
        <p:nvSpPr>
          <p:cNvPr id="3" name="TextBox 5">
            <a:extLst>
              <a:ext uri="{FF2B5EF4-FFF2-40B4-BE49-F238E27FC236}">
                <a16:creationId xmlns:a16="http://schemas.microsoft.com/office/drawing/2014/main" id="{02838337-B43D-B0B5-2D61-59036EC506F5}"/>
              </a:ext>
            </a:extLst>
          </p:cNvPr>
          <p:cNvSpPr txBox="1"/>
          <p:nvPr/>
        </p:nvSpPr>
        <p:spPr>
          <a:xfrm>
            <a:off x="620362" y="1565709"/>
            <a:ext cx="3988214" cy="1169551"/>
          </a:xfrm>
          <a:prstGeom prst="rect">
            <a:avLst/>
          </a:prstGeom>
          <a:noFill/>
          <a:ln>
            <a:solidFill>
              <a:schemeClr val="tx1"/>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sz="1400" b="1" dirty="0">
                <a:latin typeface="+mn-lt"/>
              </a:rPr>
              <a:t>Status: </a:t>
            </a:r>
          </a:p>
          <a:p>
            <a:r>
              <a:rPr lang="en-US" altLang="en-US" sz="1400" b="1" dirty="0">
                <a:latin typeface="+mn-lt"/>
              </a:rPr>
              <a:t>Study activation: 4/28/2025</a:t>
            </a:r>
          </a:p>
          <a:p>
            <a:r>
              <a:rPr lang="en-US" altLang="en-US" sz="1400" dirty="0">
                <a:latin typeface="+mn-lt"/>
              </a:rPr>
              <a:t>First participant registered: 5/22/2025</a:t>
            </a:r>
          </a:p>
          <a:p>
            <a:r>
              <a:rPr lang="en-US" altLang="en-US" sz="1400" b="1" dirty="0">
                <a:latin typeface="+mn-lt"/>
              </a:rPr>
              <a:t>Sites with S1800E open as of 9/19/2025: 316</a:t>
            </a:r>
          </a:p>
          <a:p>
            <a:r>
              <a:rPr lang="en-US" altLang="en-US" sz="1400" b="1" dirty="0">
                <a:latin typeface="+mn-lt"/>
              </a:rPr>
              <a:t>Accrual as of 9/19/2025: 24 patients (12 each arm)</a:t>
            </a:r>
          </a:p>
        </p:txBody>
      </p:sp>
    </p:spTree>
    <p:extLst>
      <p:ext uri="{BB962C8B-B14F-4D97-AF65-F5344CB8AC3E}">
        <p14:creationId xmlns:p14="http://schemas.microsoft.com/office/powerpoint/2010/main" val="723706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Status Update</a:t>
            </a:r>
          </a:p>
        </p:txBody>
      </p:sp>
      <p:sp>
        <p:nvSpPr>
          <p:cNvPr id="6" name="Content Placeholder 2">
            <a:extLst>
              <a:ext uri="{FF2B5EF4-FFF2-40B4-BE49-F238E27FC236}">
                <a16:creationId xmlns:a16="http://schemas.microsoft.com/office/drawing/2014/main" id="{E6387F21-7C68-6956-F5A8-24DCA7F74560}"/>
              </a:ext>
            </a:extLst>
          </p:cNvPr>
          <p:cNvSpPr>
            <a:spLocks noGrp="1" noChangeArrowheads="1"/>
          </p:cNvSpPr>
          <p:nvPr>
            <p:ph idx="1"/>
          </p:nvPr>
        </p:nvSpPr>
        <p:spPr>
          <a:xfrm>
            <a:off x="609600" y="1719747"/>
            <a:ext cx="7886700" cy="3829050"/>
          </a:xfrm>
        </p:spPr>
        <p:txBody>
          <a:bodyPr/>
          <a:lstStyle/>
          <a:p>
            <a:r>
              <a:rPr lang="en-US" altLang="en-US" sz="2800" dirty="0"/>
              <a:t>CTEP Full Approval: 4/24/2025</a:t>
            </a:r>
          </a:p>
          <a:p>
            <a:r>
              <a:rPr lang="en-US" altLang="en-US" sz="2800" dirty="0"/>
              <a:t>Activation Date: 4/28/2025</a:t>
            </a:r>
          </a:p>
          <a:p>
            <a:r>
              <a:rPr lang="en-US" altLang="en-US" sz="2800" dirty="0"/>
              <a:t>First Patient Registered: 5/22/2025</a:t>
            </a:r>
          </a:p>
          <a:p>
            <a:r>
              <a:rPr lang="en-US" altLang="en-US" sz="2800" dirty="0"/>
              <a:t>Sites with S1800E open as of 9/19/2025: 316</a:t>
            </a:r>
          </a:p>
          <a:p>
            <a:r>
              <a:rPr lang="en-US" altLang="en-US" sz="2800" dirty="0"/>
              <a:t>Accrual as of 9/19/2025: 24 patients </a:t>
            </a:r>
          </a:p>
          <a:p>
            <a:endParaRPr lang="en-US" altLang="en-US" dirty="0"/>
          </a:p>
        </p:txBody>
      </p:sp>
    </p:spTree>
    <p:extLst>
      <p:ext uri="{BB962C8B-B14F-4D97-AF65-F5344CB8AC3E}">
        <p14:creationId xmlns:p14="http://schemas.microsoft.com/office/powerpoint/2010/main" val="1245149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S1800E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4"/>
            <a:ext cx="5600542" cy="4107009"/>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Saiama</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Waqar, M.D.</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Siteman</a:t>
            </a: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Cancer Center/Washington University School of Medicine</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Tianhong</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(Tina) Li, M.D., Ph.D. </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University of California Davis Comprehensive Cancer Center</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S1800EMedicalQuery@swog.org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jbeeler@swog.org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285841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CA1F-45CB-578B-4D83-5D72A4B0A2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AF6902-7429-38BA-FE6A-AB508004AD40}"/>
              </a:ext>
            </a:extLst>
          </p:cNvPr>
          <p:cNvSpPr>
            <a:spLocks noGrp="1"/>
          </p:cNvSpPr>
          <p:nvPr>
            <p:ph type="ctrTitle"/>
          </p:nvPr>
        </p:nvSpPr>
        <p:spPr>
          <a:xfrm>
            <a:off x="973836" y="1055710"/>
            <a:ext cx="10058400" cy="3566160"/>
          </a:xfrm>
        </p:spPr>
        <p:txBody>
          <a:bodyPr>
            <a:normAutofit/>
          </a:bodyPr>
          <a:lstStyle/>
          <a:p>
            <a:r>
              <a:rPr lang="en-US" sz="8000" dirty="0"/>
              <a:t>Q &amp; A Session</a:t>
            </a:r>
          </a:p>
        </p:txBody>
      </p:sp>
      <p:sp>
        <p:nvSpPr>
          <p:cNvPr id="6" name="Subtitle 5">
            <a:extLst>
              <a:ext uri="{FF2B5EF4-FFF2-40B4-BE49-F238E27FC236}">
                <a16:creationId xmlns:a16="http://schemas.microsoft.com/office/drawing/2014/main" id="{7489E34B-2CC3-B797-D895-0691FC89EDD8}"/>
              </a:ext>
            </a:extLst>
          </p:cNvPr>
          <p:cNvSpPr>
            <a:spLocks noGrp="1"/>
          </p:cNvSpPr>
          <p:nvPr>
            <p:ph type="subTitle" idx="1"/>
          </p:nvPr>
        </p:nvSpPr>
        <p:spPr>
          <a:xfrm>
            <a:off x="1066800" y="4777318"/>
            <a:ext cx="10058400" cy="1143000"/>
          </a:xfrm>
        </p:spPr>
        <p:txBody>
          <a:bodyPr>
            <a:normAutofit/>
          </a:bodyPr>
          <a:lstStyle/>
          <a:p>
            <a:r>
              <a:rPr lang="en-US" dirty="0"/>
              <a:t>Karen Reckamp, MD,MS, chair, Lung-MAP (SWOG)</a:t>
            </a:r>
          </a:p>
          <a:p>
            <a:r>
              <a:rPr lang="en-US" dirty="0"/>
              <a:t>All Attendees</a:t>
            </a:r>
          </a:p>
        </p:txBody>
      </p:sp>
      <p:sp>
        <p:nvSpPr>
          <p:cNvPr id="3" name="Slide Number Placeholder 2">
            <a:extLst>
              <a:ext uri="{FF2B5EF4-FFF2-40B4-BE49-F238E27FC236}">
                <a16:creationId xmlns:a16="http://schemas.microsoft.com/office/drawing/2014/main" id="{F66F307F-2025-2274-BB69-45D8D32BCD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28BC2B0C-B3AC-7EDC-7CBF-78BF72DE9A5E}"/>
              </a:ext>
            </a:extLst>
          </p:cNvPr>
          <p:cNvSpPr/>
          <p:nvPr/>
        </p:nvSpPr>
        <p:spPr>
          <a:xfrm>
            <a:off x="6657444" y="713232"/>
            <a:ext cx="4214772" cy="2715768"/>
          </a:xfrm>
          <a:prstGeom prst="wedgeEllipseCallout">
            <a:avLst>
              <a:gd name="adj1" fmla="val -35895"/>
              <a:gd name="adj2" fmla="val 47147"/>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Virtual attendees</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Place your questions in the chat box and a team member will read it out loud for the Lung-MAP team to answer.</a:t>
            </a:r>
          </a:p>
        </p:txBody>
      </p:sp>
    </p:spTree>
    <p:extLst>
      <p:ext uri="{BB962C8B-B14F-4D97-AF65-F5344CB8AC3E}">
        <p14:creationId xmlns:p14="http://schemas.microsoft.com/office/powerpoint/2010/main" val="202705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7" y="181063"/>
            <a:ext cx="11031419" cy="3566160"/>
          </a:xfrm>
        </p:spPr>
        <p:txBody>
          <a:bodyPr>
            <a:normAutofit/>
          </a:bodyPr>
          <a:lstStyle/>
          <a:p>
            <a:r>
              <a:rPr lang="en-US" dirty="0"/>
              <a:t>S1900N</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Randomized Phase II Study of TROP-2 ADC alone, PD1-VEGF bispecific alone, or combination TROP-2 ADC and PD1-VEGF bispecific in Participants with Previously-Treated Actionable Genomic Alteration Positive Stage IV or Recurrent Non-Small Cell Lung Cancer (Lung-MAP Sub-Study)</a:t>
            </a:r>
            <a:br>
              <a:rPr lang="en-US" sz="2400" dirty="0">
                <a:solidFill>
                  <a:schemeClr val="tx2">
                    <a:lumMod val="50000"/>
                  </a:schemeClr>
                </a:solidFill>
              </a:rPr>
            </a:br>
            <a:endParaRPr lang="en-US" sz="2200" dirty="0"/>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ubtitle 5">
            <a:extLst>
              <a:ext uri="{FF2B5EF4-FFF2-40B4-BE49-F238E27FC236}">
                <a16:creationId xmlns:a16="http://schemas.microsoft.com/office/drawing/2014/main" id="{3FD1B6F0-6222-4C4E-5FF0-78E03C841E4F}"/>
              </a:ext>
            </a:extLst>
          </p:cNvPr>
          <p:cNvSpPr>
            <a:spLocks noGrp="1"/>
          </p:cNvSpPr>
          <p:nvPr>
            <p:ph type="subTitle" idx="1"/>
          </p:nvPr>
        </p:nvSpPr>
        <p:spPr>
          <a:xfrm>
            <a:off x="526070" y="3620490"/>
            <a:ext cx="11139855" cy="1133838"/>
          </a:xfrm>
        </p:spPr>
        <p:txBody>
          <a:bodyPr numCol="3">
            <a:noAutofit/>
          </a:bodyPr>
          <a:lstStyle/>
          <a:p>
            <a:r>
              <a:rPr lang="en-US" sz="2000" b="1" dirty="0">
                <a:solidFill>
                  <a:schemeClr val="tx1">
                    <a:lumMod val="85000"/>
                    <a:lumOff val="15000"/>
                  </a:schemeClr>
                </a:solidFill>
              </a:rPr>
              <a:t>Susan Scott, MD</a:t>
            </a:r>
          </a:p>
          <a:p>
            <a:pPr>
              <a:spcBef>
                <a:spcPts val="600"/>
              </a:spcBef>
              <a:spcAft>
                <a:spcPts val="0"/>
              </a:spcAft>
            </a:pPr>
            <a:r>
              <a:rPr lang="en-US" sz="1800" cap="none" dirty="0">
                <a:solidFill>
                  <a:schemeClr val="tx1">
                    <a:lumMod val="85000"/>
                    <a:lumOff val="15000"/>
                  </a:schemeClr>
                </a:solidFill>
              </a:rPr>
              <a:t>Study Chair (ECOG-ACRIN)</a:t>
            </a:r>
          </a:p>
          <a:p>
            <a:r>
              <a:rPr lang="en-US" sz="2000" b="1" dirty="0">
                <a:effectLst/>
                <a:ea typeface="Times New Roman" panose="02020603050405020304" pitchFamily="18" charset="0"/>
              </a:rPr>
              <a:t>Jonathan Riess</a:t>
            </a:r>
            <a:r>
              <a:rPr lang="en-US" sz="2000" b="1" dirty="0">
                <a:solidFill>
                  <a:schemeClr val="tx1">
                    <a:lumMod val="85000"/>
                    <a:lumOff val="15000"/>
                  </a:schemeClr>
                </a:solidFill>
              </a:rPr>
              <a:t>, MD</a:t>
            </a:r>
          </a:p>
          <a:p>
            <a:pPr>
              <a:spcBef>
                <a:spcPts val="600"/>
              </a:spcBef>
              <a:spcAft>
                <a:spcPts val="0"/>
              </a:spcAft>
            </a:pPr>
            <a:r>
              <a:rPr lang="en-US" sz="1800" cap="none" dirty="0">
                <a:solidFill>
                  <a:schemeClr val="tx1">
                    <a:lumMod val="85000"/>
                    <a:lumOff val="15000"/>
                  </a:schemeClr>
                </a:solidFill>
              </a:rPr>
              <a:t>Study Co-chair (SWOG)</a:t>
            </a:r>
          </a:p>
        </p:txBody>
      </p:sp>
      <p:sp>
        <p:nvSpPr>
          <p:cNvPr id="2" name="TextBox 1">
            <a:extLst>
              <a:ext uri="{FF2B5EF4-FFF2-40B4-BE49-F238E27FC236}">
                <a16:creationId xmlns:a16="http://schemas.microsoft.com/office/drawing/2014/main" id="{701B0436-095E-DC71-50A9-2235D1B68E02}"/>
              </a:ext>
            </a:extLst>
          </p:cNvPr>
          <p:cNvSpPr txBox="1"/>
          <p:nvPr/>
        </p:nvSpPr>
        <p:spPr>
          <a:xfrm>
            <a:off x="7905750" y="3620490"/>
            <a:ext cx="3028950" cy="721223"/>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W.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Statistical Chair (SWOG)</a:t>
            </a:r>
          </a:p>
        </p:txBody>
      </p:sp>
      <p:sp>
        <p:nvSpPr>
          <p:cNvPr id="6" name="TextBox 5">
            <a:extLst>
              <a:ext uri="{FF2B5EF4-FFF2-40B4-BE49-F238E27FC236}">
                <a16:creationId xmlns:a16="http://schemas.microsoft.com/office/drawing/2014/main" id="{C5F965A7-2D1B-CCFF-68B9-D31635ECEFDB}"/>
              </a:ext>
            </a:extLst>
          </p:cNvPr>
          <p:cNvSpPr txBox="1"/>
          <p:nvPr/>
        </p:nvSpPr>
        <p:spPr>
          <a:xfrm>
            <a:off x="526070" y="4521827"/>
            <a:ext cx="8964439" cy="1133838"/>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John Wrangle,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Study Champion (SWOG)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9938854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Arial" panose="020B0604020202020204" pitchFamily="34" charset="0"/>
              </a:rPr>
              <a:t>Disclosures</a:t>
            </a:r>
          </a:p>
        </p:txBody>
      </p:sp>
      <p:sp>
        <p:nvSpPr>
          <p:cNvPr id="3" name="Content Placeholder 2">
            <a:extLst>
              <a:ext uri="{FF2B5EF4-FFF2-40B4-BE49-F238E27FC236}">
                <a16:creationId xmlns:a16="http://schemas.microsoft.com/office/drawing/2014/main" id="{EB1CF42F-D479-5A82-E49B-7813E13CB88C}"/>
              </a:ext>
            </a:extLst>
          </p:cNvPr>
          <p:cNvSpPr>
            <a:spLocks noGrp="1"/>
          </p:cNvSpPr>
          <p:nvPr>
            <p:ph idx="1"/>
          </p:nvPr>
        </p:nvSpPr>
        <p:spPr/>
        <p:txBody>
          <a:bodyPr>
            <a:normAutofit/>
          </a:bodyPr>
          <a:lstStyle/>
          <a:p>
            <a:pPr marL="0" indent="0">
              <a:buNone/>
            </a:pPr>
            <a:r>
              <a:rPr lang="en-US" sz="2400" b="1" dirty="0"/>
              <a:t>Research Funding (to institution): </a:t>
            </a:r>
          </a:p>
          <a:p>
            <a:pPr marL="0" indent="0">
              <a:buNone/>
            </a:pPr>
            <a:r>
              <a:rPr lang="en-US" sz="2400" dirty="0"/>
              <a:t>Pfizer, Boehringer Ingelheim, Revolution Medicines, </a:t>
            </a:r>
            <a:r>
              <a:rPr lang="en-US" sz="2400" dirty="0" err="1"/>
              <a:t>ArriVent</a:t>
            </a:r>
            <a:r>
              <a:rPr lang="en-US" sz="2400" dirty="0"/>
              <a:t>, </a:t>
            </a:r>
            <a:r>
              <a:rPr lang="en-US" sz="2400" dirty="0" err="1"/>
              <a:t>Nuvalent</a:t>
            </a:r>
            <a:r>
              <a:rPr lang="en-US" sz="2400" dirty="0"/>
              <a:t>, </a:t>
            </a:r>
            <a:r>
              <a:rPr lang="en-US" sz="2400" dirty="0" err="1"/>
              <a:t>Kinnate</a:t>
            </a:r>
            <a:r>
              <a:rPr lang="en-US" sz="2400" dirty="0"/>
              <a:t>, IO Biotech, AstraZeneca, Summit, Merck, Novartis.</a:t>
            </a:r>
          </a:p>
          <a:p>
            <a:pPr marL="0" indent="0">
              <a:buNone/>
            </a:pPr>
            <a:endParaRPr lang="en-US" sz="2400" dirty="0"/>
          </a:p>
          <a:p>
            <a:pPr marL="0" marR="0">
              <a:buNone/>
            </a:pPr>
            <a:r>
              <a:rPr lang="en-US" sz="2400" b="1" dirty="0"/>
              <a:t>Consulting/Advisory Board: </a:t>
            </a:r>
          </a:p>
          <a:p>
            <a:pPr marL="0" marR="0">
              <a:buNone/>
            </a:pPr>
            <a:r>
              <a:rPr lang="en-US" sz="2400" dirty="0"/>
              <a:t>BMS, Jannsen, Roche/Genentech, Regeneron, </a:t>
            </a:r>
            <a:r>
              <a:rPr lang="en-US" sz="2400" dirty="0" err="1"/>
              <a:t>Oncohost</a:t>
            </a:r>
            <a:r>
              <a:rPr lang="en-US" sz="2400" dirty="0"/>
              <a:t>, Merck, Pfizer, GSK, Bicycle Therapeutics, Daiichi Sankyo, </a:t>
            </a:r>
            <a:r>
              <a:rPr lang="en-US" sz="2400" dirty="0" err="1"/>
              <a:t>Replimmune</a:t>
            </a:r>
            <a:r>
              <a:rPr lang="en-US" sz="2400" dirty="0"/>
              <a:t>, AstraZeneca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solidFill>
                  <a:schemeClr val="tx1"/>
                </a:solidFill>
              </a:rPr>
              <a:t> </a:t>
            </a:r>
          </a:p>
          <a:p>
            <a:pPr marL="0" indent="0">
              <a:buNone/>
            </a:pPr>
            <a:endParaRPr lang="en-US" dirty="0"/>
          </a:p>
          <a:p>
            <a:pPr marL="0" indent="0">
              <a:buNone/>
            </a:pPr>
            <a:endParaRPr lang="en-US" dirty="0"/>
          </a:p>
        </p:txBody>
      </p:sp>
      <p:sp>
        <p:nvSpPr>
          <p:cNvPr id="6" name="Content Placeholder 2"/>
          <p:cNvSpPr txBox="1">
            <a:spLocks/>
          </p:cNvSpPr>
          <p:nvPr/>
        </p:nvSpPr>
        <p:spPr>
          <a:xfrm>
            <a:off x="587646" y="1683068"/>
            <a:ext cx="11078307" cy="5076458"/>
          </a:xfrm>
          <a:prstGeom prst="rect">
            <a:avLst/>
          </a:prstGeom>
        </p:spPr>
        <p:txBody>
          <a:bodyPr vert="horz" lIns="121621" tIns="60809" rIns="121621" bIns="60809" rtlCol="0">
            <a:noAutofit/>
          </a:bodyPr>
          <a:lstStyle>
            <a:lvl1pPr marL="253366" indent="-253366"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3200" kern="1200">
                <a:solidFill>
                  <a:schemeClr val="tx1"/>
                </a:solidFill>
                <a:latin typeface="+mn-lt"/>
                <a:ea typeface="+mn-ea"/>
                <a:cs typeface="+mn-cs"/>
              </a:defRPr>
            </a:lvl1pPr>
            <a:lvl2pPr marL="751638" indent="-335711"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900" kern="1200">
                <a:solidFill>
                  <a:schemeClr val="tx1"/>
                </a:solidFill>
                <a:latin typeface="+mn-lt"/>
                <a:ea typeface="+mn-ea"/>
                <a:cs typeface="+mn-cs"/>
              </a:defRPr>
            </a:lvl2pPr>
            <a:lvl3pPr marL="1180245" indent="-263917"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2700" kern="1200">
                <a:solidFill>
                  <a:schemeClr val="tx1"/>
                </a:solidFill>
                <a:latin typeface="+mn-lt"/>
                <a:ea typeface="+mn-ea"/>
                <a:cs typeface="+mn-cs"/>
              </a:defRPr>
            </a:lvl3pPr>
            <a:lvl4pPr marL="1606734" indent="-304027"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2035337" indent="-249141" algn="l" defTabSz="1216139" rtl="0" eaLnBrk="1" latinLnBrk="0" hangingPunct="1">
              <a:lnSpc>
                <a:spcPct val="90000"/>
              </a:lnSpc>
              <a:spcBef>
                <a:spcPts val="0"/>
              </a:spcBef>
              <a:spcAft>
                <a:spcPts val="799"/>
              </a:spcAft>
              <a:buClr>
                <a:srgbClr val="00457C"/>
              </a:buClr>
              <a:buFont typeface="Arial" panose="020B0604020202020204" pitchFamily="34" charset="0"/>
              <a:buChar char="•"/>
              <a:tabLst/>
              <a:defRPr sz="2400" kern="1200">
                <a:solidFill>
                  <a:schemeClr val="tx1"/>
                </a:solidFill>
                <a:latin typeface="+mn-lt"/>
                <a:ea typeface="+mn-ea"/>
                <a:cs typeface="+mn-cs"/>
              </a:defRPr>
            </a:lvl5pPr>
            <a:lvl6pPr marL="3344363"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2437"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0502"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68566"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415927" marR="0" lvl="1" indent="0"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3751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67D0D-82F8-3BDB-6C58-C7E844E5D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A96F1-439B-166D-324A-481E413C0934}"/>
              </a:ext>
            </a:extLst>
          </p:cNvPr>
          <p:cNvSpPr>
            <a:spLocks noGrp="1"/>
          </p:cNvSpPr>
          <p:nvPr>
            <p:ph type="title"/>
          </p:nvPr>
        </p:nvSpPr>
        <p:spPr>
          <a:xfrm>
            <a:off x="822960" y="335695"/>
            <a:ext cx="10546080" cy="760949"/>
          </a:xfrm>
        </p:spPr>
        <p:txBody>
          <a:bodyPr/>
          <a:lstStyle/>
          <a:p>
            <a:r>
              <a:rPr lang="en-US" dirty="0"/>
              <a:t>Top-Accruing Investigators Last 12 Months</a:t>
            </a:r>
          </a:p>
        </p:txBody>
      </p:sp>
      <p:graphicFrame>
        <p:nvGraphicFramePr>
          <p:cNvPr id="5" name="Content Placeholder 4">
            <a:extLst>
              <a:ext uri="{FF2B5EF4-FFF2-40B4-BE49-F238E27FC236}">
                <a16:creationId xmlns:a16="http://schemas.microsoft.com/office/drawing/2014/main" id="{F57E2412-962F-C7D5-92E3-47BBA9D41615}"/>
              </a:ext>
            </a:extLst>
          </p:cNvPr>
          <p:cNvGraphicFramePr>
            <a:graphicFrameLocks noGrp="1"/>
          </p:cNvGraphicFramePr>
          <p:nvPr>
            <p:ph idx="1"/>
            <p:extLst>
              <p:ext uri="{D42A27DB-BD31-4B8C-83A1-F6EECF244321}">
                <p14:modId xmlns:p14="http://schemas.microsoft.com/office/powerpoint/2010/main" val="3895413448"/>
              </p:ext>
            </p:extLst>
          </p:nvPr>
        </p:nvGraphicFramePr>
        <p:xfrm>
          <a:off x="822960" y="1161288"/>
          <a:ext cx="10744199" cy="4974338"/>
        </p:xfrm>
        <a:graphic>
          <a:graphicData uri="http://schemas.openxmlformats.org/drawingml/2006/table">
            <a:tbl>
              <a:tblPr firstRow="1" bandRow="1"/>
              <a:tblGrid>
                <a:gridCol w="2779776">
                  <a:extLst>
                    <a:ext uri="{9D8B030D-6E8A-4147-A177-3AD203B41FA5}">
                      <a16:colId xmlns:a16="http://schemas.microsoft.com/office/drawing/2014/main" val="1662829307"/>
                    </a:ext>
                  </a:extLst>
                </a:gridCol>
                <a:gridCol w="7040905">
                  <a:extLst>
                    <a:ext uri="{9D8B030D-6E8A-4147-A177-3AD203B41FA5}">
                      <a16:colId xmlns:a16="http://schemas.microsoft.com/office/drawing/2014/main" val="2416062243"/>
                    </a:ext>
                  </a:extLst>
                </a:gridCol>
                <a:gridCol w="923518">
                  <a:extLst>
                    <a:ext uri="{9D8B030D-6E8A-4147-A177-3AD203B41FA5}">
                      <a16:colId xmlns:a16="http://schemas.microsoft.com/office/drawing/2014/main" val="959817269"/>
                    </a:ext>
                  </a:extLst>
                </a:gridCol>
              </a:tblGrid>
              <a:tr h="393420">
                <a:tc>
                  <a:txBody>
                    <a:bodyPr/>
                    <a:lstStyle/>
                    <a:p>
                      <a:pPr marL="0" marR="0">
                        <a:spcAft>
                          <a:spcPts val="600"/>
                        </a:spcAft>
                        <a:buNone/>
                      </a:pP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Kim-Son Nguyen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Palo Alto Medical Foundation-Sunnyvale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82115564"/>
                  </a:ext>
                </a:extLst>
              </a:tr>
              <a:tr h="393420">
                <a:tc>
                  <a:txBody>
                    <a:bodyPr/>
                    <a:lstStyle/>
                    <a:p>
                      <a:pPr marL="0" marR="0">
                        <a:spcAft>
                          <a:spcPts val="600"/>
                        </a:spcAft>
                        <a:buNone/>
                      </a:pPr>
                      <a:r>
                        <a:rPr lang="en-US" sz="2000" b="1" dirty="0">
                          <a:effectLst/>
                          <a:latin typeface="Calibri" panose="020F0502020204030204" pitchFamily="34" charset="0"/>
                          <a:ea typeface="Calibri" panose="020F0502020204030204" pitchFamily="34" charset="0"/>
                          <a:cs typeface="Calibri" panose="020F0502020204030204" pitchFamily="34" charset="0"/>
                        </a:rPr>
                        <a:t>Zeyad Kanaan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Sutter Pacific Medical Foundation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a:effectLst/>
                          <a:latin typeface="Calibri" panose="020F0502020204030204" pitchFamily="34" charset="0"/>
                          <a:ea typeface="Calibri" panose="020F0502020204030204" pitchFamily="34" charset="0"/>
                          <a:cs typeface="Calibri" panose="020F0502020204030204" pitchFamily="34" charset="0"/>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71532627"/>
                  </a:ext>
                </a:extLst>
              </a:tr>
              <a:tr h="646718">
                <a:tc>
                  <a:txBody>
                    <a:bodyPr/>
                    <a:lstStyle/>
                    <a:p>
                      <a:pPr marL="0" marR="0">
                        <a:spcAft>
                          <a:spcPts val="600"/>
                        </a:spcAft>
                        <a:buNone/>
                      </a:pP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Chao Huang</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 Kansas Hospital-Westwood Ca Ctr (8) </a:t>
                      </a:r>
                      <a:r>
                        <a:rPr lang="en-US"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Kansas City VAMC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32876659"/>
                  </a:ext>
                </a:extLst>
              </a:tr>
              <a:tr h="393420">
                <a:tc>
                  <a:txBody>
                    <a:bodyPr/>
                    <a:lstStyle/>
                    <a:p>
                      <a:pPr marL="0" marR="0">
                        <a:spcAft>
                          <a:spcPts val="600"/>
                        </a:spcAft>
                        <a:buNone/>
                      </a:pPr>
                      <a:r>
                        <a:rPr lang="en-US" sz="2000" b="1" dirty="0">
                          <a:effectLst/>
                          <a:latin typeface="Calibri" panose="020F0502020204030204" pitchFamily="34" charset="0"/>
                          <a:ea typeface="Calibri" panose="020F0502020204030204" pitchFamily="34" charset="0"/>
                          <a:cs typeface="Calibri" panose="020F0502020204030204" pitchFamily="34" charset="0"/>
                        </a:rPr>
                        <a:t>Toni </a:t>
                      </a:r>
                      <a:r>
                        <a:rPr lang="en-US" sz="2000" b="1" dirty="0" err="1">
                          <a:effectLst/>
                          <a:latin typeface="Calibri" panose="020F0502020204030204" pitchFamily="34" charset="0"/>
                          <a:ea typeface="Calibri" panose="020F0502020204030204" pitchFamily="34" charset="0"/>
                          <a:cs typeface="Calibri" panose="020F0502020204030204" pitchFamily="34" charset="0"/>
                        </a:rPr>
                        <a:t>Pacioles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Edwards Comprehensive Cancer Center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15552643"/>
                  </a:ext>
                </a:extLst>
              </a:tr>
              <a:tr h="393420">
                <a:tc>
                  <a:txBody>
                    <a:bodyPr/>
                    <a:lstStyle/>
                    <a:p>
                      <a:pPr marL="0" marR="0">
                        <a:spcAft>
                          <a:spcPts val="600"/>
                        </a:spcAft>
                        <a:buNone/>
                      </a:pP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Muhammad Omer Jamil</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Edwards Comprehensive Cancer Center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08028385"/>
                  </a:ext>
                </a:extLst>
              </a:tr>
              <a:tr h="393420">
                <a:tc>
                  <a:txBody>
                    <a:bodyPr/>
                    <a:lstStyle/>
                    <a:p>
                      <a:pPr marL="0" marR="0">
                        <a:spcAft>
                          <a:spcPts val="600"/>
                        </a:spcAft>
                        <a:buNone/>
                      </a:pPr>
                      <a:r>
                        <a:rPr lang="en-US" sz="2000" b="1" dirty="0">
                          <a:effectLst/>
                          <a:latin typeface="Calibri" panose="020F0502020204030204" pitchFamily="34" charset="0"/>
                          <a:ea typeface="Calibri" panose="020F0502020204030204" pitchFamily="34" charset="0"/>
                          <a:cs typeface="Calibri" panose="020F0502020204030204" pitchFamily="34" charset="0"/>
                        </a:rPr>
                        <a:t>Oleksandra </a:t>
                      </a:r>
                      <a:r>
                        <a:rPr lang="en-US" sz="2000" b="1" dirty="0" err="1">
                          <a:effectLst/>
                          <a:latin typeface="Calibri" panose="020F0502020204030204" pitchFamily="34" charset="0"/>
                          <a:ea typeface="Calibri" panose="020F0502020204030204" pitchFamily="34" charset="0"/>
                          <a:cs typeface="Calibri" panose="020F0502020204030204" pitchFamily="34" charset="0"/>
                        </a:rPr>
                        <a:t>Lupak</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Ralph H Johnson VA Medical Center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01584060"/>
                  </a:ext>
                </a:extLst>
              </a:tr>
              <a:tr h="393420">
                <a:tc>
                  <a:txBody>
                    <a:bodyPr/>
                    <a:lstStyle/>
                    <a:p>
                      <a:pPr marL="0" marR="0">
                        <a:spcAft>
                          <a:spcPts val="600"/>
                        </a:spcAft>
                        <a:buNone/>
                      </a:pP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Moises Harari-</a:t>
                      </a:r>
                      <a:r>
                        <a:rPr lang="en-US" sz="20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Turquie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University of New Mexico Cancer Center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8760316"/>
                  </a:ext>
                </a:extLst>
              </a:tr>
              <a:tr h="393420">
                <a:tc>
                  <a:txBody>
                    <a:bodyPr/>
                    <a:lstStyle/>
                    <a:p>
                      <a:pPr marL="0" marR="0">
                        <a:spcAft>
                          <a:spcPts val="600"/>
                        </a:spcAft>
                        <a:buNone/>
                      </a:pPr>
                      <a:r>
                        <a:rPr lang="en-US" sz="2000" b="1" dirty="0">
                          <a:effectLst/>
                          <a:latin typeface="Calibri" panose="020F0502020204030204" pitchFamily="34" charset="0"/>
                          <a:ea typeface="Calibri" panose="020F0502020204030204" pitchFamily="34" charset="0"/>
                          <a:cs typeface="Calibri" panose="020F0502020204030204" pitchFamily="34" charset="0"/>
                        </a:rPr>
                        <a:t>Gauri Kiefer</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a:effectLst/>
                          <a:latin typeface="Calibri" panose="020F0502020204030204" pitchFamily="34" charset="0"/>
                          <a:ea typeface="Calibri" panose="020F0502020204030204" pitchFamily="34" charset="0"/>
                          <a:cs typeface="Calibri" panose="020F0502020204030204" pitchFamily="34" charset="0"/>
                        </a:rPr>
                        <a:t>UPMC Cancer Centers - Arnold Palmer Pavilion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03216998"/>
                  </a:ext>
                </a:extLst>
              </a:tr>
              <a:tr h="393420">
                <a:tc>
                  <a:txBody>
                    <a:bodyPr/>
                    <a:lstStyle/>
                    <a:p>
                      <a:pPr marL="0" marR="0">
                        <a:spcAft>
                          <a:spcPts val="600"/>
                        </a:spcAft>
                        <a:buNone/>
                      </a:pPr>
                      <a:r>
                        <a:rPr lang="en-US" sz="20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Tianhong</a:t>
                      </a: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Li</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Mather VA Medical Ctr (3) </a:t>
                      </a:r>
                      <a:r>
                        <a:rPr lang="en-US"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UC Davis CCC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21206858"/>
                  </a:ext>
                </a:extLst>
              </a:tr>
              <a:tr h="393420">
                <a:tc>
                  <a:txBody>
                    <a:bodyPr/>
                    <a:lstStyle/>
                    <a:p>
                      <a:pPr marL="0" marR="0">
                        <a:spcAft>
                          <a:spcPts val="600"/>
                        </a:spcAft>
                        <a:buNone/>
                      </a:pPr>
                      <a:r>
                        <a:rPr lang="en-US" sz="2000" b="1" dirty="0">
                          <a:effectLst/>
                          <a:latin typeface="Calibri" panose="020F0502020204030204" pitchFamily="34" charset="0"/>
                          <a:ea typeface="Calibri" panose="020F0502020204030204" pitchFamily="34" charset="0"/>
                          <a:cs typeface="Calibri" panose="020F0502020204030204" pitchFamily="34" charset="0"/>
                        </a:rPr>
                        <a:t>David Groteluschen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a:effectLst/>
                          <a:latin typeface="Calibri" panose="020F0502020204030204" pitchFamily="34" charset="0"/>
                          <a:ea typeface="Calibri" panose="020F0502020204030204" pitchFamily="34" charset="0"/>
                          <a:cs typeface="Calibri" panose="020F0502020204030204" pitchFamily="34" charset="0"/>
                        </a:rPr>
                        <a:t>Saint Vincent Hospital Cancer Ctr at Saint Mary's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69566428"/>
                  </a:ext>
                </a:extLst>
              </a:tr>
              <a:tr h="393420">
                <a:tc>
                  <a:txBody>
                    <a:bodyPr/>
                    <a:lstStyle/>
                    <a:p>
                      <a:pPr marL="0" marR="0">
                        <a:spcAft>
                          <a:spcPts val="600"/>
                        </a:spcAft>
                        <a:buNone/>
                      </a:pP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Huy Nguyen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Palo Alto Medical Foundation-Sunnyvale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99977148"/>
                  </a:ext>
                </a:extLst>
              </a:tr>
              <a:tr h="393420">
                <a:tc>
                  <a:txBody>
                    <a:bodyPr/>
                    <a:lstStyle/>
                    <a:p>
                      <a:pPr marL="0" marR="0">
                        <a:spcAft>
                          <a:spcPts val="600"/>
                        </a:spcAft>
                        <a:buNone/>
                      </a:pPr>
                      <a:r>
                        <a:rPr lang="en-US" sz="2000" b="1" dirty="0">
                          <a:effectLst/>
                          <a:latin typeface="Calibri" panose="020F0502020204030204" pitchFamily="34" charset="0"/>
                          <a:ea typeface="Calibri" panose="020F0502020204030204" pitchFamily="34" charset="0"/>
                          <a:cs typeface="Calibri" panose="020F0502020204030204" pitchFamily="34" charset="0"/>
                        </a:rPr>
                        <a:t>Nishant </a:t>
                      </a:r>
                      <a:r>
                        <a:rPr lang="en-US" sz="2000" b="1" dirty="0" err="1">
                          <a:effectLst/>
                          <a:latin typeface="Calibri" panose="020F0502020204030204" pitchFamily="34" charset="0"/>
                          <a:ea typeface="Calibri" panose="020F0502020204030204" pitchFamily="34" charset="0"/>
                          <a:cs typeface="Calibri" panose="020F0502020204030204" pitchFamily="34" charset="0"/>
                        </a:rPr>
                        <a:t>Tageja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UPMC Hillman Cancer Center – Monroeville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spcAft>
                          <a:spcPts val="60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826371"/>
                  </a:ext>
                </a:extLst>
              </a:tr>
            </a:tbl>
          </a:graphicData>
        </a:graphic>
      </p:graphicFrame>
      <p:sp>
        <p:nvSpPr>
          <p:cNvPr id="4" name="Slide Number Placeholder 3">
            <a:extLst>
              <a:ext uri="{FF2B5EF4-FFF2-40B4-BE49-F238E27FC236}">
                <a16:creationId xmlns:a16="http://schemas.microsoft.com/office/drawing/2014/main" id="{C61FD2F7-DE38-DD2D-54E0-BA0090E59A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992174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EC13C9-2690-0AC1-E5A4-3883E5387373}"/>
              </a:ext>
            </a:extLst>
          </p:cNvPr>
          <p:cNvSpPr>
            <a:spLocks noGrp="1"/>
          </p:cNvSpPr>
          <p:nvPr>
            <p:ph type="sldNum" sz="quarter" idx="12"/>
          </p:nvPr>
        </p:nvSpPr>
        <p:spPr>
          <a:xfrm>
            <a:off x="106757" y="5851613"/>
            <a:ext cx="8111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3265FE1-2D59-0A0C-6B91-FAEF59AF7CD5}"/>
              </a:ext>
            </a:extLst>
          </p:cNvPr>
          <p:cNvSpPr txBox="1"/>
          <p:nvPr/>
        </p:nvSpPr>
        <p:spPr>
          <a:xfrm>
            <a:off x="8333417" y="84732"/>
            <a:ext cx="3674313" cy="1692771"/>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a:ea typeface="+mn-ea"/>
                <a:cs typeface="+mn-cs"/>
              </a:rPr>
              <a:t>Study Chairs: Scott, Riess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a:ea typeface="+mn-ea"/>
                <a:cs typeface="+mn-cs"/>
              </a:rPr>
              <a:t>	Statisticians: Redman, Minichiello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a:ea typeface="+mn-ea"/>
                <a:cs typeface="+mn-cs"/>
              </a:rPr>
              <a:t>Data Coordinator: Moralda</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a:ea typeface="+mn-ea"/>
                <a:cs typeface="+mn-cs"/>
              </a:rPr>
              <a:t>Protocol Project Manager: Chadwell </a:t>
            </a:r>
          </a:p>
          <a:p>
            <a:pPr algn="r" defTabSz="457200">
              <a:defRPr/>
            </a:pPr>
            <a:r>
              <a:rPr lang="en-US" sz="1300" i="1" dirty="0">
                <a:solidFill>
                  <a:prstClr val="black"/>
                </a:solidFill>
              </a:rPr>
              <a:t>Study Champion:  Wrangle</a:t>
            </a:r>
          </a:p>
          <a:p>
            <a:pPr algn="r" defTabSz="457200">
              <a:defRPr/>
            </a:pPr>
            <a:r>
              <a:rPr lang="en-US" sz="1300" i="1" dirty="0">
                <a:solidFill>
                  <a:prstClr val="black"/>
                </a:solidFill>
              </a:rPr>
              <a:t>Lung-MAP Chairs: </a:t>
            </a:r>
            <a:r>
              <a:rPr lang="en-US" sz="1300" i="1" dirty="0" err="1">
                <a:solidFill>
                  <a:prstClr val="black"/>
                </a:solidFill>
              </a:rPr>
              <a:t>Borghaei</a:t>
            </a:r>
            <a:r>
              <a:rPr lang="en-US" sz="1300" i="1" dirty="0">
                <a:solidFill>
                  <a:prstClr val="black"/>
                </a:solidFill>
              </a:rPr>
              <a:t>, Reckamp (2022-2024)</a:t>
            </a:r>
          </a:p>
          <a:p>
            <a:pPr algn="r" defTabSz="457200">
              <a:defRPr/>
            </a:pPr>
            <a:r>
              <a:rPr lang="en-US" sz="1300" i="1" dirty="0">
                <a:solidFill>
                  <a:prstClr val="black"/>
                </a:solidFill>
              </a:rPr>
              <a:t>Reckamp, Waqar (2024-Present)</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B3C85B74-B779-4165-280A-459121A90BA4}"/>
              </a:ext>
            </a:extLst>
          </p:cNvPr>
          <p:cNvSpPr/>
          <p:nvPr/>
        </p:nvSpPr>
        <p:spPr>
          <a:xfrm>
            <a:off x="4970416" y="1052923"/>
            <a:ext cx="2936263" cy="1282009"/>
          </a:xfrm>
          <a:prstGeom prst="rect">
            <a:avLst/>
          </a:prstGeom>
          <a:solidFill>
            <a:srgbClr val="B1D9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Arm 1*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TROP2 ADC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PD1-VEGF bispecific antibody</a:t>
            </a:r>
          </a:p>
        </p:txBody>
      </p:sp>
      <p:sp>
        <p:nvSpPr>
          <p:cNvPr id="11" name="Rectangle 10">
            <a:extLst>
              <a:ext uri="{FF2B5EF4-FFF2-40B4-BE49-F238E27FC236}">
                <a16:creationId xmlns:a16="http://schemas.microsoft.com/office/drawing/2014/main" id="{DF2968F1-EB14-FEAB-6088-62D753CAB6FA}"/>
              </a:ext>
            </a:extLst>
          </p:cNvPr>
          <p:cNvSpPr/>
          <p:nvPr/>
        </p:nvSpPr>
        <p:spPr>
          <a:xfrm>
            <a:off x="4984689" y="3810485"/>
            <a:ext cx="2936264" cy="109460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Arm 3</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PD1-VEGF bispecific antibody</a:t>
            </a:r>
          </a:p>
        </p:txBody>
      </p:sp>
      <p:cxnSp>
        <p:nvCxnSpPr>
          <p:cNvPr id="15" name="Straight Connector 14">
            <a:extLst>
              <a:ext uri="{FF2B5EF4-FFF2-40B4-BE49-F238E27FC236}">
                <a16:creationId xmlns:a16="http://schemas.microsoft.com/office/drawing/2014/main" id="{AB8A588A-CF1B-4C7D-439E-6F271E5E6AFC}"/>
              </a:ext>
            </a:extLst>
          </p:cNvPr>
          <p:cNvCxnSpPr>
            <a:cxnSpLocks/>
          </p:cNvCxnSpPr>
          <p:nvPr/>
        </p:nvCxnSpPr>
        <p:spPr>
          <a:xfrm flipH="1">
            <a:off x="4031578" y="3064408"/>
            <a:ext cx="3729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F0C4F3-F52E-6C43-4248-B9701336600E}"/>
              </a:ext>
            </a:extLst>
          </p:cNvPr>
          <p:cNvCxnSpPr>
            <a:cxnSpLocks/>
          </p:cNvCxnSpPr>
          <p:nvPr/>
        </p:nvCxnSpPr>
        <p:spPr>
          <a:xfrm flipV="1">
            <a:off x="4731204" y="1777503"/>
            <a:ext cx="1" cy="2573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BA486E-F63F-D59F-DC63-E279A5656E49}"/>
              </a:ext>
            </a:extLst>
          </p:cNvPr>
          <p:cNvCxnSpPr>
            <a:cxnSpLocks/>
            <a:endCxn id="10" idx="1"/>
          </p:cNvCxnSpPr>
          <p:nvPr/>
        </p:nvCxnSpPr>
        <p:spPr>
          <a:xfrm flipV="1">
            <a:off x="4731204" y="1693928"/>
            <a:ext cx="239212" cy="937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CE83DD0-FF87-2CF1-6329-B21E0677DAFB}"/>
              </a:ext>
            </a:extLst>
          </p:cNvPr>
          <p:cNvCxnSpPr>
            <a:cxnSpLocks/>
            <a:endCxn id="11" idx="1"/>
          </p:cNvCxnSpPr>
          <p:nvPr/>
        </p:nvCxnSpPr>
        <p:spPr>
          <a:xfrm>
            <a:off x="4745478" y="4357788"/>
            <a:ext cx="2392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055BE255-3721-231B-9F0D-184014D70202}"/>
              </a:ext>
            </a:extLst>
          </p:cNvPr>
          <p:cNvSpPr/>
          <p:nvPr/>
        </p:nvSpPr>
        <p:spPr>
          <a:xfrm>
            <a:off x="387699" y="890584"/>
            <a:ext cx="3670732" cy="4266828"/>
          </a:xfrm>
          <a:prstGeom prst="roundRect">
            <a:avLst/>
          </a:prstGeom>
          <a:solidFill>
            <a:srgbClr val="53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etastatic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NSCLC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Tumor must harbor an actionable genomic alteration (EGFR, ALK, ROS1, MET, RET, HER2, NTRK)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Progression on or after platinum-based chemo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approved targeted therapy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 prior anti-PD-(L)1 therapy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 prior TROP2 ADC</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 limit on prior lines of treatment (no more than 3 lines of prior cytotoxic chemotherapy)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Stable, treated or untreated brain metastases are allowed</a:t>
            </a:r>
          </a:p>
        </p:txBody>
      </p:sp>
      <p:sp>
        <p:nvSpPr>
          <p:cNvPr id="3" name="TextBox 2">
            <a:extLst>
              <a:ext uri="{FF2B5EF4-FFF2-40B4-BE49-F238E27FC236}">
                <a16:creationId xmlns:a16="http://schemas.microsoft.com/office/drawing/2014/main" id="{395AAB4C-22DD-9E8C-BD6E-A091290E5861}"/>
              </a:ext>
            </a:extLst>
          </p:cNvPr>
          <p:cNvSpPr txBox="1"/>
          <p:nvPr/>
        </p:nvSpPr>
        <p:spPr>
          <a:xfrm>
            <a:off x="4925415" y="4945984"/>
            <a:ext cx="304141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*Safety run-in </a:t>
            </a:r>
            <a:r>
              <a:rPr kumimoji="0" lang="en-US" sz="1200" b="0" i="0" u="none" strike="noStrike" kern="1200" cap="none" spc="0" normalizeH="0" baseline="0" noProof="0" dirty="0">
                <a:ln>
                  <a:noFill/>
                </a:ln>
                <a:solidFill>
                  <a:prstClr val="black"/>
                </a:solidFill>
                <a:effectLst/>
                <a:uLnTx/>
                <a:uFillTx/>
                <a:latin typeface="Calibri"/>
                <a:ea typeface="+mn-ea"/>
                <a:cs typeface="+mn-cs"/>
              </a:rPr>
              <a:t>on 1</a:t>
            </a:r>
            <a:r>
              <a:rPr kumimoji="0" lang="en-US" sz="1200" b="0" i="0" u="none" strike="noStrike" kern="1200" cap="none" spc="0" normalizeH="0" baseline="30000" noProof="0" dirty="0">
                <a:ln>
                  <a:noFill/>
                </a:ln>
                <a:solidFill>
                  <a:prstClr val="black"/>
                </a:solidFill>
                <a:effectLst/>
                <a:uLnTx/>
                <a:uFillTx/>
                <a:latin typeface="Calibri"/>
                <a:ea typeface="+mn-ea"/>
                <a:cs typeface="+mn-cs"/>
              </a:rPr>
              <a:t>st</a:t>
            </a:r>
            <a:r>
              <a:rPr kumimoji="0" lang="en-US" sz="1200" b="0" i="0" u="none" strike="noStrike" kern="1200" cap="none" spc="0" normalizeH="0" baseline="0" noProof="0" dirty="0">
                <a:ln>
                  <a:noFill/>
                </a:ln>
                <a:solidFill>
                  <a:prstClr val="black"/>
                </a:solidFill>
                <a:effectLst/>
                <a:uLnTx/>
                <a:uFillTx/>
                <a:latin typeface="Calibri"/>
                <a:ea typeface="+mn-ea"/>
                <a:cs typeface="+mn-cs"/>
              </a:rPr>
              <a:t> 10 patients in arm 1. Primary endpoint: DLT = grade 3+ non-heme/grade 4 heme. Neutropenia only DLT if G4 febrile neutropenia. Acceptable DLT rate 30%. </a:t>
            </a:r>
          </a:p>
        </p:txBody>
      </p:sp>
      <p:sp>
        <p:nvSpPr>
          <p:cNvPr id="7" name="TextBox 6">
            <a:extLst>
              <a:ext uri="{FF2B5EF4-FFF2-40B4-BE49-F238E27FC236}">
                <a16:creationId xmlns:a16="http://schemas.microsoft.com/office/drawing/2014/main" id="{468F0428-B5B9-853A-331C-81250F5AE756}"/>
              </a:ext>
            </a:extLst>
          </p:cNvPr>
          <p:cNvSpPr txBox="1"/>
          <p:nvPr/>
        </p:nvSpPr>
        <p:spPr>
          <a:xfrm>
            <a:off x="3972304" y="4431522"/>
            <a:ext cx="101238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N: 117 total (105 eligible)</a:t>
            </a:r>
          </a:p>
        </p:txBody>
      </p:sp>
      <p:sp>
        <p:nvSpPr>
          <p:cNvPr id="8" name="Rectangle: Rounded Corners 7">
            <a:extLst>
              <a:ext uri="{FF2B5EF4-FFF2-40B4-BE49-F238E27FC236}">
                <a16:creationId xmlns:a16="http://schemas.microsoft.com/office/drawing/2014/main" id="{F9BDE760-BC39-268B-5B1D-08E554B74D73}"/>
              </a:ext>
            </a:extLst>
          </p:cNvPr>
          <p:cNvSpPr/>
          <p:nvPr/>
        </p:nvSpPr>
        <p:spPr>
          <a:xfrm>
            <a:off x="8090164" y="1649347"/>
            <a:ext cx="3041407" cy="3385630"/>
          </a:xfrm>
          <a:prstGeom prst="roundRect">
            <a:avLst/>
          </a:prstGeom>
          <a:solidFill>
            <a:srgbClr val="D5B8EA"/>
          </a:solidFill>
          <a:ln w="12700" cap="flat" cmpd="sng" algn="ctr">
            <a:solidFill>
              <a:sysClr val="windowText" lastClr="000000"/>
            </a:solidFill>
            <a:prstDash val="solid"/>
            <a:miter lim="800000"/>
          </a:ln>
          <a:effectLst/>
        </p:spPr>
        <p:txBody>
          <a:bodyPr rtlCol="0" anchor="ct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sng" strike="noStrike" kern="0" cap="none" spc="0" normalizeH="0" baseline="0" noProof="0" dirty="0">
                <a:ln>
                  <a:noFill/>
                </a:ln>
                <a:solidFill>
                  <a:prstClr val="black"/>
                </a:solidFill>
                <a:effectLst/>
                <a:uLnTx/>
                <a:uFillTx/>
                <a:latin typeface="Calibri" panose="020F0502020204030204"/>
                <a:ea typeface="+mn-ea"/>
                <a:cs typeface="+mn-cs"/>
              </a:rPr>
              <a:t>Primary Endpoint(s)</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endParaRPr lang="en-US" kern="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r>
              <a:rPr lang="en-US" b="1" kern="0" dirty="0">
                <a:solidFill>
                  <a:prstClr val="black"/>
                </a:solidFill>
                <a:latin typeface="Calibri" panose="020F0502020204030204"/>
              </a:rPr>
              <a:t>      </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PFS and Response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sng" strike="noStrike" kern="0" cap="none" spc="0" normalizeH="0" baseline="0" noProof="0" dirty="0">
                <a:ln>
                  <a:noFill/>
                </a:ln>
                <a:solidFill>
                  <a:prstClr val="black"/>
                </a:solidFill>
                <a:effectLst/>
                <a:uLnTx/>
                <a:uFillTx/>
                <a:latin typeface="Calibri" panose="020F0502020204030204"/>
                <a:ea typeface="+mn-ea"/>
                <a:cs typeface="+mn-cs"/>
              </a:rPr>
              <a:t>Secondary Endpoints</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a:t>
            </a:r>
            <a:r>
              <a:rPr kumimoji="0" lang="en-US" sz="1800" b="0" i="0" u="sng"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DOR, toxicity, OS, CNS PFS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sng" strike="noStrike" kern="0" cap="none" spc="0" normalizeH="0" baseline="0" noProof="0" dirty="0">
                <a:ln>
                  <a:noFill/>
                </a:ln>
                <a:solidFill>
                  <a:prstClr val="black"/>
                </a:solidFill>
                <a:effectLst/>
                <a:uLnTx/>
                <a:uFillTx/>
                <a:latin typeface="Calibri" panose="020F0502020204030204"/>
                <a:ea typeface="+mn-ea"/>
                <a:cs typeface="+mn-cs"/>
              </a:rPr>
              <a:t>Exploratory objectives</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PFS by PD-L1 status, ctDNA clearance, PFS by PROphet blood-based assay, TROP2 IHC</a:t>
            </a:r>
          </a:p>
        </p:txBody>
      </p:sp>
      <p:sp>
        <p:nvSpPr>
          <p:cNvPr id="12" name="Rectangle 11">
            <a:extLst>
              <a:ext uri="{FF2B5EF4-FFF2-40B4-BE49-F238E27FC236}">
                <a16:creationId xmlns:a16="http://schemas.microsoft.com/office/drawing/2014/main" id="{540DBEDD-0D7B-C239-411A-99250DC61EDD}"/>
              </a:ext>
            </a:extLst>
          </p:cNvPr>
          <p:cNvSpPr/>
          <p:nvPr/>
        </p:nvSpPr>
        <p:spPr>
          <a:xfrm>
            <a:off x="4987982" y="2522168"/>
            <a:ext cx="2936264" cy="109460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Arm 2</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TROP2 ADC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3" name="Straight Arrow Connector 12">
            <a:extLst>
              <a:ext uri="{FF2B5EF4-FFF2-40B4-BE49-F238E27FC236}">
                <a16:creationId xmlns:a16="http://schemas.microsoft.com/office/drawing/2014/main" id="{042CE80D-4282-D99E-9F01-70E52A9D067B}"/>
              </a:ext>
            </a:extLst>
          </p:cNvPr>
          <p:cNvCxnSpPr>
            <a:cxnSpLocks/>
            <a:endCxn id="12" idx="1"/>
          </p:cNvCxnSpPr>
          <p:nvPr/>
        </p:nvCxnSpPr>
        <p:spPr>
          <a:xfrm>
            <a:off x="4745195" y="3069471"/>
            <a:ext cx="2427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F705826-57C0-F144-5485-E93049A748C0}"/>
              </a:ext>
            </a:extLst>
          </p:cNvPr>
          <p:cNvSpPr txBox="1"/>
          <p:nvPr/>
        </p:nvSpPr>
        <p:spPr>
          <a:xfrm>
            <a:off x="4400254" y="1777503"/>
            <a:ext cx="239208"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Randomization</a:t>
            </a:r>
          </a:p>
        </p:txBody>
      </p:sp>
      <p:sp>
        <p:nvSpPr>
          <p:cNvPr id="25" name="TextBox 24">
            <a:extLst>
              <a:ext uri="{FF2B5EF4-FFF2-40B4-BE49-F238E27FC236}">
                <a16:creationId xmlns:a16="http://schemas.microsoft.com/office/drawing/2014/main" id="{13CB84D6-D3AF-877A-8BB5-0B4815B6C906}"/>
              </a:ext>
            </a:extLst>
          </p:cNvPr>
          <p:cNvSpPr txBox="1"/>
          <p:nvPr/>
        </p:nvSpPr>
        <p:spPr>
          <a:xfrm>
            <a:off x="777862" y="5237621"/>
            <a:ext cx="319444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Stratification factors: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Any EGFR mutation (yes/no)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Brain metastasis (yes/no)</a:t>
            </a:r>
          </a:p>
        </p:txBody>
      </p:sp>
      <p:sp>
        <p:nvSpPr>
          <p:cNvPr id="26" name="TextBox 25">
            <a:extLst>
              <a:ext uri="{FF2B5EF4-FFF2-40B4-BE49-F238E27FC236}">
                <a16:creationId xmlns:a16="http://schemas.microsoft.com/office/drawing/2014/main" id="{95B5CD85-6BE2-4EFC-D76F-0E33E4F524B6}"/>
              </a:ext>
            </a:extLst>
          </p:cNvPr>
          <p:cNvSpPr txBox="1"/>
          <p:nvPr/>
        </p:nvSpPr>
        <p:spPr>
          <a:xfrm>
            <a:off x="8055948" y="5887948"/>
            <a:ext cx="395178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Anticipated study duration: ~30 months (4-5 pts per month)</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9" name="Rectangle 8">
            <a:extLst>
              <a:ext uri="{FF2B5EF4-FFF2-40B4-BE49-F238E27FC236}">
                <a16:creationId xmlns:a16="http://schemas.microsoft.com/office/drawing/2014/main" id="{F8549E65-C416-FB8A-D5BF-D5E1756F8E9E}"/>
              </a:ext>
            </a:extLst>
          </p:cNvPr>
          <p:cNvSpPr/>
          <p:nvPr/>
        </p:nvSpPr>
        <p:spPr>
          <a:xfrm>
            <a:off x="8277688" y="5354488"/>
            <a:ext cx="3615942" cy="457312"/>
          </a:xfrm>
          <a:prstGeom prst="rect">
            <a:avLst/>
          </a:prstGeom>
          <a:solidFill>
            <a:schemeClr val="bg1"/>
          </a:solidFill>
          <a:ln w="38100">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Target Activation</a:t>
            </a:r>
            <a:r>
              <a:rPr lang="en-US" b="1" dirty="0">
                <a:solidFill>
                  <a:srgbClr val="FF0000"/>
                </a:solidFill>
                <a:latin typeface="Calibri"/>
              </a:rPr>
              <a:t> Q4 2025/Q1 2026</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748708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2C43-713F-2097-F855-54758FE27CA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87D0A1-6A50-7E34-5208-061531EDC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BBB3991B-9DAA-3BC0-C936-9E8D2A2DFBF7}"/>
              </a:ext>
            </a:extLst>
          </p:cNvPr>
          <p:cNvSpPr>
            <a:spLocks noGrp="1"/>
          </p:cNvSpPr>
          <p:nvPr>
            <p:ph type="ctrTitle"/>
          </p:nvPr>
        </p:nvSpPr>
        <p:spPr>
          <a:xfrm>
            <a:off x="1066800" y="667512"/>
            <a:ext cx="10058400" cy="3566160"/>
          </a:xfrm>
        </p:spPr>
        <p:txBody>
          <a:bodyPr>
            <a:normAutofit/>
          </a:bodyPr>
          <a:lstStyle/>
          <a:p>
            <a:r>
              <a:rPr lang="en-US" sz="6600" dirty="0"/>
              <a:t>How to Engage with </a:t>
            </a:r>
            <a:br>
              <a:rPr lang="en-US" sz="6600" dirty="0"/>
            </a:br>
            <a:r>
              <a:rPr lang="en-US" sz="6600" dirty="0"/>
              <a:t>Lung-MAP Through the </a:t>
            </a:r>
            <a:br>
              <a:rPr lang="en-US" sz="6600" dirty="0"/>
            </a:br>
            <a:r>
              <a:rPr lang="en-US" sz="6600" dirty="0"/>
              <a:t>Drug Selection Committee</a:t>
            </a:r>
          </a:p>
        </p:txBody>
      </p:sp>
      <p:sp>
        <p:nvSpPr>
          <p:cNvPr id="11" name="Subtitle 2">
            <a:extLst>
              <a:ext uri="{FF2B5EF4-FFF2-40B4-BE49-F238E27FC236}">
                <a16:creationId xmlns:a16="http://schemas.microsoft.com/office/drawing/2014/main" id="{CCD665AD-9D7B-F9EA-9C3A-C0D2BD5D11D8}"/>
              </a:ext>
            </a:extLst>
          </p:cNvPr>
          <p:cNvSpPr txBox="1">
            <a:spLocks noGrp="1"/>
          </p:cNvSpPr>
          <p:nvPr>
            <p:ph type="subTitle" idx="1"/>
          </p:nvPr>
        </p:nvSpPr>
        <p:spPr>
          <a:xfrm>
            <a:off x="1066800" y="4407408"/>
            <a:ext cx="6111240" cy="14081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buClr>
                <a:srgbClr val="B2B2B2">
                  <a:lumMod val="50000"/>
                </a:srgbClr>
              </a:buClr>
              <a:defRPr/>
            </a:pPr>
            <a:r>
              <a:rPr lang="en-US" sz="2000"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Konstantin Dragnev, MD</a:t>
            </a:r>
          </a:p>
          <a:p>
            <a:pPr>
              <a:buClr>
                <a:srgbClr val="B2B2B2">
                  <a:lumMod val="50000"/>
                </a:srgbClr>
              </a:buClr>
              <a:defRPr/>
            </a:pPr>
            <a:r>
              <a:rPr lang="en-US" sz="1800" dirty="0">
                <a:solidFill>
                  <a:srgbClr val="000000"/>
                </a:solidFill>
                <a:latin typeface="Calibri Light"/>
              </a:rPr>
              <a:t>Chair, Drug Selection Committee (Alliance)</a:t>
            </a:r>
            <a:endParaRPr lang="en-US" sz="1800" dirty="0">
              <a:solidFill>
                <a:srgbClr val="000000"/>
              </a:solidFill>
            </a:endParaRPr>
          </a:p>
          <a:p>
            <a:pPr>
              <a:buClr>
                <a:srgbClr val="B2B2B2">
                  <a:lumMod val="50000"/>
                </a:srgbClr>
              </a:buClr>
              <a:defRPr/>
            </a:pPr>
            <a:r>
              <a:rPr lang="en-US" sz="1800" dirty="0">
                <a:solidFill>
                  <a:srgbClr val="000000"/>
                </a:solidFill>
                <a:latin typeface="Calibri Light"/>
              </a:rPr>
              <a:t>Dartmouth Cancer Center</a:t>
            </a:r>
          </a:p>
        </p:txBody>
      </p:sp>
      <p:sp>
        <p:nvSpPr>
          <p:cNvPr id="2" name="Subtitle 2">
            <a:extLst>
              <a:ext uri="{FF2B5EF4-FFF2-40B4-BE49-F238E27FC236}">
                <a16:creationId xmlns:a16="http://schemas.microsoft.com/office/drawing/2014/main" id="{641E7BB4-1694-1CFC-3D2C-9F23CAAA822D}"/>
              </a:ext>
            </a:extLst>
          </p:cNvPr>
          <p:cNvSpPr txBox="1">
            <a:spLocks/>
          </p:cNvSpPr>
          <p:nvPr/>
        </p:nvSpPr>
        <p:spPr>
          <a:xfrm>
            <a:off x="7269480" y="4407408"/>
            <a:ext cx="4187952" cy="1124712"/>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buClr>
                <a:srgbClr val="B2B2B2">
                  <a:lumMod val="50000"/>
                </a:srgbClr>
              </a:buClr>
              <a:defRPr/>
            </a:pPr>
            <a:r>
              <a:rPr lang="fr-FR"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Amie Franklin, PhD, &amp;</a:t>
            </a:r>
          </a:p>
          <a:p>
            <a:pPr>
              <a:buClr>
                <a:srgbClr val="B2B2B2">
                  <a:lumMod val="50000"/>
                </a:srgbClr>
              </a:buClr>
              <a:defRPr/>
            </a:pPr>
            <a:r>
              <a:rPr lang="fr-FR"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Jamie </a:t>
            </a:r>
            <a:r>
              <a:rPr lang="fr-FR" b="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Struthers</a:t>
            </a:r>
            <a:r>
              <a:rPr lang="fr-FR"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fr-FR" b="1"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PharmD</a:t>
            </a:r>
            <a:endParaRPr lang="fr-FR"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endParaRPr>
          </a:p>
          <a:p>
            <a:pPr>
              <a:buClr>
                <a:srgbClr val="B2B2B2">
                  <a:lumMod val="50000"/>
                </a:srgbClr>
              </a:buClr>
              <a:defRPr/>
            </a:pPr>
            <a:r>
              <a:rPr lang="en-US" sz="2100" dirty="0">
                <a:solidFill>
                  <a:srgbClr val="000000"/>
                </a:solidFill>
              </a:rPr>
              <a:t>CCS Associates</a:t>
            </a:r>
          </a:p>
          <a:p>
            <a:pPr>
              <a:buClr>
                <a:srgbClr val="B2B2B2">
                  <a:lumMod val="50000"/>
                </a:srgbClr>
              </a:buClr>
              <a:defRPr/>
            </a:pPr>
            <a:endParaRPr lang="en-US" sz="2100" dirty="0">
              <a:solidFill>
                <a:srgbClr val="000000"/>
              </a:solidFill>
            </a:endParaRPr>
          </a:p>
        </p:txBody>
      </p:sp>
    </p:spTree>
    <p:extLst>
      <p:ext uri="{BB962C8B-B14F-4D97-AF65-F5344CB8AC3E}">
        <p14:creationId xmlns:p14="http://schemas.microsoft.com/office/powerpoint/2010/main" val="280411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783" y="428732"/>
            <a:ext cx="10515600" cy="719553"/>
          </a:xfrm>
        </p:spPr>
        <p:txBody>
          <a:bodyPr>
            <a:normAutofit/>
          </a:bodyPr>
          <a:lstStyle/>
          <a:p>
            <a:pPr algn="ctr"/>
            <a:r>
              <a:rPr lang="en-US" b="1" dirty="0">
                <a:solidFill>
                  <a:srgbClr val="0070C0"/>
                </a:solidFill>
                <a:latin typeface="+mn-lt"/>
                <a:cs typeface="Arial" panose="020B0604020202020204" pitchFamily="34" charset="0"/>
              </a:rPr>
              <a:t>Disclosures</a:t>
            </a:r>
          </a:p>
        </p:txBody>
      </p:sp>
      <p:sp>
        <p:nvSpPr>
          <p:cNvPr id="6" name="Content Placeholder 2"/>
          <p:cNvSpPr txBox="1">
            <a:spLocks/>
          </p:cNvSpPr>
          <p:nvPr/>
        </p:nvSpPr>
        <p:spPr>
          <a:xfrm>
            <a:off x="556846" y="1481900"/>
            <a:ext cx="11078307" cy="2276284"/>
          </a:xfrm>
          <a:prstGeom prst="rect">
            <a:avLst/>
          </a:prstGeom>
        </p:spPr>
        <p:txBody>
          <a:bodyPr vert="horz" lIns="121621" tIns="60809" rIns="121621" bIns="60809" rtlCol="0">
            <a:noAutofit/>
          </a:bodyPr>
          <a:lstStyle>
            <a:lvl1pPr marL="253366" indent="-253366"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3200" kern="1200">
                <a:solidFill>
                  <a:schemeClr val="tx1"/>
                </a:solidFill>
                <a:latin typeface="+mn-lt"/>
                <a:ea typeface="+mn-ea"/>
                <a:cs typeface="+mn-cs"/>
              </a:defRPr>
            </a:lvl1pPr>
            <a:lvl2pPr marL="751638" indent="-335711"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900" kern="1200">
                <a:solidFill>
                  <a:schemeClr val="tx1"/>
                </a:solidFill>
                <a:latin typeface="+mn-lt"/>
                <a:ea typeface="+mn-ea"/>
                <a:cs typeface="+mn-cs"/>
              </a:defRPr>
            </a:lvl2pPr>
            <a:lvl3pPr marL="1180245" indent="-263917"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2700" kern="1200">
                <a:solidFill>
                  <a:schemeClr val="tx1"/>
                </a:solidFill>
                <a:latin typeface="+mn-lt"/>
                <a:ea typeface="+mn-ea"/>
                <a:cs typeface="+mn-cs"/>
              </a:defRPr>
            </a:lvl3pPr>
            <a:lvl4pPr marL="1606734" indent="-304027"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2035337" indent="-249141" algn="l" defTabSz="1216139" rtl="0" eaLnBrk="1" latinLnBrk="0" hangingPunct="1">
              <a:lnSpc>
                <a:spcPct val="90000"/>
              </a:lnSpc>
              <a:spcBef>
                <a:spcPts val="0"/>
              </a:spcBef>
              <a:spcAft>
                <a:spcPts val="799"/>
              </a:spcAft>
              <a:buClr>
                <a:srgbClr val="00457C"/>
              </a:buClr>
              <a:buFont typeface="Arial" panose="020B0604020202020204" pitchFamily="34" charset="0"/>
              <a:buChar char="•"/>
              <a:tabLst/>
              <a:defRPr sz="2400" kern="1200">
                <a:solidFill>
                  <a:schemeClr val="tx1"/>
                </a:solidFill>
                <a:latin typeface="+mn-lt"/>
                <a:ea typeface="+mn-ea"/>
                <a:cs typeface="+mn-cs"/>
              </a:defRPr>
            </a:lvl5pPr>
            <a:lvl6pPr marL="3344363"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2437"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0502"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68566"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R="0" lvl="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2400" b="1" i="0" u="none" strike="noStrike" kern="1200" cap="none" spc="0" normalizeH="0" baseline="0" noProof="0" dirty="0">
                <a:ln>
                  <a:noFill/>
                </a:ln>
                <a:solidFill>
                  <a:schemeClr val="tx1">
                    <a:lumMod val="75000"/>
                    <a:lumOff val="25000"/>
                  </a:schemeClr>
                </a:solidFill>
                <a:effectLst/>
                <a:uLnTx/>
                <a:uFillTx/>
                <a:ea typeface="+mn-ea"/>
                <a:cs typeface="Arial" panose="020B0604020202020204" pitchFamily="34" charset="0"/>
              </a:rPr>
              <a:t>Research Support to institution for clinical trials (site PI): </a:t>
            </a:r>
            <a:r>
              <a:rPr kumimoji="0" lang="en-US" sz="2400" b="0" i="0" u="none" strike="noStrike" kern="1200" cap="none" spc="0" normalizeH="0" baseline="0" noProof="0" dirty="0">
                <a:ln>
                  <a:noFill/>
                </a:ln>
                <a:solidFill>
                  <a:schemeClr val="tx1">
                    <a:lumMod val="75000"/>
                    <a:lumOff val="25000"/>
                  </a:schemeClr>
                </a:solidFill>
                <a:effectLst/>
                <a:uLnTx/>
                <a:uFillTx/>
                <a:ea typeface="+mn-ea"/>
                <a:cs typeface="Arial" panose="020B0604020202020204" pitchFamily="34" charset="0"/>
              </a:rPr>
              <a:t>Merck, Lilly/</a:t>
            </a:r>
            <a:r>
              <a:rPr kumimoji="0" lang="en-US" sz="2400" b="0" i="0" u="none" strike="noStrike" kern="1200" cap="none" spc="0" normalizeH="0" baseline="0" noProof="0" dirty="0" err="1">
                <a:ln>
                  <a:noFill/>
                </a:ln>
                <a:solidFill>
                  <a:schemeClr val="tx1">
                    <a:lumMod val="75000"/>
                    <a:lumOff val="25000"/>
                  </a:schemeClr>
                </a:solidFill>
                <a:effectLst/>
                <a:uLnTx/>
                <a:uFillTx/>
                <a:ea typeface="+mn-ea"/>
                <a:cs typeface="Arial" panose="020B0604020202020204" pitchFamily="34" charset="0"/>
              </a:rPr>
              <a:t>Loxo</a:t>
            </a:r>
            <a:r>
              <a:rPr kumimoji="0" lang="en-US" sz="2400" b="0" i="0" u="none" strike="noStrike" kern="1200" cap="none" spc="0" normalizeH="0" baseline="0" noProof="0" dirty="0">
                <a:ln>
                  <a:noFill/>
                </a:ln>
                <a:solidFill>
                  <a:schemeClr val="tx1">
                    <a:lumMod val="75000"/>
                    <a:lumOff val="25000"/>
                  </a:schemeClr>
                </a:solidFill>
                <a:effectLst/>
                <a:uLnTx/>
                <a:uFillTx/>
                <a:ea typeface="+mn-ea"/>
                <a:cs typeface="Arial" panose="020B0604020202020204" pitchFamily="34" charset="0"/>
              </a:rPr>
              <a:t>, Roche/Genentech, Daiichi Sankyo, Amgen, Astra Zeneca, Molecular Templates, </a:t>
            </a:r>
            <a:r>
              <a:rPr kumimoji="0" lang="en-US" sz="2400" b="0" i="0" u="none" strike="noStrike" kern="1200" cap="none" spc="0" normalizeH="0" baseline="0" noProof="0" dirty="0" err="1">
                <a:ln>
                  <a:noFill/>
                </a:ln>
                <a:solidFill>
                  <a:schemeClr val="tx1">
                    <a:lumMod val="75000"/>
                    <a:lumOff val="25000"/>
                  </a:schemeClr>
                </a:solidFill>
                <a:effectLst/>
                <a:uLnTx/>
                <a:uFillTx/>
                <a:ea typeface="+mn-ea"/>
                <a:cs typeface="Arial" panose="020B0604020202020204" pitchFamily="34" charset="0"/>
              </a:rPr>
              <a:t>Conjupro</a:t>
            </a:r>
            <a:r>
              <a:rPr kumimoji="0" lang="en-US" sz="2400" b="0" i="0" u="none" strike="noStrike" kern="1200" cap="none" spc="0" normalizeH="0" baseline="0" noProof="0" dirty="0">
                <a:ln>
                  <a:noFill/>
                </a:ln>
                <a:solidFill>
                  <a:schemeClr val="tx1">
                    <a:lumMod val="75000"/>
                    <a:lumOff val="25000"/>
                  </a:schemeClr>
                </a:solidFill>
                <a:effectLst/>
                <a:uLnTx/>
                <a:uFillTx/>
                <a:ea typeface="+mn-ea"/>
                <a:cs typeface="Arial" panose="020B0604020202020204" pitchFamily="34" charset="0"/>
              </a:rPr>
              <a:t>, 7 Hills Pharma</a:t>
            </a:r>
          </a:p>
        </p:txBody>
      </p:sp>
    </p:spTree>
    <p:extLst>
      <p:ext uri="{BB962C8B-B14F-4D97-AF65-F5344CB8AC3E}">
        <p14:creationId xmlns:p14="http://schemas.microsoft.com/office/powerpoint/2010/main" val="42686478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337"/>
            <a:ext cx="10515600" cy="788094"/>
          </a:xfrm>
        </p:spPr>
        <p:txBody>
          <a:bodyPr>
            <a:normAutofit/>
          </a:bodyPr>
          <a:lstStyle/>
          <a:p>
            <a:pPr algn="ctr"/>
            <a:r>
              <a:rPr lang="en-US" sz="4000" b="1" dirty="0">
                <a:solidFill>
                  <a:srgbClr val="0070C0"/>
                </a:solidFill>
                <a:latin typeface="+mn-lt"/>
                <a:cs typeface="Arial" panose="020B0604020202020204" pitchFamily="34" charset="0"/>
              </a:rPr>
              <a:t>DSC Sub-study Process Review</a:t>
            </a:r>
          </a:p>
        </p:txBody>
      </p:sp>
      <p:pic>
        <p:nvPicPr>
          <p:cNvPr id="6" name="Picture 5"/>
          <p:cNvPicPr>
            <a:picLocks noChangeAspect="1"/>
          </p:cNvPicPr>
          <p:nvPr/>
        </p:nvPicPr>
        <p:blipFill>
          <a:blip r:embed="rId2"/>
          <a:stretch>
            <a:fillRect/>
          </a:stretch>
        </p:blipFill>
        <p:spPr>
          <a:xfrm>
            <a:off x="975735" y="1221971"/>
            <a:ext cx="10245147" cy="4796270"/>
          </a:xfrm>
          <a:prstGeom prst="rect">
            <a:avLst/>
          </a:prstGeom>
        </p:spPr>
      </p:pic>
    </p:spTree>
    <p:extLst>
      <p:ext uri="{BB962C8B-B14F-4D97-AF65-F5344CB8AC3E}">
        <p14:creationId xmlns:p14="http://schemas.microsoft.com/office/powerpoint/2010/main" val="1847739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049"/>
            <a:ext cx="10515600" cy="788094"/>
          </a:xfrm>
        </p:spPr>
        <p:txBody>
          <a:bodyPr>
            <a:normAutofit/>
          </a:bodyPr>
          <a:lstStyle/>
          <a:p>
            <a:pPr algn="ctr"/>
            <a:r>
              <a:rPr lang="en-US" sz="4000" b="1" dirty="0">
                <a:solidFill>
                  <a:srgbClr val="0070C0"/>
                </a:solidFill>
                <a:latin typeface="+mn-lt"/>
                <a:cs typeface="Arial" panose="020B0604020202020204" pitchFamily="34" charset="0"/>
              </a:rPr>
              <a:t>DSC Sub-study Process Review</a:t>
            </a:r>
          </a:p>
        </p:txBody>
      </p:sp>
      <p:pic>
        <p:nvPicPr>
          <p:cNvPr id="6" name="Picture 5"/>
          <p:cNvPicPr>
            <a:picLocks noChangeAspect="1"/>
          </p:cNvPicPr>
          <p:nvPr/>
        </p:nvPicPr>
        <p:blipFill>
          <a:blip r:embed="rId2"/>
          <a:stretch>
            <a:fillRect/>
          </a:stretch>
        </p:blipFill>
        <p:spPr>
          <a:xfrm>
            <a:off x="975735" y="1221971"/>
            <a:ext cx="10245147" cy="4796270"/>
          </a:xfrm>
          <a:prstGeom prst="rect">
            <a:avLst/>
          </a:prstGeom>
        </p:spPr>
      </p:pic>
      <p:sp>
        <p:nvSpPr>
          <p:cNvPr id="8" name="Oval 7">
            <a:extLst>
              <a:ext uri="{FF2B5EF4-FFF2-40B4-BE49-F238E27FC236}">
                <a16:creationId xmlns:a16="http://schemas.microsoft.com/office/drawing/2014/main" id="{6F5AADAA-45B9-4B0E-BA45-9A051A5948FE}"/>
              </a:ext>
            </a:extLst>
          </p:cNvPr>
          <p:cNvSpPr/>
          <p:nvPr/>
        </p:nvSpPr>
        <p:spPr>
          <a:xfrm>
            <a:off x="1040235" y="1221971"/>
            <a:ext cx="4731392" cy="665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386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A904-B57A-40BE-9DE1-7719BBE1369E}"/>
              </a:ext>
            </a:extLst>
          </p:cNvPr>
          <p:cNvSpPr>
            <a:spLocks noGrp="1"/>
          </p:cNvSpPr>
          <p:nvPr>
            <p:ph type="title"/>
          </p:nvPr>
        </p:nvSpPr>
        <p:spPr>
          <a:xfrm>
            <a:off x="668323" y="435449"/>
            <a:ext cx="10546080" cy="819594"/>
          </a:xfrm>
        </p:spPr>
        <p:txBody>
          <a:bodyPr>
            <a:normAutofit/>
          </a:bodyPr>
          <a:lstStyle/>
          <a:p>
            <a:pPr algn="ctr"/>
            <a:r>
              <a:rPr lang="en-US" sz="4400" b="1" dirty="0">
                <a:solidFill>
                  <a:srgbClr val="0070C0"/>
                </a:solidFill>
                <a:latin typeface="+mn-lt"/>
              </a:rPr>
              <a:t>Sub-Study Idea Presentation</a:t>
            </a:r>
          </a:p>
        </p:txBody>
      </p:sp>
      <p:sp>
        <p:nvSpPr>
          <p:cNvPr id="3" name="Content Placeholder 2">
            <a:extLst>
              <a:ext uri="{FF2B5EF4-FFF2-40B4-BE49-F238E27FC236}">
                <a16:creationId xmlns:a16="http://schemas.microsoft.com/office/drawing/2014/main" id="{74F43803-71DF-4142-BF1A-4EA91669D623}"/>
              </a:ext>
            </a:extLst>
          </p:cNvPr>
          <p:cNvSpPr>
            <a:spLocks noGrp="1"/>
          </p:cNvSpPr>
          <p:nvPr>
            <p:ph idx="1"/>
          </p:nvPr>
        </p:nvSpPr>
        <p:spPr>
          <a:xfrm>
            <a:off x="668323" y="1453896"/>
            <a:ext cx="11085576" cy="4453128"/>
          </a:xfrm>
        </p:spPr>
        <p:txBody>
          <a:bodyPr>
            <a:normAutofit lnSpcReduction="10000"/>
          </a:bodyPr>
          <a:lstStyle/>
          <a:p>
            <a:r>
              <a:rPr lang="en-US" sz="2400" dirty="0"/>
              <a:t>Investigational agent </a:t>
            </a:r>
          </a:p>
          <a:p>
            <a:r>
              <a:rPr lang="en-US" sz="2400" dirty="0"/>
              <a:t>Company and contact information – have there been any written or verbal commitments</a:t>
            </a:r>
          </a:p>
          <a:p>
            <a:r>
              <a:rPr lang="en-US" sz="2400" dirty="0"/>
              <a:t>Background on agent: Pre-clinical data, clinically relevant phase I/II/III results, dosing, schedule, toxicity profile</a:t>
            </a:r>
          </a:p>
          <a:p>
            <a:r>
              <a:rPr lang="en-US" sz="2400" dirty="0"/>
              <a:t>Target population – if biomarker specific; incidence of biomarker, type of assay</a:t>
            </a:r>
          </a:p>
          <a:p>
            <a:r>
              <a:rPr lang="en-US" sz="2400" dirty="0"/>
              <a:t>Eligibility criteria</a:t>
            </a:r>
          </a:p>
          <a:p>
            <a:r>
              <a:rPr lang="en-US" sz="2400" dirty="0"/>
              <a:t>Study schema:  phase, specific cohorts</a:t>
            </a:r>
          </a:p>
          <a:p>
            <a:r>
              <a:rPr lang="en-US" sz="2400" dirty="0"/>
              <a:t>Primary and secondary endpoints</a:t>
            </a:r>
          </a:p>
          <a:p>
            <a:r>
              <a:rPr lang="en-US" sz="2400" dirty="0"/>
              <a:t>Preliminary statistical considerations </a:t>
            </a:r>
          </a:p>
          <a:p>
            <a:endParaRPr lang="en-US" dirty="0"/>
          </a:p>
        </p:txBody>
      </p:sp>
      <p:sp>
        <p:nvSpPr>
          <p:cNvPr id="4" name="Slide Number Placeholder 3">
            <a:extLst>
              <a:ext uri="{FF2B5EF4-FFF2-40B4-BE49-F238E27FC236}">
                <a16:creationId xmlns:a16="http://schemas.microsoft.com/office/drawing/2014/main" id="{374F2809-4D93-4B50-ABC8-75F758D2C0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0183148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1FB70D-1222-9BDB-0F58-234F48A1C403}"/>
              </a:ext>
            </a:extLst>
          </p:cNvPr>
          <p:cNvSpPr>
            <a:spLocks noGrp="1"/>
          </p:cNvSpPr>
          <p:nvPr>
            <p:ph type="title"/>
          </p:nvPr>
        </p:nvSpPr>
        <p:spPr>
          <a:xfrm>
            <a:off x="457199" y="333472"/>
            <a:ext cx="11277600" cy="1148169"/>
          </a:xfrm>
        </p:spPr>
        <p:txBody>
          <a:bodyPr>
            <a:noAutofit/>
          </a:bodyPr>
          <a:lstStyle/>
          <a:p>
            <a:pPr algn="ctr"/>
            <a:r>
              <a:rPr lang="en-US" sz="4000" b="1" dirty="0">
                <a:solidFill>
                  <a:srgbClr val="0070C0"/>
                </a:solidFill>
                <a:latin typeface="+mn-lt"/>
              </a:rPr>
              <a:t>Benefits of Lung-MAP </a:t>
            </a:r>
            <a:br>
              <a:rPr lang="en-US" sz="4000" b="1" dirty="0">
                <a:solidFill>
                  <a:srgbClr val="0070C0"/>
                </a:solidFill>
                <a:latin typeface="+mn-lt"/>
              </a:rPr>
            </a:br>
            <a:r>
              <a:rPr lang="en-US" sz="3200" b="1" dirty="0">
                <a:solidFill>
                  <a:srgbClr val="0070C0"/>
                </a:solidFill>
                <a:latin typeface="+mn-lt"/>
              </a:rPr>
              <a:t>(https://lung-map.org/) </a:t>
            </a:r>
          </a:p>
        </p:txBody>
      </p:sp>
      <p:sp>
        <p:nvSpPr>
          <p:cNvPr id="6" name="Content Placeholder 5">
            <a:extLst>
              <a:ext uri="{FF2B5EF4-FFF2-40B4-BE49-F238E27FC236}">
                <a16:creationId xmlns:a16="http://schemas.microsoft.com/office/drawing/2014/main" id="{F93FC2C7-CFD0-BD1C-1949-433A7EA273D9}"/>
              </a:ext>
            </a:extLst>
          </p:cNvPr>
          <p:cNvSpPr>
            <a:spLocks noGrp="1"/>
          </p:cNvSpPr>
          <p:nvPr>
            <p:ph idx="1"/>
          </p:nvPr>
        </p:nvSpPr>
        <p:spPr>
          <a:xfrm>
            <a:off x="379377" y="1664208"/>
            <a:ext cx="11433243" cy="4535424"/>
          </a:xfrm>
        </p:spPr>
        <p:txBody>
          <a:bodyPr>
            <a:normAutofit lnSpcReduction="10000"/>
          </a:bodyPr>
          <a:lstStyle/>
          <a:p>
            <a:r>
              <a:rPr lang="en-US" sz="2400" b="1" dirty="0"/>
              <a:t>Lung-MAP Screening Protocol </a:t>
            </a:r>
          </a:p>
          <a:p>
            <a:pPr lvl="1"/>
            <a:r>
              <a:rPr lang="en-US" sz="2400" dirty="0"/>
              <a:t>Open at &gt;800 US sites</a:t>
            </a:r>
          </a:p>
          <a:p>
            <a:pPr lvl="1"/>
            <a:r>
              <a:rPr lang="en-US" sz="2400" dirty="0"/>
              <a:t>Community sites contribute to ~50% of enrollment </a:t>
            </a:r>
          </a:p>
          <a:p>
            <a:pPr lvl="1"/>
            <a:r>
              <a:rPr lang="en-US" sz="2400" dirty="0"/>
              <a:t>Molecular testing expanded to other platforms e.g., FMI (original), Tempus, Caris, </a:t>
            </a:r>
            <a:r>
              <a:rPr lang="en-US" sz="2400" dirty="0" err="1"/>
              <a:t>Guardent</a:t>
            </a:r>
            <a:r>
              <a:rPr lang="en-US" sz="2400" dirty="0"/>
              <a:t>, etc. </a:t>
            </a:r>
          </a:p>
          <a:p>
            <a:pPr lvl="1"/>
            <a:r>
              <a:rPr lang="en-US" sz="2400" dirty="0"/>
              <a:t>Patients in a Lung-MAP sub-study can be re-assigned to another sub-study upon progression.  </a:t>
            </a:r>
          </a:p>
          <a:p>
            <a:r>
              <a:rPr lang="en-US" sz="2400" b="1" dirty="0"/>
              <a:t>Sub-Study Protocol</a:t>
            </a:r>
          </a:p>
          <a:p>
            <a:pPr lvl="1"/>
            <a:r>
              <a:rPr lang="en-US" sz="2400" dirty="0"/>
              <a:t>Single contract and point of contact for NCTN infrastructure (SWOG) including sites.</a:t>
            </a:r>
          </a:p>
          <a:p>
            <a:pPr lvl="1"/>
            <a:r>
              <a:rPr lang="en-US" sz="2400" dirty="0"/>
              <a:t>Budget covers: trial infrastructure/operations/management, regulatory submissions, statistics &amp; data management, specimens including NGS and </a:t>
            </a:r>
            <a:r>
              <a:rPr lang="en-US" sz="2400" dirty="0" err="1"/>
              <a:t>ctDNA</a:t>
            </a:r>
            <a:r>
              <a:rPr lang="en-US" sz="2400" dirty="0"/>
              <a:t> testing &amp; analysis, drug management/distribution, and auditing if registrational intent. </a:t>
            </a:r>
          </a:p>
          <a:p>
            <a:pPr lvl="1"/>
            <a:endParaRPr lang="en-US" dirty="0"/>
          </a:p>
        </p:txBody>
      </p:sp>
    </p:spTree>
    <p:extLst>
      <p:ext uri="{BB962C8B-B14F-4D97-AF65-F5344CB8AC3E}">
        <p14:creationId xmlns:p14="http://schemas.microsoft.com/office/powerpoint/2010/main" val="8930927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5034-D185-4E2A-9DE7-3210BD7609B8}"/>
              </a:ext>
            </a:extLst>
          </p:cNvPr>
          <p:cNvSpPr>
            <a:spLocks noGrp="1"/>
          </p:cNvSpPr>
          <p:nvPr>
            <p:ph type="title"/>
          </p:nvPr>
        </p:nvSpPr>
        <p:spPr>
          <a:xfrm>
            <a:off x="609441" y="457200"/>
            <a:ext cx="10546080" cy="811205"/>
          </a:xfrm>
        </p:spPr>
        <p:txBody>
          <a:bodyPr>
            <a:normAutofit/>
          </a:bodyPr>
          <a:lstStyle/>
          <a:p>
            <a:pPr algn="ctr"/>
            <a:r>
              <a:rPr lang="en-US" sz="4400" b="1" dirty="0">
                <a:solidFill>
                  <a:srgbClr val="0070C0"/>
                </a:solidFill>
                <a:latin typeface="+mn-lt"/>
              </a:rPr>
              <a:t>DSC Activities</a:t>
            </a:r>
          </a:p>
        </p:txBody>
      </p:sp>
      <p:graphicFrame>
        <p:nvGraphicFramePr>
          <p:cNvPr id="5" name="Content Placeholder 4">
            <a:extLst>
              <a:ext uri="{FF2B5EF4-FFF2-40B4-BE49-F238E27FC236}">
                <a16:creationId xmlns:a16="http://schemas.microsoft.com/office/drawing/2014/main" id="{836B650E-B8E0-4998-877B-2F7D3BAAAF63}"/>
              </a:ext>
            </a:extLst>
          </p:cNvPr>
          <p:cNvGraphicFramePr>
            <a:graphicFrameLocks noGrp="1"/>
          </p:cNvGraphicFramePr>
          <p:nvPr>
            <p:ph idx="1"/>
            <p:extLst>
              <p:ext uri="{D42A27DB-BD31-4B8C-83A1-F6EECF244321}">
                <p14:modId xmlns:p14="http://schemas.microsoft.com/office/powerpoint/2010/main" val="2166343530"/>
              </p:ext>
            </p:extLst>
          </p:nvPr>
        </p:nvGraphicFramePr>
        <p:xfrm>
          <a:off x="728312" y="1499472"/>
          <a:ext cx="10994296" cy="4215528"/>
        </p:xfrm>
        <a:graphic>
          <a:graphicData uri="http://schemas.openxmlformats.org/drawingml/2006/table">
            <a:tbl>
              <a:tblPr firstRow="1" firstCol="1" bandRow="1"/>
              <a:tblGrid>
                <a:gridCol w="1241099">
                  <a:extLst>
                    <a:ext uri="{9D8B030D-6E8A-4147-A177-3AD203B41FA5}">
                      <a16:colId xmlns:a16="http://schemas.microsoft.com/office/drawing/2014/main" val="3006595130"/>
                    </a:ext>
                  </a:extLst>
                </a:gridCol>
                <a:gridCol w="2377008">
                  <a:extLst>
                    <a:ext uri="{9D8B030D-6E8A-4147-A177-3AD203B41FA5}">
                      <a16:colId xmlns:a16="http://schemas.microsoft.com/office/drawing/2014/main" val="2423674965"/>
                    </a:ext>
                  </a:extLst>
                </a:gridCol>
                <a:gridCol w="2781659">
                  <a:extLst>
                    <a:ext uri="{9D8B030D-6E8A-4147-A177-3AD203B41FA5}">
                      <a16:colId xmlns:a16="http://schemas.microsoft.com/office/drawing/2014/main" val="1262360454"/>
                    </a:ext>
                  </a:extLst>
                </a:gridCol>
                <a:gridCol w="2504539">
                  <a:extLst>
                    <a:ext uri="{9D8B030D-6E8A-4147-A177-3AD203B41FA5}">
                      <a16:colId xmlns:a16="http://schemas.microsoft.com/office/drawing/2014/main" val="2579068933"/>
                    </a:ext>
                  </a:extLst>
                </a:gridCol>
                <a:gridCol w="2089991">
                  <a:extLst>
                    <a:ext uri="{9D8B030D-6E8A-4147-A177-3AD203B41FA5}">
                      <a16:colId xmlns:a16="http://schemas.microsoft.com/office/drawing/2014/main" val="4007945496"/>
                    </a:ext>
                  </a:extLst>
                </a:gridCol>
              </a:tblGrid>
              <a:tr h="1212684">
                <a:tc>
                  <a:txBody>
                    <a:bodyPr/>
                    <a:lstStyle/>
                    <a:p>
                      <a:pPr marL="0" marR="0">
                        <a:spcBef>
                          <a:spcPts val="0"/>
                        </a:spcBef>
                        <a:spcAft>
                          <a:spcPts val="0"/>
                        </a:spcAft>
                      </a:pPr>
                      <a:r>
                        <a:rPr lang="en-US" sz="2400" b="1" dirty="0">
                          <a:solidFill>
                            <a:srgbClr val="FFFFFF"/>
                          </a:solidFill>
                          <a:effectLst/>
                          <a:latin typeface="Calibri" panose="020F0502020204030204" pitchFamily="34" charset="0"/>
                          <a:ea typeface="Gulim" panose="020B0600000101010101" pitchFamily="34" charset="-127"/>
                        </a:rPr>
                        <a:t>Year</a:t>
                      </a:r>
                      <a:endParaRPr lang="en-US" sz="2400" dirty="0">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D4D4D"/>
                    </a:solidFill>
                  </a:tcPr>
                </a:tc>
                <a:tc>
                  <a:txBody>
                    <a:bodyPr/>
                    <a:lstStyle/>
                    <a:p>
                      <a:pPr marL="0" marR="0">
                        <a:spcBef>
                          <a:spcPts val="0"/>
                        </a:spcBef>
                        <a:spcAft>
                          <a:spcPts val="0"/>
                        </a:spcAft>
                      </a:pPr>
                      <a:r>
                        <a:rPr lang="en-US" sz="2400" b="1" dirty="0">
                          <a:solidFill>
                            <a:srgbClr val="FFFFFF"/>
                          </a:solidFill>
                          <a:effectLst/>
                          <a:latin typeface="Calibri" panose="020F0502020204030204" pitchFamily="34" charset="0"/>
                          <a:ea typeface="Gulim" panose="020B0600000101010101" pitchFamily="34" charset="-127"/>
                        </a:rPr>
                        <a:t>Monthly DSC meetings</a:t>
                      </a:r>
                      <a:endParaRPr lang="en-US" sz="2400" dirty="0">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D4D4D"/>
                    </a:solidFill>
                  </a:tcPr>
                </a:tc>
                <a:tc>
                  <a:txBody>
                    <a:bodyPr/>
                    <a:lstStyle/>
                    <a:p>
                      <a:pPr marL="0" marR="0">
                        <a:spcBef>
                          <a:spcPts val="0"/>
                        </a:spcBef>
                        <a:spcAft>
                          <a:spcPts val="0"/>
                        </a:spcAft>
                      </a:pPr>
                      <a:r>
                        <a:rPr lang="en-US" sz="2400" b="1" dirty="0">
                          <a:solidFill>
                            <a:srgbClr val="FFFFFF"/>
                          </a:solidFill>
                          <a:effectLst/>
                          <a:latin typeface="Calibri" panose="020F0502020204030204" pitchFamily="34" charset="0"/>
                          <a:ea typeface="Gulim" panose="020B0600000101010101" pitchFamily="34" charset="-127"/>
                        </a:rPr>
                        <a:t>Company/concept meetings</a:t>
                      </a:r>
                      <a:endParaRPr lang="en-US" sz="2400" dirty="0">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D4D4D"/>
                    </a:solidFill>
                  </a:tcPr>
                </a:tc>
                <a:tc>
                  <a:txBody>
                    <a:bodyPr/>
                    <a:lstStyle/>
                    <a:p>
                      <a:pPr marL="0" marR="0">
                        <a:spcBef>
                          <a:spcPts val="0"/>
                        </a:spcBef>
                        <a:spcAft>
                          <a:spcPts val="0"/>
                        </a:spcAft>
                      </a:pPr>
                      <a:r>
                        <a:rPr lang="en-US" sz="2400" b="1">
                          <a:solidFill>
                            <a:srgbClr val="FFFFFF"/>
                          </a:solidFill>
                          <a:effectLst/>
                          <a:latin typeface="Calibri" panose="020F0502020204030204" pitchFamily="34" charset="0"/>
                          <a:ea typeface="Gulim" panose="020B0600000101010101" pitchFamily="34" charset="-127"/>
                        </a:rPr>
                        <a:t>Admin Meetings (½ h)</a:t>
                      </a:r>
                      <a:endParaRPr lang="en-US" sz="2400">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D4D4D"/>
                    </a:solidFill>
                  </a:tcPr>
                </a:tc>
                <a:tc>
                  <a:txBody>
                    <a:bodyPr/>
                    <a:lstStyle/>
                    <a:p>
                      <a:pPr marL="0" marR="0">
                        <a:spcBef>
                          <a:spcPts val="0"/>
                        </a:spcBef>
                        <a:spcAft>
                          <a:spcPts val="0"/>
                        </a:spcAft>
                      </a:pPr>
                      <a:r>
                        <a:rPr lang="en-US" sz="2400" b="1">
                          <a:solidFill>
                            <a:srgbClr val="FFFFFF"/>
                          </a:solidFill>
                          <a:effectLst/>
                          <a:latin typeface="Calibri" panose="020F0502020204030204" pitchFamily="34" charset="0"/>
                          <a:ea typeface="Gulim" panose="020B0600000101010101" pitchFamily="34" charset="-127"/>
                        </a:rPr>
                        <a:t>Total</a:t>
                      </a:r>
                      <a:endParaRPr lang="en-US" sz="2400">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D4D4D"/>
                    </a:solidFill>
                  </a:tcPr>
                </a:tc>
                <a:extLst>
                  <a:ext uri="{0D108BD9-81ED-4DB2-BD59-A6C34878D82A}">
                    <a16:rowId xmlns:a16="http://schemas.microsoft.com/office/drawing/2014/main" val="312258748"/>
                  </a:ext>
                </a:extLst>
              </a:tr>
              <a:tr h="750711">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2022</a:t>
                      </a:r>
                      <a:endParaRPr lang="en-US" sz="2400" b="1">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a:noFill/>
                    </a:lnB>
                    <a:solidFill>
                      <a:srgbClr val="E7E7E7"/>
                    </a:solidFill>
                  </a:tcPr>
                </a:tc>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6</a:t>
                      </a:r>
                      <a:endParaRPr lang="en-US" sz="2400" b="1">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a:noFill/>
                    </a:lnB>
                    <a:solidFill>
                      <a:srgbClr val="E7E7E7"/>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3</a:t>
                      </a:r>
                      <a:endParaRPr lang="en-US" sz="2400" b="1" dirty="0">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a:noFill/>
                    </a:lnB>
                    <a:solidFill>
                      <a:srgbClr val="E7E7E7"/>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a:t>
                      </a:r>
                      <a:endParaRPr lang="en-US" sz="2400" b="1" dirty="0">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a:noFill/>
                    </a:lnB>
                    <a:solidFill>
                      <a:srgbClr val="E7E7E7"/>
                    </a:solidFill>
                  </a:tcPr>
                </a:tc>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9</a:t>
                      </a:r>
                      <a:endParaRPr lang="en-US" sz="2400" b="1">
                        <a:effectLst/>
                        <a:latin typeface="Calibri" panose="020F0502020204030204" pitchFamily="34" charset="0"/>
                        <a:ea typeface="Gulim" panose="020B0600000101010101" pitchFamily="34" charset="-127"/>
                      </a:endParaRPr>
                    </a:p>
                  </a:txBody>
                  <a:tcPr>
                    <a:lnL>
                      <a:noFill/>
                    </a:lnL>
                    <a:lnR>
                      <a:noFill/>
                    </a:lnR>
                    <a:lnT w="28575" cap="flat" cmpd="sng" algn="ctr">
                      <a:solidFill>
                        <a:srgbClr val="000000"/>
                      </a:solidFill>
                      <a:prstDash val="solid"/>
                      <a:round/>
                      <a:headEnd type="none" w="med" len="med"/>
                      <a:tailEnd type="none" w="med" len="med"/>
                    </a:lnT>
                    <a:lnB>
                      <a:noFill/>
                    </a:lnB>
                    <a:solidFill>
                      <a:srgbClr val="E7E7E7"/>
                    </a:solidFill>
                  </a:tcPr>
                </a:tc>
                <a:extLst>
                  <a:ext uri="{0D108BD9-81ED-4DB2-BD59-A6C34878D82A}">
                    <a16:rowId xmlns:a16="http://schemas.microsoft.com/office/drawing/2014/main" val="3254611117"/>
                  </a:ext>
                </a:extLst>
              </a:tr>
              <a:tr h="750711">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2023</a:t>
                      </a:r>
                      <a:endParaRPr lang="en-US" sz="2400" b="1">
                        <a:effectLst/>
                        <a:latin typeface="Calibri" panose="020F0502020204030204" pitchFamily="34" charset="0"/>
                        <a:ea typeface="Gulim" panose="020B0600000101010101" pitchFamily="34" charset="-127"/>
                      </a:endParaRPr>
                    </a:p>
                  </a:txBody>
                  <a:tcPr>
                    <a:lnL>
                      <a:noFill/>
                    </a:lnL>
                    <a:lnR>
                      <a:noFill/>
                    </a:lnR>
                    <a:lnT>
                      <a:noFill/>
                    </a:lnT>
                    <a:lnB>
                      <a:noFill/>
                    </a:lnB>
                    <a:solidFill>
                      <a:srgbClr val="FFFFFF"/>
                    </a:solidFill>
                  </a:tcPr>
                </a:tc>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11</a:t>
                      </a:r>
                      <a:endParaRPr lang="en-US" sz="2400" b="1">
                        <a:effectLst/>
                        <a:latin typeface="Calibri" panose="020F0502020204030204" pitchFamily="34" charset="0"/>
                        <a:ea typeface="Gulim" panose="020B0600000101010101" pitchFamily="34" charset="-127"/>
                      </a:endParaRPr>
                    </a:p>
                  </a:txBody>
                  <a:tcPr>
                    <a:lnL>
                      <a:noFill/>
                    </a:lnL>
                    <a:lnR>
                      <a:noFill/>
                    </a:lnR>
                    <a:lnT>
                      <a:noFill/>
                    </a:lnT>
                    <a:lnB>
                      <a:noFill/>
                    </a:lnB>
                    <a:solidFill>
                      <a:srgbClr val="FFFFFF"/>
                    </a:solidFill>
                  </a:tcPr>
                </a:tc>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17</a:t>
                      </a:r>
                      <a:endParaRPr lang="en-US" sz="2400" b="1">
                        <a:effectLst/>
                        <a:latin typeface="Calibri" panose="020F0502020204030204" pitchFamily="34" charset="0"/>
                        <a:ea typeface="Gulim" panose="020B0600000101010101" pitchFamily="34" charset="-127"/>
                      </a:endParaRPr>
                    </a:p>
                  </a:txBody>
                  <a:tcPr>
                    <a:lnL>
                      <a:noFill/>
                    </a:lnL>
                    <a:lnR>
                      <a:noFill/>
                    </a:lnR>
                    <a:lnT>
                      <a:noFill/>
                    </a:lnT>
                    <a:lnB>
                      <a:noFill/>
                    </a:lnB>
                    <a:solidFill>
                      <a:srgbClr val="FFFFFF"/>
                    </a:solidFill>
                  </a:tcPr>
                </a:tc>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a:t>
                      </a:r>
                      <a:endParaRPr lang="en-US" sz="2400" b="1">
                        <a:effectLst/>
                        <a:latin typeface="Calibri" panose="020F0502020204030204" pitchFamily="34" charset="0"/>
                        <a:ea typeface="Gulim" panose="020B0600000101010101" pitchFamily="34" charset="-127"/>
                      </a:endParaRPr>
                    </a:p>
                  </a:txBody>
                  <a:tcPr>
                    <a:lnL>
                      <a:noFill/>
                    </a:lnL>
                    <a:lnR>
                      <a:noFill/>
                    </a:lnR>
                    <a:lnT>
                      <a:noFill/>
                    </a:lnT>
                    <a:lnB>
                      <a:noFill/>
                    </a:lnB>
                    <a:solidFill>
                      <a:srgbClr val="FFFFFF"/>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28</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a:noFill/>
                    </a:lnB>
                    <a:solidFill>
                      <a:srgbClr val="FFFFFF"/>
                    </a:solidFill>
                  </a:tcPr>
                </a:tc>
                <a:extLst>
                  <a:ext uri="{0D108BD9-81ED-4DB2-BD59-A6C34878D82A}">
                    <a16:rowId xmlns:a16="http://schemas.microsoft.com/office/drawing/2014/main" val="1055422533"/>
                  </a:ext>
                </a:extLst>
              </a:tr>
              <a:tr h="750711">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2024</a:t>
                      </a:r>
                      <a:endParaRPr lang="en-US" sz="2400" b="1">
                        <a:effectLst/>
                        <a:latin typeface="Calibri" panose="020F0502020204030204" pitchFamily="34" charset="0"/>
                        <a:ea typeface="Gulim" panose="020B0600000101010101" pitchFamily="34" charset="-127"/>
                      </a:endParaRPr>
                    </a:p>
                  </a:txBody>
                  <a:tcPr>
                    <a:lnL>
                      <a:noFill/>
                    </a:lnL>
                    <a:lnR>
                      <a:noFill/>
                    </a:lnR>
                    <a:lnT>
                      <a:noFill/>
                    </a:lnT>
                    <a:lnB>
                      <a:noFill/>
                    </a:lnB>
                    <a:solidFill>
                      <a:srgbClr val="E7E7E7"/>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9</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a:noFill/>
                    </a:lnB>
                    <a:solidFill>
                      <a:srgbClr val="E7E7E7"/>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22</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a:noFill/>
                    </a:lnB>
                    <a:solidFill>
                      <a:srgbClr val="E7E7E7"/>
                    </a:solidFill>
                  </a:tcPr>
                </a:tc>
                <a:tc>
                  <a:txBody>
                    <a:bodyPr/>
                    <a:lstStyle/>
                    <a:p>
                      <a:pPr marL="0" marR="0">
                        <a:spcBef>
                          <a:spcPts val="0"/>
                        </a:spcBef>
                        <a:spcAft>
                          <a:spcPts val="0"/>
                        </a:spcAft>
                      </a:pPr>
                      <a:r>
                        <a:rPr lang="en-US" sz="2400" b="1">
                          <a:solidFill>
                            <a:srgbClr val="000000"/>
                          </a:solidFill>
                          <a:effectLst/>
                          <a:latin typeface="Calibri" panose="020F0502020204030204" pitchFamily="34" charset="0"/>
                          <a:ea typeface="Gulim" panose="020B0600000101010101" pitchFamily="34" charset="-127"/>
                        </a:rPr>
                        <a:t>22</a:t>
                      </a:r>
                      <a:endParaRPr lang="en-US" sz="2400" b="1">
                        <a:effectLst/>
                        <a:latin typeface="Calibri" panose="020F0502020204030204" pitchFamily="34" charset="0"/>
                        <a:ea typeface="Gulim" panose="020B0600000101010101" pitchFamily="34" charset="-127"/>
                      </a:endParaRPr>
                    </a:p>
                  </a:txBody>
                  <a:tcPr>
                    <a:lnL>
                      <a:noFill/>
                    </a:lnL>
                    <a:lnR>
                      <a:noFill/>
                    </a:lnR>
                    <a:lnT>
                      <a:noFill/>
                    </a:lnT>
                    <a:lnB>
                      <a:noFill/>
                    </a:lnB>
                    <a:solidFill>
                      <a:srgbClr val="E7E7E7"/>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53</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a:noFill/>
                    </a:lnB>
                    <a:solidFill>
                      <a:srgbClr val="E7E7E7"/>
                    </a:solidFill>
                  </a:tcPr>
                </a:tc>
                <a:extLst>
                  <a:ext uri="{0D108BD9-81ED-4DB2-BD59-A6C34878D82A}">
                    <a16:rowId xmlns:a16="http://schemas.microsoft.com/office/drawing/2014/main" val="1613704804"/>
                  </a:ext>
                </a:extLst>
              </a:tr>
              <a:tr h="750711">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2025</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w="28575"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6</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w="28575"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14</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w="28575"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26</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w="28575"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400" b="1" dirty="0">
                          <a:solidFill>
                            <a:srgbClr val="000000"/>
                          </a:solidFill>
                          <a:effectLst/>
                          <a:latin typeface="Calibri" panose="020F0502020204030204" pitchFamily="34" charset="0"/>
                          <a:ea typeface="Gulim" panose="020B0600000101010101" pitchFamily="34" charset="-127"/>
                        </a:rPr>
                        <a:t>46 (to 8/25)</a:t>
                      </a:r>
                      <a:endParaRPr lang="en-US" sz="2400" b="1" dirty="0">
                        <a:effectLst/>
                        <a:latin typeface="Calibri" panose="020F0502020204030204" pitchFamily="34" charset="0"/>
                        <a:ea typeface="Gulim" panose="020B0600000101010101" pitchFamily="34" charset="-127"/>
                      </a:endParaRPr>
                    </a:p>
                  </a:txBody>
                  <a:tcPr>
                    <a:lnL>
                      <a:noFill/>
                    </a:lnL>
                    <a:lnR>
                      <a:noFill/>
                    </a:lnR>
                    <a:lnT>
                      <a:noFill/>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2406001"/>
                  </a:ext>
                </a:extLst>
              </a:tr>
            </a:tbl>
          </a:graphicData>
        </a:graphic>
      </p:graphicFrame>
      <p:sp>
        <p:nvSpPr>
          <p:cNvPr id="4" name="Slide Number Placeholder 3">
            <a:extLst>
              <a:ext uri="{FF2B5EF4-FFF2-40B4-BE49-F238E27FC236}">
                <a16:creationId xmlns:a16="http://schemas.microsoft.com/office/drawing/2014/main" id="{2DB7D286-F1E9-4C03-BA0A-5C916883C1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73D9ACAE-219E-4D43-9820-10551242FA4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100" b="0" i="0" u="none" strike="noStrike" kern="1200" cap="none" spc="0" normalizeH="0" baseline="0" noProof="0">
                <a:ln>
                  <a:noFill/>
                </a:ln>
                <a:solidFill>
                  <a:prstClr val="black"/>
                </a:solidFill>
                <a:effectLst/>
                <a:uLnTx/>
                <a:uFillTx/>
                <a:latin typeface="Aptos" charset="0"/>
                <a:ea typeface="Gulim" panose="020B0600000101010101" pitchFamily="34" charset="-127"/>
                <a:cs typeface="Calibri" panose="020F0502020204030204" pitchFamily="34" charset="0"/>
              </a:rPr>
              <a:t> </a:t>
            </a:r>
            <a:endParaRPr kumimoji="0" lang="en-US" altLang="ko-KR" sz="8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100" b="0" i="0" u="none" strike="noStrike" kern="1200" cap="none" spc="0" normalizeH="0" baseline="0" noProof="0">
                <a:ln>
                  <a:noFill/>
                </a:ln>
                <a:solidFill>
                  <a:prstClr val="black"/>
                </a:solidFill>
                <a:effectLst/>
                <a:uLnTx/>
                <a:uFillTx/>
                <a:latin typeface="Aptos" charset="0"/>
                <a:ea typeface="Gulim" panose="020B0600000101010101" pitchFamily="34" charset="-127"/>
                <a:cs typeface="Calibri" panose="020F0502020204030204" pitchFamily="34" charset="0"/>
              </a:rPr>
              <a:t> </a:t>
            </a:r>
            <a:endParaRPr kumimoji="0" lang="en-US" altLang="ko-KR" sz="8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100" b="0" i="0" u="none" strike="noStrike" kern="1200" cap="none" spc="0" normalizeH="0" baseline="0" noProof="0">
                <a:ln>
                  <a:noFill/>
                </a:ln>
                <a:solidFill>
                  <a:prstClr val="black"/>
                </a:solidFill>
                <a:effectLst/>
                <a:uLnTx/>
                <a:uFillTx/>
                <a:latin typeface="Aptos" charset="0"/>
                <a:ea typeface="Gulim" panose="020B0600000101010101" pitchFamily="34" charset="-127"/>
                <a:cs typeface="Calibri" panose="020F0502020204030204" pitchFamily="34" charset="0"/>
              </a:rPr>
              <a:t> </a:t>
            </a:r>
            <a:endParaRPr kumimoji="0" lang="en-US" altLang="ko-KR" sz="18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mn-cs"/>
            </a:endParaRPr>
          </a:p>
        </p:txBody>
      </p:sp>
    </p:spTree>
    <p:extLst>
      <p:ext uri="{BB962C8B-B14F-4D97-AF65-F5344CB8AC3E}">
        <p14:creationId xmlns:p14="http://schemas.microsoft.com/office/powerpoint/2010/main" val="40476464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CF3F61-CB69-41B1-B95C-E474244E7A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aphicFrame>
        <p:nvGraphicFramePr>
          <p:cNvPr id="6" name="Content Placeholder 5">
            <a:extLst>
              <a:ext uri="{FF2B5EF4-FFF2-40B4-BE49-F238E27FC236}">
                <a16:creationId xmlns:a16="http://schemas.microsoft.com/office/drawing/2014/main" id="{6839B456-A496-4D7F-BBB6-9AD414A71E92}"/>
              </a:ext>
            </a:extLst>
          </p:cNvPr>
          <p:cNvGraphicFramePr>
            <a:graphicFrameLocks noGrp="1"/>
          </p:cNvGraphicFramePr>
          <p:nvPr>
            <p:ph idx="4294967295"/>
            <p:extLst>
              <p:ext uri="{D42A27DB-BD31-4B8C-83A1-F6EECF244321}">
                <p14:modId xmlns:p14="http://schemas.microsoft.com/office/powerpoint/2010/main" val="1638644646"/>
              </p:ext>
            </p:extLst>
          </p:nvPr>
        </p:nvGraphicFramePr>
        <p:xfrm>
          <a:off x="665322" y="3876636"/>
          <a:ext cx="10856919" cy="2212739"/>
        </p:xfrm>
        <a:graphic>
          <a:graphicData uri="http://schemas.openxmlformats.org/drawingml/2006/table">
            <a:tbl>
              <a:tblPr firstRow="1" bandRow="1">
                <a:tableStyleId>{5C22544A-7EE6-4342-B048-85BDC9FD1C3A}</a:tableStyleId>
              </a:tblPr>
              <a:tblGrid>
                <a:gridCol w="6013195">
                  <a:extLst>
                    <a:ext uri="{9D8B030D-6E8A-4147-A177-3AD203B41FA5}">
                      <a16:colId xmlns:a16="http://schemas.microsoft.com/office/drawing/2014/main" val="3089522816"/>
                    </a:ext>
                  </a:extLst>
                </a:gridCol>
                <a:gridCol w="4843724">
                  <a:extLst>
                    <a:ext uri="{9D8B030D-6E8A-4147-A177-3AD203B41FA5}">
                      <a16:colId xmlns:a16="http://schemas.microsoft.com/office/drawing/2014/main" val="494010825"/>
                    </a:ext>
                  </a:extLst>
                </a:gridCol>
              </a:tblGrid>
              <a:tr h="424014">
                <a:tc>
                  <a:txBody>
                    <a:bodyPr/>
                    <a:lstStyle/>
                    <a:p>
                      <a:r>
                        <a:rPr lang="en-US" sz="1800" dirty="0">
                          <a:solidFill>
                            <a:schemeClr val="tx1">
                              <a:lumMod val="75000"/>
                            </a:schemeClr>
                          </a:solidFill>
                        </a:rPr>
                        <a:t>In Concept Development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99CC"/>
                    </a:solidFill>
                  </a:tcPr>
                </a:tc>
                <a:tc>
                  <a:txBody>
                    <a:bodyPr/>
                    <a:lstStyle/>
                    <a:p>
                      <a:endParaRPr lang="en-US" sz="18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99CC"/>
                    </a:solidFill>
                  </a:tcPr>
                </a:tc>
                <a:extLst>
                  <a:ext uri="{0D108BD9-81ED-4DB2-BD59-A6C34878D82A}">
                    <a16:rowId xmlns:a16="http://schemas.microsoft.com/office/drawing/2014/main" val="3398664758"/>
                  </a:ext>
                </a:extLst>
              </a:tr>
              <a:tr h="407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dirty="0">
                          <a:solidFill>
                            <a:schemeClr val="tx1">
                              <a:lumMod val="75000"/>
                              <a:lumOff val="25000"/>
                            </a:schemeClr>
                          </a:solidFill>
                          <a:latin typeface="+mn-lt"/>
                          <a:ea typeface="+mn-ea"/>
                          <a:cs typeface="+mn-cs"/>
                        </a:rPr>
                        <a:t>S1900X</a:t>
                      </a:r>
                      <a:r>
                        <a:rPr lang="en-US" sz="1800" b="0" u="none" kern="1200" dirty="0">
                          <a:solidFill>
                            <a:schemeClr val="tx1">
                              <a:lumMod val="75000"/>
                              <a:lumOff val="25000"/>
                            </a:schemeClr>
                          </a:solidFill>
                          <a:latin typeface="+mn-lt"/>
                          <a:ea typeface="+mn-ea"/>
                          <a:cs typeface="+mn-cs"/>
                        </a:rPr>
                        <a:t> HER2 TKI for previously treated NSCLC with HER2 dysregulation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191760757"/>
                  </a:ext>
                </a:extLst>
              </a:tr>
              <a:tr h="616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dirty="0">
                          <a:solidFill>
                            <a:schemeClr val="tx1">
                              <a:lumMod val="75000"/>
                              <a:lumOff val="25000"/>
                            </a:schemeClr>
                          </a:solidFill>
                          <a:latin typeface="+mn-lt"/>
                          <a:ea typeface="+mn-ea"/>
                          <a:cs typeface="+mn-cs"/>
                        </a:rPr>
                        <a:t>S1800X</a:t>
                      </a:r>
                      <a:r>
                        <a:rPr lang="en-US" sz="1800" b="0" u="none" kern="1200" dirty="0">
                          <a:solidFill>
                            <a:schemeClr val="tx1">
                              <a:lumMod val="75000"/>
                              <a:lumOff val="25000"/>
                            </a:schemeClr>
                          </a:solidFill>
                          <a:latin typeface="+mn-lt"/>
                          <a:ea typeface="+mn-ea"/>
                          <a:cs typeface="+mn-cs"/>
                        </a:rPr>
                        <a:t> Combination of PCSK9 inhibitor with anti-PD1 antibody for previously treated NSCLC</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11580896"/>
                  </a:ext>
                </a:extLst>
              </a:tr>
              <a:tr h="508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dirty="0">
                          <a:solidFill>
                            <a:schemeClr val="tx1">
                              <a:lumMod val="75000"/>
                              <a:lumOff val="25000"/>
                            </a:schemeClr>
                          </a:solidFill>
                          <a:latin typeface="+mn-lt"/>
                          <a:ea typeface="+mn-ea"/>
                          <a:cs typeface="+mn-cs"/>
                        </a:rPr>
                        <a:t>S1900X </a:t>
                      </a:r>
                      <a:r>
                        <a:rPr lang="en-US" sz="1800" b="0" kern="1200" dirty="0">
                          <a:solidFill>
                            <a:schemeClr val="dk1"/>
                          </a:solidFill>
                          <a:effectLst/>
                          <a:latin typeface="+mn-lt"/>
                          <a:ea typeface="+mn-ea"/>
                          <a:cs typeface="+mn-cs"/>
                        </a:rPr>
                        <a:t>Next-Gen </a:t>
                      </a:r>
                      <a:r>
                        <a:rPr lang="en-US" sz="1800" b="0" kern="1200" dirty="0" err="1">
                          <a:solidFill>
                            <a:schemeClr val="dk1"/>
                          </a:solidFill>
                          <a:effectLst/>
                          <a:latin typeface="+mn-lt"/>
                          <a:ea typeface="+mn-ea"/>
                          <a:cs typeface="+mn-cs"/>
                        </a:rPr>
                        <a:t>PARPi</a:t>
                      </a:r>
                      <a:r>
                        <a:rPr lang="en-US" sz="1800" b="0" kern="1200" dirty="0">
                          <a:solidFill>
                            <a:schemeClr val="dk1"/>
                          </a:solidFill>
                          <a:effectLst/>
                          <a:latin typeface="+mn-lt"/>
                          <a:ea typeface="+mn-ea"/>
                          <a:cs typeface="+mn-cs"/>
                        </a:rPr>
                        <a:t> in HRD previously treated NSCLC</a:t>
                      </a:r>
                      <a:endParaRPr lang="en-US" sz="1800" b="0" u="sng" kern="1200" dirty="0">
                        <a:solidFill>
                          <a:schemeClr val="tx1">
                            <a:lumMod val="75000"/>
                            <a:lumOff val="2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3883032"/>
                  </a:ext>
                </a:extLst>
              </a:tr>
            </a:tbl>
          </a:graphicData>
        </a:graphic>
      </p:graphicFrame>
      <p:graphicFrame>
        <p:nvGraphicFramePr>
          <p:cNvPr id="5" name="Content Placeholder 10">
            <a:extLst>
              <a:ext uri="{FF2B5EF4-FFF2-40B4-BE49-F238E27FC236}">
                <a16:creationId xmlns:a16="http://schemas.microsoft.com/office/drawing/2014/main" id="{DAE963B1-45B8-40CB-B862-2FA5A39D63E0}"/>
              </a:ext>
            </a:extLst>
          </p:cNvPr>
          <p:cNvGraphicFramePr>
            <a:graphicFrameLocks/>
          </p:cNvGraphicFramePr>
          <p:nvPr>
            <p:extLst>
              <p:ext uri="{D42A27DB-BD31-4B8C-83A1-F6EECF244321}">
                <p14:modId xmlns:p14="http://schemas.microsoft.com/office/powerpoint/2010/main" val="702720037"/>
              </p:ext>
            </p:extLst>
          </p:nvPr>
        </p:nvGraphicFramePr>
        <p:xfrm>
          <a:off x="665322" y="924629"/>
          <a:ext cx="10852483" cy="2943073"/>
        </p:xfrm>
        <a:graphic>
          <a:graphicData uri="http://schemas.openxmlformats.org/drawingml/2006/table">
            <a:tbl>
              <a:tblPr firstRow="1" bandRow="1">
                <a:tableStyleId>{1FECB4D8-DB02-4DC6-A0A2-4F2EBAE1DC90}</a:tableStyleId>
              </a:tblPr>
              <a:tblGrid>
                <a:gridCol w="6183534">
                  <a:extLst>
                    <a:ext uri="{9D8B030D-6E8A-4147-A177-3AD203B41FA5}">
                      <a16:colId xmlns:a16="http://schemas.microsoft.com/office/drawing/2014/main" val="229106346"/>
                    </a:ext>
                  </a:extLst>
                </a:gridCol>
                <a:gridCol w="4668949">
                  <a:extLst>
                    <a:ext uri="{9D8B030D-6E8A-4147-A177-3AD203B41FA5}">
                      <a16:colId xmlns:a16="http://schemas.microsoft.com/office/drawing/2014/main" val="3968199953"/>
                    </a:ext>
                  </a:extLst>
                </a:gridCol>
              </a:tblGrid>
              <a:tr h="4424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schemeClr>
                          </a:solidFill>
                        </a:rPr>
                        <a:t>In Protocol Development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endParaRPr lang="en-US" sz="1800" dirty="0">
                        <a:solidFill>
                          <a:schemeClr val="tx1">
                            <a:lumMod val="75000"/>
                            <a:lumOff val="25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extLst>
                  <a:ext uri="{0D108BD9-81ED-4DB2-BD59-A6C34878D82A}">
                    <a16:rowId xmlns:a16="http://schemas.microsoft.com/office/drawing/2014/main" val="1446234950"/>
                  </a:ext>
                </a:extLst>
              </a:tr>
              <a:tr h="884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noProof="0" dirty="0">
                          <a:solidFill>
                            <a:schemeClr val="tx1">
                              <a:lumMod val="75000"/>
                              <a:lumOff val="25000"/>
                            </a:schemeClr>
                          </a:solidFill>
                          <a:latin typeface="+mn-lt"/>
                          <a:ea typeface="+mn-ea"/>
                          <a:cs typeface="+mn-cs"/>
                        </a:rPr>
                        <a:t>S1900N</a:t>
                      </a:r>
                      <a:r>
                        <a:rPr lang="en-US" sz="1800" b="0" u="none" kern="1200" noProof="0" dirty="0">
                          <a:solidFill>
                            <a:schemeClr val="tx1">
                              <a:lumMod val="75000"/>
                              <a:lumOff val="25000"/>
                            </a:schemeClr>
                          </a:solidFill>
                          <a:latin typeface="+mn-lt"/>
                          <a:ea typeface="+mn-ea"/>
                          <a:cs typeface="+mn-cs"/>
                        </a:rPr>
                        <a:t> TROP2 ADC and bispecific antibody targeting PD-1 and VEGF</a:t>
                      </a:r>
                      <a:r>
                        <a:rPr lang="en-US" sz="1800" b="0" u="none" kern="1200" dirty="0">
                          <a:solidFill>
                            <a:schemeClr val="tx1">
                              <a:lumMod val="75000"/>
                              <a:lumOff val="25000"/>
                            </a:schemeClr>
                          </a:solidFill>
                          <a:latin typeface="+mn-lt"/>
                          <a:ea typeface="+mn-ea"/>
                          <a:cs typeface="+mn-cs"/>
                        </a:rPr>
                        <a:t> for patients with previously-treated NSCLC with actionable genomic alterations </a:t>
                      </a:r>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US" sz="1800" dirty="0">
                          <a:solidFill>
                            <a:schemeClr val="tx1">
                              <a:lumMod val="75000"/>
                              <a:lumOff val="25000"/>
                            </a:schemeClr>
                          </a:solidFill>
                        </a:rPr>
                        <a:t>DSC approved 7/15/24</a:t>
                      </a:r>
                    </a:p>
                    <a:p>
                      <a:r>
                        <a:rPr lang="en-US" sz="1800" dirty="0">
                          <a:solidFill>
                            <a:schemeClr val="tx1">
                              <a:lumMod val="75000"/>
                              <a:lumOff val="25000"/>
                            </a:schemeClr>
                          </a:solidFill>
                        </a:rPr>
                        <a:t>Updated protocol resubmitted to CTEP 9/9/25</a:t>
                      </a:r>
                    </a:p>
                    <a:p>
                      <a:r>
                        <a:rPr lang="en-US" sz="1800" dirty="0">
                          <a:solidFill>
                            <a:schemeClr val="tx1">
                              <a:lumMod val="75000"/>
                              <a:lumOff val="25000"/>
                            </a:schemeClr>
                          </a:solidFill>
                        </a:rPr>
                        <a:t>Target activation Q4 2025/Q1 2026</a:t>
                      </a:r>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567553107"/>
                  </a:ext>
                </a:extLst>
              </a:tr>
              <a:tr h="884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noProof="0" dirty="0">
                          <a:solidFill>
                            <a:schemeClr val="tx1">
                              <a:lumMod val="75000"/>
                              <a:lumOff val="25000"/>
                            </a:schemeClr>
                          </a:solidFill>
                          <a:latin typeface="+mn-lt"/>
                          <a:ea typeface="+mn-ea"/>
                          <a:cs typeface="+mn-cs"/>
                        </a:rPr>
                        <a:t>S1900P</a:t>
                      </a:r>
                      <a:r>
                        <a:rPr lang="en-US" sz="1800" b="0" u="none" kern="1200" noProof="0" dirty="0">
                          <a:solidFill>
                            <a:schemeClr val="tx1">
                              <a:lumMod val="75000"/>
                              <a:lumOff val="25000"/>
                            </a:schemeClr>
                          </a:solidFill>
                          <a:latin typeface="+mn-lt"/>
                          <a:ea typeface="+mn-ea"/>
                          <a:cs typeface="+mn-cs"/>
                        </a:rPr>
                        <a:t> mTORC1/2 + PI3K</a:t>
                      </a:r>
                      <a:r>
                        <a:rPr lang="el-GR" sz="1800" b="0" u="none" kern="1200" noProof="0" dirty="0">
                          <a:solidFill>
                            <a:schemeClr val="tx1">
                              <a:lumMod val="75000"/>
                              <a:lumOff val="25000"/>
                            </a:schemeClr>
                          </a:solidFill>
                          <a:latin typeface="+mn-lt"/>
                          <a:ea typeface="+mn-ea"/>
                          <a:cs typeface="+mn-cs"/>
                        </a:rPr>
                        <a:t>α </a:t>
                      </a:r>
                      <a:r>
                        <a:rPr lang="en-US" sz="1800" b="0" u="none" kern="1200" noProof="0" dirty="0">
                          <a:solidFill>
                            <a:schemeClr val="tx1">
                              <a:lumMod val="75000"/>
                              <a:lumOff val="25000"/>
                            </a:schemeClr>
                          </a:solidFill>
                          <a:latin typeface="+mn-lt"/>
                          <a:ea typeface="+mn-ea"/>
                          <a:cs typeface="+mn-cs"/>
                        </a:rPr>
                        <a:t>inhibitor plus paclitaxel versus standard of care chemotherapy in participants with NFE2L2, KEAP1 or PI3K pathway-positive squamous cell lung cancer</a:t>
                      </a:r>
                    </a:p>
                  </a:txBody>
                  <a:tcPr>
                    <a:lnL w="12700" cap="flat" cmpd="sng" algn="ctr">
                      <a:solidFill>
                        <a:schemeClr val="tx1"/>
                      </a:solidFill>
                      <a:prstDash val="solid"/>
                      <a:round/>
                      <a:headEnd type="none" w="med" len="med"/>
                      <a:tailEnd type="none" w="med" len="med"/>
                    </a:lnL>
                  </a:tcPr>
                </a:tc>
                <a:tc>
                  <a:txBody>
                    <a:bodyPr/>
                    <a:lstStyle/>
                    <a:p>
                      <a:r>
                        <a:rPr lang="en-US" sz="1800" dirty="0">
                          <a:solidFill>
                            <a:schemeClr val="tx1">
                              <a:lumMod val="75000"/>
                              <a:lumOff val="25000"/>
                            </a:schemeClr>
                          </a:solidFill>
                        </a:rPr>
                        <a:t>DSC approved 6/6/25 </a:t>
                      </a:r>
                    </a:p>
                    <a:p>
                      <a:r>
                        <a:rPr lang="en-US" sz="1800" dirty="0">
                          <a:solidFill>
                            <a:schemeClr val="tx1">
                              <a:lumMod val="75000"/>
                              <a:lumOff val="25000"/>
                            </a:schemeClr>
                          </a:solidFill>
                        </a:rPr>
                        <a:t>Budget estimates are currently being reviewed</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5484654"/>
                  </a:ext>
                </a:extLst>
              </a:tr>
              <a:tr h="671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noProof="0" dirty="0">
                          <a:solidFill>
                            <a:schemeClr val="tx1">
                              <a:lumMod val="75000"/>
                              <a:lumOff val="25000"/>
                            </a:schemeClr>
                          </a:solidFill>
                          <a:latin typeface="+mn-lt"/>
                          <a:ea typeface="+mn-ea"/>
                          <a:cs typeface="+mn-cs"/>
                        </a:rPr>
                        <a:t>S1800G </a:t>
                      </a:r>
                      <a:r>
                        <a:rPr lang="en-US" sz="1800" b="0" u="none" kern="1200" noProof="0" dirty="0">
                          <a:solidFill>
                            <a:schemeClr val="tx1">
                              <a:lumMod val="75000"/>
                              <a:lumOff val="25000"/>
                            </a:schemeClr>
                          </a:solidFill>
                          <a:latin typeface="+mn-lt"/>
                          <a:ea typeface="+mn-ea"/>
                          <a:cs typeface="+mn-cs"/>
                        </a:rPr>
                        <a:t>Anti-IL-27 with or without anti-PD-1 antibody in participants with previously treated squamous cell lung cancer </a:t>
                      </a:r>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US" sz="1800" dirty="0">
                          <a:solidFill>
                            <a:schemeClr val="tx1">
                              <a:lumMod val="75000"/>
                              <a:lumOff val="25000"/>
                            </a:schemeClr>
                          </a:solidFill>
                        </a:rPr>
                        <a:t>DSC approved 12/11/24</a:t>
                      </a:r>
                    </a:p>
                    <a:p>
                      <a:r>
                        <a:rPr lang="en-US" sz="1800" dirty="0">
                          <a:solidFill>
                            <a:schemeClr val="tx1">
                              <a:lumMod val="75000"/>
                              <a:lumOff val="25000"/>
                            </a:schemeClr>
                          </a:solidFill>
                        </a:rPr>
                        <a:t>CTEP submission of official concept 9/18/25.</a:t>
                      </a:r>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3835930094"/>
                  </a:ext>
                </a:extLst>
              </a:tr>
            </a:tbl>
          </a:graphicData>
        </a:graphic>
      </p:graphicFrame>
      <p:sp>
        <p:nvSpPr>
          <p:cNvPr id="7" name="TextBox 6">
            <a:extLst>
              <a:ext uri="{FF2B5EF4-FFF2-40B4-BE49-F238E27FC236}">
                <a16:creationId xmlns:a16="http://schemas.microsoft.com/office/drawing/2014/main" id="{C67B7FA7-CA2F-0FA2-0F2E-68CDD1DD9844}"/>
              </a:ext>
            </a:extLst>
          </p:cNvPr>
          <p:cNvSpPr txBox="1"/>
          <p:nvPr/>
        </p:nvSpPr>
        <p:spPr>
          <a:xfrm>
            <a:off x="2756692" y="255759"/>
            <a:ext cx="66741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a:ea typeface="+mn-ea"/>
                <a:cs typeface="+mn-cs"/>
              </a:rPr>
              <a:t>Developing Studies</a:t>
            </a:r>
          </a:p>
        </p:txBody>
      </p:sp>
    </p:spTree>
    <p:extLst>
      <p:ext uri="{BB962C8B-B14F-4D97-AF65-F5344CB8AC3E}">
        <p14:creationId xmlns:p14="http://schemas.microsoft.com/office/powerpoint/2010/main" val="2109406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9CEBA-9566-1B23-E8DC-F20853E4505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79A7D8-AAD3-6AAD-1AFA-4BB4430C04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C238B971-9099-1973-FAF1-0918910EA889}"/>
              </a:ext>
            </a:extLst>
          </p:cNvPr>
          <p:cNvSpPr>
            <a:spLocks noGrp="1"/>
          </p:cNvSpPr>
          <p:nvPr>
            <p:ph type="ctrTitle"/>
          </p:nvPr>
        </p:nvSpPr>
        <p:spPr>
          <a:xfrm>
            <a:off x="1066800" y="1014984"/>
            <a:ext cx="9960864" cy="3566160"/>
          </a:xfrm>
        </p:spPr>
        <p:txBody>
          <a:bodyPr>
            <a:normAutofit/>
          </a:bodyPr>
          <a:lstStyle/>
          <a:p>
            <a:r>
              <a:rPr lang="en-US" sz="7000" dirty="0"/>
              <a:t>How to Engage with </a:t>
            </a:r>
            <a:br>
              <a:rPr lang="en-US" sz="7000" dirty="0"/>
            </a:br>
            <a:r>
              <a:rPr lang="en-US" sz="7000" dirty="0"/>
              <a:t>Lung-MAP Through </a:t>
            </a:r>
            <a:br>
              <a:rPr lang="en-US" sz="7000" dirty="0"/>
            </a:br>
            <a:r>
              <a:rPr lang="en-US" sz="7000" dirty="0"/>
              <a:t>the TM Committee</a:t>
            </a:r>
          </a:p>
        </p:txBody>
      </p:sp>
      <p:sp>
        <p:nvSpPr>
          <p:cNvPr id="11" name="Subtitle 2">
            <a:extLst>
              <a:ext uri="{FF2B5EF4-FFF2-40B4-BE49-F238E27FC236}">
                <a16:creationId xmlns:a16="http://schemas.microsoft.com/office/drawing/2014/main" id="{5206E5C1-1F2C-6A7D-A6A9-210E8DDE5B5C}"/>
              </a:ext>
            </a:extLst>
          </p:cNvPr>
          <p:cNvSpPr txBox="1">
            <a:spLocks noGrp="1"/>
          </p:cNvSpPr>
          <p:nvPr>
            <p:ph type="subTitle" idx="1"/>
          </p:nvPr>
        </p:nvSpPr>
        <p:spPr>
          <a:xfrm>
            <a:off x="1155002" y="4700016"/>
            <a:ext cx="10058400" cy="11430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buClr>
                <a:srgbClr val="B2B2B2">
                  <a:lumMod val="50000"/>
                </a:srgbClr>
              </a:buClr>
              <a:defRPr/>
            </a:pPr>
            <a:r>
              <a:rPr lang="en-US" sz="26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Joel Neal, MD, PhD</a:t>
            </a:r>
          </a:p>
          <a:p>
            <a:pPr>
              <a:buClr>
                <a:srgbClr val="B2B2B2">
                  <a:lumMod val="50000"/>
                </a:srgbClr>
              </a:buClr>
              <a:defRPr/>
            </a:pPr>
            <a:r>
              <a:rPr lang="en-US" sz="1900" dirty="0">
                <a:solidFill>
                  <a:srgbClr val="000000"/>
                </a:solidFill>
                <a:latin typeface="Calibri Light"/>
              </a:rPr>
              <a:t>Chair, Translational Medicine Committee (ECOG-ACRIN)</a:t>
            </a:r>
            <a:endParaRPr lang="en-US" sz="1900" dirty="0">
              <a:solidFill>
                <a:srgbClr val="000000"/>
              </a:solidFill>
            </a:endParaRPr>
          </a:p>
          <a:p>
            <a:pPr>
              <a:buClr>
                <a:srgbClr val="B2B2B2">
                  <a:lumMod val="50000"/>
                </a:srgbClr>
              </a:buClr>
              <a:defRPr/>
            </a:pPr>
            <a:r>
              <a:rPr lang="en-US" sz="1900" dirty="0">
                <a:solidFill>
                  <a:srgbClr val="000000"/>
                </a:solidFill>
                <a:latin typeface="Calibri Light"/>
              </a:rPr>
              <a:t>Stanford Cancer Institute </a:t>
            </a:r>
          </a:p>
        </p:txBody>
      </p:sp>
    </p:spTree>
    <p:extLst>
      <p:ext uri="{BB962C8B-B14F-4D97-AF65-F5344CB8AC3E}">
        <p14:creationId xmlns:p14="http://schemas.microsoft.com/office/powerpoint/2010/main" val="4161150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7313-4AA8-E3A5-4F8C-C5A18494AC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B6F463-8A1B-A08E-CE5E-7BFA556F4221}"/>
              </a:ext>
            </a:extLst>
          </p:cNvPr>
          <p:cNvSpPr>
            <a:spLocks noGrp="1"/>
          </p:cNvSpPr>
          <p:nvPr>
            <p:ph type="title"/>
          </p:nvPr>
        </p:nvSpPr>
        <p:spPr>
          <a:xfrm>
            <a:off x="674195" y="393192"/>
            <a:ext cx="10843610" cy="993064"/>
          </a:xfrm>
        </p:spPr>
        <p:txBody>
          <a:bodyPr/>
          <a:lstStyle/>
          <a:p>
            <a:r>
              <a:rPr lang="en-US" dirty="0"/>
              <a:t>Sites Recently Enrolling Their First Patient(s)</a:t>
            </a:r>
          </a:p>
        </p:txBody>
      </p:sp>
      <p:sp>
        <p:nvSpPr>
          <p:cNvPr id="6" name="Content Placeholder 5">
            <a:extLst>
              <a:ext uri="{FF2B5EF4-FFF2-40B4-BE49-F238E27FC236}">
                <a16:creationId xmlns:a16="http://schemas.microsoft.com/office/drawing/2014/main" id="{E2D5386C-424C-968C-AB5B-8A8AEEA0673B}"/>
              </a:ext>
            </a:extLst>
          </p:cNvPr>
          <p:cNvSpPr>
            <a:spLocks noGrp="1"/>
          </p:cNvSpPr>
          <p:nvPr>
            <p:ph sz="half" idx="1"/>
          </p:nvPr>
        </p:nvSpPr>
        <p:spPr>
          <a:xfrm>
            <a:off x="497490" y="2223651"/>
            <a:ext cx="5700110" cy="4023360"/>
          </a:xfrm>
        </p:spPr>
        <p:txBody>
          <a:bodyPr>
            <a:normAutofit/>
          </a:bodyPr>
          <a:lstStyle/>
          <a:p>
            <a:pPr lvl="0">
              <a:buFont typeface="Arial" panose="020B0604020202020204" pitchFamily="34" charset="0"/>
              <a:buChar char="•"/>
            </a:pPr>
            <a:r>
              <a:rPr lang="en-US" dirty="0"/>
              <a:t>Baptist Cancer Center-Grenada (MS)</a:t>
            </a:r>
          </a:p>
          <a:p>
            <a:pPr lvl="0">
              <a:buFont typeface="Arial" panose="020B0604020202020204" pitchFamily="34" charset="0"/>
              <a:buChar char="•"/>
            </a:pPr>
            <a:r>
              <a:rPr lang="en-US" dirty="0"/>
              <a:t>Baptist Memorial Hospital and Cancer Center-Collierville (TN)</a:t>
            </a:r>
          </a:p>
          <a:p>
            <a:pPr lvl="0">
              <a:buFont typeface="Arial" panose="020B0604020202020204" pitchFamily="34" charset="0"/>
              <a:buChar char="•"/>
            </a:pPr>
            <a:r>
              <a:rPr lang="en-US" dirty="0"/>
              <a:t>Huntsman Cancer Institute/University of Utah (UT)</a:t>
            </a:r>
          </a:p>
          <a:p>
            <a:pPr lvl="0">
              <a:buFont typeface="Arial" panose="020B0604020202020204" pitchFamily="34" charset="0"/>
              <a:buChar char="•"/>
            </a:pPr>
            <a:r>
              <a:rPr lang="en-US" dirty="0"/>
              <a:t>Kaiser Permanente-Caton Hill Medical Center (VA)</a:t>
            </a:r>
          </a:p>
          <a:p>
            <a:pPr lvl="0">
              <a:buFont typeface="Arial" panose="020B0604020202020204" pitchFamily="34" charset="0"/>
              <a:buChar char="•"/>
            </a:pPr>
            <a:r>
              <a:rPr lang="en-US" dirty="0"/>
              <a:t>Mather Veteran Affairs Medical Center (CA)  (</a:t>
            </a:r>
            <a:r>
              <a:rPr lang="en-US" b="1" i="1" dirty="0"/>
              <a:t>enrolled 4!</a:t>
            </a:r>
            <a:r>
              <a:rPr lang="en-US" dirty="0"/>
              <a:t>)</a:t>
            </a:r>
          </a:p>
          <a:p>
            <a:pPr lvl="0">
              <a:buFont typeface="Arial" panose="020B0604020202020204" pitchFamily="34" charset="0"/>
              <a:buChar char="•"/>
            </a:pPr>
            <a:r>
              <a:rPr lang="en-US" dirty="0"/>
              <a:t>Memorial Hospital East (IL)</a:t>
            </a:r>
          </a:p>
        </p:txBody>
      </p:sp>
      <p:sp>
        <p:nvSpPr>
          <p:cNvPr id="7" name="Content Placeholder 6">
            <a:extLst>
              <a:ext uri="{FF2B5EF4-FFF2-40B4-BE49-F238E27FC236}">
                <a16:creationId xmlns:a16="http://schemas.microsoft.com/office/drawing/2014/main" id="{E0125E28-634D-E4DC-B6F5-FB9F24C7D608}"/>
              </a:ext>
            </a:extLst>
          </p:cNvPr>
          <p:cNvSpPr>
            <a:spLocks noGrp="1"/>
          </p:cNvSpPr>
          <p:nvPr>
            <p:ph sz="half" idx="2"/>
          </p:nvPr>
        </p:nvSpPr>
        <p:spPr>
          <a:xfrm>
            <a:off x="6424623" y="2223651"/>
            <a:ext cx="5269887" cy="4023360"/>
          </a:xfrm>
        </p:spPr>
        <p:txBody>
          <a:bodyPr>
            <a:normAutofit/>
          </a:bodyPr>
          <a:lstStyle/>
          <a:p>
            <a:pPr>
              <a:buFont typeface="Arial" panose="020B0604020202020204" pitchFamily="34" charset="0"/>
              <a:buChar char="•"/>
            </a:pPr>
            <a:r>
              <a:rPr lang="en-US" dirty="0"/>
              <a:t>Memorial Sloan Kettering Basking Ridge (NJ)</a:t>
            </a:r>
          </a:p>
          <a:p>
            <a:pPr lvl="0">
              <a:buFont typeface="Arial" panose="020B0604020202020204" pitchFamily="34" charset="0"/>
              <a:buChar char="•"/>
            </a:pPr>
            <a:r>
              <a:rPr lang="en-US" dirty="0"/>
              <a:t>Providence Portland Medical Center (OR)</a:t>
            </a:r>
          </a:p>
          <a:p>
            <a:pPr lvl="0">
              <a:buFont typeface="Arial" panose="020B0604020202020204" pitchFamily="34" charset="0"/>
              <a:buChar char="•"/>
            </a:pPr>
            <a:r>
              <a:rPr lang="en-US" dirty="0"/>
              <a:t>Ridley-Tree Cancer Center (CA)  (</a:t>
            </a:r>
            <a:r>
              <a:rPr lang="en-US" b="1" i="1" dirty="0"/>
              <a:t>enrolled 2</a:t>
            </a:r>
            <a:r>
              <a:rPr lang="en-US" dirty="0"/>
              <a:t>)</a:t>
            </a:r>
          </a:p>
          <a:p>
            <a:pPr lvl="0">
              <a:buFont typeface="Arial" panose="020B0604020202020204" pitchFamily="34" charset="0"/>
              <a:buChar char="•"/>
            </a:pPr>
            <a:r>
              <a:rPr lang="en-US" dirty="0"/>
              <a:t>Saint Francis Medical Center (MO)</a:t>
            </a:r>
          </a:p>
          <a:p>
            <a:pPr lvl="0">
              <a:buFont typeface="Arial" panose="020B0604020202020204" pitchFamily="34" charset="0"/>
              <a:buChar char="•"/>
            </a:pPr>
            <a:r>
              <a:rPr lang="en-US" dirty="0" err="1"/>
              <a:t>Siteman</a:t>
            </a:r>
            <a:r>
              <a:rPr lang="en-US" dirty="0"/>
              <a:t> Cancer Center-South County (MO)</a:t>
            </a:r>
          </a:p>
          <a:p>
            <a:pPr lvl="0">
              <a:buFont typeface="Arial" panose="020B0604020202020204" pitchFamily="34" charset="0"/>
              <a:buChar char="•"/>
            </a:pPr>
            <a:r>
              <a:rPr lang="en-US" dirty="0"/>
              <a:t>University of Virginia Cancer Center (VA)</a:t>
            </a:r>
          </a:p>
          <a:p>
            <a:pPr lvl="0">
              <a:buFont typeface="Arial" panose="020B0604020202020204" pitchFamily="34" charset="0"/>
              <a:buChar char="•"/>
            </a:pPr>
            <a:r>
              <a:rPr lang="en-US" dirty="0"/>
              <a:t>VA Palo Alto Health Care System (CA)</a:t>
            </a:r>
          </a:p>
        </p:txBody>
      </p:sp>
      <p:sp>
        <p:nvSpPr>
          <p:cNvPr id="4" name="Slide Number Placeholder 3">
            <a:extLst>
              <a:ext uri="{FF2B5EF4-FFF2-40B4-BE49-F238E27FC236}">
                <a16:creationId xmlns:a16="http://schemas.microsoft.com/office/drawing/2014/main" id="{8B5109F3-66A2-6B70-0E2F-1A9D71197D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232A5273-00D2-5D98-E077-766411687B39}"/>
              </a:ext>
            </a:extLst>
          </p:cNvPr>
          <p:cNvSpPr txBox="1">
            <a:spLocks/>
          </p:cNvSpPr>
          <p:nvPr/>
        </p:nvSpPr>
        <p:spPr>
          <a:xfrm>
            <a:off x="822960" y="1592096"/>
            <a:ext cx="10546080" cy="727180"/>
          </a:xfrm>
          <a:prstGeom prst="rect">
            <a:avLst/>
          </a:prstGeom>
        </p:spPr>
        <p:txBody>
          <a:bodyPr vert="horz" lIns="0" tIns="45720" rIns="0" bIns="45720" rtlCol="0">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These sites have enrolled their first patient to LUNGMAP within the last 4 months: </a:t>
            </a:r>
          </a:p>
        </p:txBody>
      </p:sp>
    </p:spTree>
    <p:extLst>
      <p:ext uri="{BB962C8B-B14F-4D97-AF65-F5344CB8AC3E}">
        <p14:creationId xmlns:p14="http://schemas.microsoft.com/office/powerpoint/2010/main" val="4028037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B348-6E19-E369-9E2F-54577B3D966D}"/>
              </a:ext>
            </a:extLst>
          </p:cNvPr>
          <p:cNvSpPr>
            <a:spLocks noGrp="1"/>
          </p:cNvSpPr>
          <p:nvPr>
            <p:ph type="title"/>
          </p:nvPr>
        </p:nvSpPr>
        <p:spPr/>
        <p:txBody>
          <a:bodyPr>
            <a:normAutofit/>
          </a:bodyPr>
          <a:lstStyle/>
          <a:p>
            <a:r>
              <a:rPr lang="en-US" sz="4800" dirty="0"/>
              <a:t>Lung-MAP TM strategic priorities</a:t>
            </a:r>
            <a:endParaRPr lang="en-US" dirty="0"/>
          </a:p>
        </p:txBody>
      </p:sp>
      <p:sp>
        <p:nvSpPr>
          <p:cNvPr id="3" name="Content Placeholder 2">
            <a:extLst>
              <a:ext uri="{FF2B5EF4-FFF2-40B4-BE49-F238E27FC236}">
                <a16:creationId xmlns:a16="http://schemas.microsoft.com/office/drawing/2014/main" id="{564E5944-00AA-363F-231C-8BE66BF92301}"/>
              </a:ext>
            </a:extLst>
          </p:cNvPr>
          <p:cNvSpPr>
            <a:spLocks noGrp="1"/>
          </p:cNvSpPr>
          <p:nvPr>
            <p:ph idx="1"/>
          </p:nvPr>
        </p:nvSpPr>
        <p:spPr>
          <a:xfrm>
            <a:off x="609600" y="1754294"/>
            <a:ext cx="10546080" cy="4023360"/>
          </a:xfrm>
        </p:spPr>
        <p:txBody>
          <a:bodyPr>
            <a:normAutofit/>
          </a:bodyPr>
          <a:lstStyle/>
          <a:p>
            <a:r>
              <a:rPr lang="en-US" sz="2400" dirty="0"/>
              <a:t>Make discoveries, not just descriptive analyses, utilizing Lung-MAP data and biospecimens from exceptional responders but also from negative trials/ones without differential outcomes</a:t>
            </a:r>
          </a:p>
          <a:p>
            <a:r>
              <a:rPr lang="en-US" sz="2400" dirty="0"/>
              <a:t>Maximize utilization of the expertise in Lung-MAP, including pathology, immunology</a:t>
            </a:r>
          </a:p>
          <a:p>
            <a:r>
              <a:rPr lang="en-US" sz="2400" dirty="0"/>
              <a:t>Promote clarity and awareness of how to perform TM research in Lung-MAP</a:t>
            </a:r>
          </a:p>
          <a:p>
            <a:r>
              <a:rPr lang="en-US" sz="2400" dirty="0"/>
              <a:t>Garner support for TM research, including outreach to advocacy groups</a:t>
            </a:r>
          </a:p>
          <a:p>
            <a:r>
              <a:rPr lang="en-US" sz="2400" dirty="0"/>
              <a:t>Inform the next generation of Lung-MAP study concepts</a:t>
            </a:r>
          </a:p>
        </p:txBody>
      </p:sp>
      <p:sp>
        <p:nvSpPr>
          <p:cNvPr id="4" name="Slide Number Placeholder 3">
            <a:extLst>
              <a:ext uri="{FF2B5EF4-FFF2-40B4-BE49-F238E27FC236}">
                <a16:creationId xmlns:a16="http://schemas.microsoft.com/office/drawing/2014/main" id="{C07BCE06-B25D-98CC-A060-450328BDFA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36861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304B9-8912-8FD4-A39C-0CD1BC63308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121FE6-F3C0-EAF5-321E-EEAEE0111B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9" name="Title 1">
            <a:extLst>
              <a:ext uri="{FF2B5EF4-FFF2-40B4-BE49-F238E27FC236}">
                <a16:creationId xmlns:a16="http://schemas.microsoft.com/office/drawing/2014/main" id="{04EAC700-FCA4-F414-2961-0704DBB1AD80}"/>
              </a:ext>
            </a:extLst>
          </p:cNvPr>
          <p:cNvSpPr>
            <a:spLocks noGrp="1"/>
          </p:cNvSpPr>
          <p:nvPr>
            <p:ph type="title"/>
          </p:nvPr>
        </p:nvSpPr>
        <p:spPr>
          <a:xfrm>
            <a:off x="609600" y="145811"/>
            <a:ext cx="10546080" cy="1456386"/>
          </a:xfrm>
        </p:spPr>
        <p:txBody>
          <a:bodyPr/>
          <a:lstStyle/>
          <a:p>
            <a:r>
              <a:rPr lang="en-US" dirty="0"/>
              <a:t>Roadmap: Translational science concepts using Lung-MAP samples and data</a:t>
            </a:r>
          </a:p>
        </p:txBody>
      </p:sp>
      <p:sp>
        <p:nvSpPr>
          <p:cNvPr id="10" name="Content Placeholder 2">
            <a:extLst>
              <a:ext uri="{FF2B5EF4-FFF2-40B4-BE49-F238E27FC236}">
                <a16:creationId xmlns:a16="http://schemas.microsoft.com/office/drawing/2014/main" id="{32593429-63EF-F4AF-9A35-5E297EC9B3CE}"/>
              </a:ext>
            </a:extLst>
          </p:cNvPr>
          <p:cNvSpPr>
            <a:spLocks noGrp="1"/>
          </p:cNvSpPr>
          <p:nvPr>
            <p:ph idx="1"/>
          </p:nvPr>
        </p:nvSpPr>
        <p:spPr>
          <a:xfrm>
            <a:off x="609600" y="1845734"/>
            <a:ext cx="10546080" cy="4207594"/>
          </a:xfrm>
        </p:spPr>
        <p:txBody>
          <a:bodyPr>
            <a:normAutofit lnSpcReduction="10000"/>
          </a:bodyPr>
          <a:lstStyle/>
          <a:p>
            <a:pPr marL="514350" indent="-514350">
              <a:buFont typeface="+mj-lt"/>
              <a:buAutoNum type="arabicPeriod"/>
            </a:pPr>
            <a:r>
              <a:rPr lang="en-US" sz="2400" dirty="0"/>
              <a:t>Submit idea for Lung-MAP TM Committee review</a:t>
            </a:r>
          </a:p>
          <a:p>
            <a:pPr marL="514350" indent="-514350">
              <a:buFont typeface="+mj-lt"/>
              <a:buAutoNum type="arabicPeriod"/>
            </a:pPr>
            <a:r>
              <a:rPr lang="en-US" sz="2400" dirty="0"/>
              <a:t>Assess availability of data and specimens</a:t>
            </a:r>
          </a:p>
          <a:p>
            <a:pPr marL="514350" indent="-514350">
              <a:buFont typeface="+mj-lt"/>
              <a:buAutoNum type="arabicPeriod"/>
            </a:pPr>
            <a:r>
              <a:rPr lang="en-US" sz="2400" dirty="0"/>
              <a:t>Draft TM Proposal</a:t>
            </a:r>
          </a:p>
          <a:p>
            <a:pPr marL="514350" indent="-514350">
              <a:buFont typeface="+mj-lt"/>
              <a:buAutoNum type="arabicPeriod"/>
            </a:pPr>
            <a:r>
              <a:rPr lang="en-US" sz="2400" dirty="0"/>
              <a:t>Draft Budget</a:t>
            </a:r>
          </a:p>
          <a:p>
            <a:pPr marL="514350" indent="-514350">
              <a:buFont typeface="+mj-lt"/>
              <a:buAutoNum type="arabicPeriod"/>
            </a:pPr>
            <a:r>
              <a:rPr lang="en-US" sz="2400" dirty="0"/>
              <a:t>Stat Center Review</a:t>
            </a:r>
          </a:p>
          <a:p>
            <a:pPr marL="514350" indent="-514350">
              <a:buFont typeface="+mj-lt"/>
              <a:buAutoNum type="arabicPeriod"/>
            </a:pPr>
            <a:r>
              <a:rPr lang="en-US" sz="2400" dirty="0"/>
              <a:t>Lung-Map Leadership and SWOG Exec Review (loose review)</a:t>
            </a:r>
          </a:p>
          <a:p>
            <a:pPr marL="514350" indent="-514350">
              <a:buFont typeface="+mj-lt"/>
              <a:buAutoNum type="arabicPeriod"/>
            </a:pPr>
            <a:r>
              <a:rPr lang="en-US" sz="2400" dirty="0"/>
              <a:t>Obtain SWOG and Lung-Map Letter of Support</a:t>
            </a:r>
          </a:p>
          <a:p>
            <a:pPr marL="514350" indent="-514350">
              <a:buFont typeface="+mj-lt"/>
              <a:buAutoNum type="arabicPeriod"/>
            </a:pPr>
            <a:r>
              <a:rPr lang="en-US" sz="2400" dirty="0"/>
              <a:t>Submit Proposal</a:t>
            </a:r>
          </a:p>
          <a:p>
            <a:pPr marL="514350" indent="-514350">
              <a:buFont typeface="+mj-lt"/>
              <a:buAutoNum type="arabicPeriod"/>
            </a:pPr>
            <a:r>
              <a:rPr lang="en-US" sz="2400" dirty="0"/>
              <a:t>Funded proposals: get CTEP/NCI approval</a:t>
            </a:r>
          </a:p>
          <a:p>
            <a:pPr marL="514350" indent="-514350">
              <a:buFont typeface="+mj-lt"/>
              <a:buAutoNum type="arabicPeriod"/>
            </a:pPr>
            <a:endParaRPr lang="en-US" dirty="0"/>
          </a:p>
        </p:txBody>
      </p:sp>
    </p:spTree>
    <p:extLst>
      <p:ext uri="{BB962C8B-B14F-4D97-AF65-F5344CB8AC3E}">
        <p14:creationId xmlns:p14="http://schemas.microsoft.com/office/powerpoint/2010/main" val="3854324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AB1D-EF40-6600-8CAA-892DA60EC63B}"/>
              </a:ext>
            </a:extLst>
          </p:cNvPr>
          <p:cNvSpPr>
            <a:spLocks noGrp="1"/>
          </p:cNvSpPr>
          <p:nvPr>
            <p:ph type="title"/>
          </p:nvPr>
        </p:nvSpPr>
        <p:spPr>
          <a:xfrm>
            <a:off x="609600" y="309897"/>
            <a:ext cx="10546080" cy="989549"/>
          </a:xfrm>
        </p:spPr>
        <p:txBody>
          <a:bodyPr/>
          <a:lstStyle/>
          <a:p>
            <a:r>
              <a:rPr lang="en-US" dirty="0"/>
              <a:t>Initial Steps</a:t>
            </a:r>
          </a:p>
        </p:txBody>
      </p:sp>
      <p:sp>
        <p:nvSpPr>
          <p:cNvPr id="3" name="Content Placeholder 2">
            <a:extLst>
              <a:ext uri="{FF2B5EF4-FFF2-40B4-BE49-F238E27FC236}">
                <a16:creationId xmlns:a16="http://schemas.microsoft.com/office/drawing/2014/main" id="{8D87CE70-8E0C-D4BD-7B0A-A3531E27970C}"/>
              </a:ext>
            </a:extLst>
          </p:cNvPr>
          <p:cNvSpPr>
            <a:spLocks noGrp="1"/>
          </p:cNvSpPr>
          <p:nvPr>
            <p:ph idx="1"/>
          </p:nvPr>
        </p:nvSpPr>
        <p:spPr>
          <a:xfrm>
            <a:off x="609600" y="1463040"/>
            <a:ext cx="10546080" cy="4251960"/>
          </a:xfrm>
        </p:spPr>
        <p:txBody>
          <a:bodyPr>
            <a:noAutofit/>
          </a:bodyPr>
          <a:lstStyle/>
          <a:p>
            <a:pPr marL="514350" indent="-514350">
              <a:buFont typeface="+mj-lt"/>
              <a:buAutoNum type="arabicPeriod"/>
            </a:pPr>
            <a:r>
              <a:rPr lang="en-US" sz="2400" dirty="0"/>
              <a:t>Submit idea for Lung-MAP TM Committee review</a:t>
            </a:r>
          </a:p>
          <a:p>
            <a:pPr lvl="1"/>
            <a:r>
              <a:rPr lang="en-US" sz="2400" dirty="0"/>
              <a:t>Present idea to (this) committee – monthly meetings, currently 3</a:t>
            </a:r>
            <a:r>
              <a:rPr lang="en-US" sz="2400" baseline="30000" dirty="0"/>
              <a:t>rd</a:t>
            </a:r>
            <a:r>
              <a:rPr lang="en-US" sz="2400" dirty="0"/>
              <a:t> Thursday at 4 p.m. Eastern (1 p.m. Pacific)</a:t>
            </a:r>
          </a:p>
          <a:p>
            <a:pPr lvl="1"/>
            <a:r>
              <a:rPr lang="en-US" sz="2400" dirty="0"/>
              <a:t>Assess the viability and priority of proposed use of data and specimens</a:t>
            </a:r>
          </a:p>
          <a:p>
            <a:pPr lvl="1"/>
            <a:r>
              <a:rPr lang="en-US" sz="2400" dirty="0"/>
              <a:t>Ensure no overlap with prior or current work</a:t>
            </a:r>
          </a:p>
          <a:p>
            <a:pPr lvl="1"/>
            <a:r>
              <a:rPr lang="en-US" sz="2400" b="1" dirty="0"/>
              <a:t>Typically 6 months prior to grant deadline</a:t>
            </a:r>
          </a:p>
          <a:p>
            <a:pPr marL="971550" lvl="1" indent="-514350">
              <a:buFont typeface="+mj-lt"/>
              <a:buAutoNum type="arabicPeriod"/>
            </a:pPr>
            <a:endParaRPr lang="en-US" sz="2400" dirty="0"/>
          </a:p>
          <a:p>
            <a:pPr marL="514350" indent="-514350">
              <a:buFont typeface="+mj-lt"/>
              <a:buAutoNum type="arabicPeriod"/>
            </a:pPr>
            <a:r>
              <a:rPr lang="en-US" sz="2400" dirty="0"/>
              <a:t>Assess availability of data and specimens</a:t>
            </a:r>
          </a:p>
          <a:p>
            <a:pPr lvl="1"/>
            <a:r>
              <a:rPr lang="en-US" sz="2400" dirty="0"/>
              <a:t>Make sure that the data and specimens exist</a:t>
            </a:r>
          </a:p>
          <a:p>
            <a:pPr lvl="1"/>
            <a:r>
              <a:rPr lang="en-US" sz="2400" dirty="0"/>
              <a:t>Work with Stats (who will work with SWOG Bank)</a:t>
            </a:r>
          </a:p>
          <a:p>
            <a:pPr lvl="1"/>
            <a:r>
              <a:rPr lang="en-US" sz="2400" dirty="0"/>
              <a:t>Make sure that the study timeline works with the proposal timeline!</a:t>
            </a:r>
          </a:p>
        </p:txBody>
      </p:sp>
    </p:spTree>
    <p:extLst>
      <p:ext uri="{BB962C8B-B14F-4D97-AF65-F5344CB8AC3E}">
        <p14:creationId xmlns:p14="http://schemas.microsoft.com/office/powerpoint/2010/main" val="11728110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4AD7-B172-9DDA-30D7-D275D2A13107}"/>
              </a:ext>
            </a:extLst>
          </p:cNvPr>
          <p:cNvSpPr>
            <a:spLocks noGrp="1"/>
          </p:cNvSpPr>
          <p:nvPr>
            <p:ph type="title"/>
          </p:nvPr>
        </p:nvSpPr>
        <p:spPr>
          <a:xfrm>
            <a:off x="609600" y="365759"/>
            <a:ext cx="10546080" cy="1044413"/>
          </a:xfrm>
        </p:spPr>
        <p:txBody>
          <a:bodyPr/>
          <a:lstStyle/>
          <a:p>
            <a:r>
              <a:rPr lang="en-US" dirty="0"/>
              <a:t>Drafting Proposals and Budgets	</a:t>
            </a:r>
          </a:p>
        </p:txBody>
      </p:sp>
      <p:sp>
        <p:nvSpPr>
          <p:cNvPr id="3" name="Content Placeholder 2">
            <a:extLst>
              <a:ext uri="{FF2B5EF4-FFF2-40B4-BE49-F238E27FC236}">
                <a16:creationId xmlns:a16="http://schemas.microsoft.com/office/drawing/2014/main" id="{4FAFC0F3-7D45-AAE7-8F31-4C3643744EC0}"/>
              </a:ext>
            </a:extLst>
          </p:cNvPr>
          <p:cNvSpPr>
            <a:spLocks noGrp="1"/>
          </p:cNvSpPr>
          <p:nvPr>
            <p:ph idx="1"/>
          </p:nvPr>
        </p:nvSpPr>
        <p:spPr>
          <a:xfrm>
            <a:off x="609600" y="1745150"/>
            <a:ext cx="10546080" cy="4023360"/>
          </a:xfrm>
        </p:spPr>
        <p:txBody>
          <a:bodyPr>
            <a:noAutofit/>
          </a:bodyPr>
          <a:lstStyle/>
          <a:p>
            <a:pPr marL="514350" indent="-514350">
              <a:buFont typeface="+mj-lt"/>
              <a:buAutoNum type="arabicPeriod" startAt="3"/>
            </a:pPr>
            <a:r>
              <a:rPr lang="en-US" sz="2400" dirty="0"/>
              <a:t>Draft TM Proposal</a:t>
            </a:r>
          </a:p>
          <a:p>
            <a:pPr lvl="1"/>
            <a:r>
              <a:rPr lang="en-US" sz="2400" dirty="0"/>
              <a:t>Formally put together Objectives, Scientific Plan, and Statistical Analysis plan (ask for template)</a:t>
            </a:r>
          </a:p>
          <a:p>
            <a:pPr lvl="1"/>
            <a:r>
              <a:rPr lang="en-US" sz="2400" dirty="0"/>
              <a:t>Clear definition of which samples and time points, as well as primary clinical endpoints</a:t>
            </a:r>
          </a:p>
          <a:p>
            <a:pPr marL="514350" indent="-514350">
              <a:buFont typeface="+mj-lt"/>
              <a:buAutoNum type="arabicPeriod" startAt="3"/>
            </a:pPr>
            <a:endParaRPr lang="en-US" sz="2400" dirty="0"/>
          </a:p>
          <a:p>
            <a:pPr marL="514350" indent="-514350">
              <a:buFont typeface="+mj-lt"/>
              <a:buAutoNum type="arabicPeriod" startAt="3"/>
            </a:pPr>
            <a:r>
              <a:rPr lang="en-US" sz="2400" dirty="0"/>
              <a:t>Draft Budget</a:t>
            </a:r>
          </a:p>
          <a:p>
            <a:pPr lvl="1"/>
            <a:r>
              <a:rPr lang="en-US" sz="2400" dirty="0"/>
              <a:t>For SWOG Bank and for SWOG Stats</a:t>
            </a:r>
          </a:p>
          <a:p>
            <a:pPr lvl="1"/>
            <a:r>
              <a:rPr lang="en-US" sz="2400" dirty="0"/>
              <a:t>Cost for obtaining and processing samples</a:t>
            </a:r>
          </a:p>
          <a:p>
            <a:pPr lvl="1"/>
            <a:r>
              <a:rPr lang="en-US" sz="2400" dirty="0"/>
              <a:t>Costs for SWOG Statistical Support</a:t>
            </a:r>
          </a:p>
        </p:txBody>
      </p:sp>
    </p:spTree>
    <p:extLst>
      <p:ext uri="{BB962C8B-B14F-4D97-AF65-F5344CB8AC3E}">
        <p14:creationId xmlns:p14="http://schemas.microsoft.com/office/powerpoint/2010/main" val="20751729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447F-1FCB-9587-C488-59489BE6AEC6}"/>
              </a:ext>
            </a:extLst>
          </p:cNvPr>
          <p:cNvSpPr>
            <a:spLocks noGrp="1"/>
          </p:cNvSpPr>
          <p:nvPr>
            <p:ph type="title"/>
          </p:nvPr>
        </p:nvSpPr>
        <p:spPr>
          <a:xfrm>
            <a:off x="609600" y="484987"/>
            <a:ext cx="10546080" cy="1007837"/>
          </a:xfrm>
        </p:spPr>
        <p:txBody>
          <a:bodyPr/>
          <a:lstStyle/>
          <a:p>
            <a:r>
              <a:rPr lang="en-US" dirty="0"/>
              <a:t>Reviews</a:t>
            </a:r>
          </a:p>
        </p:txBody>
      </p:sp>
      <p:sp>
        <p:nvSpPr>
          <p:cNvPr id="3" name="Content Placeholder 2">
            <a:extLst>
              <a:ext uri="{FF2B5EF4-FFF2-40B4-BE49-F238E27FC236}">
                <a16:creationId xmlns:a16="http://schemas.microsoft.com/office/drawing/2014/main" id="{9FA100E5-1A2D-F819-1BBE-904CA4CD5B94}"/>
              </a:ext>
            </a:extLst>
          </p:cNvPr>
          <p:cNvSpPr>
            <a:spLocks noGrp="1"/>
          </p:cNvSpPr>
          <p:nvPr>
            <p:ph idx="1"/>
          </p:nvPr>
        </p:nvSpPr>
        <p:spPr>
          <a:xfrm>
            <a:off x="609600" y="1717718"/>
            <a:ext cx="10546080" cy="4023360"/>
          </a:xfrm>
        </p:spPr>
        <p:txBody>
          <a:bodyPr>
            <a:normAutofit/>
          </a:bodyPr>
          <a:lstStyle/>
          <a:p>
            <a:pPr marL="514350" indent="-514350">
              <a:buFont typeface="+mj-lt"/>
              <a:buAutoNum type="arabicPeriod" startAt="5"/>
            </a:pPr>
            <a:r>
              <a:rPr lang="en-US" sz="2400" dirty="0"/>
              <a:t>Stat Center Review</a:t>
            </a:r>
          </a:p>
          <a:p>
            <a:pPr lvl="1"/>
            <a:r>
              <a:rPr lang="en-US" sz="2400" dirty="0"/>
              <a:t>Full review of TM proposal</a:t>
            </a:r>
          </a:p>
          <a:p>
            <a:pPr lvl="1"/>
            <a:r>
              <a:rPr lang="en-US" sz="2400" dirty="0"/>
              <a:t>Assess whether budget for statistical support is sufficient</a:t>
            </a:r>
          </a:p>
          <a:p>
            <a:pPr lvl="1"/>
            <a:endParaRPr lang="en-US" sz="2400" dirty="0"/>
          </a:p>
          <a:p>
            <a:pPr marL="514350" indent="-514350">
              <a:buFont typeface="+mj-lt"/>
              <a:buAutoNum type="arabicPeriod" startAt="5"/>
            </a:pPr>
            <a:r>
              <a:rPr lang="en-US" sz="2400" dirty="0"/>
              <a:t>Lung-MAP Leadership and SWOG Exec Review (high level feasibility review)</a:t>
            </a:r>
          </a:p>
          <a:p>
            <a:pPr lvl="1"/>
            <a:r>
              <a:rPr lang="en-US" sz="2400" dirty="0"/>
              <a:t>High level feasibility review of grant objectives</a:t>
            </a:r>
          </a:p>
          <a:p>
            <a:pPr lvl="1"/>
            <a:r>
              <a:rPr lang="en-US" sz="2400" dirty="0"/>
              <a:t>May do full review of TM proposal</a:t>
            </a:r>
          </a:p>
        </p:txBody>
      </p:sp>
    </p:spTree>
    <p:extLst>
      <p:ext uri="{BB962C8B-B14F-4D97-AF65-F5344CB8AC3E}">
        <p14:creationId xmlns:p14="http://schemas.microsoft.com/office/powerpoint/2010/main" val="356024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6492-0EF7-11E8-BFE0-9183DA612272}"/>
              </a:ext>
            </a:extLst>
          </p:cNvPr>
          <p:cNvSpPr>
            <a:spLocks noGrp="1"/>
          </p:cNvSpPr>
          <p:nvPr>
            <p:ph type="title"/>
          </p:nvPr>
        </p:nvSpPr>
        <p:spPr>
          <a:xfrm>
            <a:off x="609600" y="145305"/>
            <a:ext cx="10546080" cy="934685"/>
          </a:xfrm>
        </p:spPr>
        <p:txBody>
          <a:bodyPr/>
          <a:lstStyle/>
          <a:p>
            <a:r>
              <a:rPr lang="en-US" dirty="0"/>
              <a:t>Grant Proposal</a:t>
            </a:r>
          </a:p>
        </p:txBody>
      </p:sp>
      <p:sp>
        <p:nvSpPr>
          <p:cNvPr id="3" name="Content Placeholder 2">
            <a:extLst>
              <a:ext uri="{FF2B5EF4-FFF2-40B4-BE49-F238E27FC236}">
                <a16:creationId xmlns:a16="http://schemas.microsoft.com/office/drawing/2014/main" id="{98E449F9-312F-283C-8D75-5B1FDE51E197}"/>
              </a:ext>
            </a:extLst>
          </p:cNvPr>
          <p:cNvSpPr>
            <a:spLocks noGrp="1"/>
          </p:cNvSpPr>
          <p:nvPr>
            <p:ph idx="1"/>
          </p:nvPr>
        </p:nvSpPr>
        <p:spPr>
          <a:xfrm>
            <a:off x="609600" y="1079990"/>
            <a:ext cx="10546080" cy="4963196"/>
          </a:xfrm>
        </p:spPr>
        <p:txBody>
          <a:bodyPr>
            <a:noAutofit/>
          </a:bodyPr>
          <a:lstStyle/>
          <a:p>
            <a:pPr marL="514350" indent="-514350">
              <a:buFont typeface="+mj-lt"/>
              <a:buAutoNum type="arabicPeriod" startAt="7"/>
            </a:pPr>
            <a:r>
              <a:rPr lang="en-US" sz="2100" dirty="0"/>
              <a:t>Obtain SWOG and Lung-MAP Letter of Support</a:t>
            </a:r>
          </a:p>
          <a:p>
            <a:pPr lvl="1"/>
            <a:r>
              <a:rPr lang="en-US" sz="2100" dirty="0"/>
              <a:t>Approved proposals will receive LOS from SWOG supporting concept and allow specimens to be reserved</a:t>
            </a:r>
          </a:p>
          <a:p>
            <a:pPr lvl="1"/>
            <a:r>
              <a:rPr lang="en-US" sz="2100" dirty="0"/>
              <a:t>Usually allow for up to 2 years to get the funding</a:t>
            </a:r>
          </a:p>
          <a:p>
            <a:pPr lvl="1"/>
            <a:endParaRPr lang="en-US" sz="2100" dirty="0"/>
          </a:p>
          <a:p>
            <a:pPr marL="514350" indent="-514350">
              <a:buFont typeface="+mj-lt"/>
              <a:buAutoNum type="arabicPeriod" startAt="7"/>
            </a:pPr>
            <a:r>
              <a:rPr lang="en-US" sz="2100" dirty="0"/>
              <a:t>Submit Proposal</a:t>
            </a:r>
          </a:p>
          <a:p>
            <a:pPr lvl="1"/>
            <a:r>
              <a:rPr lang="en-US" sz="2100" dirty="0"/>
              <a:t>Subcontracts to Fred Hutch and SWOG Bank</a:t>
            </a:r>
          </a:p>
          <a:p>
            <a:pPr lvl="1"/>
            <a:r>
              <a:rPr lang="en-US" sz="2100" dirty="0"/>
              <a:t>Work with Stats and Bank to draft appropriate sections of the proposal</a:t>
            </a:r>
          </a:p>
          <a:p>
            <a:pPr lvl="1"/>
            <a:endParaRPr lang="en-US" sz="2100" dirty="0"/>
          </a:p>
          <a:p>
            <a:pPr marL="514350" indent="-514350">
              <a:buFont typeface="+mj-lt"/>
              <a:buAutoNum type="arabicPeriod" startAt="9"/>
            </a:pPr>
            <a:r>
              <a:rPr lang="en-US" sz="2100" dirty="0"/>
              <a:t>Funded proposals</a:t>
            </a:r>
          </a:p>
          <a:p>
            <a:pPr lvl="1"/>
            <a:r>
              <a:rPr lang="en-US" sz="2100" dirty="0"/>
              <a:t>Final approval from NCI is necessary to use specimens – for phase 2 this should be “fast and easy,” phase 3 or registrational review is more rigorous</a:t>
            </a:r>
          </a:p>
          <a:p>
            <a:pPr lvl="1"/>
            <a:r>
              <a:rPr lang="en-US" sz="2100" dirty="0"/>
              <a:t>Specific science in protocol and amendments to protocol are strongly discouraged – protocol work must be completed before other translational concepts can be pursued!</a:t>
            </a:r>
          </a:p>
        </p:txBody>
      </p:sp>
    </p:spTree>
    <p:extLst>
      <p:ext uri="{BB962C8B-B14F-4D97-AF65-F5344CB8AC3E}">
        <p14:creationId xmlns:p14="http://schemas.microsoft.com/office/powerpoint/2010/main" val="638701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9104-F705-2421-C6E3-7F3E391A50B4}"/>
              </a:ext>
            </a:extLst>
          </p:cNvPr>
          <p:cNvSpPr>
            <a:spLocks noGrp="1"/>
          </p:cNvSpPr>
          <p:nvPr>
            <p:ph type="title"/>
          </p:nvPr>
        </p:nvSpPr>
        <p:spPr>
          <a:xfrm>
            <a:off x="637032" y="338328"/>
            <a:ext cx="10546080" cy="930654"/>
          </a:xfrm>
        </p:spPr>
        <p:txBody>
          <a:bodyPr/>
          <a:lstStyle/>
          <a:p>
            <a:r>
              <a:rPr lang="en-US" dirty="0"/>
              <a:t>Considerations</a:t>
            </a:r>
          </a:p>
        </p:txBody>
      </p:sp>
      <p:sp>
        <p:nvSpPr>
          <p:cNvPr id="3" name="Content Placeholder 2">
            <a:extLst>
              <a:ext uri="{FF2B5EF4-FFF2-40B4-BE49-F238E27FC236}">
                <a16:creationId xmlns:a16="http://schemas.microsoft.com/office/drawing/2014/main" id="{4106100A-38B2-78B9-9A08-0D52A961519F}"/>
              </a:ext>
            </a:extLst>
          </p:cNvPr>
          <p:cNvSpPr>
            <a:spLocks noGrp="1"/>
          </p:cNvSpPr>
          <p:nvPr>
            <p:ph idx="1"/>
          </p:nvPr>
        </p:nvSpPr>
        <p:spPr>
          <a:xfrm>
            <a:off x="776749" y="1453896"/>
            <a:ext cx="11156172" cy="4425696"/>
          </a:xfrm>
        </p:spPr>
        <p:txBody>
          <a:bodyPr>
            <a:noAutofit/>
          </a:bodyPr>
          <a:lstStyle/>
          <a:p>
            <a:r>
              <a:rPr lang="en-US" sz="2200" dirty="0"/>
              <a:t>Grants and funding</a:t>
            </a:r>
          </a:p>
          <a:p>
            <a:pPr lvl="1"/>
            <a:r>
              <a:rPr lang="en-US" sz="2200" dirty="0"/>
              <a:t>Necessary for processing of Lung-MAP Specimens</a:t>
            </a:r>
          </a:p>
          <a:p>
            <a:pPr lvl="1"/>
            <a:r>
              <a:rPr lang="en-US" sz="2200" dirty="0"/>
              <a:t>Necessary for collection of additional specimens (Much more complicated)</a:t>
            </a:r>
          </a:p>
          <a:p>
            <a:pPr lvl="1"/>
            <a:r>
              <a:rPr lang="en-US" sz="2200" u="sng" dirty="0"/>
              <a:t>We acknowledge the Catch-22: </a:t>
            </a:r>
            <a:r>
              <a:rPr lang="en-US" sz="2200" dirty="0"/>
              <a:t>Funding needed if you want access to specimens, but need specimens to get funding</a:t>
            </a:r>
          </a:p>
          <a:p>
            <a:r>
              <a:rPr lang="en-US" sz="2200" dirty="0"/>
              <a:t>There may be some variation in process depending on specifics</a:t>
            </a:r>
          </a:p>
          <a:p>
            <a:pPr lvl="1"/>
            <a:r>
              <a:rPr lang="en-US" sz="2200" dirty="0"/>
              <a:t>E.g., adding additional specimen or data collection</a:t>
            </a:r>
          </a:p>
          <a:p>
            <a:pPr lvl="1"/>
            <a:r>
              <a:rPr lang="en-US" sz="2200" dirty="0"/>
              <a:t>E.g., requesting clinical data for release (Clinical data are typically NOT released outside of SWOG Statistics and Data Management Center)</a:t>
            </a:r>
          </a:p>
          <a:p>
            <a:r>
              <a:rPr lang="en-US" sz="2200" dirty="0"/>
              <a:t>Approach TM Committee Leadership, and Stats </a:t>
            </a:r>
            <a:r>
              <a:rPr lang="en-US" sz="2200" b="1" dirty="0"/>
              <a:t>early</a:t>
            </a:r>
            <a:endParaRPr lang="en-US" sz="2200" dirty="0"/>
          </a:p>
          <a:p>
            <a:endParaRPr lang="en-US" sz="2400" dirty="0"/>
          </a:p>
          <a:p>
            <a:endParaRPr lang="en-US" sz="2400" dirty="0"/>
          </a:p>
        </p:txBody>
      </p:sp>
    </p:spTree>
    <p:extLst>
      <p:ext uri="{BB962C8B-B14F-4D97-AF65-F5344CB8AC3E}">
        <p14:creationId xmlns:p14="http://schemas.microsoft.com/office/powerpoint/2010/main" val="16032522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70304" y="320039"/>
            <a:ext cx="8851392" cy="725043"/>
          </a:xfrm>
        </p:spPr>
        <p:txBody>
          <a:bodyPr>
            <a:normAutofit/>
          </a:bodyPr>
          <a:lstStyle/>
          <a:p>
            <a:r>
              <a:rPr lang="en-US" sz="4400" dirty="0">
                <a:latin typeface="+mj-lt"/>
              </a:rPr>
              <a:t>Lung-MAP blood sample collection plan</a:t>
            </a:r>
          </a:p>
        </p:txBody>
      </p:sp>
      <p:graphicFrame>
        <p:nvGraphicFramePr>
          <p:cNvPr id="8" name="Table 7">
            <a:extLst>
              <a:ext uri="{FF2B5EF4-FFF2-40B4-BE49-F238E27FC236}">
                <a16:creationId xmlns:a16="http://schemas.microsoft.com/office/drawing/2014/main" id="{1623396C-3CF2-42E4-8F03-8272B26DD07A}"/>
              </a:ext>
            </a:extLst>
          </p:cNvPr>
          <p:cNvGraphicFramePr>
            <a:graphicFrameLocks noGrp="1"/>
          </p:cNvGraphicFramePr>
          <p:nvPr>
            <p:extLst>
              <p:ext uri="{D42A27DB-BD31-4B8C-83A1-F6EECF244321}">
                <p14:modId xmlns:p14="http://schemas.microsoft.com/office/powerpoint/2010/main" val="3471551339"/>
              </p:ext>
            </p:extLst>
          </p:nvPr>
        </p:nvGraphicFramePr>
        <p:xfrm>
          <a:off x="265177" y="1045083"/>
          <a:ext cx="11713465" cy="5492871"/>
        </p:xfrm>
        <a:graphic>
          <a:graphicData uri="http://schemas.openxmlformats.org/drawingml/2006/table">
            <a:tbl>
              <a:tblPr>
                <a:tableStyleId>{5C22544A-7EE6-4342-B048-85BDC9FD1C3A}</a:tableStyleId>
              </a:tblPr>
              <a:tblGrid>
                <a:gridCol w="618242">
                  <a:extLst>
                    <a:ext uri="{9D8B030D-6E8A-4147-A177-3AD203B41FA5}">
                      <a16:colId xmlns:a16="http://schemas.microsoft.com/office/drawing/2014/main" val="3537656875"/>
                    </a:ext>
                  </a:extLst>
                </a:gridCol>
                <a:gridCol w="1462548">
                  <a:extLst>
                    <a:ext uri="{9D8B030D-6E8A-4147-A177-3AD203B41FA5}">
                      <a16:colId xmlns:a16="http://schemas.microsoft.com/office/drawing/2014/main" val="226695485"/>
                    </a:ext>
                  </a:extLst>
                </a:gridCol>
                <a:gridCol w="2216029">
                  <a:extLst>
                    <a:ext uri="{9D8B030D-6E8A-4147-A177-3AD203B41FA5}">
                      <a16:colId xmlns:a16="http://schemas.microsoft.com/office/drawing/2014/main" val="4276356522"/>
                    </a:ext>
                  </a:extLst>
                </a:gridCol>
                <a:gridCol w="453420">
                  <a:extLst>
                    <a:ext uri="{9D8B030D-6E8A-4147-A177-3AD203B41FA5}">
                      <a16:colId xmlns:a16="http://schemas.microsoft.com/office/drawing/2014/main" val="3107219112"/>
                    </a:ext>
                  </a:extLst>
                </a:gridCol>
                <a:gridCol w="391190">
                  <a:extLst>
                    <a:ext uri="{9D8B030D-6E8A-4147-A177-3AD203B41FA5}">
                      <a16:colId xmlns:a16="http://schemas.microsoft.com/office/drawing/2014/main" val="1759660215"/>
                    </a:ext>
                  </a:extLst>
                </a:gridCol>
                <a:gridCol w="498829">
                  <a:extLst>
                    <a:ext uri="{9D8B030D-6E8A-4147-A177-3AD203B41FA5}">
                      <a16:colId xmlns:a16="http://schemas.microsoft.com/office/drawing/2014/main" val="3439140305"/>
                    </a:ext>
                  </a:extLst>
                </a:gridCol>
                <a:gridCol w="510603">
                  <a:extLst>
                    <a:ext uri="{9D8B030D-6E8A-4147-A177-3AD203B41FA5}">
                      <a16:colId xmlns:a16="http://schemas.microsoft.com/office/drawing/2014/main" val="3944833028"/>
                    </a:ext>
                  </a:extLst>
                </a:gridCol>
                <a:gridCol w="510603">
                  <a:extLst>
                    <a:ext uri="{9D8B030D-6E8A-4147-A177-3AD203B41FA5}">
                      <a16:colId xmlns:a16="http://schemas.microsoft.com/office/drawing/2014/main" val="4241176100"/>
                    </a:ext>
                  </a:extLst>
                </a:gridCol>
                <a:gridCol w="510603">
                  <a:extLst>
                    <a:ext uri="{9D8B030D-6E8A-4147-A177-3AD203B41FA5}">
                      <a16:colId xmlns:a16="http://schemas.microsoft.com/office/drawing/2014/main" val="993126206"/>
                    </a:ext>
                  </a:extLst>
                </a:gridCol>
                <a:gridCol w="548677">
                  <a:extLst>
                    <a:ext uri="{9D8B030D-6E8A-4147-A177-3AD203B41FA5}">
                      <a16:colId xmlns:a16="http://schemas.microsoft.com/office/drawing/2014/main" val="4128059716"/>
                    </a:ext>
                  </a:extLst>
                </a:gridCol>
                <a:gridCol w="512286">
                  <a:extLst>
                    <a:ext uri="{9D8B030D-6E8A-4147-A177-3AD203B41FA5}">
                      <a16:colId xmlns:a16="http://schemas.microsoft.com/office/drawing/2014/main" val="2076293154"/>
                    </a:ext>
                  </a:extLst>
                </a:gridCol>
                <a:gridCol w="510603">
                  <a:extLst>
                    <a:ext uri="{9D8B030D-6E8A-4147-A177-3AD203B41FA5}">
                      <a16:colId xmlns:a16="http://schemas.microsoft.com/office/drawing/2014/main" val="434076212"/>
                    </a:ext>
                  </a:extLst>
                </a:gridCol>
                <a:gridCol w="539196">
                  <a:extLst>
                    <a:ext uri="{9D8B030D-6E8A-4147-A177-3AD203B41FA5}">
                      <a16:colId xmlns:a16="http://schemas.microsoft.com/office/drawing/2014/main" val="935921145"/>
                    </a:ext>
                  </a:extLst>
                </a:gridCol>
                <a:gridCol w="512286">
                  <a:extLst>
                    <a:ext uri="{9D8B030D-6E8A-4147-A177-3AD203B41FA5}">
                      <a16:colId xmlns:a16="http://schemas.microsoft.com/office/drawing/2014/main" val="439148475"/>
                    </a:ext>
                  </a:extLst>
                </a:gridCol>
                <a:gridCol w="466130">
                  <a:extLst>
                    <a:ext uri="{9D8B030D-6E8A-4147-A177-3AD203B41FA5}">
                      <a16:colId xmlns:a16="http://schemas.microsoft.com/office/drawing/2014/main" val="185980302"/>
                    </a:ext>
                  </a:extLst>
                </a:gridCol>
                <a:gridCol w="334454">
                  <a:extLst>
                    <a:ext uri="{9D8B030D-6E8A-4147-A177-3AD203B41FA5}">
                      <a16:colId xmlns:a16="http://schemas.microsoft.com/office/drawing/2014/main" val="378804805"/>
                    </a:ext>
                  </a:extLst>
                </a:gridCol>
                <a:gridCol w="322922">
                  <a:extLst>
                    <a:ext uri="{9D8B030D-6E8A-4147-A177-3AD203B41FA5}">
                      <a16:colId xmlns:a16="http://schemas.microsoft.com/office/drawing/2014/main" val="2089718327"/>
                    </a:ext>
                  </a:extLst>
                </a:gridCol>
                <a:gridCol w="794844">
                  <a:extLst>
                    <a:ext uri="{9D8B030D-6E8A-4147-A177-3AD203B41FA5}">
                      <a16:colId xmlns:a16="http://schemas.microsoft.com/office/drawing/2014/main" val="270347417"/>
                    </a:ext>
                  </a:extLst>
                </a:gridCol>
              </a:tblGrid>
              <a:tr h="220813">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gridSpan="5">
                  <a:txBody>
                    <a:bodyPr/>
                    <a:lstStyle/>
                    <a:p>
                      <a:pPr algn="l" fontAlgn="b"/>
                      <a:r>
                        <a:rPr lang="en-US" sz="1000" b="1" u="none" strike="noStrike" dirty="0">
                          <a:effectLst/>
                          <a:latin typeface="+mn-lt"/>
                        </a:rPr>
                        <a:t>EDTA (0.5 ml </a:t>
                      </a:r>
                      <a:r>
                        <a:rPr lang="en-US" sz="1000" b="1" u="none" strike="noStrike" dirty="0" err="1">
                          <a:effectLst/>
                          <a:latin typeface="+mn-lt"/>
                        </a:rPr>
                        <a:t>froz</a:t>
                      </a:r>
                      <a:r>
                        <a:rPr lang="en-US" sz="1000" b="1" u="none" strike="noStrike" dirty="0">
                          <a:effectLst/>
                          <a:latin typeface="+mn-lt"/>
                        </a:rPr>
                        <a:t> plasma aliquots)/buffy coat</a:t>
                      </a:r>
                      <a:endParaRPr lang="en-US" sz="1000" b="1" i="0" u="none" strike="noStrike" dirty="0">
                        <a:solidFill>
                          <a:srgbClr val="000000"/>
                        </a:solidFill>
                        <a:effectLst/>
                        <a:latin typeface="+mn-lt"/>
                      </a:endParaRPr>
                    </a:p>
                  </a:txBody>
                  <a:tcPr marL="6025" marR="6025" marT="6025" marB="0" anchor="b">
                    <a:solidFill>
                      <a:srgbClr val="FFD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fontAlgn="b"/>
                      <a:r>
                        <a:rPr lang="en-US" sz="1000" b="1" u="none" strike="noStrike" dirty="0">
                          <a:solidFill>
                            <a:schemeClr val="tx1"/>
                          </a:solidFill>
                          <a:effectLst/>
                          <a:latin typeface="+mn-lt"/>
                        </a:rPr>
                        <a:t>RNA samples</a:t>
                      </a:r>
                    </a:p>
                  </a:txBody>
                  <a:tcPr marL="6025" marR="6025" marT="6025" marB="0" anchor="b">
                    <a:solidFill>
                      <a:schemeClr val="accent6">
                        <a:lumMod val="20000"/>
                        <a:lumOff val="80000"/>
                      </a:schemeClr>
                    </a:solidFill>
                  </a:tcPr>
                </a:tc>
                <a:tc hMerge="1">
                  <a:txBody>
                    <a:bodyPr/>
                    <a:lstStyle/>
                    <a:p>
                      <a:endParaRPr lang="en-US"/>
                    </a:p>
                  </a:txBody>
                  <a:tcPr/>
                </a:tc>
                <a:tc hMerge="1">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gridSpan="5">
                  <a:txBody>
                    <a:bodyPr/>
                    <a:lstStyle/>
                    <a:p>
                      <a:pPr algn="l" fontAlgn="b"/>
                      <a:r>
                        <a:rPr lang="en-US" sz="1000" b="1" u="none" strike="noStrike" dirty="0">
                          <a:effectLst/>
                          <a:latin typeface="+mn-lt"/>
                        </a:rPr>
                        <a:t>cfDNA samples (two 8.5 ml Roche tubes)</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7470235"/>
                  </a:ext>
                </a:extLst>
              </a:tr>
              <a:tr h="220813">
                <a:tc>
                  <a:txBody>
                    <a:bodyPr/>
                    <a:lstStyle/>
                    <a:p>
                      <a:pPr algn="l" fontAlgn="b"/>
                      <a:r>
                        <a:rPr lang="en-US" sz="1000" b="1" u="none" strike="noStrike" dirty="0">
                          <a:effectLst/>
                          <a:latin typeface="+mn-lt"/>
                        </a:rPr>
                        <a:t>Study</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Biomarker</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Drug</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Accrual</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Goal</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Baseline</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a:effectLst/>
                          <a:latin typeface="+mn-lt"/>
                        </a:rPr>
                        <a:t>1st </a:t>
                      </a:r>
                      <a:r>
                        <a:rPr lang="en-US" sz="1000" b="1" u="none" strike="noStrike" dirty="0" err="1">
                          <a:effectLst/>
                          <a:latin typeface="+mn-lt"/>
                        </a:rPr>
                        <a:t>progr</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a:solidFill>
                            <a:schemeClr val="tx1"/>
                          </a:solidFill>
                          <a:effectLst/>
                          <a:latin typeface="+mn-lt"/>
                        </a:rPr>
                        <a:t>Baseline</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err="1">
                          <a:solidFill>
                            <a:schemeClr val="tx1"/>
                          </a:solidFill>
                          <a:effectLst/>
                          <a:latin typeface="+mn-lt"/>
                        </a:rPr>
                        <a:t>Wk</a:t>
                      </a:r>
                      <a:r>
                        <a:rPr lang="en-US" sz="1000" b="1" u="none" strike="noStrike" dirty="0">
                          <a:solidFill>
                            <a:schemeClr val="tx1"/>
                          </a:solidFill>
                          <a:effectLst/>
                          <a:latin typeface="+mn-lt"/>
                        </a:rPr>
                        <a:t>/</a:t>
                      </a:r>
                      <a:r>
                        <a:rPr lang="en-US" sz="1000" b="1" u="none" strike="noStrike" dirty="0" err="1">
                          <a:solidFill>
                            <a:schemeClr val="tx1"/>
                          </a:solidFill>
                          <a:effectLst/>
                          <a:latin typeface="+mn-lt"/>
                        </a:rPr>
                        <a:t>Cycl</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err="1">
                          <a:solidFill>
                            <a:schemeClr val="tx1"/>
                          </a:solidFill>
                          <a:effectLst/>
                          <a:latin typeface="+mn-lt"/>
                        </a:rPr>
                        <a:t>Wk</a:t>
                      </a:r>
                      <a:r>
                        <a:rPr lang="en-US" sz="1000" b="1" u="none" strike="noStrike" dirty="0">
                          <a:solidFill>
                            <a:schemeClr val="tx1"/>
                          </a:solidFill>
                          <a:effectLst/>
                          <a:latin typeface="+mn-lt"/>
                        </a:rPr>
                        <a:t>/</a:t>
                      </a:r>
                      <a:r>
                        <a:rPr lang="en-US" sz="1000" b="1" u="none" strike="noStrike" dirty="0" err="1">
                          <a:solidFill>
                            <a:schemeClr val="tx1"/>
                          </a:solidFill>
                          <a:effectLst/>
                          <a:latin typeface="+mn-lt"/>
                        </a:rPr>
                        <a:t>Cycl</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a:effectLst/>
                          <a:latin typeface="+mn-lt"/>
                        </a:rPr>
                        <a:t>Baseline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1st prog</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606628005"/>
                  </a:ext>
                </a:extLst>
              </a:tr>
              <a:tr h="193359">
                <a:tc>
                  <a:txBody>
                    <a:bodyPr/>
                    <a:lstStyle/>
                    <a:p>
                      <a:pPr algn="l" fontAlgn="b"/>
                      <a:r>
                        <a:rPr lang="en-US" sz="1000" b="1" u="none" strike="noStrike" dirty="0">
                          <a:effectLst/>
                          <a:latin typeface="+mn-lt"/>
                        </a:rPr>
                        <a:t>S1400</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Screening</a:t>
                      </a:r>
                      <a:endParaRPr lang="en-US" sz="1000" b="0" i="0" u="none" strike="noStrike" dirty="0">
                        <a:solidFill>
                          <a:srgbClr val="000000"/>
                        </a:solidFill>
                        <a:effectLst/>
                        <a:latin typeface="+mn-lt"/>
                      </a:endParaRPr>
                    </a:p>
                  </a:txBody>
                  <a:tcPr marL="6025" marR="6025" marT="6025" marB="0" anchor="b"/>
                </a:tc>
                <a:tc>
                  <a:txBody>
                    <a:bodyPr/>
                    <a:lstStyle/>
                    <a:p>
                      <a:pPr algn="l" fontAlgn="b"/>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1864</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closed</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609435926"/>
                  </a:ext>
                </a:extLst>
              </a:tr>
              <a:tr h="220813">
                <a:tc>
                  <a:txBody>
                    <a:bodyPr/>
                    <a:lstStyle/>
                    <a:p>
                      <a:pPr algn="l" fontAlgn="b"/>
                      <a:r>
                        <a:rPr lang="en-US" sz="1000" u="none" strike="noStrike">
                          <a:effectLst/>
                          <a:latin typeface="+mn-lt"/>
                        </a:rPr>
                        <a:t>S1400A</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durvalumab vs. docetaxel</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116</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W3-4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W9-10</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X</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W13</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W25</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539965780"/>
                  </a:ext>
                </a:extLst>
              </a:tr>
              <a:tr h="220813">
                <a:tc>
                  <a:txBody>
                    <a:bodyPr/>
                    <a:lstStyle/>
                    <a:p>
                      <a:pPr algn="l" fontAlgn="b"/>
                      <a:r>
                        <a:rPr lang="en-US" sz="1000" u="none" strike="noStrike">
                          <a:effectLst/>
                          <a:latin typeface="+mn-lt"/>
                        </a:rPr>
                        <a:t>S1400B</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PI3K</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taselisib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39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814158096"/>
                  </a:ext>
                </a:extLst>
              </a:tr>
              <a:tr h="220813">
                <a:tc>
                  <a:txBody>
                    <a:bodyPr/>
                    <a:lstStyle/>
                    <a:p>
                      <a:pPr algn="l" fontAlgn="b"/>
                      <a:r>
                        <a:rPr lang="en-US" sz="1000" u="none" strike="noStrike">
                          <a:effectLst/>
                          <a:latin typeface="+mn-lt"/>
                        </a:rPr>
                        <a:t>S1400C</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Cell cycle gene alterations</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palbociclib vs. docetaxel</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53</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W4-5</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W9-10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23718214"/>
                  </a:ext>
                </a:extLst>
              </a:tr>
              <a:tr h="220813">
                <a:tc>
                  <a:txBody>
                    <a:bodyPr/>
                    <a:lstStyle/>
                    <a:p>
                      <a:pPr algn="l" fontAlgn="b"/>
                      <a:r>
                        <a:rPr lang="en-US" sz="1000" u="none" strike="noStrike">
                          <a:effectLst/>
                          <a:latin typeface="+mn-lt"/>
                        </a:rPr>
                        <a:t>S1400D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FGFR</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AZD4547</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43</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762691737"/>
                  </a:ext>
                </a:extLst>
              </a:tr>
              <a:tr h="220813">
                <a:tc>
                  <a:txBody>
                    <a:bodyPr/>
                    <a:lstStyle/>
                    <a:p>
                      <a:pPr algn="l" fontAlgn="b"/>
                      <a:r>
                        <a:rPr lang="en-US" sz="1000" u="none" strike="noStrike">
                          <a:effectLst/>
                          <a:latin typeface="+mn-lt"/>
                        </a:rPr>
                        <a:t>S1400E</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c-Met</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erlotinib ± rilotumumab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3442684378"/>
                  </a:ext>
                </a:extLst>
              </a:tr>
              <a:tr h="220813">
                <a:tc>
                  <a:txBody>
                    <a:bodyPr/>
                    <a:lstStyle/>
                    <a:p>
                      <a:pPr algn="l" fontAlgn="b"/>
                      <a:r>
                        <a:rPr lang="en-US" sz="1000" u="none" strike="noStrike">
                          <a:effectLst/>
                          <a:latin typeface="+mn-lt"/>
                        </a:rPr>
                        <a:t>S1400F</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durvalumab + tremelimumab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67</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W5</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W9</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W13</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978943995"/>
                  </a:ext>
                </a:extLst>
              </a:tr>
              <a:tr h="220813">
                <a:tc>
                  <a:txBody>
                    <a:bodyPr/>
                    <a:lstStyle/>
                    <a:p>
                      <a:pPr algn="l" fontAlgn="b"/>
                      <a:r>
                        <a:rPr lang="en-US" sz="1000" u="none" strike="noStrike">
                          <a:effectLst/>
                          <a:latin typeface="+mn-lt"/>
                        </a:rPr>
                        <a:t>S1400G</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HR repair deficiency</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talazoparib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51</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46902968"/>
                  </a:ext>
                </a:extLst>
              </a:tr>
              <a:tr h="220813">
                <a:tc>
                  <a:txBody>
                    <a:bodyPr/>
                    <a:lstStyle/>
                    <a:p>
                      <a:pPr algn="l" fontAlgn="b"/>
                      <a:r>
                        <a:rPr lang="en-US" sz="1000" u="none" strike="noStrike">
                          <a:effectLst/>
                          <a:latin typeface="+mn-lt"/>
                        </a:rPr>
                        <a:t>S1400I</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nivolumab ± ipilimumab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275</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W9</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2977888"/>
                  </a:ext>
                </a:extLst>
              </a:tr>
              <a:tr h="220813">
                <a:tc>
                  <a:txBody>
                    <a:bodyPr/>
                    <a:lstStyle/>
                    <a:p>
                      <a:pPr algn="l" fontAlgn="b"/>
                      <a:r>
                        <a:rPr lang="en-US" sz="1000" u="none" strike="noStrike">
                          <a:effectLst/>
                          <a:latin typeface="+mn-lt"/>
                        </a:rPr>
                        <a:t>S1400K</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c-Met</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ABBV-399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28</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51067502"/>
                  </a:ext>
                </a:extLst>
              </a:tr>
              <a:tr h="220813">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r" fontAlgn="b"/>
                      <a:endParaRPr lang="en-US" sz="1000" b="0" i="0" u="none" strike="noStrike">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extLst>
                  <a:ext uri="{0D108BD9-81ED-4DB2-BD59-A6C34878D82A}">
                    <a16:rowId xmlns:a16="http://schemas.microsoft.com/office/drawing/2014/main" val="1325887535"/>
                  </a:ext>
                </a:extLst>
              </a:tr>
              <a:tr h="220813">
                <a:tc>
                  <a:txBody>
                    <a:bodyPr/>
                    <a:lstStyle/>
                    <a:p>
                      <a:pPr algn="l" fontAlgn="b"/>
                      <a:r>
                        <a:rPr lang="en-US" sz="1000" b="1" u="none" strike="noStrike" dirty="0">
                          <a:effectLst/>
                          <a:latin typeface="+mn-lt"/>
                        </a:rPr>
                        <a:t>LUNGMAP</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Screening</a:t>
                      </a:r>
                      <a:endParaRPr lang="en-US" sz="1000" b="0" i="0" u="none" strike="noStrike">
                        <a:solidFill>
                          <a:srgbClr val="000000"/>
                        </a:solidFill>
                        <a:effectLst/>
                        <a:latin typeface="+mn-lt"/>
                      </a:endParaRPr>
                    </a:p>
                  </a:txBody>
                  <a:tcPr marL="6025" marR="6025" marT="6025" marB="0" anchor="b"/>
                </a:tc>
                <a:tc>
                  <a:txBody>
                    <a:bodyPr/>
                    <a:lstStyle/>
                    <a:p>
                      <a:pPr algn="l" fontAlgn="b"/>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3714</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6000</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n = 166</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009482254"/>
                  </a:ext>
                </a:extLst>
              </a:tr>
              <a:tr h="220813">
                <a:tc>
                  <a:txBody>
                    <a:bodyPr/>
                    <a:lstStyle/>
                    <a:p>
                      <a:pPr algn="l" fontAlgn="b"/>
                      <a:r>
                        <a:rPr lang="en-US" sz="1000" u="none" strike="noStrike" dirty="0">
                          <a:effectLst/>
                          <a:latin typeface="+mn-lt"/>
                        </a:rPr>
                        <a:t>S1800A</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previously IO treated</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ramucirumab/pembrolizumab vs. SOC</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166</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00406743"/>
                  </a:ext>
                </a:extLst>
              </a:tr>
              <a:tr h="220813">
                <a:tc>
                  <a:txBody>
                    <a:bodyPr/>
                    <a:lstStyle/>
                    <a:p>
                      <a:pPr algn="l" fontAlgn="b"/>
                      <a:r>
                        <a:rPr lang="en-US" sz="1000" u="none" strike="noStrike">
                          <a:effectLst/>
                          <a:latin typeface="+mn-lt"/>
                        </a:rPr>
                        <a:t>S1800D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previously IO treated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N-803/pembrolizumab vs. SOC</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82</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closed</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b="0" i="0" u="none" strike="noStrike" dirty="0">
                          <a:solidFill>
                            <a:srgbClr val="000000"/>
                          </a:solidFill>
                          <a:effectLst/>
                          <a:latin typeface="+mn-lt"/>
                        </a:rPr>
                        <a:t> X</a:t>
                      </a: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C5</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X</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C2</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1st prog</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C2</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C3</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C5</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3189548013"/>
                  </a:ext>
                </a:extLst>
              </a:tr>
              <a:tr h="220813">
                <a:tc>
                  <a:txBody>
                    <a:bodyPr/>
                    <a:lstStyle/>
                    <a:p>
                      <a:pPr algn="l" fontAlgn="b"/>
                      <a:r>
                        <a:rPr lang="en-US" sz="1000" b="0" i="0" u="none" strike="noStrike" dirty="0">
                          <a:solidFill>
                            <a:srgbClr val="000000"/>
                          </a:solidFill>
                          <a:effectLst/>
                          <a:latin typeface="+mn-lt"/>
                        </a:rPr>
                        <a:t>S1800E</a:t>
                      </a:r>
                    </a:p>
                  </a:txBody>
                  <a:tcPr marL="6025" marR="6025" marT="6025" marB="0" anchor="b"/>
                </a:tc>
                <a:tc>
                  <a:txBody>
                    <a:bodyPr/>
                    <a:lstStyle/>
                    <a:p>
                      <a:pPr algn="l" fontAlgn="b"/>
                      <a:r>
                        <a:rPr lang="en-US" sz="1000" b="0" i="0" u="none" strike="noStrike" dirty="0">
                          <a:solidFill>
                            <a:srgbClr val="000000"/>
                          </a:solidFill>
                          <a:effectLst/>
                          <a:latin typeface="+mn-lt"/>
                        </a:rPr>
                        <a:t>previously IO treated</a:t>
                      </a:r>
                    </a:p>
                  </a:txBody>
                  <a:tcPr marL="6025" marR="6025" marT="6025" marB="0" anchor="b"/>
                </a:tc>
                <a:tc>
                  <a:txBody>
                    <a:bodyPr/>
                    <a:lstStyle/>
                    <a:p>
                      <a:pPr algn="l" fontAlgn="b"/>
                      <a:r>
                        <a:rPr lang="en-US" sz="1000" b="0" i="0" u="none" strike="noStrike" dirty="0">
                          <a:solidFill>
                            <a:srgbClr val="000000"/>
                          </a:solidFill>
                          <a:effectLst/>
                          <a:latin typeface="+mn-lt"/>
                        </a:rPr>
                        <a:t>docetaxel/ramucirumab ± </a:t>
                      </a:r>
                      <a:r>
                        <a:rPr lang="en-US" sz="1000" b="0" i="0" u="none" strike="noStrike" dirty="0" err="1">
                          <a:solidFill>
                            <a:srgbClr val="000000"/>
                          </a:solidFill>
                          <a:effectLst/>
                          <a:latin typeface="+mn-lt"/>
                        </a:rPr>
                        <a:t>cemiplimab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b="0" i="0" u="none" strike="noStrike" dirty="0">
                          <a:solidFill>
                            <a:srgbClr val="000000"/>
                          </a:solidFill>
                          <a:effectLst/>
                          <a:latin typeface="+mn-lt"/>
                        </a:rPr>
                        <a:t>12</a:t>
                      </a:r>
                    </a:p>
                  </a:txBody>
                  <a:tcPr marL="6025" marR="6025" marT="6025" marB="0" anchor="b"/>
                </a:tc>
                <a:tc>
                  <a:txBody>
                    <a:bodyPr/>
                    <a:lstStyle/>
                    <a:p>
                      <a:pPr algn="r" fontAlgn="b"/>
                      <a:r>
                        <a:rPr lang="en-US" sz="1000" b="0" i="0" u="none" strike="noStrike" dirty="0">
                          <a:solidFill>
                            <a:srgbClr val="000000"/>
                          </a:solidFill>
                          <a:effectLst/>
                          <a:latin typeface="+mn-lt"/>
                        </a:rPr>
                        <a:t>378</a:t>
                      </a:r>
                    </a:p>
                  </a:txBody>
                  <a:tcPr marL="6025" marR="6025" marT="6025" marB="0" anchor="b"/>
                </a:tc>
                <a:tc>
                  <a:txBody>
                    <a:bodyPr/>
                    <a:lstStyle/>
                    <a:p>
                      <a:pPr algn="l" fontAlgn="b"/>
                      <a:r>
                        <a:rPr lang="en-US" sz="1000" b="0" i="0" u="none" strike="noStrike" dirty="0">
                          <a:solidFill>
                            <a:srgbClr val="000000"/>
                          </a:solidFill>
                          <a:effectLst/>
                          <a:latin typeface="+mn-lt"/>
                        </a:rPr>
                        <a:t> X</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C2</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C4</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rgbClr val="FFDFFF"/>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0" i="0" u="none" strike="noStrike" dirty="0">
                          <a:solidFill>
                            <a:srgbClr val="000000"/>
                          </a:solidFill>
                          <a:effectLst/>
                          <a:latin typeface="+mn-lt"/>
                        </a:rPr>
                        <a:t> X</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extLst>
                  <a:ext uri="{0D108BD9-81ED-4DB2-BD59-A6C34878D82A}">
                    <a16:rowId xmlns:a16="http://schemas.microsoft.com/office/drawing/2014/main" val="2356930582"/>
                  </a:ext>
                </a:extLst>
              </a:tr>
              <a:tr h="220813">
                <a:tc>
                  <a:txBody>
                    <a:bodyPr/>
                    <a:lstStyle/>
                    <a:p>
                      <a:pPr algn="l" fontAlgn="b"/>
                      <a:r>
                        <a:rPr lang="en-US" sz="1000" u="none" strike="noStrike" dirty="0">
                          <a:effectLst/>
                          <a:latin typeface="+mn-lt"/>
                        </a:rPr>
                        <a:t>S1900A</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err="1">
                          <a:effectLst/>
                          <a:latin typeface="+mn-lt"/>
                        </a:rPr>
                        <a:t>gLOH</a:t>
                      </a:r>
                      <a:r>
                        <a:rPr lang="en-US" sz="1000" u="none" strike="noStrike" dirty="0">
                          <a:effectLst/>
                          <a:latin typeface="+mn-lt"/>
                        </a:rPr>
                        <a:t> high or BRCA1/2</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rucaparib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64</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673238878"/>
                  </a:ext>
                </a:extLst>
              </a:tr>
              <a:tr h="220813">
                <a:tc>
                  <a:txBody>
                    <a:bodyPr/>
                    <a:lstStyle/>
                    <a:p>
                      <a:pPr algn="l" fontAlgn="b"/>
                      <a:r>
                        <a:rPr lang="en-US" sz="1000" u="none" strike="noStrike">
                          <a:effectLst/>
                          <a:latin typeface="+mn-lt"/>
                        </a:rPr>
                        <a:t>S1900B</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RET fusion</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selpercatinib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6</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C3</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157611151"/>
                  </a:ext>
                </a:extLst>
              </a:tr>
              <a:tr h="220813">
                <a:tc>
                  <a:txBody>
                    <a:bodyPr/>
                    <a:lstStyle/>
                    <a:p>
                      <a:pPr algn="l" fontAlgn="b"/>
                      <a:r>
                        <a:rPr lang="en-US" sz="1000" u="none" strike="noStrike">
                          <a:effectLst/>
                          <a:latin typeface="+mn-lt"/>
                        </a:rPr>
                        <a:t>S1900C</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STK11, </a:t>
                      </a:r>
                      <a:r>
                        <a:rPr lang="en-US" sz="1000" u="none" strike="noStrike" dirty="0" err="1">
                          <a:effectLst/>
                          <a:latin typeface="+mn-lt"/>
                        </a:rPr>
                        <a:t>nonsquamous</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talazoparib + avelumab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47</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375477382"/>
                  </a:ext>
                </a:extLst>
              </a:tr>
              <a:tr h="220813">
                <a:tc>
                  <a:txBody>
                    <a:bodyPr/>
                    <a:lstStyle/>
                    <a:p>
                      <a:pPr algn="l" fontAlgn="b"/>
                      <a:r>
                        <a:rPr lang="en-US" sz="1000" u="none" strike="noStrike">
                          <a:effectLst/>
                          <a:latin typeface="+mn-lt"/>
                        </a:rPr>
                        <a:t>S1900E</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KRAS G12C, </a:t>
                      </a:r>
                      <a:r>
                        <a:rPr lang="en-US" sz="1000" u="none" strike="noStrike" dirty="0" err="1">
                          <a:effectLst/>
                          <a:latin typeface="+mn-lt"/>
                        </a:rPr>
                        <a:t>nonsquamous</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sotorasib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118</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closed</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C2</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C3</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4126499589"/>
                  </a:ext>
                </a:extLst>
              </a:tr>
              <a:tr h="220813">
                <a:tc>
                  <a:txBody>
                    <a:bodyPr/>
                    <a:lstStyle/>
                    <a:p>
                      <a:pPr algn="l" fontAlgn="b"/>
                      <a:r>
                        <a:rPr lang="en-US" sz="1000" u="none" strike="noStrike" dirty="0">
                          <a:effectLst/>
                          <a:latin typeface="+mn-lt"/>
                        </a:rPr>
                        <a:t>S1900F</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RET fusion, nonsquamous</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carboplatin/pemetrexed ± selpercatinib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0</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b="0" i="0" u="none" strike="noStrike" dirty="0">
                          <a:solidFill>
                            <a:srgbClr val="000000"/>
                          </a:solidFill>
                          <a:effectLst/>
                          <a:latin typeface="+mn-lt"/>
                        </a:rPr>
                        <a:t>closed</a:t>
                      </a:r>
                    </a:p>
                  </a:txBody>
                  <a:tcPr marL="6025" marR="6025" marT="6025" marB="0" anchor="b"/>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C2</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C3</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4045802264"/>
                  </a:ext>
                </a:extLst>
              </a:tr>
              <a:tr h="220813">
                <a:tc>
                  <a:txBody>
                    <a:bodyPr/>
                    <a:lstStyle/>
                    <a:p>
                      <a:pPr algn="l" fontAlgn="b"/>
                      <a:r>
                        <a:rPr lang="en-US" sz="1000" b="0" i="0" u="none" strike="noStrike" dirty="0">
                          <a:solidFill>
                            <a:srgbClr val="000000"/>
                          </a:solidFill>
                          <a:effectLst/>
                          <a:latin typeface="+mn-lt"/>
                        </a:rPr>
                        <a:t>S1900G</a:t>
                      </a:r>
                    </a:p>
                  </a:txBody>
                  <a:tcPr marL="6025" marR="6025" marT="6025" marB="0" anchor="b"/>
                </a:tc>
                <a:tc>
                  <a:txBody>
                    <a:bodyPr/>
                    <a:lstStyle/>
                    <a:p>
                      <a:pPr algn="l" fontAlgn="b"/>
                      <a:r>
                        <a:rPr lang="en-US" sz="1000" b="0" i="0" u="none" strike="noStrike" dirty="0">
                          <a:solidFill>
                            <a:srgbClr val="000000"/>
                          </a:solidFill>
                          <a:effectLst/>
                          <a:latin typeface="+mn-lt"/>
                        </a:rPr>
                        <a:t>EGFR mut, MET amplified</a:t>
                      </a:r>
                    </a:p>
                  </a:txBody>
                  <a:tcPr marL="6025" marR="6025" marT="6025" marB="0" anchor="b"/>
                </a:tc>
                <a:tc>
                  <a:txBody>
                    <a:bodyPr/>
                    <a:lstStyle/>
                    <a:p>
                      <a:pPr algn="l" fontAlgn="b"/>
                      <a:r>
                        <a:rPr lang="en-US" sz="1000" b="0" i="0" u="none" strike="noStrike" dirty="0">
                          <a:solidFill>
                            <a:srgbClr val="000000"/>
                          </a:solidFill>
                          <a:effectLst/>
                          <a:latin typeface="+mn-lt"/>
                        </a:rPr>
                        <a:t>capmatinib/osimertinib ± ramucirumab</a:t>
                      </a:r>
                    </a:p>
                  </a:txBody>
                  <a:tcPr marL="6025" marR="6025" marT="6025" marB="0" anchor="b"/>
                </a:tc>
                <a:tc>
                  <a:txBody>
                    <a:bodyPr/>
                    <a:lstStyle/>
                    <a:p>
                      <a:pPr algn="r" fontAlgn="b"/>
                      <a:r>
                        <a:rPr lang="en-US" sz="1000" b="0" i="0" u="none" strike="noStrike" dirty="0">
                          <a:solidFill>
                            <a:srgbClr val="000000"/>
                          </a:solidFill>
                          <a:effectLst/>
                          <a:latin typeface="+mn-lt"/>
                        </a:rPr>
                        <a:t>21</a:t>
                      </a:r>
                    </a:p>
                  </a:txBody>
                  <a:tcPr marL="6025" marR="6025" marT="6025" marB="0" anchor="b"/>
                </a:tc>
                <a:tc>
                  <a:txBody>
                    <a:bodyPr/>
                    <a:lstStyle/>
                    <a:p>
                      <a:pPr algn="r" fontAlgn="b"/>
                      <a:r>
                        <a:rPr lang="en-US" sz="1000" b="0" i="0" u="none" strike="noStrike" dirty="0">
                          <a:solidFill>
                            <a:srgbClr val="000000"/>
                          </a:solidFill>
                          <a:effectLst/>
                          <a:latin typeface="+mn-lt"/>
                        </a:rPr>
                        <a:t>66</a:t>
                      </a:r>
                    </a:p>
                  </a:txBody>
                  <a:tcPr marL="6025" marR="6025" marT="6025" marB="0" anchor="b"/>
                </a:tc>
                <a:tc>
                  <a:txBody>
                    <a:bodyPr/>
                    <a:lstStyle/>
                    <a:p>
                      <a:pPr algn="l" fontAlgn="b"/>
                      <a:r>
                        <a:rPr lang="en-US" sz="1000" b="0" i="0" u="none" strike="noStrike" dirty="0">
                          <a:solidFill>
                            <a:srgbClr val="000000"/>
                          </a:solidFill>
                          <a:effectLst/>
                          <a:latin typeface="+mn-lt"/>
                        </a:rPr>
                        <a:t> X</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C2</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C4</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rgbClr val="FFDFFF"/>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0" i="0" u="none" strike="noStrike" dirty="0">
                          <a:solidFill>
                            <a:srgbClr val="000000"/>
                          </a:solidFill>
                          <a:effectLst/>
                          <a:latin typeface="+mn-lt"/>
                        </a:rPr>
                        <a:t> X</a:t>
                      </a: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C1D15</a:t>
                      </a: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extLst>
                  <a:ext uri="{0D108BD9-81ED-4DB2-BD59-A6C34878D82A}">
                    <a16:rowId xmlns:a16="http://schemas.microsoft.com/office/drawing/2014/main" val="396399170"/>
                  </a:ext>
                </a:extLst>
              </a:tr>
              <a:tr h="220813">
                <a:tc>
                  <a:txBody>
                    <a:bodyPr/>
                    <a:lstStyle/>
                    <a:p>
                      <a:pPr algn="l" fontAlgn="b"/>
                      <a:r>
                        <a:rPr lang="en-US" sz="1000" b="0" i="0" u="none" strike="noStrike" dirty="0">
                          <a:solidFill>
                            <a:srgbClr val="000000"/>
                          </a:solidFill>
                          <a:effectLst/>
                          <a:latin typeface="+mn-lt"/>
                        </a:rPr>
                        <a:t>S1900J</a:t>
                      </a:r>
                    </a:p>
                  </a:txBody>
                  <a:tcPr marL="6025" marR="6025" marT="6025" marB="0" anchor="b"/>
                </a:tc>
                <a:tc>
                  <a:txBody>
                    <a:bodyPr/>
                    <a:lstStyle/>
                    <a:p>
                      <a:pPr algn="l" fontAlgn="b"/>
                      <a:r>
                        <a:rPr lang="en-US" sz="1000" b="0" i="0" u="none" strike="noStrike" dirty="0">
                          <a:solidFill>
                            <a:srgbClr val="000000"/>
                          </a:solidFill>
                          <a:effectLst/>
                          <a:latin typeface="+mn-lt"/>
                        </a:rPr>
                        <a:t>MET amplification</a:t>
                      </a:r>
                    </a:p>
                  </a:txBody>
                  <a:tcPr marL="6025" marR="6025" marT="60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err="1">
                          <a:solidFill>
                            <a:srgbClr val="000000"/>
                          </a:solidFill>
                          <a:effectLst/>
                          <a:latin typeface="+mn-lt"/>
                        </a:rPr>
                        <a:t>amivantamab</a:t>
                      </a:r>
                      <a:r>
                        <a:rPr lang="en-US" sz="1000" b="0" i="0" u="none" strike="noStrike" dirty="0">
                          <a:solidFill>
                            <a:srgbClr val="000000"/>
                          </a:solidFill>
                          <a:effectLst/>
                          <a:latin typeface="+mn-lt"/>
                        </a:rPr>
                        <a:t> </a:t>
                      </a:r>
                      <a:r>
                        <a:rPr lang="en-US" sz="1000" b="0" i="0" u="none" strike="noStrike" dirty="0" err="1">
                          <a:solidFill>
                            <a:srgbClr val="000000"/>
                          </a:solidFill>
                          <a:effectLst/>
                          <a:latin typeface="+mn-lt"/>
                        </a:rPr>
                        <a:t>sc</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b="0" i="0" u="none" strike="noStrike" dirty="0">
                          <a:solidFill>
                            <a:srgbClr val="000000"/>
                          </a:solidFill>
                          <a:effectLst/>
                          <a:latin typeface="+mn-lt"/>
                        </a:rPr>
                        <a:t>2</a:t>
                      </a:r>
                    </a:p>
                  </a:txBody>
                  <a:tcPr marL="6025" marR="6025" marT="6025" marB="0" anchor="b"/>
                </a:tc>
                <a:tc>
                  <a:txBody>
                    <a:bodyPr/>
                    <a:lstStyle/>
                    <a:p>
                      <a:pPr algn="r" fontAlgn="b"/>
                      <a:r>
                        <a:rPr lang="en-US" sz="1000" b="0" i="0" u="none" strike="noStrike" dirty="0">
                          <a:solidFill>
                            <a:srgbClr val="000000"/>
                          </a:solidFill>
                          <a:effectLst/>
                          <a:latin typeface="+mn-lt"/>
                        </a:rPr>
                        <a:t>88 </a:t>
                      </a:r>
                    </a:p>
                  </a:txBody>
                  <a:tcPr marL="6025" marR="6025" marT="6025" marB="0" anchor="b"/>
                </a:tc>
                <a:tc>
                  <a:txBody>
                    <a:bodyPr/>
                    <a:lstStyle/>
                    <a:p>
                      <a:pPr algn="l" fontAlgn="b"/>
                      <a:r>
                        <a:rPr lang="en-US" sz="1000" b="0" i="0" u="none" strike="noStrike" dirty="0">
                          <a:solidFill>
                            <a:srgbClr val="000000"/>
                          </a:solidFill>
                          <a:effectLst/>
                          <a:latin typeface="+mn-lt"/>
                        </a:rPr>
                        <a:t> X</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C2</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C4</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rgbClr val="FFDFFF"/>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0" i="0" u="none" strike="noStrike" dirty="0">
                          <a:solidFill>
                            <a:srgbClr val="000000"/>
                          </a:solidFill>
                          <a:effectLst/>
                          <a:latin typeface="+mn-lt"/>
                        </a:rPr>
                        <a:t> X</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extLst>
                  <a:ext uri="{0D108BD9-81ED-4DB2-BD59-A6C34878D82A}">
                    <a16:rowId xmlns:a16="http://schemas.microsoft.com/office/drawing/2014/main" val="3046476432"/>
                  </a:ext>
                </a:extLst>
              </a:tr>
              <a:tr h="220813">
                <a:tc>
                  <a:txBody>
                    <a:bodyPr/>
                    <a:lstStyle/>
                    <a:p>
                      <a:pPr algn="l" fontAlgn="b"/>
                      <a:r>
                        <a:rPr lang="en-US" sz="1000" b="0" i="0" u="none" strike="noStrike" dirty="0">
                          <a:solidFill>
                            <a:srgbClr val="000000"/>
                          </a:solidFill>
                          <a:effectLst/>
                          <a:latin typeface="+mn-lt"/>
                        </a:rPr>
                        <a:t>S1900K</a:t>
                      </a:r>
                    </a:p>
                  </a:txBody>
                  <a:tcPr marL="6025" marR="6025" marT="6025" marB="0" anchor="b"/>
                </a:tc>
                <a:tc>
                  <a:txBody>
                    <a:bodyPr/>
                    <a:lstStyle/>
                    <a:p>
                      <a:pPr algn="l" fontAlgn="b"/>
                      <a:r>
                        <a:rPr lang="en-US" sz="1000" b="0" i="0" u="none" strike="noStrike" dirty="0">
                          <a:solidFill>
                            <a:srgbClr val="000000"/>
                          </a:solidFill>
                          <a:effectLst/>
                          <a:latin typeface="+mn-lt"/>
                        </a:rPr>
                        <a:t>MET exon 14 skipping</a:t>
                      </a:r>
                    </a:p>
                  </a:txBody>
                  <a:tcPr marL="6025" marR="6025" marT="6025" marB="0" anchor="b"/>
                </a:tc>
                <a:tc>
                  <a:txBody>
                    <a:bodyPr/>
                    <a:lstStyle/>
                    <a:p>
                      <a:pPr algn="l" fontAlgn="b"/>
                      <a:r>
                        <a:rPr lang="en-US" sz="1000" b="0" i="0" u="none" strike="noStrike" dirty="0">
                          <a:solidFill>
                            <a:srgbClr val="000000"/>
                          </a:solidFill>
                          <a:effectLst/>
                          <a:latin typeface="+mn-lt"/>
                        </a:rPr>
                        <a:t>tepotinib ± ramucirumab</a:t>
                      </a:r>
                    </a:p>
                  </a:txBody>
                  <a:tcPr marL="6025" marR="6025" marT="6025" marB="0" anchor="b"/>
                </a:tc>
                <a:tc>
                  <a:txBody>
                    <a:bodyPr/>
                    <a:lstStyle/>
                    <a:p>
                      <a:pPr algn="r" fontAlgn="b"/>
                      <a:r>
                        <a:rPr lang="en-US" sz="1000" b="0" i="0" u="none" strike="noStrike" dirty="0">
                          <a:solidFill>
                            <a:srgbClr val="000000"/>
                          </a:solidFill>
                          <a:effectLst/>
                          <a:latin typeface="+mn-lt"/>
                        </a:rPr>
                        <a:t>12</a:t>
                      </a:r>
                    </a:p>
                  </a:txBody>
                  <a:tcPr marL="6025" marR="6025" marT="6025" marB="0" anchor="b"/>
                </a:tc>
                <a:tc>
                  <a:txBody>
                    <a:bodyPr/>
                    <a:lstStyle/>
                    <a:p>
                      <a:pPr algn="r" fontAlgn="b"/>
                      <a:r>
                        <a:rPr lang="en-US" sz="1000" b="0" i="0" u="none" strike="noStrike" dirty="0">
                          <a:solidFill>
                            <a:srgbClr val="000000"/>
                          </a:solidFill>
                          <a:effectLst/>
                          <a:latin typeface="+mn-lt"/>
                        </a:rPr>
                        <a:t>56</a:t>
                      </a:r>
                    </a:p>
                  </a:txBody>
                  <a:tcPr marL="6025" marR="6025" marT="6025" marB="0" anchor="b"/>
                </a:tc>
                <a:tc>
                  <a:txBody>
                    <a:bodyPr/>
                    <a:lstStyle/>
                    <a:p>
                      <a:pPr algn="l" fontAlgn="b"/>
                      <a:r>
                        <a:rPr lang="en-US" sz="1000" b="0" i="0" u="none" strike="noStrike" dirty="0">
                          <a:solidFill>
                            <a:srgbClr val="000000"/>
                          </a:solidFill>
                          <a:effectLst/>
                          <a:latin typeface="+mn-lt"/>
                        </a:rPr>
                        <a:t> X</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C2</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C4</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rgbClr val="FFDFFF"/>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3545188931"/>
                  </a:ext>
                </a:extLst>
              </a:tr>
            </a:tbl>
          </a:graphicData>
        </a:graphic>
      </p:graphicFrame>
    </p:spTree>
    <p:extLst>
      <p:ext uri="{BB962C8B-B14F-4D97-AF65-F5344CB8AC3E}">
        <p14:creationId xmlns:p14="http://schemas.microsoft.com/office/powerpoint/2010/main" val="19520214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62B046-F336-B3EB-37AF-FBF705B4BF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4E0F1CE-277E-E9EA-8D02-E7C13C5B58E5}"/>
              </a:ext>
            </a:extLst>
          </p:cNvPr>
          <p:cNvSpPr>
            <a:spLocks noGrp="1"/>
          </p:cNvSpPr>
          <p:nvPr>
            <p:ph type="title" idx="4294967295"/>
          </p:nvPr>
        </p:nvSpPr>
        <p:spPr>
          <a:xfrm>
            <a:off x="2115852" y="191516"/>
            <a:ext cx="8088312" cy="847725"/>
          </a:xfrm>
        </p:spPr>
        <p:txBody>
          <a:bodyPr>
            <a:normAutofit fontScale="90000"/>
          </a:bodyPr>
          <a:lstStyle/>
          <a:p>
            <a:r>
              <a:rPr lang="en-US" dirty="0">
                <a:latin typeface="+mj-lt"/>
              </a:rPr>
              <a:t>Lung-MAP blood samples collected</a:t>
            </a:r>
          </a:p>
        </p:txBody>
      </p:sp>
      <p:graphicFrame>
        <p:nvGraphicFramePr>
          <p:cNvPr id="6" name="Table 5">
            <a:extLst>
              <a:ext uri="{FF2B5EF4-FFF2-40B4-BE49-F238E27FC236}">
                <a16:creationId xmlns:a16="http://schemas.microsoft.com/office/drawing/2014/main" id="{975E8B7E-FDA2-5E59-1CEB-510341363638}"/>
              </a:ext>
            </a:extLst>
          </p:cNvPr>
          <p:cNvGraphicFramePr>
            <a:graphicFrameLocks noGrp="1"/>
          </p:cNvGraphicFramePr>
          <p:nvPr>
            <p:extLst>
              <p:ext uri="{D42A27DB-BD31-4B8C-83A1-F6EECF244321}">
                <p14:modId xmlns:p14="http://schemas.microsoft.com/office/powerpoint/2010/main" val="1935811809"/>
              </p:ext>
            </p:extLst>
          </p:nvPr>
        </p:nvGraphicFramePr>
        <p:xfrm>
          <a:off x="277367" y="1124712"/>
          <a:ext cx="5586985" cy="2798070"/>
        </p:xfrm>
        <a:graphic>
          <a:graphicData uri="http://schemas.openxmlformats.org/drawingml/2006/table">
            <a:tbl>
              <a:tblPr>
                <a:tableStyleId>{5C22544A-7EE6-4342-B048-85BDC9FD1C3A}</a:tableStyleId>
              </a:tblPr>
              <a:tblGrid>
                <a:gridCol w="925020">
                  <a:extLst>
                    <a:ext uri="{9D8B030D-6E8A-4147-A177-3AD203B41FA5}">
                      <a16:colId xmlns:a16="http://schemas.microsoft.com/office/drawing/2014/main" val="4001850228"/>
                    </a:ext>
                  </a:extLst>
                </a:gridCol>
                <a:gridCol w="2160389">
                  <a:extLst>
                    <a:ext uri="{9D8B030D-6E8A-4147-A177-3AD203B41FA5}">
                      <a16:colId xmlns:a16="http://schemas.microsoft.com/office/drawing/2014/main" val="1365279101"/>
                    </a:ext>
                  </a:extLst>
                </a:gridCol>
                <a:gridCol w="1373651">
                  <a:extLst>
                    <a:ext uri="{9D8B030D-6E8A-4147-A177-3AD203B41FA5}">
                      <a16:colId xmlns:a16="http://schemas.microsoft.com/office/drawing/2014/main" val="3524270629"/>
                    </a:ext>
                  </a:extLst>
                </a:gridCol>
                <a:gridCol w="1127925">
                  <a:extLst>
                    <a:ext uri="{9D8B030D-6E8A-4147-A177-3AD203B41FA5}">
                      <a16:colId xmlns:a16="http://schemas.microsoft.com/office/drawing/2014/main" val="2611708793"/>
                    </a:ext>
                  </a:extLst>
                </a:gridCol>
              </a:tblGrid>
              <a:tr h="254370">
                <a:tc>
                  <a:txBody>
                    <a:bodyPr/>
                    <a:lstStyle/>
                    <a:p>
                      <a:pPr algn="l" fontAlgn="b"/>
                      <a:r>
                        <a:rPr lang="en-US" sz="950" b="1" u="none" strike="noStrike" dirty="0">
                          <a:effectLst/>
                        </a:rPr>
                        <a:t>S1400</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l" fontAlgn="b"/>
                      <a:r>
                        <a:rPr lang="en-US" sz="950" b="1" u="none" strike="noStrike" dirty="0">
                          <a:effectLst/>
                        </a:rPr>
                        <a:t>Specimen Type</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b="1" u="none" strike="noStrike" dirty="0">
                          <a:effectLst/>
                        </a:rPr>
                        <a:t>Eligible Participants</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b="1" u="none" strike="noStrike" dirty="0">
                          <a:effectLst/>
                        </a:rPr>
                        <a:t>Eligible Units</a:t>
                      </a:r>
                      <a:endParaRPr lang="en-US" sz="950" b="1" i="0" u="none" strike="noStrike" dirty="0">
                        <a:solidFill>
                          <a:srgbClr val="112277"/>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7496560"/>
                  </a:ext>
                </a:extLst>
              </a:tr>
              <a:tr h="254370">
                <a:tc>
                  <a:txBody>
                    <a:bodyPr/>
                    <a:lstStyle/>
                    <a:p>
                      <a:pPr algn="l" fontAlgn="b"/>
                      <a:r>
                        <a:rPr lang="en-US" sz="950" u="none" strike="noStrike" dirty="0">
                          <a:effectLst/>
                        </a:rPr>
                        <a:t>Baseline</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633</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1116</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5276305"/>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DNA</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43</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53</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96135050"/>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Block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303</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322</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06053862"/>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Block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635</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696</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25465794"/>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Stained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178</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207</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45212157"/>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Stained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396</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527</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56326214"/>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Unstained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223</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1626</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35004384"/>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dirty="0">
                          <a:effectLst/>
                        </a:rPr>
                        <a:t>Paraffin Unstained Primary</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476</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3255</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94618582"/>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673</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3987</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5515663"/>
                  </a:ext>
                </a:extLst>
              </a:tr>
              <a:tr h="254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RNA</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67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109</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10730170"/>
                  </a:ext>
                </a:extLst>
              </a:tr>
            </a:tbl>
          </a:graphicData>
        </a:graphic>
      </p:graphicFrame>
      <p:graphicFrame>
        <p:nvGraphicFramePr>
          <p:cNvPr id="7" name="Table 6">
            <a:extLst>
              <a:ext uri="{FF2B5EF4-FFF2-40B4-BE49-F238E27FC236}">
                <a16:creationId xmlns:a16="http://schemas.microsoft.com/office/drawing/2014/main" id="{70A3C49F-134C-4911-8692-109F8D422882}"/>
              </a:ext>
            </a:extLst>
          </p:cNvPr>
          <p:cNvGraphicFramePr>
            <a:graphicFrameLocks noGrp="1"/>
          </p:cNvGraphicFramePr>
          <p:nvPr>
            <p:extLst>
              <p:ext uri="{D42A27DB-BD31-4B8C-83A1-F6EECF244321}">
                <p14:modId xmlns:p14="http://schemas.microsoft.com/office/powerpoint/2010/main" val="2030450054"/>
              </p:ext>
            </p:extLst>
          </p:nvPr>
        </p:nvGraphicFramePr>
        <p:xfrm>
          <a:off x="6095999" y="1124712"/>
          <a:ext cx="5818633" cy="2798073"/>
        </p:xfrm>
        <a:graphic>
          <a:graphicData uri="http://schemas.openxmlformats.org/drawingml/2006/table">
            <a:tbl>
              <a:tblPr>
                <a:tableStyleId>{5C22544A-7EE6-4342-B048-85BDC9FD1C3A}</a:tableStyleId>
              </a:tblPr>
              <a:tblGrid>
                <a:gridCol w="1278686">
                  <a:extLst>
                    <a:ext uri="{9D8B030D-6E8A-4147-A177-3AD203B41FA5}">
                      <a16:colId xmlns:a16="http://schemas.microsoft.com/office/drawing/2014/main" val="2894872328"/>
                    </a:ext>
                  </a:extLst>
                </a:gridCol>
                <a:gridCol w="1881168">
                  <a:extLst>
                    <a:ext uri="{9D8B030D-6E8A-4147-A177-3AD203B41FA5}">
                      <a16:colId xmlns:a16="http://schemas.microsoft.com/office/drawing/2014/main" val="1352436297"/>
                    </a:ext>
                  </a:extLst>
                </a:gridCol>
                <a:gridCol w="1298832">
                  <a:extLst>
                    <a:ext uri="{9D8B030D-6E8A-4147-A177-3AD203B41FA5}">
                      <a16:colId xmlns:a16="http://schemas.microsoft.com/office/drawing/2014/main" val="3553750099"/>
                    </a:ext>
                  </a:extLst>
                </a:gridCol>
                <a:gridCol w="1359947">
                  <a:extLst>
                    <a:ext uri="{9D8B030D-6E8A-4147-A177-3AD203B41FA5}">
                      <a16:colId xmlns:a16="http://schemas.microsoft.com/office/drawing/2014/main" val="1238431339"/>
                    </a:ext>
                  </a:extLst>
                </a:gridCol>
              </a:tblGrid>
              <a:tr h="310897">
                <a:tc>
                  <a:txBody>
                    <a:bodyPr/>
                    <a:lstStyle/>
                    <a:p>
                      <a:pPr algn="l" fontAlgn="b"/>
                      <a:r>
                        <a:rPr lang="en-US" sz="950" b="1" u="none" strike="noStrike" dirty="0">
                          <a:effectLst/>
                        </a:rPr>
                        <a:t>LUNGMAP</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l" fontAlgn="b"/>
                      <a:r>
                        <a:rPr lang="en-US" sz="950" b="1" u="none" strike="noStrike" dirty="0">
                          <a:effectLst/>
                        </a:rPr>
                        <a:t>Specimen Type</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b="1" u="none" strike="noStrike" dirty="0">
                          <a:effectLst/>
                        </a:rPr>
                        <a:t>Eligible Participants</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b="1" u="none" strike="noStrike" dirty="0">
                          <a:effectLst/>
                        </a:rPr>
                        <a:t>Eligible Units</a:t>
                      </a:r>
                      <a:endParaRPr lang="en-US" sz="950" b="1" i="0" u="none" strike="noStrike" dirty="0">
                        <a:solidFill>
                          <a:srgbClr val="112277"/>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17861202"/>
                  </a:ext>
                </a:extLst>
              </a:tr>
              <a:tr h="310897">
                <a:tc>
                  <a:txBody>
                    <a:bodyPr/>
                    <a:lstStyle/>
                    <a:p>
                      <a:pPr algn="l" fontAlgn="b"/>
                      <a:r>
                        <a:rPr lang="en-US" sz="950" u="none" strike="noStrike" dirty="0">
                          <a:effectLst/>
                        </a:rPr>
                        <a:t>Baseline</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1413</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2823</a:t>
                      </a:r>
                    </a:p>
                  </a:txBody>
                  <a:tcPr marL="9525" marR="9525" marT="9525" marB="0" anchor="b"/>
                </a:tc>
                <a:extLst>
                  <a:ext uri="{0D108BD9-81ED-4DB2-BD59-A6C34878D82A}">
                    <a16:rowId xmlns:a16="http://schemas.microsoft.com/office/drawing/2014/main" val="2444571678"/>
                  </a:ext>
                </a:extLst>
              </a:tr>
              <a:tr h="31089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dirty="0">
                          <a:effectLst/>
                        </a:rPr>
                        <a:t>Paraffin Block Metastatic</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759</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803</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30327984"/>
                  </a:ext>
                </a:extLst>
              </a:tr>
              <a:tr h="31089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Block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952</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1021</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29687783"/>
                  </a:ext>
                </a:extLst>
              </a:tr>
              <a:tr h="31089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Stained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187</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217</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26527521"/>
                  </a:ext>
                </a:extLst>
              </a:tr>
              <a:tr h="31089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Stained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239</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268</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36569563"/>
                  </a:ext>
                </a:extLst>
              </a:tr>
              <a:tr h="31089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Unstained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215</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1934</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75808889"/>
                  </a:ext>
                </a:extLst>
              </a:tr>
              <a:tr h="31089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Unstained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288</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2465</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65138698"/>
                  </a:ext>
                </a:extLst>
              </a:tr>
              <a:tr h="31089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1438</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8005</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95092428"/>
                  </a:ext>
                </a:extLst>
              </a:tr>
            </a:tbl>
          </a:graphicData>
        </a:graphic>
      </p:graphicFrame>
      <p:graphicFrame>
        <p:nvGraphicFramePr>
          <p:cNvPr id="10" name="Table 9">
            <a:extLst>
              <a:ext uri="{FF2B5EF4-FFF2-40B4-BE49-F238E27FC236}">
                <a16:creationId xmlns:a16="http://schemas.microsoft.com/office/drawing/2014/main" id="{A9131471-D909-9AAF-C620-60D0A27862D0}"/>
              </a:ext>
            </a:extLst>
          </p:cNvPr>
          <p:cNvGraphicFramePr>
            <a:graphicFrameLocks noGrp="1"/>
          </p:cNvGraphicFramePr>
          <p:nvPr>
            <p:extLst>
              <p:ext uri="{D42A27DB-BD31-4B8C-83A1-F6EECF244321}">
                <p14:modId xmlns:p14="http://schemas.microsoft.com/office/powerpoint/2010/main" val="4173182164"/>
              </p:ext>
            </p:extLst>
          </p:nvPr>
        </p:nvGraphicFramePr>
        <p:xfrm>
          <a:off x="1896696" y="4008253"/>
          <a:ext cx="8526623" cy="2677664"/>
        </p:xfrm>
        <a:graphic>
          <a:graphicData uri="http://schemas.openxmlformats.org/drawingml/2006/table">
            <a:tbl>
              <a:tblPr>
                <a:tableStyleId>{5C22544A-7EE6-4342-B048-85BDC9FD1C3A}</a:tableStyleId>
              </a:tblPr>
              <a:tblGrid>
                <a:gridCol w="921390">
                  <a:extLst>
                    <a:ext uri="{9D8B030D-6E8A-4147-A177-3AD203B41FA5}">
                      <a16:colId xmlns:a16="http://schemas.microsoft.com/office/drawing/2014/main" val="1797940199"/>
                    </a:ext>
                  </a:extLst>
                </a:gridCol>
                <a:gridCol w="2050586">
                  <a:extLst>
                    <a:ext uri="{9D8B030D-6E8A-4147-A177-3AD203B41FA5}">
                      <a16:colId xmlns:a16="http://schemas.microsoft.com/office/drawing/2014/main" val="2141293673"/>
                    </a:ext>
                  </a:extLst>
                </a:gridCol>
                <a:gridCol w="1583074">
                  <a:extLst>
                    <a:ext uri="{9D8B030D-6E8A-4147-A177-3AD203B41FA5}">
                      <a16:colId xmlns:a16="http://schemas.microsoft.com/office/drawing/2014/main" val="2107238528"/>
                    </a:ext>
                  </a:extLst>
                </a:gridCol>
                <a:gridCol w="1208136">
                  <a:extLst>
                    <a:ext uri="{9D8B030D-6E8A-4147-A177-3AD203B41FA5}">
                      <a16:colId xmlns:a16="http://schemas.microsoft.com/office/drawing/2014/main" val="16273579"/>
                    </a:ext>
                  </a:extLst>
                </a:gridCol>
                <a:gridCol w="1569186">
                  <a:extLst>
                    <a:ext uri="{9D8B030D-6E8A-4147-A177-3AD203B41FA5}">
                      <a16:colId xmlns:a16="http://schemas.microsoft.com/office/drawing/2014/main" val="3291172986"/>
                    </a:ext>
                  </a:extLst>
                </a:gridCol>
                <a:gridCol w="1194251">
                  <a:extLst>
                    <a:ext uri="{9D8B030D-6E8A-4147-A177-3AD203B41FA5}">
                      <a16:colId xmlns:a16="http://schemas.microsoft.com/office/drawing/2014/main" val="1316672791"/>
                    </a:ext>
                  </a:extLst>
                </a:gridCol>
              </a:tblGrid>
              <a:tr h="243424">
                <a:tc>
                  <a:txBody>
                    <a:bodyPr/>
                    <a:lstStyle/>
                    <a:p>
                      <a:pPr algn="l" fontAlgn="b"/>
                      <a:r>
                        <a:rPr lang="en-US" sz="950" b="1" u="none" strike="noStrike" dirty="0">
                          <a:effectLst/>
                        </a:rPr>
                        <a:t>S1800A</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l" fontAlgn="b"/>
                      <a:r>
                        <a:rPr lang="en-US" sz="950" b="1" u="none" strike="noStrike" dirty="0">
                          <a:effectLst/>
                        </a:rPr>
                        <a:t>Specimen Type</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b="1" u="none" strike="noStrike" dirty="0">
                          <a:effectLst/>
                        </a:rPr>
                        <a:t>Arm 1 Eligible Participants</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b="1" u="none" strike="noStrike" dirty="0">
                          <a:effectLst/>
                        </a:rPr>
                        <a:t>Arm 1 Eligible Units</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b="1" u="none" strike="noStrike" dirty="0">
                          <a:effectLst/>
                        </a:rPr>
                        <a:t>Arm 2 Eligible Participants</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b="1" u="none" strike="noStrike" dirty="0">
                          <a:effectLst/>
                        </a:rPr>
                        <a:t>Arm 2 Eligible Units</a:t>
                      </a:r>
                      <a:endParaRPr lang="en-US" sz="950" b="1" i="0" u="none" strike="noStrike" dirty="0">
                        <a:solidFill>
                          <a:srgbClr val="112277"/>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39689565"/>
                  </a:ext>
                </a:extLst>
              </a:tr>
              <a:tr h="243424">
                <a:tc>
                  <a:txBody>
                    <a:bodyPr/>
                    <a:lstStyle/>
                    <a:p>
                      <a:pPr algn="l" fontAlgn="b"/>
                      <a:r>
                        <a:rPr lang="en-US" sz="950" u="none" strike="noStrike">
                          <a:effectLst/>
                        </a:rPr>
                        <a:t>Baseline</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38</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73</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41</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76</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3377622"/>
                  </a:ext>
                </a:extLst>
              </a:tr>
              <a:tr h="243424">
                <a:tc>
                  <a:txBody>
                    <a:bodyPr/>
                    <a:lstStyle/>
                    <a:p>
                      <a:pPr algn="l" fontAlgn="b"/>
                      <a:r>
                        <a:rPr lang="en-US" sz="950" u="none" strike="noStrike">
                          <a:effectLst/>
                        </a:rPr>
                        <a:t>Baseline</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230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42</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239</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00471611"/>
                  </a:ext>
                </a:extLst>
              </a:tr>
              <a:tr h="243424">
                <a:tc>
                  <a:txBody>
                    <a:bodyPr/>
                    <a:lstStyle/>
                    <a:p>
                      <a:pPr algn="l" fontAlgn="b"/>
                      <a:r>
                        <a:rPr lang="en-US" sz="950" u="none" strike="noStrike">
                          <a:effectLst/>
                        </a:rPr>
                        <a:t>Week 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41</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78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52</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106</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49402323"/>
                  </a:ext>
                </a:extLst>
              </a:tr>
              <a:tr h="243424">
                <a:tc>
                  <a:txBody>
                    <a:bodyPr/>
                    <a:lstStyle/>
                    <a:p>
                      <a:pPr algn="l" fontAlgn="b"/>
                      <a:r>
                        <a:rPr lang="en-US" sz="950" u="none" strike="noStrike">
                          <a:effectLst/>
                        </a:rPr>
                        <a:t>Week 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43</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293</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318</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22287994"/>
                  </a:ext>
                </a:extLst>
              </a:tr>
              <a:tr h="243424">
                <a:tc>
                  <a:txBody>
                    <a:bodyPr/>
                    <a:lstStyle/>
                    <a:p>
                      <a:pPr algn="l" fontAlgn="b"/>
                      <a:r>
                        <a:rPr lang="en-US" sz="950" u="none" strike="noStrike">
                          <a:effectLst/>
                        </a:rPr>
                        <a:t>Week 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35</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66</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84</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98900365"/>
                  </a:ext>
                </a:extLst>
              </a:tr>
              <a:tr h="243424">
                <a:tc>
                  <a:txBody>
                    <a:bodyPr/>
                    <a:lstStyle/>
                    <a:p>
                      <a:pPr algn="l" fontAlgn="b"/>
                      <a:r>
                        <a:rPr lang="en-US" sz="950" u="none" strike="noStrike">
                          <a:effectLst/>
                        </a:rPr>
                        <a:t>Week 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240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46</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255</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972781414"/>
                  </a:ext>
                </a:extLst>
              </a:tr>
              <a:tr h="243424">
                <a:tc>
                  <a:txBody>
                    <a:bodyPr/>
                    <a:lstStyle/>
                    <a:p>
                      <a:pPr algn="l" fontAlgn="b"/>
                      <a:r>
                        <a:rPr lang="en-US" sz="950" u="none" strike="noStrike">
                          <a:effectLst/>
                        </a:rPr>
                        <a:t>Week 10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31</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36</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65</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38675040"/>
                  </a:ext>
                </a:extLst>
              </a:tr>
              <a:tr h="243424">
                <a:tc>
                  <a:txBody>
                    <a:bodyPr/>
                    <a:lstStyle/>
                    <a:p>
                      <a:pPr algn="l" fontAlgn="b"/>
                      <a:r>
                        <a:rPr lang="en-US" sz="950" u="none" strike="noStrike">
                          <a:effectLst/>
                        </a:rPr>
                        <a:t>Week 10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204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193</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30240421"/>
                  </a:ext>
                </a:extLst>
              </a:tr>
              <a:tr h="243424">
                <a:tc>
                  <a:txBody>
                    <a:bodyPr/>
                    <a:lstStyle/>
                    <a:p>
                      <a:pPr algn="l" fontAlgn="b"/>
                      <a:r>
                        <a:rPr lang="en-US" sz="950" u="none" strike="noStrike">
                          <a:effectLst/>
                        </a:rPr>
                        <a:t>Progression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29</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31</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55</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84190433"/>
                  </a:ext>
                </a:extLst>
              </a:tr>
              <a:tr h="243424">
                <a:tc>
                  <a:txBody>
                    <a:bodyPr/>
                    <a:lstStyle/>
                    <a:p>
                      <a:pPr algn="l" fontAlgn="b"/>
                      <a:r>
                        <a:rPr lang="en-US" sz="950" u="none" strike="noStrike">
                          <a:effectLst/>
                        </a:rPr>
                        <a:t>Progression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29</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168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32</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170</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30670823"/>
                  </a:ext>
                </a:extLst>
              </a:tr>
            </a:tbl>
          </a:graphicData>
        </a:graphic>
      </p:graphicFrame>
    </p:spTree>
    <p:extLst>
      <p:ext uri="{BB962C8B-B14F-4D97-AF65-F5344CB8AC3E}">
        <p14:creationId xmlns:p14="http://schemas.microsoft.com/office/powerpoint/2010/main" val="8204193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0BEE-5B17-4558-020D-C7D89DF009D1}"/>
              </a:ext>
            </a:extLst>
          </p:cNvPr>
          <p:cNvSpPr>
            <a:spLocks noGrp="1"/>
          </p:cNvSpPr>
          <p:nvPr>
            <p:ph type="title"/>
          </p:nvPr>
        </p:nvSpPr>
        <p:spPr/>
        <p:txBody>
          <a:bodyPr>
            <a:normAutofit/>
          </a:bodyPr>
          <a:lstStyle/>
          <a:p>
            <a:r>
              <a:rPr lang="en-US" sz="5400" dirty="0"/>
              <a:t>Thank You</a:t>
            </a:r>
          </a:p>
        </p:txBody>
      </p:sp>
      <p:sp>
        <p:nvSpPr>
          <p:cNvPr id="3" name="Content Placeholder 2">
            <a:extLst>
              <a:ext uri="{FF2B5EF4-FFF2-40B4-BE49-F238E27FC236}">
                <a16:creationId xmlns:a16="http://schemas.microsoft.com/office/drawing/2014/main" id="{0B0BE7E2-7172-989E-4098-ABB77B3A1198}"/>
              </a:ext>
            </a:extLst>
          </p:cNvPr>
          <p:cNvSpPr>
            <a:spLocks noGrp="1"/>
          </p:cNvSpPr>
          <p:nvPr>
            <p:ph idx="1"/>
          </p:nvPr>
        </p:nvSpPr>
        <p:spPr/>
        <p:txBody>
          <a:bodyPr/>
          <a:lstStyle/>
          <a:p>
            <a:pPr marL="0" indent="0">
              <a:buNone/>
              <a:tabLst>
                <a:tab pos="1651000" algn="l"/>
              </a:tabLst>
            </a:pPr>
            <a:r>
              <a:rPr lang="en-US" dirty="0"/>
              <a:t>  </a:t>
            </a:r>
            <a:r>
              <a:rPr lang="en-US" sz="4000" dirty="0"/>
              <a:t>Email: Joel Neal </a:t>
            </a:r>
            <a:r>
              <a:rPr lang="en-US" sz="4000" dirty="0">
                <a:solidFill>
                  <a:srgbClr val="0070C0"/>
                </a:solidFill>
                <a:hlinkClick r:id="rId2">
                  <a:extLst>
                    <a:ext uri="{A12FA001-AC4F-418D-AE19-62706E023703}">
                      <ahyp:hlinkClr xmlns:ahyp="http://schemas.microsoft.com/office/drawing/2018/hyperlinkcolor" val="tx"/>
                    </a:ext>
                  </a:extLst>
                </a:hlinkClick>
              </a:rPr>
              <a:t>jwneal@stanford.edu</a:t>
            </a:r>
            <a:endParaRPr lang="en-US" sz="4000" dirty="0">
              <a:solidFill>
                <a:srgbClr val="0070C0"/>
              </a:solidFill>
            </a:endParaRPr>
          </a:p>
          <a:p>
            <a:pPr marL="0" indent="0">
              <a:buNone/>
              <a:tabLst>
                <a:tab pos="1651000" algn="l"/>
              </a:tabLst>
            </a:pPr>
            <a:endParaRPr lang="en-US" sz="4000" dirty="0"/>
          </a:p>
          <a:p>
            <a:pPr marL="0" indent="0">
              <a:buNone/>
              <a:tabLst>
                <a:tab pos="1651000" algn="l"/>
              </a:tabLst>
            </a:pPr>
            <a:r>
              <a:rPr lang="en-US" sz="4000" dirty="0"/>
              <a:t>          </a:t>
            </a:r>
            <a:r>
              <a:rPr lang="en-US" sz="4000" dirty="0">
                <a:solidFill>
                  <a:srgbClr val="0070C0"/>
                </a:solidFill>
                <a:hlinkClick r:id="rId3">
                  <a:extLst>
                    <a:ext uri="{A12FA001-AC4F-418D-AE19-62706E023703}">
                      <ahyp:hlinkClr xmlns:ahyp="http://schemas.microsoft.com/office/drawing/2018/hyperlinkcolor" val="tx"/>
                    </a:ext>
                  </a:extLst>
                </a:hlinkClick>
              </a:rPr>
              <a:t>lungmapngs@swog.org</a:t>
            </a:r>
            <a:r>
              <a:rPr lang="en-US" sz="4000" dirty="0">
                <a:solidFill>
                  <a:srgbClr val="0070C0"/>
                </a:solidFill>
              </a:rPr>
              <a:t> </a:t>
            </a:r>
          </a:p>
        </p:txBody>
      </p:sp>
    </p:spTree>
    <p:extLst>
      <p:ext uri="{BB962C8B-B14F-4D97-AF65-F5344CB8AC3E}">
        <p14:creationId xmlns:p14="http://schemas.microsoft.com/office/powerpoint/2010/main" val="311729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lstStyle/>
          <a:p>
            <a:r>
              <a:rPr lang="en-US" dirty="0"/>
              <a:t>Manuscript </a:t>
            </a:r>
            <a:br>
              <a:rPr lang="en-US" dirty="0"/>
            </a:br>
            <a:r>
              <a:rPr lang="en-US" dirty="0"/>
              <a:t>&amp; Accrual Updates</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a:xfrm>
            <a:off x="1100051" y="4455620"/>
            <a:ext cx="10058400" cy="1113076"/>
          </a:xfrm>
        </p:spPr>
        <p:txBody>
          <a:bodyPr>
            <a:normAutofit fontScale="85000" lnSpcReduction="20000"/>
          </a:bodyPr>
          <a:lstStyle/>
          <a:p>
            <a:r>
              <a:rPr lang="en-US" sz="2800" dirty="0">
                <a:latin typeface="Calibri Light" panose="020F0302020204030204" pitchFamily="34" charset="0"/>
                <a:ea typeface="Calibri Light" panose="020F0302020204030204" pitchFamily="34" charset="0"/>
                <a:cs typeface="Calibri Light" panose="020F0302020204030204" pitchFamily="34" charset="0"/>
              </a:rPr>
              <a:t>Mary W. Redman, PhD</a:t>
            </a:r>
          </a:p>
          <a:p>
            <a:r>
              <a:rPr lang="en-US" sz="2100" dirty="0">
                <a:latin typeface="Calibri Light" panose="020F0302020204030204" pitchFamily="34" charset="0"/>
                <a:ea typeface="Calibri Light" panose="020F0302020204030204" pitchFamily="34" charset="0"/>
                <a:cs typeface="Calibri Light" panose="020F0302020204030204" pitchFamily="34" charset="0"/>
              </a:rPr>
              <a:t>Statistics Chair, Lung-MAP </a:t>
            </a:r>
          </a:p>
          <a:p>
            <a:r>
              <a:rPr lang="en-US" sz="2100" dirty="0">
                <a:latin typeface="Calibri Light" panose="020F0302020204030204" pitchFamily="34" charset="0"/>
                <a:ea typeface="Calibri Light" panose="020F0302020204030204" pitchFamily="34" charset="0"/>
                <a:cs typeface="Calibri Light" panose="020F0302020204030204" pitchFamily="34" charset="0"/>
              </a:rPr>
              <a:t>Fred Hutchinson Cancer Center </a:t>
            </a:r>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9</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2311104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a:xfrm>
            <a:off x="973836" y="1055710"/>
            <a:ext cx="10058400" cy="3566160"/>
          </a:xfrm>
        </p:spPr>
        <p:txBody>
          <a:bodyPr>
            <a:normAutofit/>
          </a:bodyPr>
          <a:lstStyle/>
          <a:p>
            <a:r>
              <a:rPr lang="en-US" sz="8000" dirty="0"/>
              <a:t>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a:xfrm>
            <a:off x="1066800" y="4777318"/>
            <a:ext cx="10058400" cy="1143000"/>
          </a:xfrm>
        </p:spPr>
        <p:txBody>
          <a:bodyPr>
            <a:normAutofit/>
          </a:bodyPr>
          <a:lstStyle/>
          <a:p>
            <a:r>
              <a:rPr lang="en-US" dirty="0"/>
              <a:t>Karen Reckamp, MD,MS, chair, Lung-MAP (SWOG)</a:t>
            </a:r>
          </a:p>
          <a:p>
            <a:r>
              <a:rPr lang="en-US"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6538572" y="557784"/>
            <a:ext cx="4123332" cy="2717034"/>
          </a:xfrm>
          <a:prstGeom prst="wedgeEllipseCallout">
            <a:avLst>
              <a:gd name="adj1" fmla="val -35265"/>
              <a:gd name="adj2" fmla="val 47834"/>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Virtual attendees</a:t>
            </a:r>
            <a:r>
              <a:rPr lang="en-US" sz="2000" dirty="0">
                <a:solidFill>
                  <a:schemeClr val="tx1"/>
                </a:solidFill>
              </a:rPr>
              <a:t>–</a:t>
            </a:r>
            <a:endParaRPr kumimoji="0" lang="en-US" sz="2000" b="0" i="0" u="none" strike="noStrike" kern="1200" cap="none" spc="0" normalizeH="0" baseline="0" noProof="0" dirty="0">
              <a:ln>
                <a:noFill/>
              </a:ln>
              <a:solidFill>
                <a:schemeClr val="tx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Place your questions in the chat box and a team member will read it out loud for the Lung-MAP team to answer.</a:t>
            </a:r>
          </a:p>
        </p:txBody>
      </p:sp>
    </p:spTree>
    <p:extLst>
      <p:ext uri="{BB962C8B-B14F-4D97-AF65-F5344CB8AC3E}">
        <p14:creationId xmlns:p14="http://schemas.microsoft.com/office/powerpoint/2010/main" val="10318381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a:xfrm>
            <a:off x="599090" y="1721366"/>
            <a:ext cx="5183700" cy="4023360"/>
          </a:xfrm>
        </p:spPr>
        <p:txBody>
          <a:bodyPr>
            <a:normAutofit fontScale="70000" lnSpcReduction="20000"/>
          </a:bodyPr>
          <a:lstStyle/>
          <a:p>
            <a:pPr marL="0" indent="0">
              <a:buNone/>
            </a:pPr>
            <a:r>
              <a:rPr lang="en-US" sz="3100" dirty="0"/>
              <a:t>Site Coordinators Committee</a:t>
            </a:r>
          </a:p>
          <a:p>
            <a:pPr marL="0" lvl="1" indent="0">
              <a:lnSpc>
                <a:spcPct val="100000"/>
              </a:lnSpc>
              <a:spcBef>
                <a:spcPts val="1200"/>
              </a:spcBef>
              <a:spcAft>
                <a:spcPts val="200"/>
              </a:spcAft>
              <a:buSzPct val="100000"/>
              <a:buNone/>
            </a:pPr>
            <a:r>
              <a:rPr lang="en-US" sz="2600" dirty="0">
                <a:solidFill>
                  <a:srgbClr val="0070C0"/>
                </a:solidFill>
                <a:hlinkClick r:id="rId3">
                  <a:extLst>
                    <a:ext uri="{A12FA001-AC4F-418D-AE19-62706E023703}">
                      <ahyp:hlinkClr xmlns:ahyp="http://schemas.microsoft.com/office/drawing/2018/hyperlinkcolor" val="tx"/>
                    </a:ext>
                  </a:extLst>
                </a:hlinkClick>
              </a:rPr>
              <a:t>LUNGMAPSCC@crab.org</a:t>
            </a:r>
            <a:r>
              <a:rPr lang="en-US" sz="2600" dirty="0">
                <a:solidFill>
                  <a:srgbClr val="0070C0"/>
                </a:solidFill>
              </a:rPr>
              <a:t> </a:t>
            </a:r>
          </a:p>
          <a:p>
            <a:pPr marL="0" indent="0">
              <a:buNone/>
            </a:pPr>
            <a:r>
              <a:rPr lang="en-US" sz="3100" dirty="0"/>
              <a:t>Protocol &amp; Regulatory Questions</a:t>
            </a:r>
          </a:p>
          <a:p>
            <a:pPr marL="0" indent="0">
              <a:buNone/>
            </a:pPr>
            <a:r>
              <a:rPr lang="en-US" sz="2600" dirty="0">
                <a:solidFill>
                  <a:srgbClr val="0070C0"/>
                </a:solidFill>
                <a:hlinkClick r:id="rId4">
                  <a:extLst>
                    <a:ext uri="{A12FA001-AC4F-418D-AE19-62706E023703}">
                      <ahyp:hlinkClr xmlns:ahyp="http://schemas.microsoft.com/office/drawing/2018/hyperlinkcolor" val="tx"/>
                    </a:ext>
                  </a:extLst>
                </a:hlinkClick>
              </a:rPr>
              <a:t>jbeeler@swog.org</a:t>
            </a:r>
            <a:r>
              <a:rPr lang="en-US" sz="2600" dirty="0">
                <a:solidFill>
                  <a:srgbClr val="0070C0"/>
                </a:solidFill>
              </a:rPr>
              <a:t> </a:t>
            </a:r>
            <a:r>
              <a:rPr lang="en-US" sz="2600" dirty="0"/>
              <a:t>and </a:t>
            </a:r>
            <a:r>
              <a:rPr lang="en-US" sz="2600" dirty="0">
                <a:solidFill>
                  <a:srgbClr val="0070C0"/>
                </a:solidFill>
                <a:hlinkClick r:id="rId5">
                  <a:extLst>
                    <a:ext uri="{A12FA001-AC4F-418D-AE19-62706E023703}">
                      <ahyp:hlinkClr xmlns:ahyp="http://schemas.microsoft.com/office/drawing/2018/hyperlinkcolor" val="tx"/>
                    </a:ext>
                  </a:extLst>
                </a:hlinkClick>
              </a:rPr>
              <a:t>gchadwell@swog.org</a:t>
            </a:r>
            <a:r>
              <a:rPr lang="en-US" sz="2600" dirty="0">
                <a:solidFill>
                  <a:srgbClr val="0070C0"/>
                </a:solidFill>
              </a:rPr>
              <a:t>  </a:t>
            </a:r>
            <a:endParaRPr lang="en-US" sz="2600" dirty="0"/>
          </a:p>
          <a:p>
            <a:pPr marL="0" lvl="1" indent="0">
              <a:lnSpc>
                <a:spcPct val="100000"/>
              </a:lnSpc>
              <a:spcBef>
                <a:spcPts val="1200"/>
              </a:spcBef>
              <a:spcAft>
                <a:spcPts val="200"/>
              </a:spcAft>
              <a:buSzPct val="100000"/>
              <a:buNone/>
            </a:pPr>
            <a:r>
              <a:rPr lang="en-US" sz="3100" dirty="0"/>
              <a:t>Eligibility &amp; Data Submission Questions</a:t>
            </a:r>
          </a:p>
          <a:p>
            <a:pPr marL="0" lvl="1" indent="0">
              <a:spcBef>
                <a:spcPts val="1200"/>
              </a:spcBef>
              <a:spcAft>
                <a:spcPts val="200"/>
              </a:spcAft>
              <a:buSzPct val="100000"/>
              <a:buNone/>
            </a:pPr>
            <a:r>
              <a:rPr lang="en-US" sz="26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2600" dirty="0">
              <a:solidFill>
                <a:srgbClr val="0070C0"/>
              </a:solidFill>
            </a:endParaRPr>
          </a:p>
          <a:p>
            <a:pPr marL="0" lvl="1" indent="0">
              <a:spcBef>
                <a:spcPts val="1200"/>
              </a:spcBef>
              <a:spcAft>
                <a:spcPts val="200"/>
              </a:spcAft>
              <a:buSzPct val="100000"/>
              <a:buNone/>
            </a:pPr>
            <a:r>
              <a:rPr lang="en-US" sz="3100" dirty="0"/>
              <a:t>Funding Questions</a:t>
            </a:r>
          </a:p>
          <a:p>
            <a:pPr marL="0" lvl="1" indent="0">
              <a:lnSpc>
                <a:spcPct val="100000"/>
              </a:lnSpc>
              <a:spcBef>
                <a:spcPts val="1200"/>
              </a:spcBef>
              <a:spcAft>
                <a:spcPts val="200"/>
              </a:spcAft>
              <a:buSzPct val="100000"/>
              <a:buNone/>
            </a:pPr>
            <a:r>
              <a:rPr lang="en-US" sz="2600" dirty="0">
                <a:solidFill>
                  <a:srgbClr val="0070C0"/>
                </a:solidFill>
                <a:hlinkClick r:id="rId7">
                  <a:extLst>
                    <a:ext uri="{A12FA001-AC4F-418D-AE19-62706E023703}">
                      <ahyp:hlinkClr xmlns:ahyp="http://schemas.microsoft.com/office/drawing/2018/hyperlinkcolor" val="tx"/>
                    </a:ext>
                  </a:extLst>
                </a:hlinkClick>
              </a:rPr>
              <a:t>Funding@swog.org</a:t>
            </a:r>
            <a:endParaRPr lang="en-US" sz="2400" dirty="0"/>
          </a:p>
          <a:p>
            <a:pPr marL="0" indent="0">
              <a:buNone/>
            </a:pPr>
            <a:r>
              <a:rPr lang="en-US" sz="3100" dirty="0"/>
              <a:t>Accrual Enhancement Committee</a:t>
            </a:r>
          </a:p>
          <a:p>
            <a:pPr marL="0" indent="0">
              <a:buNone/>
            </a:pPr>
            <a:r>
              <a:rPr lang="en-US" sz="2600" dirty="0">
                <a:solidFill>
                  <a:srgbClr val="0070C0"/>
                </a:solidFill>
                <a:hlinkClick r:id="rId8">
                  <a:extLst>
                    <a:ext uri="{A12FA001-AC4F-418D-AE19-62706E023703}">
                      <ahyp:hlinkClr xmlns:ahyp="http://schemas.microsoft.com/office/drawing/2018/hyperlinkcolor" val="tx"/>
                    </a:ext>
                  </a:extLst>
                </a:hlinkClick>
              </a:rPr>
              <a:t>lungmapAEC@swog.org </a:t>
            </a:r>
            <a:endParaRPr lang="en-US" sz="2600" dirty="0">
              <a:solidFill>
                <a:srgbClr val="0070C0"/>
              </a:solidFill>
            </a:endParaRPr>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965692" y="1721366"/>
            <a:ext cx="5806098" cy="4656641"/>
          </a:xfrm>
        </p:spPr>
        <p:txBody>
          <a:bodyPr>
            <a:normAutofit fontScale="70000" lnSpcReduction="20000"/>
          </a:bodyPr>
          <a:lstStyle/>
          <a:p>
            <a:pPr marL="0" lvl="1" indent="0">
              <a:spcBef>
                <a:spcPts val="1200"/>
              </a:spcBef>
              <a:spcAft>
                <a:spcPts val="200"/>
              </a:spcAft>
              <a:buSzPct val="100000"/>
              <a:buNone/>
            </a:pPr>
            <a:r>
              <a:rPr lang="en-US" sz="3100" dirty="0"/>
              <a:t>General Medical Questions</a:t>
            </a:r>
          </a:p>
          <a:p>
            <a:pPr marL="0" lvl="1" indent="0">
              <a:lnSpc>
                <a:spcPct val="100000"/>
              </a:lnSpc>
              <a:spcBef>
                <a:spcPts val="1200"/>
              </a:spcBef>
              <a:spcAft>
                <a:spcPts val="200"/>
              </a:spcAft>
              <a:buSzPct val="100000"/>
              <a:buNone/>
            </a:pPr>
            <a:r>
              <a:rPr lang="en-US" sz="2600" dirty="0">
                <a:solidFill>
                  <a:srgbClr val="0070C0"/>
                </a:solidFill>
                <a:hlinkClick r:id="rId9">
                  <a:extLst>
                    <a:ext uri="{A12FA001-AC4F-418D-AE19-62706E023703}">
                      <ahyp:hlinkClr xmlns:ahyp="http://schemas.microsoft.com/office/drawing/2018/hyperlinkcolor" val="tx"/>
                    </a:ext>
                  </a:extLst>
                </a:hlinkClick>
              </a:rPr>
              <a:t>LUNGMAP@swog.org</a:t>
            </a:r>
            <a:endParaRPr lang="en-US" sz="2600" dirty="0">
              <a:solidFill>
                <a:srgbClr val="0070C0"/>
              </a:solidFill>
            </a:endParaRPr>
          </a:p>
          <a:p>
            <a:pPr marL="0" lvl="1" indent="0">
              <a:spcBef>
                <a:spcPts val="1200"/>
              </a:spcBef>
              <a:spcAft>
                <a:spcPts val="200"/>
              </a:spcAft>
              <a:buSzPct val="100000"/>
              <a:buNone/>
            </a:pPr>
            <a:r>
              <a:rPr lang="en-US" sz="3100" dirty="0"/>
              <a:t>S1900G Medical Questions</a:t>
            </a:r>
          </a:p>
          <a:p>
            <a:pPr marL="0" lvl="1" indent="0">
              <a:lnSpc>
                <a:spcPct val="100000"/>
              </a:lnSpc>
              <a:spcBef>
                <a:spcPts val="1200"/>
              </a:spcBef>
              <a:spcAft>
                <a:spcPts val="200"/>
              </a:spcAft>
              <a:buSzPct val="100000"/>
              <a:buNone/>
            </a:pPr>
            <a:r>
              <a:rPr lang="en-US" sz="2600" dirty="0">
                <a:solidFill>
                  <a:srgbClr val="0070C0"/>
                </a:solidFill>
                <a:hlinkClick r:id="rId10">
                  <a:extLst>
                    <a:ext uri="{A12FA001-AC4F-418D-AE19-62706E023703}">
                      <ahyp:hlinkClr xmlns:ahyp="http://schemas.microsoft.com/office/drawing/2018/hyperlinkcolor" val="tx"/>
                    </a:ext>
                  </a:extLst>
                </a:hlinkClick>
              </a:rPr>
              <a:t>S1900GMedicalQuery@swog.org</a:t>
            </a:r>
            <a:r>
              <a:rPr lang="en-US" sz="2600" dirty="0">
                <a:solidFill>
                  <a:srgbClr val="0070C0"/>
                </a:solidFill>
              </a:rPr>
              <a:t> </a:t>
            </a:r>
          </a:p>
          <a:p>
            <a:pPr marL="0" lvl="1" indent="0">
              <a:spcBef>
                <a:spcPts val="1200"/>
              </a:spcBef>
              <a:spcAft>
                <a:spcPts val="200"/>
              </a:spcAft>
              <a:buSzPct val="100000"/>
              <a:buNone/>
            </a:pPr>
            <a:r>
              <a:rPr lang="en-US" sz="3100" dirty="0"/>
              <a:t>S1900J Medical Questions</a:t>
            </a:r>
          </a:p>
          <a:p>
            <a:pPr marL="0" lvl="1" indent="0">
              <a:lnSpc>
                <a:spcPct val="100000"/>
              </a:lnSpc>
              <a:spcBef>
                <a:spcPts val="1200"/>
              </a:spcBef>
              <a:spcAft>
                <a:spcPts val="200"/>
              </a:spcAft>
              <a:buSzPct val="100000"/>
              <a:buNone/>
            </a:pPr>
            <a:r>
              <a:rPr lang="en-US" sz="2600" dirty="0">
                <a:solidFill>
                  <a:srgbClr val="0070C0"/>
                </a:solidFill>
                <a:hlinkClick r:id="rId11">
                  <a:extLst>
                    <a:ext uri="{A12FA001-AC4F-418D-AE19-62706E023703}">
                      <ahyp:hlinkClr xmlns:ahyp="http://schemas.microsoft.com/office/drawing/2018/hyperlinkcolor" val="tx"/>
                    </a:ext>
                  </a:extLst>
                </a:hlinkClick>
              </a:rPr>
              <a:t>S1900JMedicalQuery@swog.org</a:t>
            </a:r>
            <a:r>
              <a:rPr lang="en-US" sz="2600" dirty="0">
                <a:solidFill>
                  <a:srgbClr val="0070C0"/>
                </a:solidFill>
              </a:rPr>
              <a:t> </a:t>
            </a:r>
          </a:p>
          <a:p>
            <a:pPr marL="0" lvl="1" indent="0">
              <a:spcBef>
                <a:spcPts val="1200"/>
              </a:spcBef>
              <a:spcAft>
                <a:spcPts val="200"/>
              </a:spcAft>
              <a:buSzPct val="100000"/>
              <a:buNone/>
            </a:pPr>
            <a:r>
              <a:rPr lang="en-US" sz="3100" dirty="0"/>
              <a:t>S1900K Medical Questions</a:t>
            </a:r>
          </a:p>
          <a:p>
            <a:pPr marL="0" lvl="1" indent="0">
              <a:lnSpc>
                <a:spcPct val="100000"/>
              </a:lnSpc>
              <a:spcBef>
                <a:spcPts val="1200"/>
              </a:spcBef>
              <a:spcAft>
                <a:spcPts val="200"/>
              </a:spcAft>
              <a:buSzPct val="100000"/>
              <a:buNone/>
            </a:pPr>
            <a:r>
              <a:rPr lang="en-US" sz="2600" dirty="0">
                <a:solidFill>
                  <a:srgbClr val="0070C0"/>
                </a:solidFill>
                <a:hlinkClick r:id="rId12">
                  <a:extLst>
                    <a:ext uri="{A12FA001-AC4F-418D-AE19-62706E023703}">
                      <ahyp:hlinkClr xmlns:ahyp="http://schemas.microsoft.com/office/drawing/2018/hyperlinkcolor" val="tx"/>
                    </a:ext>
                  </a:extLst>
                </a:hlinkClick>
              </a:rPr>
              <a:t>S1900KMedicalQuery@swog.org</a:t>
            </a:r>
            <a:r>
              <a:rPr lang="en-US" sz="2600" dirty="0">
                <a:solidFill>
                  <a:srgbClr val="0070C0"/>
                </a:solidFill>
              </a:rPr>
              <a:t> </a:t>
            </a:r>
          </a:p>
          <a:p>
            <a:pPr marL="0" lvl="1" indent="0">
              <a:spcBef>
                <a:spcPts val="1200"/>
              </a:spcBef>
              <a:spcAft>
                <a:spcPts val="200"/>
              </a:spcAft>
              <a:buSzPct val="100000"/>
              <a:buNone/>
            </a:pPr>
            <a:r>
              <a:rPr lang="en-US" sz="3100" dirty="0"/>
              <a:t>S1800E Medical Questions</a:t>
            </a:r>
          </a:p>
          <a:p>
            <a:pPr marL="0" lvl="1" indent="0">
              <a:lnSpc>
                <a:spcPct val="100000"/>
              </a:lnSpc>
              <a:spcBef>
                <a:spcPts val="1200"/>
              </a:spcBef>
              <a:spcAft>
                <a:spcPts val="200"/>
              </a:spcAft>
              <a:buSzPct val="100000"/>
              <a:buNone/>
            </a:pPr>
            <a:r>
              <a:rPr lang="en-US" sz="2600" dirty="0">
                <a:solidFill>
                  <a:srgbClr val="0070C0"/>
                </a:solidFill>
                <a:hlinkClick r:id="rId12">
                  <a:extLst>
                    <a:ext uri="{A12FA001-AC4F-418D-AE19-62706E023703}">
                      <ahyp:hlinkClr xmlns:ahyp="http://schemas.microsoft.com/office/drawing/2018/hyperlinkcolor" val="tx"/>
                    </a:ext>
                  </a:extLst>
                </a:hlinkClick>
              </a:rPr>
              <a:t>S1800EMedicalQuery@swog.org</a:t>
            </a:r>
            <a:r>
              <a:rPr lang="en-US" sz="2600" dirty="0">
                <a:solidFill>
                  <a:srgbClr val="0070C0"/>
                </a:solidFill>
              </a:rPr>
              <a:t> </a:t>
            </a:r>
          </a:p>
          <a:p>
            <a:pPr marL="0" indent="0">
              <a:buNone/>
            </a:pPr>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3">
            <a:clrChange>
              <a:clrFrom>
                <a:srgbClr val="FEFEFE"/>
              </a:clrFrom>
              <a:clrTo>
                <a:srgbClr val="FEFEFE">
                  <a:alpha val="0"/>
                </a:srgbClr>
              </a:clrTo>
            </a:clrChange>
          </a:blip>
          <a:srcRect l="23100" t="36717" r="66690" b="21807"/>
          <a:stretch/>
        </p:blipFill>
        <p:spPr>
          <a:xfrm>
            <a:off x="9934476" y="4705165"/>
            <a:ext cx="1658434" cy="1548529"/>
          </a:xfrm>
          <a:prstGeom prst="rect">
            <a:avLst/>
          </a:prstGeom>
        </p:spPr>
      </p:pic>
    </p:spTree>
    <p:extLst>
      <p:ext uri="{BB962C8B-B14F-4D97-AF65-F5344CB8AC3E}">
        <p14:creationId xmlns:p14="http://schemas.microsoft.com/office/powerpoint/2010/main" val="22759426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r>
              <a:rPr lang="en-US" dirty="0"/>
              <a:t>Acknowledgements</a:t>
            </a:r>
          </a:p>
        </p:txBody>
      </p:sp>
      <p:sp>
        <p:nvSpPr>
          <p:cNvPr id="6" name="Text Placeholder 5">
            <a:extLst>
              <a:ext uri="{FF2B5EF4-FFF2-40B4-BE49-F238E27FC236}">
                <a16:creationId xmlns:a16="http://schemas.microsoft.com/office/drawing/2014/main" id="{FC06BFCE-BFCA-4865-9B6C-6850136B605A}"/>
              </a:ext>
            </a:extLst>
          </p:cNvPr>
          <p:cNvSpPr>
            <a:spLocks noGrp="1"/>
          </p:cNvSpPr>
          <p:nvPr>
            <p:ph type="body" idx="1"/>
          </p:nvPr>
        </p:nvSpPr>
        <p:spPr>
          <a:xfrm>
            <a:off x="666356" y="1846052"/>
            <a:ext cx="10489324" cy="736282"/>
          </a:xfrm>
        </p:spPr>
        <p:txBody>
          <a:bodyPr>
            <a:normAutofit/>
          </a:bodyPr>
          <a:lstStyle/>
          <a:p>
            <a:pPr algn="ctr"/>
            <a:r>
              <a:rPr lang="en-US" sz="3200" b="1" cap="none" dirty="0">
                <a:solidFill>
                  <a:schemeClr val="tx1">
                    <a:lumMod val="75000"/>
                    <a:lumOff val="25000"/>
                  </a:schemeClr>
                </a:solidFill>
                <a:latin typeface="Bradley Hand ITC" panose="03070402050302030203" pitchFamily="66" charset="0"/>
              </a:rPr>
              <a:t>Thank you for supporting the Lung-MAP Trial! </a:t>
            </a:r>
          </a:p>
          <a:p>
            <a:endParaRPr lang="en-US" dirty="0"/>
          </a:p>
        </p:txBody>
      </p:sp>
      <p:sp>
        <p:nvSpPr>
          <p:cNvPr id="7" name="Content Placeholder 6">
            <a:extLst>
              <a:ext uri="{FF2B5EF4-FFF2-40B4-BE49-F238E27FC236}">
                <a16:creationId xmlns:a16="http://schemas.microsoft.com/office/drawing/2014/main" id="{5E53C1C7-D91C-42EA-85F2-EDB6C4A48298}"/>
              </a:ext>
            </a:extLst>
          </p:cNvPr>
          <p:cNvSpPr>
            <a:spLocks noGrp="1"/>
          </p:cNvSpPr>
          <p:nvPr>
            <p:ph sz="half" idx="2"/>
          </p:nvPr>
        </p:nvSpPr>
        <p:spPr>
          <a:xfrm>
            <a:off x="666356" y="2484680"/>
            <a:ext cx="4937760" cy="3378200"/>
          </a:xfrm>
        </p:spPr>
        <p:txBody>
          <a:bodyPr>
            <a:normAutofit fontScale="92500" lnSpcReduction="20000"/>
          </a:bodyPr>
          <a:lstStyle/>
          <a:p>
            <a:pPr marL="0" indent="0">
              <a:buNone/>
            </a:pPr>
            <a:r>
              <a:rPr lang="en-US" b="1" dirty="0">
                <a:solidFill>
                  <a:srgbClr val="0070C0"/>
                </a:solidFill>
              </a:rPr>
              <a:t>Patients and Sites</a:t>
            </a:r>
          </a:p>
          <a:p>
            <a:pPr marL="0" indent="0">
              <a:buNone/>
            </a:pPr>
            <a:r>
              <a:rPr lang="en-US" b="1" dirty="0">
                <a:solidFill>
                  <a:srgbClr val="0070C0"/>
                </a:solidFill>
              </a:rPr>
              <a:t>Lung-MAP Site Coordinators Committee</a:t>
            </a:r>
          </a:p>
          <a:p>
            <a:pPr marL="0" indent="0">
              <a:buNone/>
            </a:pPr>
            <a:r>
              <a:rPr lang="en-US" b="1" dirty="0">
                <a:solidFill>
                  <a:srgbClr val="0070C0"/>
                </a:solidFill>
              </a:rPr>
              <a:t>Patient Advocate</a:t>
            </a:r>
          </a:p>
          <a:p>
            <a:pPr marL="0" indent="0">
              <a:buNone/>
            </a:pPr>
            <a:r>
              <a:rPr lang="en-US" b="1" dirty="0">
                <a:solidFill>
                  <a:srgbClr val="0070C0"/>
                </a:solidFill>
              </a:rPr>
              <a:t>Participant Engagement Coordinator </a:t>
            </a:r>
          </a:p>
          <a:p>
            <a:pPr marL="0" indent="0">
              <a:buNone/>
            </a:pPr>
            <a:r>
              <a:rPr lang="en-US" b="1" dirty="0">
                <a:solidFill>
                  <a:srgbClr val="0070C0"/>
                </a:solidFill>
              </a:rPr>
              <a:t>Accrual Enhancement Committee</a:t>
            </a:r>
          </a:p>
          <a:p>
            <a:pPr marL="0" indent="0">
              <a:buNone/>
            </a:pPr>
            <a:r>
              <a:rPr lang="en-US" b="1" dirty="0">
                <a:solidFill>
                  <a:srgbClr val="0070C0"/>
                </a:solidFill>
              </a:rPr>
              <a:t>Trial Oversight Committee</a:t>
            </a:r>
          </a:p>
          <a:p>
            <a:pPr marL="0" indent="0">
              <a:buNone/>
            </a:pPr>
            <a:r>
              <a:rPr lang="en-US" b="1" dirty="0">
                <a:solidFill>
                  <a:srgbClr val="0070C0"/>
                </a:solidFill>
              </a:rPr>
              <a:t>Study Chairs</a:t>
            </a:r>
          </a:p>
          <a:p>
            <a:pPr marL="0" indent="0">
              <a:buNone/>
            </a:pPr>
            <a:r>
              <a:rPr lang="en-US" b="1" dirty="0">
                <a:solidFill>
                  <a:srgbClr val="0070C0"/>
                </a:solidFill>
              </a:rPr>
              <a:t>Statistical Team</a:t>
            </a:r>
          </a:p>
          <a:p>
            <a:pPr marL="0" indent="0">
              <a:buNone/>
            </a:pPr>
            <a:r>
              <a:rPr lang="en-US" b="1" dirty="0">
                <a:solidFill>
                  <a:srgbClr val="0070C0"/>
                </a:solidFill>
              </a:rPr>
              <a:t>Pharmaceutical Collaborators</a:t>
            </a:r>
          </a:p>
        </p:txBody>
      </p:sp>
      <p:sp>
        <p:nvSpPr>
          <p:cNvPr id="9" name="Content Placeholder 8">
            <a:extLst>
              <a:ext uri="{FF2B5EF4-FFF2-40B4-BE49-F238E27FC236}">
                <a16:creationId xmlns:a16="http://schemas.microsoft.com/office/drawing/2014/main" id="{CBC9C7A1-3E2B-409F-9A9A-33DE3EF3BCD7}"/>
              </a:ext>
            </a:extLst>
          </p:cNvPr>
          <p:cNvSpPr>
            <a:spLocks noGrp="1"/>
          </p:cNvSpPr>
          <p:nvPr>
            <p:ph sz="quarter" idx="4"/>
          </p:nvPr>
        </p:nvSpPr>
        <p:spPr>
          <a:xfrm>
            <a:off x="5800669" y="2484680"/>
            <a:ext cx="4937760" cy="3378200"/>
          </a:xfrm>
        </p:spPr>
        <p:txBody>
          <a:bodyPr>
            <a:normAutofit fontScale="92500" lnSpcReduction="20000"/>
          </a:bodyPr>
          <a:lstStyle/>
          <a:p>
            <a:pPr marL="0" indent="0">
              <a:buNone/>
            </a:pPr>
            <a:r>
              <a:rPr lang="en-US" b="1" dirty="0">
                <a:solidFill>
                  <a:srgbClr val="0070C0"/>
                </a:solidFill>
              </a:rPr>
              <a:t>Data Coordinators &amp; Protocol Project Managers</a:t>
            </a:r>
          </a:p>
          <a:p>
            <a:pPr marL="0" indent="0">
              <a:buNone/>
            </a:pPr>
            <a:r>
              <a:rPr lang="en-US" b="1" dirty="0">
                <a:solidFill>
                  <a:srgbClr val="0070C0"/>
                </a:solidFill>
              </a:rPr>
              <a:t>Applications Development Team</a:t>
            </a:r>
          </a:p>
          <a:p>
            <a:pPr marL="0" indent="0">
              <a:buNone/>
            </a:pPr>
            <a:r>
              <a:rPr lang="en-US" b="1" dirty="0">
                <a:solidFill>
                  <a:srgbClr val="0070C0"/>
                </a:solidFill>
              </a:rPr>
              <a:t>Quality Assurance Team</a:t>
            </a:r>
          </a:p>
          <a:p>
            <a:pPr marL="0" indent="0">
              <a:buNone/>
            </a:pPr>
            <a:r>
              <a:rPr lang="en-US" b="1" dirty="0">
                <a:solidFill>
                  <a:srgbClr val="0070C0"/>
                </a:solidFill>
              </a:rPr>
              <a:t>Funding &amp; Contracts Team</a:t>
            </a:r>
          </a:p>
          <a:p>
            <a:pPr marL="0" indent="0">
              <a:buNone/>
            </a:pPr>
            <a:r>
              <a:rPr lang="en-US" b="1" dirty="0">
                <a:solidFill>
                  <a:srgbClr val="0070C0"/>
                </a:solidFill>
              </a:rPr>
              <a:t>NCI, CTEP, CIRB, CTSU</a:t>
            </a:r>
          </a:p>
          <a:p>
            <a:pPr marL="0" indent="0">
              <a:buNone/>
            </a:pPr>
            <a:r>
              <a:rPr lang="en-US" b="1" dirty="0">
                <a:solidFill>
                  <a:srgbClr val="0070C0"/>
                </a:solidFill>
              </a:rPr>
              <a:t>Foundation for the National Institutes of Health</a:t>
            </a:r>
          </a:p>
          <a:p>
            <a:pPr marL="0" indent="0">
              <a:buNone/>
            </a:pPr>
            <a:r>
              <a:rPr lang="en-US" b="1" dirty="0">
                <a:solidFill>
                  <a:srgbClr val="0070C0"/>
                </a:solidFill>
              </a:rPr>
              <a:t>Friends of Cancer Research</a:t>
            </a:r>
          </a:p>
          <a:p>
            <a:pPr marL="0" indent="0">
              <a:buNone/>
            </a:pPr>
            <a:r>
              <a:rPr lang="en-US" b="1" dirty="0">
                <a:solidFill>
                  <a:srgbClr val="0070C0"/>
                </a:solidFill>
              </a:rPr>
              <a:t>CCS Associates Inc.</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624340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212798"/>
            <a:ext cx="10546080" cy="4023360"/>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for joining us!</a:t>
            </a: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4" name="Content Placeholder 2"/>
          <p:cNvSpPr txBox="1">
            <a:spLocks/>
          </p:cNvSpPr>
          <p:nvPr/>
        </p:nvSpPr>
        <p:spPr>
          <a:xfrm>
            <a:off x="822960" y="3429000"/>
            <a:ext cx="10546080" cy="855032"/>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3200" b="0" i="0" u="none" strike="noStrike" kern="1200" cap="none" spc="0" normalizeH="0" baseline="0" noProof="0" dirty="0">
                <a:ln>
                  <a:noFill/>
                </a:ln>
                <a:effectLst/>
                <a:uLnTx/>
                <a:uFillTx/>
                <a:latin typeface="Calibri"/>
                <a:ea typeface="+mn-ea"/>
                <a:cs typeface="+mn-cs"/>
              </a:rPr>
              <a:t>The slides will be available on the SWOG &amp; CTSU websites.</a:t>
            </a:r>
            <a:endParaRPr kumimoji="0" lang="en-US" sz="3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descr="A blue text on a black background&#10;&#10;Description automatically generated">
            <a:extLst>
              <a:ext uri="{FF2B5EF4-FFF2-40B4-BE49-F238E27FC236}">
                <a16:creationId xmlns:a16="http://schemas.microsoft.com/office/drawing/2014/main" id="{C6C75FAB-377F-BEEC-18C1-612EF5532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418" y="1621842"/>
            <a:ext cx="3695164" cy="756393"/>
          </a:xfrm>
          <a:prstGeom prst="rect">
            <a:avLst/>
          </a:prstGeom>
        </p:spPr>
      </p:pic>
    </p:spTree>
    <p:extLst>
      <p:ext uri="{BB962C8B-B14F-4D97-AF65-F5344CB8AC3E}">
        <p14:creationId xmlns:p14="http://schemas.microsoft.com/office/powerpoint/2010/main" val="717657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2.6|11.4|4.5|3.9"/>
</p:tagLst>
</file>

<file path=ppt/tags/tag2.xml><?xml version="1.0" encoding="utf-8"?>
<p:tagLst xmlns:a="http://schemas.openxmlformats.org/drawingml/2006/main" xmlns:r="http://schemas.openxmlformats.org/officeDocument/2006/relationships" xmlns:p="http://schemas.openxmlformats.org/presentationml/2006/main">
  <p:tag name="TIMING" val="|14.7|10.6|4.7|3.7|2.8|4.3|1.8"/>
</p:tagLst>
</file>

<file path=ppt/tags/tag3.xml><?xml version="1.0" encoding="utf-8"?>
<p:tagLst xmlns:a="http://schemas.openxmlformats.org/drawingml/2006/main" xmlns:r="http://schemas.openxmlformats.org/officeDocument/2006/relationships" xmlns:p="http://schemas.openxmlformats.org/presentationml/2006/main">
  <p:tag name="TIMING" val="|8.2|9.8|12.4|23.2|6.7|10.9|8.7|16"/>
</p:tagLst>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3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3.xml><?xml version="1.0" encoding="utf-8"?>
<a:theme xmlns:a="http://schemas.openxmlformats.org/drawingml/2006/main" name="4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4.xml><?xml version="1.0" encoding="utf-8"?>
<a:theme xmlns:a="http://schemas.openxmlformats.org/drawingml/2006/main" name="2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5.xml><?xml version="1.0" encoding="utf-8"?>
<a:theme xmlns:a="http://schemas.openxmlformats.org/drawingml/2006/main" name="5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8.xml><?xml version="1.0" encoding="utf-8"?>
<a:theme xmlns:a="http://schemas.openxmlformats.org/drawingml/2006/main" name="1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25cf11-1b87-4820-a5d3-480cd075e2c9">
      <Terms xmlns="http://schemas.microsoft.com/office/infopath/2007/PartnerControls"/>
    </lcf76f155ced4ddcb4097134ff3c332f>
    <Description xmlns="cc25cf11-1b87-4820-a5d3-480cd075e2c9" xsi:nil="true"/>
    <TaxCatchAll xmlns="d83aed4e-93e7-4da3-8bcf-cebf5c54b61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EC0E7C889140469F5BB8E58B646ACD" ma:contentTypeVersion="14" ma:contentTypeDescription="Create a new document." ma:contentTypeScope="" ma:versionID="e0abd6040e72eaf4342f641e29201c03">
  <xsd:schema xmlns:xsd="http://www.w3.org/2001/XMLSchema" xmlns:xs="http://www.w3.org/2001/XMLSchema" xmlns:p="http://schemas.microsoft.com/office/2006/metadata/properties" xmlns:ns2="cc25cf11-1b87-4820-a5d3-480cd075e2c9" xmlns:ns3="d83aed4e-93e7-4da3-8bcf-cebf5c54b61a" targetNamespace="http://schemas.microsoft.com/office/2006/metadata/properties" ma:root="true" ma:fieldsID="e6718ee2e84ec6e99f4b11f1444c61b9" ns2:_="" ns3:_="">
    <xsd:import namespace="cc25cf11-1b87-4820-a5d3-480cd075e2c9"/>
    <xsd:import namespace="d83aed4e-93e7-4da3-8bcf-cebf5c54b61a"/>
    <xsd:element name="properties">
      <xsd:complexType>
        <xsd:sequence>
          <xsd:element name="documentManagement">
            <xsd:complexType>
              <xsd:all>
                <xsd:element ref="ns2:lcf76f155ced4ddcb4097134ff3c332f" minOccurs="0"/>
                <xsd:element ref="ns2:Description" minOccurs="0"/>
                <xsd:element ref="ns3:TaxCatchAll" minOccurs="0"/>
                <xsd:element ref="ns2:MediaServiceOC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5cf11-1b87-4820-a5d3-480cd075e2c9"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cdc45586-7829-465f-80e3-daf425e5399a" ma:termSetId="00000000-0000-0000-0000-000000000000" ma:anchorId="fba54fb3-c3e1-fe81-a776-ca4b69148c4d" ma:open="true" ma:isKeyword="false">
      <xsd:complexType>
        <xsd:sequence>
          <xsd:element ref="pc:Terms" minOccurs="0" maxOccurs="1"/>
        </xsd:sequence>
      </xsd:complexType>
    </xsd:element>
    <xsd:element name="Description" ma:index="9" nillable="true" ma:displayName="Description " ma:format="Dropdown" ma:internalName="Description">
      <xsd:simpleType>
        <xsd:restriction base="dms:Text">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aed4e-93e7-4da3-8bcf-cebf5c54b61a"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1dddb742-c7c3-4d56-9ada-76db4bf7c6dc}" ma:internalName="TaxCatchAll" ma:showField="CatchAllData" ma:web="d83aed4e-93e7-4da3-8bcf-cebf5c54b6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EAD017-6884-4950-9F38-AFCC7E5435B9}">
  <ds:schemaRefs>
    <ds:schemaRef ds:uri="http://schemas.openxmlformats.org/package/2006/metadata/core-properties"/>
    <ds:schemaRef ds:uri="http://purl.org/dc/terms/"/>
    <ds:schemaRef ds:uri="http://purl.org/dc/elements/1.1/"/>
    <ds:schemaRef ds:uri="http://schemas.microsoft.com/office/infopath/2007/PartnerControls"/>
    <ds:schemaRef ds:uri="d83aed4e-93e7-4da3-8bcf-cebf5c54b61a"/>
    <ds:schemaRef ds:uri="cc25cf11-1b87-4820-a5d3-480cd075e2c9"/>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76F49B8-180C-48B1-9D17-0DBF0B24C86E}">
  <ds:schemaRefs>
    <ds:schemaRef ds:uri="http://schemas.microsoft.com/sharepoint/v3/contenttype/forms"/>
  </ds:schemaRefs>
</ds:datastoreItem>
</file>

<file path=customXml/itemProps3.xml><?xml version="1.0" encoding="utf-8"?>
<ds:datastoreItem xmlns:ds="http://schemas.openxmlformats.org/officeDocument/2006/customXml" ds:itemID="{925ACFB0-FBC5-4756-90D3-0739F2B4B8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5cf11-1b87-4820-a5d3-480cd075e2c9"/>
    <ds:schemaRef ds:uri="d83aed4e-93e7-4da3-8bcf-cebf5c54b6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2894</TotalTime>
  <Words>9563</Words>
  <Application>Microsoft Office PowerPoint</Application>
  <PresentationFormat>Widescreen</PresentationFormat>
  <Paragraphs>1773</Paragraphs>
  <Slides>93</Slides>
  <Notes>39</Notes>
  <HiddenSlides>3</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93</vt:i4>
      </vt:variant>
    </vt:vector>
  </HeadingPairs>
  <TitlesOfParts>
    <vt:vector size="114" baseType="lpstr">
      <vt:lpstr>MS Mincho</vt:lpstr>
      <vt:lpstr>Aptos</vt:lpstr>
      <vt:lpstr>Arial</vt:lpstr>
      <vt:lpstr>Bradley Hand ITC</vt:lpstr>
      <vt:lpstr>Calibri</vt:lpstr>
      <vt:lpstr>Calibri Light</vt:lpstr>
      <vt:lpstr>Courier New</vt:lpstr>
      <vt:lpstr>Helvetica</vt:lpstr>
      <vt:lpstr>Lucida Grande</vt:lpstr>
      <vt:lpstr>Roboto</vt:lpstr>
      <vt:lpstr>Times New Roman</vt:lpstr>
      <vt:lpstr>Verdana</vt:lpstr>
      <vt:lpstr>Wingdings</vt:lpstr>
      <vt:lpstr>Retrospect</vt:lpstr>
      <vt:lpstr>3_Retrospect</vt:lpstr>
      <vt:lpstr>4_Retrospect</vt:lpstr>
      <vt:lpstr>2_Retrospect</vt:lpstr>
      <vt:lpstr>5_Retrospect</vt:lpstr>
      <vt:lpstr>7_Office Theme</vt:lpstr>
      <vt:lpstr>6_Retrospect</vt:lpstr>
      <vt:lpstr>1_Retrospect</vt:lpstr>
      <vt:lpstr>PowerPoint Presentation</vt:lpstr>
      <vt:lpstr>Agenda</vt:lpstr>
      <vt:lpstr>Welcome</vt:lpstr>
      <vt:lpstr>Judy Johnson, Patient Advocate</vt:lpstr>
      <vt:lpstr>Lung-MAP Accomplishments</vt:lpstr>
      <vt:lpstr>Top-Accruing Sites Last 12 Months (8/24 – 7/25)</vt:lpstr>
      <vt:lpstr>Top-Accruing Investigators Last 12 Months</vt:lpstr>
      <vt:lpstr>Sites Recently Enrolling Their First Patient(s)</vt:lpstr>
      <vt:lpstr>Manuscript  &amp; Accrual Updates</vt:lpstr>
      <vt:lpstr>Lung-MAP Accrual: January 2019 to Present</vt:lpstr>
      <vt:lpstr>Lung-MAP Publications October 2024 to Present</vt:lpstr>
      <vt:lpstr>Lung-MAP Publications October 2024 to Present</vt:lpstr>
      <vt:lpstr>Lung-MAP Publications in Progress</vt:lpstr>
      <vt:lpstr>Lung-MAP Publications in Progress</vt:lpstr>
      <vt:lpstr>Accrual Enhancement Committee &amp; Lung-MAP Website Updates</vt:lpstr>
      <vt:lpstr>Lung-MAP 3.0: Spreading the Word</vt:lpstr>
      <vt:lpstr>Website Enhancements &amp; Updates</vt:lpstr>
      <vt:lpstr>LM 3.0 Editorial</vt:lpstr>
      <vt:lpstr>Press Release</vt:lpstr>
      <vt:lpstr>Partnering with Advocacy Groups</vt:lpstr>
      <vt:lpstr>Outreach to Sites</vt:lpstr>
      <vt:lpstr>Patient Profiles, Quotes, Photos</vt:lpstr>
      <vt:lpstr>Lung-MAP 3.0 Social Media</vt:lpstr>
      <vt:lpstr>Cancer Centers: Targeted Messaging</vt:lpstr>
      <vt:lpstr>                               Resources: All Sub-Studies</vt:lpstr>
      <vt:lpstr>Lung-MAP.org Website Report</vt:lpstr>
      <vt:lpstr>Website Traffic and Performance May 2023 – May 2025</vt:lpstr>
      <vt:lpstr>Top-Performing Pages</vt:lpstr>
      <vt:lpstr>Traffic</vt:lpstr>
      <vt:lpstr>Traffic by Location</vt:lpstr>
      <vt:lpstr>Website Revamp – January 2025</vt:lpstr>
      <vt:lpstr>Site Recommendations</vt:lpstr>
      <vt:lpstr>Questions, insights, suggestions? </vt:lpstr>
      <vt:lpstr>S1900G  A Randomized Phase II Study of Capmatinib plus Osimertinib with or without Ramucirumab in Participants with EGFR-Mutant, MET-Amplified Stage IV or Recurrent Non-Small Cell Lung Cancer (Lung-MAP Sub-Study)</vt:lpstr>
      <vt:lpstr>Treatment paradigm for EGFR-mutant lung cancer</vt:lpstr>
      <vt:lpstr>PowerPoint Presentation</vt:lpstr>
      <vt:lpstr>VEGF inhibition might improve both efficacy AND toxicity</vt:lpstr>
      <vt:lpstr>S1900G Schema</vt:lpstr>
      <vt:lpstr>Biomarker identification on S1900G</vt:lpstr>
      <vt:lpstr>S1900G Accrual and Updates</vt:lpstr>
      <vt:lpstr>S1900G Contacts</vt:lpstr>
      <vt:lpstr>S1900J  A Phase II Study of Amivantamab Hyaluronidase in Participants with MET Amplification-Positive Stage IV or Recurrent Non-Small Cell Lung Cancer (Lung-MAP Sub-Study) </vt:lpstr>
      <vt:lpstr>S1900J Schema</vt:lpstr>
      <vt:lpstr>Background/Overview</vt:lpstr>
      <vt:lpstr>Key Eligibility Criteria</vt:lpstr>
      <vt:lpstr>PowerPoint Presentation</vt:lpstr>
      <vt:lpstr>S1900J Study Updates  Revision 1</vt:lpstr>
      <vt:lpstr>Revision 1 Updates </vt:lpstr>
      <vt:lpstr>Study Updates</vt:lpstr>
      <vt:lpstr>S1900J Contacts</vt:lpstr>
      <vt:lpstr>S1900K  A Randomized Phase II Study of Tepotinib With Or Without Ramucirumab In Participants With MET Exon 14 Skipping Positive Stage IV Or Recurrent Non-Small Cell Lung Cancer (Lung-MAP Sub-Study) </vt:lpstr>
      <vt:lpstr>MET inhibition relieves VEGFR2 degradation, engenders compensatory switch to VEGFR2 signaling</vt:lpstr>
      <vt:lpstr>VEGF-A implicated in lymphangiogenesis</vt:lpstr>
      <vt:lpstr>Hypothesis: dual VEGFR2 and MET inhibition  will increase efficacy while decreasing toxicity</vt:lpstr>
      <vt:lpstr>S1900K Schema</vt:lpstr>
      <vt:lpstr>Study Objectives</vt:lpstr>
      <vt:lpstr>Key Eligibility –  Disease and Prior/Concurrent Therapy  Criteria</vt:lpstr>
      <vt:lpstr>Treatment Administration: Tepotinib and Ramucirumab</vt:lpstr>
      <vt:lpstr>Accrual status (September 19, 2025)</vt:lpstr>
      <vt:lpstr>S1900K Contacts</vt:lpstr>
      <vt:lpstr>S1800E  A Randomized Phase II/III Study of Docetaxel and Ramucirumab with or without Cemiplimab for Participants Previously Treated with Platinum-based Chemotherapy and Immunotherapy for Stage IV or Recurrent Non-Small Cell Lung Cancer (Lung-MAP Non-Matched Sub-Study)</vt:lpstr>
      <vt:lpstr>Disclosures</vt:lpstr>
      <vt:lpstr>S1800E Background/Overview</vt:lpstr>
      <vt:lpstr>PowerPoint Presentation</vt:lpstr>
      <vt:lpstr>Status Update</vt:lpstr>
      <vt:lpstr>S1800E Contacts</vt:lpstr>
      <vt:lpstr>Q &amp; A Session</vt:lpstr>
      <vt:lpstr>S1900N  A Randomized Phase II Study of TROP-2 ADC alone, PD1-VEGF bispecific alone, or combination TROP-2 ADC and PD1-VEGF bispecific in Participants with Previously-Treated Actionable Genomic Alteration Positive Stage IV or Recurrent Non-Small Cell Lung Cancer (Lung-MAP Sub-Study) </vt:lpstr>
      <vt:lpstr>Disclosures</vt:lpstr>
      <vt:lpstr>PowerPoint Presentation</vt:lpstr>
      <vt:lpstr>How to Engage with  Lung-MAP Through the  Drug Selection Committee</vt:lpstr>
      <vt:lpstr>Disclosures</vt:lpstr>
      <vt:lpstr>DSC Sub-study Process Review</vt:lpstr>
      <vt:lpstr>DSC Sub-study Process Review</vt:lpstr>
      <vt:lpstr>Sub-Study Idea Presentation</vt:lpstr>
      <vt:lpstr>Benefits of Lung-MAP  (https://lung-map.org/) </vt:lpstr>
      <vt:lpstr>DSC Activities</vt:lpstr>
      <vt:lpstr>PowerPoint Presentation</vt:lpstr>
      <vt:lpstr>How to Engage with  Lung-MAP Through  the TM Committee</vt:lpstr>
      <vt:lpstr>Lung-MAP TM strategic priorities</vt:lpstr>
      <vt:lpstr>Roadmap: Translational science concepts using Lung-MAP samples and data</vt:lpstr>
      <vt:lpstr>Initial Steps</vt:lpstr>
      <vt:lpstr>Drafting Proposals and Budgets </vt:lpstr>
      <vt:lpstr>Reviews</vt:lpstr>
      <vt:lpstr>Grant Proposal</vt:lpstr>
      <vt:lpstr>Considerations</vt:lpstr>
      <vt:lpstr>Lung-MAP blood sample collection plan</vt:lpstr>
      <vt:lpstr>Lung-MAP blood samples collected</vt:lpstr>
      <vt:lpstr>Thank You</vt:lpstr>
      <vt:lpstr>Q &amp; A Session</vt:lpstr>
      <vt:lpstr>Contact Us</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Gildner, Laura</dc:creator>
  <cp:lastModifiedBy>Beeler, Jennifer</cp:lastModifiedBy>
  <cp:revision>92</cp:revision>
  <dcterms:created xsi:type="dcterms:W3CDTF">2022-10-11T18:50:43Z</dcterms:created>
  <dcterms:modified xsi:type="dcterms:W3CDTF">2025-10-21T14:57:14Z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0x010100E3EC0E7C889140469F5BB8E58B646ACD</vt:lpwstr>
  </property>
  <property fmtid="{D5CDD505-2E9C-101B-9397-08002B2CF9AE}" pid="3" name="MediaServiceImageTags">
    <vt:lpwstr/>
  </property>
</Properties>
</file>