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8" r:id="rId3"/>
    <p:sldMasterId id="2147483706" r:id="rId4"/>
    <p:sldMasterId id="2147483722" r:id="rId5"/>
  </p:sldMasterIdLst>
  <p:notesMasterIdLst>
    <p:notesMasterId r:id="rId100"/>
  </p:notesMasterIdLst>
  <p:sldIdLst>
    <p:sldId id="2134960211" r:id="rId6"/>
    <p:sldId id="653" r:id="rId7"/>
    <p:sldId id="812" r:id="rId8"/>
    <p:sldId id="2134960212" r:id="rId9"/>
    <p:sldId id="2145706388" r:id="rId10"/>
    <p:sldId id="2145706389" r:id="rId11"/>
    <p:sldId id="2145706390" r:id="rId12"/>
    <p:sldId id="2145706391" r:id="rId13"/>
    <p:sldId id="2145706385" r:id="rId14"/>
    <p:sldId id="2145706387" r:id="rId15"/>
    <p:sldId id="2134960216" r:id="rId16"/>
    <p:sldId id="2134960217" r:id="rId17"/>
    <p:sldId id="530" r:id="rId18"/>
    <p:sldId id="2140753936" r:id="rId19"/>
    <p:sldId id="528" r:id="rId20"/>
    <p:sldId id="2140753937" r:id="rId21"/>
    <p:sldId id="536" r:id="rId22"/>
    <p:sldId id="537" r:id="rId23"/>
    <p:sldId id="2140753938" r:id="rId24"/>
    <p:sldId id="529" r:id="rId25"/>
    <p:sldId id="534" r:id="rId26"/>
    <p:sldId id="2140753943" r:id="rId27"/>
    <p:sldId id="2140753947" r:id="rId28"/>
    <p:sldId id="2140753941" r:id="rId29"/>
    <p:sldId id="2140753942" r:id="rId30"/>
    <p:sldId id="2140753928" r:id="rId31"/>
    <p:sldId id="3022" r:id="rId32"/>
    <p:sldId id="661" r:id="rId33"/>
    <p:sldId id="2140753931" r:id="rId34"/>
    <p:sldId id="666" r:id="rId35"/>
    <p:sldId id="688" r:id="rId36"/>
    <p:sldId id="2140753932" r:id="rId37"/>
    <p:sldId id="2140753935" r:id="rId38"/>
    <p:sldId id="2140753934" r:id="rId39"/>
    <p:sldId id="2140753949" r:id="rId40"/>
    <p:sldId id="2140753960" r:id="rId41"/>
    <p:sldId id="391" r:id="rId42"/>
    <p:sldId id="392" r:id="rId43"/>
    <p:sldId id="393" r:id="rId44"/>
    <p:sldId id="394" r:id="rId45"/>
    <p:sldId id="395" r:id="rId46"/>
    <p:sldId id="414" r:id="rId47"/>
    <p:sldId id="2140753944" r:id="rId48"/>
    <p:sldId id="383" r:id="rId49"/>
    <p:sldId id="2140753945" r:id="rId50"/>
    <p:sldId id="2140753946" r:id="rId51"/>
    <p:sldId id="2140753925" r:id="rId52"/>
    <p:sldId id="3041" r:id="rId53"/>
    <p:sldId id="3042" r:id="rId54"/>
    <p:sldId id="3040" r:id="rId55"/>
    <p:sldId id="526" r:id="rId56"/>
    <p:sldId id="527" r:id="rId57"/>
    <p:sldId id="3043" r:id="rId58"/>
    <p:sldId id="2140753950" r:id="rId59"/>
    <p:sldId id="2140753948" r:id="rId60"/>
    <p:sldId id="256" r:id="rId61"/>
    <p:sldId id="2140753951" r:id="rId62"/>
    <p:sldId id="258" r:id="rId63"/>
    <p:sldId id="264" r:id="rId64"/>
    <p:sldId id="273" r:id="rId65"/>
    <p:sldId id="274" r:id="rId66"/>
    <p:sldId id="267" r:id="rId67"/>
    <p:sldId id="588" r:id="rId68"/>
    <p:sldId id="268" r:id="rId69"/>
    <p:sldId id="269" r:id="rId70"/>
    <p:sldId id="266" r:id="rId71"/>
    <p:sldId id="586" r:id="rId72"/>
    <p:sldId id="582" r:id="rId73"/>
    <p:sldId id="589" r:id="rId74"/>
    <p:sldId id="590" r:id="rId75"/>
    <p:sldId id="591" r:id="rId76"/>
    <p:sldId id="583" r:id="rId77"/>
    <p:sldId id="587" r:id="rId78"/>
    <p:sldId id="579" r:id="rId79"/>
    <p:sldId id="573" r:id="rId80"/>
    <p:sldId id="581" r:id="rId81"/>
    <p:sldId id="574" r:id="rId82"/>
    <p:sldId id="568" r:id="rId83"/>
    <p:sldId id="580" r:id="rId84"/>
    <p:sldId id="2140753952" r:id="rId85"/>
    <p:sldId id="2140753956" r:id="rId86"/>
    <p:sldId id="259" r:id="rId87"/>
    <p:sldId id="260" r:id="rId88"/>
    <p:sldId id="261" r:id="rId89"/>
    <p:sldId id="265" r:id="rId90"/>
    <p:sldId id="271" r:id="rId91"/>
    <p:sldId id="270" r:id="rId92"/>
    <p:sldId id="2140753953" r:id="rId93"/>
    <p:sldId id="2140753954" r:id="rId94"/>
    <p:sldId id="2140753955" r:id="rId95"/>
    <p:sldId id="792" r:id="rId96"/>
    <p:sldId id="619" r:id="rId97"/>
    <p:sldId id="633" r:id="rId98"/>
    <p:sldId id="367"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8B3973-3688-449B-92A0-E8237AA20E41}">
          <p14:sldIdLst>
            <p14:sldId id="2134960211"/>
            <p14:sldId id="653"/>
          </p14:sldIdLst>
        </p14:section>
        <p14:section name="Hossein Borghaei" id="{A777D884-BB18-4167-958C-B667A0057EC1}">
          <p14:sldIdLst>
            <p14:sldId id="812"/>
          </p14:sldIdLst>
        </p14:section>
        <p14:section name="Borghaei &amp; Reckamp" id="{AFA8DB19-1D65-4680-A371-F01711FD833C}">
          <p14:sldIdLst>
            <p14:sldId id="2134960212"/>
          </p14:sldIdLst>
        </p14:section>
        <p14:section name="Mary Redman" id="{B9A9E4BE-4C91-46A1-B153-28827AC25125}">
          <p14:sldIdLst>
            <p14:sldId id="2145706388"/>
            <p14:sldId id="2145706389"/>
            <p14:sldId id="2145706390"/>
            <p14:sldId id="2145706391"/>
            <p14:sldId id="2145706385"/>
            <p14:sldId id="2145706387"/>
          </p14:sldIdLst>
        </p14:section>
        <p14:section name="Karen Reckamp" id="{7879CC61-354E-4F6B-BFF2-B6AB0E9B3E39}">
          <p14:sldIdLst>
            <p14:sldId id="2134960216"/>
            <p14:sldId id="2134960217"/>
          </p14:sldIdLst>
        </p14:section>
        <p14:section name="Frank DeSanto" id="{E30A01C2-A086-453A-A4E4-2DDEB851D170}">
          <p14:sldIdLst>
            <p14:sldId id="530"/>
            <p14:sldId id="2140753936"/>
            <p14:sldId id="528"/>
            <p14:sldId id="2140753937"/>
            <p14:sldId id="536"/>
            <p14:sldId id="537"/>
            <p14:sldId id="2140753938"/>
            <p14:sldId id="529"/>
            <p14:sldId id="534"/>
          </p14:sldIdLst>
        </p14:section>
        <p14:section name="Karen Reckamp" id="{B8A66BF7-0ADF-415F-99F9-07A56FF144FE}">
          <p14:sldIdLst>
            <p14:sldId id="2140753943"/>
            <p14:sldId id="2140753947"/>
            <p14:sldId id="2140753941"/>
            <p14:sldId id="2140753942"/>
            <p14:sldId id="2140753928"/>
          </p14:sldIdLst>
        </p14:section>
        <p14:section name="Sarah Goldberg" id="{49C06E74-1148-4E9A-9B50-4013DC01DBDB}">
          <p14:sldIdLst>
            <p14:sldId id="3022"/>
            <p14:sldId id="661"/>
            <p14:sldId id="2140753931"/>
            <p14:sldId id="666"/>
            <p14:sldId id="688"/>
            <p14:sldId id="2140753932"/>
            <p14:sldId id="2140753935"/>
            <p14:sldId id="2140753934"/>
            <p14:sldId id="2140753949"/>
          </p14:sldIdLst>
        </p14:section>
        <p14:section name="Paul Paik" id="{25C6B743-0893-4098-B6BF-8EB050D6A75B}">
          <p14:sldIdLst>
            <p14:sldId id="2140753960"/>
            <p14:sldId id="391"/>
            <p14:sldId id="392"/>
            <p14:sldId id="393"/>
            <p14:sldId id="394"/>
            <p14:sldId id="395"/>
            <p14:sldId id="414"/>
            <p14:sldId id="2140753944"/>
            <p14:sldId id="383"/>
            <p14:sldId id="2140753945"/>
            <p14:sldId id="2140753946"/>
          </p14:sldIdLst>
        </p14:section>
        <p14:section name="Christian Rolfo" id="{EA1A2813-4CF4-4A36-9918-6C18972D2151}">
          <p14:sldIdLst>
            <p14:sldId id="2140753925"/>
            <p14:sldId id="3041"/>
            <p14:sldId id="3042"/>
            <p14:sldId id="3040"/>
            <p14:sldId id="526"/>
            <p14:sldId id="527"/>
            <p14:sldId id="3043"/>
            <p14:sldId id="2140753950"/>
          </p14:sldIdLst>
        </p14:section>
        <p14:section name="Borghaei &amp; Reckamp" id="{A89D5448-3250-45CC-AD29-3CE1B024AC65}">
          <p14:sldIdLst>
            <p14:sldId id="2140753948"/>
          </p14:sldIdLst>
        </p14:section>
        <p14:section name="David Kozono" id="{85795856-0F1B-456C-991B-07DF8F221554}">
          <p14:sldIdLst>
            <p14:sldId id="256"/>
            <p14:sldId id="2140753951"/>
            <p14:sldId id="258"/>
            <p14:sldId id="264"/>
            <p14:sldId id="273"/>
            <p14:sldId id="274"/>
            <p14:sldId id="267"/>
            <p14:sldId id="588"/>
            <p14:sldId id="268"/>
            <p14:sldId id="269"/>
            <p14:sldId id="266"/>
            <p14:sldId id="586"/>
            <p14:sldId id="582"/>
            <p14:sldId id="589"/>
            <p14:sldId id="590"/>
            <p14:sldId id="591"/>
            <p14:sldId id="583"/>
            <p14:sldId id="587"/>
            <p14:sldId id="579"/>
            <p14:sldId id="573"/>
            <p14:sldId id="581"/>
            <p14:sldId id="574"/>
            <p14:sldId id="568"/>
            <p14:sldId id="580"/>
            <p14:sldId id="2140753952"/>
          </p14:sldIdLst>
        </p14:section>
        <p14:section name="Saiama Waqar" id="{05062BCA-C803-4C41-B88A-EFBFAA43E7C7}">
          <p14:sldIdLst>
            <p14:sldId id="2140753956"/>
            <p14:sldId id="259"/>
            <p14:sldId id="260"/>
            <p14:sldId id="261"/>
            <p14:sldId id="265"/>
            <p14:sldId id="271"/>
            <p14:sldId id="270"/>
            <p14:sldId id="2140753953"/>
            <p14:sldId id="2140753954"/>
            <p14:sldId id="2140753955"/>
          </p14:sldIdLst>
        </p14:section>
        <p14:section name="Hoss Borghaei" id="{4E904EB0-928B-4CF3-8209-A1E7C08F9921}">
          <p14:sldIdLst>
            <p14:sldId id="792"/>
            <p14:sldId id="619"/>
            <p14:sldId id="633"/>
            <p14:sldId id="367"/>
          </p14:sldIdLst>
        </p14:section>
      </p14:sectionLst>
    </p:ex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D73D2C-F409-C66A-A034-AAAABD38F70B}" name="Gildner, Laura" initials="GL" userId="S::lgildner@swog.org::8705185a-c646-4722-94b5-68329638b667" providerId="AD"/>
  <p188:author id="{C40B15CE-5AFD-835F-B489-D51BA96B217F}" name="Redman PhD, Mary W" initials="RPMW" userId="S::mredman@fredhutch.org::9dfa5986-ee7a-4399-8692-d1a28d273c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7" autoAdjust="0"/>
    <p:restoredTop sz="94660"/>
  </p:normalViewPr>
  <p:slideViewPr>
    <p:cSldViewPr snapToGrid="0" showGuides="1">
      <p:cViewPr varScale="1">
        <p:scale>
          <a:sx n="72" d="100"/>
          <a:sy n="72" d="100"/>
        </p:scale>
        <p:origin x="564" y="60"/>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B4734-AAC7-42DC-B343-67928B2D3C8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DFBD06A-9AD6-40CD-901C-16A4C2219409}">
      <dgm:prSet/>
      <dgm:spPr>
        <a:solidFill>
          <a:schemeClr val="accent4"/>
        </a:solidFill>
      </dgm:spPr>
      <dgm:t>
        <a:bodyPr/>
        <a:lstStyle/>
        <a:p>
          <a:r>
            <a:rPr lang="en-US" baseline="0" dirty="0"/>
            <a:t>Slides stained by FMI including most PD-L1 stained slides and some H&amp;E-stained slides (if FMI did not receive an H&amp;E slide from site and did the H&amp;E staining themselves)</a:t>
          </a:r>
          <a:endParaRPr lang="en-US" dirty="0"/>
        </a:p>
      </dgm:t>
    </dgm:pt>
    <dgm:pt modelId="{81E83471-027C-4D27-9B58-772E98DBFA25}" type="parTrans" cxnId="{06C5F943-1F45-4CCC-ACB5-583587674345}">
      <dgm:prSet/>
      <dgm:spPr/>
      <dgm:t>
        <a:bodyPr/>
        <a:lstStyle/>
        <a:p>
          <a:endParaRPr lang="en-US"/>
        </a:p>
      </dgm:t>
    </dgm:pt>
    <dgm:pt modelId="{DA0A06D9-C421-47DA-BEF1-A09A6670E923}" type="sibTrans" cxnId="{06C5F943-1F45-4CCC-ACB5-583587674345}">
      <dgm:prSet/>
      <dgm:spPr/>
      <dgm:t>
        <a:bodyPr/>
        <a:lstStyle/>
        <a:p>
          <a:endParaRPr lang="en-US"/>
        </a:p>
      </dgm:t>
    </dgm:pt>
    <dgm:pt modelId="{66FDC8B5-9F36-44A4-95EA-54284C7F24FB}">
      <dgm:prSet/>
      <dgm:spPr>
        <a:solidFill>
          <a:schemeClr val="accent4"/>
        </a:solidFill>
      </dgm:spPr>
      <dgm:t>
        <a:bodyPr/>
        <a:lstStyle/>
        <a:p>
          <a:r>
            <a:rPr lang="en-US" baseline="0"/>
            <a:t>Digital images of H+E and PD-L1 slides</a:t>
          </a:r>
          <a:endParaRPr lang="en-US"/>
        </a:p>
      </dgm:t>
    </dgm:pt>
    <dgm:pt modelId="{ECBE54B4-2B72-46F1-8EE8-E65085DBE7D0}" type="parTrans" cxnId="{196F3B83-FE47-4F43-A0B2-65C327404F6A}">
      <dgm:prSet/>
      <dgm:spPr/>
      <dgm:t>
        <a:bodyPr/>
        <a:lstStyle/>
        <a:p>
          <a:endParaRPr lang="en-US"/>
        </a:p>
      </dgm:t>
    </dgm:pt>
    <dgm:pt modelId="{382EC94C-17CC-411B-87C7-290F4163250F}" type="sibTrans" cxnId="{196F3B83-FE47-4F43-A0B2-65C327404F6A}">
      <dgm:prSet/>
      <dgm:spPr/>
      <dgm:t>
        <a:bodyPr/>
        <a:lstStyle/>
        <a:p>
          <a:endParaRPr lang="en-US"/>
        </a:p>
      </dgm:t>
    </dgm:pt>
    <dgm:pt modelId="{D7D20E80-AB32-45A2-9E14-7AFC5B462906}">
      <dgm:prSet/>
      <dgm:spPr>
        <a:solidFill>
          <a:schemeClr val="bg1">
            <a:lumMod val="95000"/>
            <a:alpha val="90000"/>
          </a:schemeClr>
        </a:solidFill>
      </dgm:spPr>
      <dgm:t>
        <a:bodyPr/>
        <a:lstStyle/>
        <a:p>
          <a:r>
            <a:rPr lang="en-US" baseline="0" dirty="0"/>
            <a:t>FMI-stained H&amp;E and PD-L1 slides are stored on an </a:t>
          </a:r>
          <a:r>
            <a:rPr lang="en-US" baseline="0" dirty="0" err="1"/>
            <a:t>Aperio</a:t>
          </a:r>
          <a:r>
            <a:rPr lang="en-US" baseline="0" dirty="0"/>
            <a:t> imaging system</a:t>
          </a:r>
          <a:endParaRPr lang="en-US" dirty="0"/>
        </a:p>
      </dgm:t>
    </dgm:pt>
    <dgm:pt modelId="{C8633996-F29B-418F-858B-6D125EED1304}" type="parTrans" cxnId="{4201BDDD-E991-463F-B986-9D65B4EAD3AF}">
      <dgm:prSet/>
      <dgm:spPr/>
      <dgm:t>
        <a:bodyPr/>
        <a:lstStyle/>
        <a:p>
          <a:endParaRPr lang="en-US"/>
        </a:p>
      </dgm:t>
    </dgm:pt>
    <dgm:pt modelId="{89BFF77E-F182-405E-BC82-442C049B02BA}" type="sibTrans" cxnId="{4201BDDD-E991-463F-B986-9D65B4EAD3AF}">
      <dgm:prSet/>
      <dgm:spPr/>
      <dgm:t>
        <a:bodyPr/>
        <a:lstStyle/>
        <a:p>
          <a:endParaRPr lang="en-US"/>
        </a:p>
      </dgm:t>
    </dgm:pt>
    <dgm:pt modelId="{0202CD84-6413-4E3D-B939-09817582C4D3}">
      <dgm:prSet/>
      <dgm:spPr>
        <a:solidFill>
          <a:schemeClr val="accent4"/>
        </a:solidFill>
      </dgm:spPr>
      <dgm:t>
        <a:bodyPr/>
        <a:lstStyle/>
        <a:p>
          <a:r>
            <a:rPr lang="en-US" baseline="0" dirty="0"/>
            <a:t>Residual extracted DNA from ctDNA submissions</a:t>
          </a:r>
          <a:endParaRPr lang="en-US" dirty="0"/>
        </a:p>
      </dgm:t>
    </dgm:pt>
    <dgm:pt modelId="{EEFE2830-263E-483F-B5D6-43DF62677198}" type="parTrans" cxnId="{6D1A98F1-E42C-4227-A7B4-7819BC84BE77}">
      <dgm:prSet/>
      <dgm:spPr/>
      <dgm:t>
        <a:bodyPr/>
        <a:lstStyle/>
        <a:p>
          <a:endParaRPr lang="en-US"/>
        </a:p>
      </dgm:t>
    </dgm:pt>
    <dgm:pt modelId="{158BF626-3957-4733-B819-A8C438E7A773}" type="sibTrans" cxnId="{6D1A98F1-E42C-4227-A7B4-7819BC84BE77}">
      <dgm:prSet/>
      <dgm:spPr/>
      <dgm:t>
        <a:bodyPr/>
        <a:lstStyle/>
        <a:p>
          <a:endParaRPr lang="en-US"/>
        </a:p>
      </dgm:t>
    </dgm:pt>
    <dgm:pt modelId="{0DBC61B4-5101-4B88-A95D-70AD6DDC0348}">
      <dgm:prSet/>
      <dgm:spPr>
        <a:solidFill>
          <a:schemeClr val="bg1">
            <a:lumMod val="95000"/>
            <a:alpha val="90000"/>
          </a:schemeClr>
        </a:solidFill>
      </dgm:spPr>
      <dgm:t>
        <a:bodyPr/>
        <a:lstStyle/>
        <a:p>
          <a:r>
            <a:rPr lang="en-US" baseline="0" dirty="0"/>
            <a:t>1676 samples of residual extracted DNA from ctDNA submissions</a:t>
          </a:r>
          <a:endParaRPr lang="en-US" dirty="0"/>
        </a:p>
      </dgm:t>
    </dgm:pt>
    <dgm:pt modelId="{AAE69C36-A7BB-4E7C-A1D2-3273A6CA5D37}" type="parTrans" cxnId="{F3E8975E-6C73-4055-8EB1-4FDAEBEF4956}">
      <dgm:prSet/>
      <dgm:spPr/>
      <dgm:t>
        <a:bodyPr/>
        <a:lstStyle/>
        <a:p>
          <a:endParaRPr lang="en-US"/>
        </a:p>
      </dgm:t>
    </dgm:pt>
    <dgm:pt modelId="{26F86AE4-F247-40DA-9531-34E4D3308789}" type="sibTrans" cxnId="{F3E8975E-6C73-4055-8EB1-4FDAEBEF4956}">
      <dgm:prSet/>
      <dgm:spPr/>
      <dgm:t>
        <a:bodyPr/>
        <a:lstStyle/>
        <a:p>
          <a:endParaRPr lang="en-US"/>
        </a:p>
      </dgm:t>
    </dgm:pt>
    <dgm:pt modelId="{05AC3CFA-051F-4A2A-82A4-623E7859DCB6}">
      <dgm:prSet/>
      <dgm:spPr>
        <a:solidFill>
          <a:schemeClr val="bg1">
            <a:lumMod val="95000"/>
            <a:alpha val="90000"/>
          </a:schemeClr>
        </a:solidFill>
      </dgm:spPr>
      <dgm:t>
        <a:bodyPr/>
        <a:lstStyle/>
        <a:p>
          <a:r>
            <a:rPr lang="en-US" baseline="0" dirty="0"/>
            <a:t>1-2 slides per tissue submission </a:t>
          </a:r>
          <a:endParaRPr lang="en-US" dirty="0"/>
        </a:p>
      </dgm:t>
    </dgm:pt>
    <dgm:pt modelId="{22F26D2D-53FB-4AC1-9551-D23A630533EE}" type="sibTrans" cxnId="{93E875F3-2360-4AE9-A44A-D83F13411B23}">
      <dgm:prSet/>
      <dgm:spPr/>
      <dgm:t>
        <a:bodyPr/>
        <a:lstStyle/>
        <a:p>
          <a:endParaRPr lang="en-US"/>
        </a:p>
      </dgm:t>
    </dgm:pt>
    <dgm:pt modelId="{9145B369-F903-4618-A1AE-573ED217F482}" type="parTrans" cxnId="{93E875F3-2360-4AE9-A44A-D83F13411B23}">
      <dgm:prSet/>
      <dgm:spPr/>
      <dgm:t>
        <a:bodyPr/>
        <a:lstStyle/>
        <a:p>
          <a:endParaRPr lang="en-US"/>
        </a:p>
      </dgm:t>
    </dgm:pt>
    <dgm:pt modelId="{586AD112-BD28-43FA-B088-2E750F0FFABC}">
      <dgm:prSet/>
      <dgm:spPr>
        <a:solidFill>
          <a:schemeClr val="bg1">
            <a:lumMod val="95000"/>
            <a:alpha val="90000"/>
          </a:schemeClr>
        </a:solidFill>
      </dgm:spPr>
      <dgm:t>
        <a:bodyPr/>
        <a:lstStyle/>
        <a:p>
          <a:r>
            <a:rPr lang="en-US" baseline="0" dirty="0"/>
            <a:t>Currently 15-20 slide boxes which have ~800 slides</a:t>
          </a:r>
          <a:endParaRPr lang="en-US" dirty="0"/>
        </a:p>
      </dgm:t>
    </dgm:pt>
    <dgm:pt modelId="{96B1A996-CB07-4713-8301-CFB8150089D2}" type="sibTrans" cxnId="{C2CAFF31-955E-4028-8FE0-18E91262384A}">
      <dgm:prSet/>
      <dgm:spPr/>
      <dgm:t>
        <a:bodyPr/>
        <a:lstStyle/>
        <a:p>
          <a:endParaRPr lang="en-US"/>
        </a:p>
      </dgm:t>
    </dgm:pt>
    <dgm:pt modelId="{C7F60AE8-5244-4DF4-B5BE-FCB765AC3579}" type="parTrans" cxnId="{C2CAFF31-955E-4028-8FE0-18E91262384A}">
      <dgm:prSet/>
      <dgm:spPr/>
      <dgm:t>
        <a:bodyPr/>
        <a:lstStyle/>
        <a:p>
          <a:endParaRPr lang="en-US"/>
        </a:p>
      </dgm:t>
    </dgm:pt>
    <dgm:pt modelId="{C7B76E42-F474-4412-A81F-750BD2008BB0}" type="pres">
      <dgm:prSet presAssocID="{0DFB4734-AAC7-42DC-B343-67928B2D3C8A}" presName="Name0" presStyleCnt="0">
        <dgm:presLayoutVars>
          <dgm:dir/>
          <dgm:animLvl val="lvl"/>
          <dgm:resizeHandles val="exact"/>
        </dgm:presLayoutVars>
      </dgm:prSet>
      <dgm:spPr/>
    </dgm:pt>
    <dgm:pt modelId="{7174D039-1ECB-4493-9E89-A6008C0D64B9}" type="pres">
      <dgm:prSet presAssocID="{5DFBD06A-9AD6-40CD-901C-16A4C2219409}" presName="linNode" presStyleCnt="0"/>
      <dgm:spPr/>
    </dgm:pt>
    <dgm:pt modelId="{AD21FB38-439B-4BEC-A6C6-D2F03CEDC2ED}" type="pres">
      <dgm:prSet presAssocID="{5DFBD06A-9AD6-40CD-901C-16A4C2219409}" presName="parentText" presStyleLbl="node1" presStyleIdx="0" presStyleCnt="3">
        <dgm:presLayoutVars>
          <dgm:chMax val="1"/>
          <dgm:bulletEnabled val="1"/>
        </dgm:presLayoutVars>
      </dgm:prSet>
      <dgm:spPr/>
    </dgm:pt>
    <dgm:pt modelId="{00C12F68-A363-48FC-AD6F-CC2F32DF46DA}" type="pres">
      <dgm:prSet presAssocID="{5DFBD06A-9AD6-40CD-901C-16A4C2219409}" presName="descendantText" presStyleLbl="alignAccFollowNode1" presStyleIdx="0" presStyleCnt="3">
        <dgm:presLayoutVars>
          <dgm:bulletEnabled val="1"/>
        </dgm:presLayoutVars>
      </dgm:prSet>
      <dgm:spPr/>
    </dgm:pt>
    <dgm:pt modelId="{D3A276DA-6388-4554-B798-6FFBDF572325}" type="pres">
      <dgm:prSet presAssocID="{DA0A06D9-C421-47DA-BEF1-A09A6670E923}" presName="sp" presStyleCnt="0"/>
      <dgm:spPr/>
    </dgm:pt>
    <dgm:pt modelId="{EA1478E5-6151-4601-9C7C-414CDCD1716D}" type="pres">
      <dgm:prSet presAssocID="{66FDC8B5-9F36-44A4-95EA-54284C7F24FB}" presName="linNode" presStyleCnt="0"/>
      <dgm:spPr/>
    </dgm:pt>
    <dgm:pt modelId="{36591023-0C30-41C9-B4FD-5836A3F48B2D}" type="pres">
      <dgm:prSet presAssocID="{66FDC8B5-9F36-44A4-95EA-54284C7F24FB}" presName="parentText" presStyleLbl="node1" presStyleIdx="1" presStyleCnt="3">
        <dgm:presLayoutVars>
          <dgm:chMax val="1"/>
          <dgm:bulletEnabled val="1"/>
        </dgm:presLayoutVars>
      </dgm:prSet>
      <dgm:spPr/>
    </dgm:pt>
    <dgm:pt modelId="{F1378829-1D32-4F68-963A-B8C6C08173B2}" type="pres">
      <dgm:prSet presAssocID="{66FDC8B5-9F36-44A4-95EA-54284C7F24FB}" presName="descendantText" presStyleLbl="alignAccFollowNode1" presStyleIdx="1" presStyleCnt="3">
        <dgm:presLayoutVars>
          <dgm:bulletEnabled val="1"/>
        </dgm:presLayoutVars>
      </dgm:prSet>
      <dgm:spPr/>
    </dgm:pt>
    <dgm:pt modelId="{13B460BC-85CD-4975-8C40-48AACF109B9B}" type="pres">
      <dgm:prSet presAssocID="{382EC94C-17CC-411B-87C7-290F4163250F}" presName="sp" presStyleCnt="0"/>
      <dgm:spPr/>
    </dgm:pt>
    <dgm:pt modelId="{5A302FC1-1EA2-4DD8-A493-391A1F156BC3}" type="pres">
      <dgm:prSet presAssocID="{0202CD84-6413-4E3D-B939-09817582C4D3}" presName="linNode" presStyleCnt="0"/>
      <dgm:spPr/>
    </dgm:pt>
    <dgm:pt modelId="{608F8F43-6ABB-44C7-8E6F-EAAD257F09AB}" type="pres">
      <dgm:prSet presAssocID="{0202CD84-6413-4E3D-B939-09817582C4D3}" presName="parentText" presStyleLbl="node1" presStyleIdx="2" presStyleCnt="3">
        <dgm:presLayoutVars>
          <dgm:chMax val="1"/>
          <dgm:bulletEnabled val="1"/>
        </dgm:presLayoutVars>
      </dgm:prSet>
      <dgm:spPr/>
    </dgm:pt>
    <dgm:pt modelId="{187CF72E-CC7D-4F61-95D8-195270FF233E}" type="pres">
      <dgm:prSet presAssocID="{0202CD84-6413-4E3D-B939-09817582C4D3}" presName="descendantText" presStyleLbl="alignAccFollowNode1" presStyleIdx="2" presStyleCnt="3">
        <dgm:presLayoutVars>
          <dgm:bulletEnabled val="1"/>
        </dgm:presLayoutVars>
      </dgm:prSet>
      <dgm:spPr/>
    </dgm:pt>
  </dgm:ptLst>
  <dgm:cxnLst>
    <dgm:cxn modelId="{95BC7219-C8F9-4B8E-8EC3-F9D19F1BCC07}" type="presOf" srcId="{0DBC61B4-5101-4B88-A95D-70AD6DDC0348}" destId="{187CF72E-CC7D-4F61-95D8-195270FF233E}" srcOrd="0" destOrd="0" presId="urn:microsoft.com/office/officeart/2005/8/layout/vList5"/>
    <dgm:cxn modelId="{1D7F7727-DE27-4B33-B6E4-54FA1AE7A8E3}" type="presOf" srcId="{0DFB4734-AAC7-42DC-B343-67928B2D3C8A}" destId="{C7B76E42-F474-4412-A81F-750BD2008BB0}" srcOrd="0" destOrd="0" presId="urn:microsoft.com/office/officeart/2005/8/layout/vList5"/>
    <dgm:cxn modelId="{BD3C9028-A70A-46BB-952B-9D2ABE9C6702}" type="presOf" srcId="{05AC3CFA-051F-4A2A-82A4-623E7859DCB6}" destId="{00C12F68-A363-48FC-AD6F-CC2F32DF46DA}" srcOrd="0" destOrd="0" presId="urn:microsoft.com/office/officeart/2005/8/layout/vList5"/>
    <dgm:cxn modelId="{C2CAFF31-955E-4028-8FE0-18E91262384A}" srcId="{5DFBD06A-9AD6-40CD-901C-16A4C2219409}" destId="{586AD112-BD28-43FA-B088-2E750F0FFABC}" srcOrd="1" destOrd="0" parTransId="{C7F60AE8-5244-4DF4-B5BE-FCB765AC3579}" sibTransId="{96B1A996-CB07-4713-8301-CFB8150089D2}"/>
    <dgm:cxn modelId="{91E4B45C-1BED-458F-94CA-3330834886E0}" type="presOf" srcId="{5DFBD06A-9AD6-40CD-901C-16A4C2219409}" destId="{AD21FB38-439B-4BEC-A6C6-D2F03CEDC2ED}" srcOrd="0" destOrd="0" presId="urn:microsoft.com/office/officeart/2005/8/layout/vList5"/>
    <dgm:cxn modelId="{F3E8975E-6C73-4055-8EB1-4FDAEBEF4956}" srcId="{0202CD84-6413-4E3D-B939-09817582C4D3}" destId="{0DBC61B4-5101-4B88-A95D-70AD6DDC0348}" srcOrd="0" destOrd="0" parTransId="{AAE69C36-A7BB-4E7C-A1D2-3273A6CA5D37}" sibTransId="{26F86AE4-F247-40DA-9531-34E4D3308789}"/>
    <dgm:cxn modelId="{8E17CB61-D602-4001-801A-275128A2E5C5}" type="presOf" srcId="{0202CD84-6413-4E3D-B939-09817582C4D3}" destId="{608F8F43-6ABB-44C7-8E6F-EAAD257F09AB}" srcOrd="0" destOrd="0" presId="urn:microsoft.com/office/officeart/2005/8/layout/vList5"/>
    <dgm:cxn modelId="{06C5F943-1F45-4CCC-ACB5-583587674345}" srcId="{0DFB4734-AAC7-42DC-B343-67928B2D3C8A}" destId="{5DFBD06A-9AD6-40CD-901C-16A4C2219409}" srcOrd="0" destOrd="0" parTransId="{81E83471-027C-4D27-9B58-772E98DBFA25}" sibTransId="{DA0A06D9-C421-47DA-BEF1-A09A6670E923}"/>
    <dgm:cxn modelId="{196F3B83-FE47-4F43-A0B2-65C327404F6A}" srcId="{0DFB4734-AAC7-42DC-B343-67928B2D3C8A}" destId="{66FDC8B5-9F36-44A4-95EA-54284C7F24FB}" srcOrd="1" destOrd="0" parTransId="{ECBE54B4-2B72-46F1-8EE8-E65085DBE7D0}" sibTransId="{382EC94C-17CC-411B-87C7-290F4163250F}"/>
    <dgm:cxn modelId="{E9E9C4AE-3FF8-4C14-BB0E-D00490FD1AB3}" type="presOf" srcId="{586AD112-BD28-43FA-B088-2E750F0FFABC}" destId="{00C12F68-A363-48FC-AD6F-CC2F32DF46DA}" srcOrd="0" destOrd="1" presId="urn:microsoft.com/office/officeart/2005/8/layout/vList5"/>
    <dgm:cxn modelId="{CF8FFADC-2A78-42CC-A5AF-71CFBFBB1DD1}" type="presOf" srcId="{D7D20E80-AB32-45A2-9E14-7AFC5B462906}" destId="{F1378829-1D32-4F68-963A-B8C6C08173B2}" srcOrd="0" destOrd="0" presId="urn:microsoft.com/office/officeart/2005/8/layout/vList5"/>
    <dgm:cxn modelId="{4201BDDD-E991-463F-B986-9D65B4EAD3AF}" srcId="{66FDC8B5-9F36-44A4-95EA-54284C7F24FB}" destId="{D7D20E80-AB32-45A2-9E14-7AFC5B462906}" srcOrd="0" destOrd="0" parTransId="{C8633996-F29B-418F-858B-6D125EED1304}" sibTransId="{89BFF77E-F182-405E-BC82-442C049B02BA}"/>
    <dgm:cxn modelId="{5BF557E2-AB4D-4D97-910E-AA02DDF6698E}" type="presOf" srcId="{66FDC8B5-9F36-44A4-95EA-54284C7F24FB}" destId="{36591023-0C30-41C9-B4FD-5836A3F48B2D}" srcOrd="0" destOrd="0" presId="urn:microsoft.com/office/officeart/2005/8/layout/vList5"/>
    <dgm:cxn modelId="{6D1A98F1-E42C-4227-A7B4-7819BC84BE77}" srcId="{0DFB4734-AAC7-42DC-B343-67928B2D3C8A}" destId="{0202CD84-6413-4E3D-B939-09817582C4D3}" srcOrd="2" destOrd="0" parTransId="{EEFE2830-263E-483F-B5D6-43DF62677198}" sibTransId="{158BF626-3957-4733-B819-A8C438E7A773}"/>
    <dgm:cxn modelId="{93E875F3-2360-4AE9-A44A-D83F13411B23}" srcId="{5DFBD06A-9AD6-40CD-901C-16A4C2219409}" destId="{05AC3CFA-051F-4A2A-82A4-623E7859DCB6}" srcOrd="0" destOrd="0" parTransId="{9145B369-F903-4618-A1AE-573ED217F482}" sibTransId="{22F26D2D-53FB-4AC1-9551-D23A630533EE}"/>
    <dgm:cxn modelId="{20CE233F-4FF9-4404-97DF-B7F6DD0F02C7}" type="presParOf" srcId="{C7B76E42-F474-4412-A81F-750BD2008BB0}" destId="{7174D039-1ECB-4493-9E89-A6008C0D64B9}" srcOrd="0" destOrd="0" presId="urn:microsoft.com/office/officeart/2005/8/layout/vList5"/>
    <dgm:cxn modelId="{D9566004-E361-4A09-B9E1-7E3A6D00FB1C}" type="presParOf" srcId="{7174D039-1ECB-4493-9E89-A6008C0D64B9}" destId="{AD21FB38-439B-4BEC-A6C6-D2F03CEDC2ED}" srcOrd="0" destOrd="0" presId="urn:microsoft.com/office/officeart/2005/8/layout/vList5"/>
    <dgm:cxn modelId="{F72AB5CA-13DE-4F6A-AE45-9C1D218673DB}" type="presParOf" srcId="{7174D039-1ECB-4493-9E89-A6008C0D64B9}" destId="{00C12F68-A363-48FC-AD6F-CC2F32DF46DA}" srcOrd="1" destOrd="0" presId="urn:microsoft.com/office/officeart/2005/8/layout/vList5"/>
    <dgm:cxn modelId="{45C12262-C300-4630-B3ED-1C392AF8B7E9}" type="presParOf" srcId="{C7B76E42-F474-4412-A81F-750BD2008BB0}" destId="{D3A276DA-6388-4554-B798-6FFBDF572325}" srcOrd="1" destOrd="0" presId="urn:microsoft.com/office/officeart/2005/8/layout/vList5"/>
    <dgm:cxn modelId="{D66D265B-6C5A-4B4D-9203-E1F471F18FD8}" type="presParOf" srcId="{C7B76E42-F474-4412-A81F-750BD2008BB0}" destId="{EA1478E5-6151-4601-9C7C-414CDCD1716D}" srcOrd="2" destOrd="0" presId="urn:microsoft.com/office/officeart/2005/8/layout/vList5"/>
    <dgm:cxn modelId="{0925100B-1C3D-4898-8FF8-C05A6C5331FE}" type="presParOf" srcId="{EA1478E5-6151-4601-9C7C-414CDCD1716D}" destId="{36591023-0C30-41C9-B4FD-5836A3F48B2D}" srcOrd="0" destOrd="0" presId="urn:microsoft.com/office/officeart/2005/8/layout/vList5"/>
    <dgm:cxn modelId="{298DC4EE-9A76-4CE4-8875-234729F2686A}" type="presParOf" srcId="{EA1478E5-6151-4601-9C7C-414CDCD1716D}" destId="{F1378829-1D32-4F68-963A-B8C6C08173B2}" srcOrd="1" destOrd="0" presId="urn:microsoft.com/office/officeart/2005/8/layout/vList5"/>
    <dgm:cxn modelId="{0607855A-BEEB-43ED-BF3F-B199E206CCC0}" type="presParOf" srcId="{C7B76E42-F474-4412-A81F-750BD2008BB0}" destId="{13B460BC-85CD-4975-8C40-48AACF109B9B}" srcOrd="3" destOrd="0" presId="urn:microsoft.com/office/officeart/2005/8/layout/vList5"/>
    <dgm:cxn modelId="{DE6A23F9-EE05-4006-A58F-F215930269EA}" type="presParOf" srcId="{C7B76E42-F474-4412-A81F-750BD2008BB0}" destId="{5A302FC1-1EA2-4DD8-A493-391A1F156BC3}" srcOrd="4" destOrd="0" presId="urn:microsoft.com/office/officeart/2005/8/layout/vList5"/>
    <dgm:cxn modelId="{AA7A27FF-9DDE-413D-9FF7-94F5BC52DAD9}" type="presParOf" srcId="{5A302FC1-1EA2-4DD8-A493-391A1F156BC3}" destId="{608F8F43-6ABB-44C7-8E6F-EAAD257F09AB}" srcOrd="0" destOrd="0" presId="urn:microsoft.com/office/officeart/2005/8/layout/vList5"/>
    <dgm:cxn modelId="{262212FD-3D29-4FE8-BBE4-CE28CE73DAF7}" type="presParOf" srcId="{5A302FC1-1EA2-4DD8-A493-391A1F156BC3}" destId="{187CF72E-CC7D-4F61-95D8-195270FF233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12F68-A363-48FC-AD6F-CC2F32DF46DA}">
      <dsp:nvSpPr>
        <dsp:cNvPr id="0" name=""/>
        <dsp:cNvSpPr/>
      </dsp:nvSpPr>
      <dsp:spPr>
        <a:xfrm rot="5400000">
          <a:off x="7222549" y="-2959186"/>
          <a:ext cx="1122729" cy="7326037"/>
        </a:xfrm>
        <a:prstGeom prst="round2SameRect">
          <a:avLst/>
        </a:prstGeom>
        <a:solidFill>
          <a:schemeClr val="bg1">
            <a:lumMod val="95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baseline="0" dirty="0"/>
            <a:t>1-2 slides per tissue submission </a:t>
          </a:r>
          <a:endParaRPr lang="en-US" sz="2600" kern="1200" dirty="0"/>
        </a:p>
        <a:p>
          <a:pPr marL="228600" lvl="1" indent="-228600" algn="l" defTabSz="1155700">
            <a:lnSpc>
              <a:spcPct val="90000"/>
            </a:lnSpc>
            <a:spcBef>
              <a:spcPct val="0"/>
            </a:spcBef>
            <a:spcAft>
              <a:spcPct val="15000"/>
            </a:spcAft>
            <a:buChar char="•"/>
          </a:pPr>
          <a:r>
            <a:rPr lang="en-US" sz="2600" kern="1200" baseline="0" dirty="0"/>
            <a:t>Currently 15-20 slide boxes which have ~800 slides</a:t>
          </a:r>
          <a:endParaRPr lang="en-US" sz="2600" kern="1200" dirty="0"/>
        </a:p>
      </dsp:txBody>
      <dsp:txXfrm rot="-5400000">
        <a:off x="4120896" y="197274"/>
        <a:ext cx="7271230" cy="1013115"/>
      </dsp:txXfrm>
    </dsp:sp>
    <dsp:sp modelId="{AD21FB38-439B-4BEC-A6C6-D2F03CEDC2ED}">
      <dsp:nvSpPr>
        <dsp:cNvPr id="0" name=""/>
        <dsp:cNvSpPr/>
      </dsp:nvSpPr>
      <dsp:spPr>
        <a:xfrm>
          <a:off x="0" y="2126"/>
          <a:ext cx="4120895" cy="1403411"/>
        </a:xfrm>
        <a:prstGeom prst="roundRect">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baseline="0" dirty="0"/>
            <a:t>Slides stained by FMI including most PD-L1 stained slides and some H&amp;E-stained slides (if FMI did not receive an H&amp;E slide from site and did the H&amp;E staining themselves)</a:t>
          </a:r>
          <a:endParaRPr lang="en-US" sz="1700" kern="1200" dirty="0"/>
        </a:p>
      </dsp:txBody>
      <dsp:txXfrm>
        <a:off x="68509" y="70635"/>
        <a:ext cx="3983877" cy="1266393"/>
      </dsp:txXfrm>
    </dsp:sp>
    <dsp:sp modelId="{F1378829-1D32-4F68-963A-B8C6C08173B2}">
      <dsp:nvSpPr>
        <dsp:cNvPr id="0" name=""/>
        <dsp:cNvSpPr/>
      </dsp:nvSpPr>
      <dsp:spPr>
        <a:xfrm rot="5400000">
          <a:off x="7222549" y="-1485604"/>
          <a:ext cx="1122729" cy="7326037"/>
        </a:xfrm>
        <a:prstGeom prst="round2SameRect">
          <a:avLst/>
        </a:prstGeom>
        <a:solidFill>
          <a:schemeClr val="bg1">
            <a:lumMod val="95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baseline="0" dirty="0"/>
            <a:t>FMI-stained H&amp;E and PD-L1 slides are stored on an </a:t>
          </a:r>
          <a:r>
            <a:rPr lang="en-US" sz="2600" kern="1200" baseline="0" dirty="0" err="1"/>
            <a:t>Aperio</a:t>
          </a:r>
          <a:r>
            <a:rPr lang="en-US" sz="2600" kern="1200" baseline="0" dirty="0"/>
            <a:t> imaging system</a:t>
          </a:r>
          <a:endParaRPr lang="en-US" sz="2600" kern="1200" dirty="0"/>
        </a:p>
      </dsp:txBody>
      <dsp:txXfrm rot="-5400000">
        <a:off x="4120896" y="1670856"/>
        <a:ext cx="7271230" cy="1013115"/>
      </dsp:txXfrm>
    </dsp:sp>
    <dsp:sp modelId="{36591023-0C30-41C9-B4FD-5836A3F48B2D}">
      <dsp:nvSpPr>
        <dsp:cNvPr id="0" name=""/>
        <dsp:cNvSpPr/>
      </dsp:nvSpPr>
      <dsp:spPr>
        <a:xfrm>
          <a:off x="0" y="1475708"/>
          <a:ext cx="4120895" cy="1403411"/>
        </a:xfrm>
        <a:prstGeom prst="roundRect">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baseline="0"/>
            <a:t>Digital images of H+E and PD-L1 slides</a:t>
          </a:r>
          <a:endParaRPr lang="en-US" sz="1700" kern="1200"/>
        </a:p>
      </dsp:txBody>
      <dsp:txXfrm>
        <a:off x="68509" y="1544217"/>
        <a:ext cx="3983877" cy="1266393"/>
      </dsp:txXfrm>
    </dsp:sp>
    <dsp:sp modelId="{187CF72E-CC7D-4F61-95D8-195270FF233E}">
      <dsp:nvSpPr>
        <dsp:cNvPr id="0" name=""/>
        <dsp:cNvSpPr/>
      </dsp:nvSpPr>
      <dsp:spPr>
        <a:xfrm rot="5400000">
          <a:off x="7222549" y="-12021"/>
          <a:ext cx="1122729" cy="7326037"/>
        </a:xfrm>
        <a:prstGeom prst="round2SameRect">
          <a:avLst/>
        </a:prstGeom>
        <a:solidFill>
          <a:schemeClr val="bg1">
            <a:lumMod val="95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baseline="0" dirty="0"/>
            <a:t>1676 samples of residual extracted DNA from ctDNA submissions</a:t>
          </a:r>
          <a:endParaRPr lang="en-US" sz="2600" kern="1200" dirty="0"/>
        </a:p>
      </dsp:txBody>
      <dsp:txXfrm rot="-5400000">
        <a:off x="4120896" y="3144440"/>
        <a:ext cx="7271230" cy="1013115"/>
      </dsp:txXfrm>
    </dsp:sp>
    <dsp:sp modelId="{608F8F43-6ABB-44C7-8E6F-EAAD257F09AB}">
      <dsp:nvSpPr>
        <dsp:cNvPr id="0" name=""/>
        <dsp:cNvSpPr/>
      </dsp:nvSpPr>
      <dsp:spPr>
        <a:xfrm>
          <a:off x="0" y="2949290"/>
          <a:ext cx="4120895" cy="1403411"/>
        </a:xfrm>
        <a:prstGeom prst="roundRect">
          <a:avLst/>
        </a:prstGeom>
        <a:solidFill>
          <a:schemeClr val="accent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baseline="0" dirty="0"/>
            <a:t>Residual extracted DNA from ctDNA submissions</a:t>
          </a:r>
          <a:endParaRPr lang="en-US" sz="1700" kern="1200" dirty="0"/>
        </a:p>
      </dsp:txBody>
      <dsp:txXfrm>
        <a:off x="68509" y="3017799"/>
        <a:ext cx="3983877" cy="126639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B6576-50A7-4322-990B-C7D675535A27}"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96EA6-5E05-4628-B03F-7C9857F1A519}" type="slidenum">
              <a:rPr lang="en-US" smtClean="0"/>
              <a:t>‹#›</a:t>
            </a:fld>
            <a:endParaRPr lang="en-US"/>
          </a:p>
        </p:txBody>
      </p:sp>
    </p:spTree>
    <p:extLst>
      <p:ext uri="{BB962C8B-B14F-4D97-AF65-F5344CB8AC3E}">
        <p14:creationId xmlns:p14="http://schemas.microsoft.com/office/powerpoint/2010/main" val="352834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Accrual Timelines:</a:t>
            </a:r>
          </a:p>
          <a:p>
            <a:r>
              <a:rPr lang="en-US" dirty="0"/>
              <a:t>TP53: Accrual 15-25 pts/year </a:t>
            </a:r>
          </a:p>
          <a:p>
            <a:r>
              <a:rPr lang="en-US" dirty="0"/>
              <a:t>STK11: 6-11 pts/year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others: 14-24 pts/year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Interim at 20 pt mark in cohort 1/3 and 15 in cohort 2 – removed</a:t>
            </a:r>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Amendment 3</a:t>
            </a:r>
          </a:p>
          <a:p>
            <a:pPr lvl="1"/>
            <a:r>
              <a:rPr lang="en-US" dirty="0"/>
              <a:t>Allows pts with untreated asymptomatic brain </a:t>
            </a:r>
            <a:r>
              <a:rPr lang="en-US" dirty="0" err="1"/>
              <a:t>mets</a:t>
            </a:r>
            <a:endParaRPr lang="en-US" dirty="0"/>
          </a:p>
          <a:p>
            <a:pPr lvl="1"/>
            <a:r>
              <a:rPr lang="en-US" dirty="0"/>
              <a:t>Shorter washouts for prior anti-cancer systemic treatments &amp; radiation</a:t>
            </a:r>
          </a:p>
          <a:p>
            <a:pPr lvl="1"/>
            <a:r>
              <a:rPr lang="en-US" dirty="0"/>
              <a:t>Shorter washout &amp; clarification of DDI </a:t>
            </a:r>
          </a:p>
          <a:p>
            <a:pPr lvl="1"/>
            <a:r>
              <a:rPr lang="en-US" dirty="0"/>
              <a:t>Eligibility lab thresholds liberalized (e.g., ANC, Cr)</a:t>
            </a:r>
          </a:p>
          <a:p>
            <a:pPr lvl="1"/>
            <a:r>
              <a:rPr lang="en-US" dirty="0"/>
              <a:t>Removal of interim analysis</a:t>
            </a:r>
          </a:p>
          <a:p>
            <a:pPr lvl="1"/>
            <a:endParaRPr lang="en-US" dirty="0"/>
          </a:p>
          <a:p>
            <a:pPr marL="0" marR="0">
              <a:lnSpc>
                <a:spcPct val="107000"/>
              </a:lnSpc>
              <a:spcBef>
                <a:spcPts val="0"/>
              </a:spcBef>
              <a:spcAft>
                <a:spcPts val="80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i="0" dirty="0">
                <a:solidFill>
                  <a:srgbClr val="242424"/>
                </a:solidFill>
                <a:effectLst/>
                <a:latin typeface="Calibri" panose="020F0502020204030204" pitchFamily="34" charset="0"/>
              </a:rPr>
              <a:t>Prior to Revision 3, the average accrual rate was 4-5 patients/month.  Since April, the average rate has been 2-3 patients/month.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a:p>
            <a:pPr lvl="1"/>
            <a:endParaRPr lang="en-US" dirty="0"/>
          </a:p>
          <a:p>
            <a:pPr lvl="1"/>
            <a:r>
              <a:rPr lang="en-US" dirty="0"/>
              <a:t>Rationale</a:t>
            </a:r>
          </a:p>
          <a:p>
            <a:r>
              <a:rPr lang="en-US" dirty="0"/>
              <a:t>Doubles Amgen CodeBreaK100 sample size</a:t>
            </a:r>
          </a:p>
          <a:p>
            <a:r>
              <a:rPr lang="en-US" dirty="0"/>
              <a:t>Rigorous upfront co-mutation biomarker definitions - accounts for co-occurring mutations</a:t>
            </a:r>
          </a:p>
          <a:p>
            <a:r>
              <a:rPr lang="en-US" dirty="0"/>
              <a:t>Expected 95% CI narrower around point estimates of ORR</a:t>
            </a:r>
          </a:p>
          <a:p>
            <a:r>
              <a:rPr lang="en-US" dirty="0"/>
              <a:t>Enhanced diversity</a:t>
            </a:r>
          </a:p>
          <a:p>
            <a:endParaRPr lang="en-US" dirty="0"/>
          </a:p>
        </p:txBody>
      </p:sp>
      <p:sp>
        <p:nvSpPr>
          <p:cNvPr id="4" name="Slide Number Placeholder 3"/>
          <p:cNvSpPr>
            <a:spLocks noGrp="1"/>
          </p:cNvSpPr>
          <p:nvPr>
            <p:ph type="sldNum" sz="quarter" idx="5"/>
          </p:nvPr>
        </p:nvSpPr>
        <p:spPr/>
        <p:txBody>
          <a:bodyPr/>
          <a:lstStyle/>
          <a:p>
            <a:fld id="{93F96EA6-5E05-4628-B03F-7C9857F1A519}" type="slidenum">
              <a:rPr lang="en-US" smtClean="0"/>
              <a:t>24</a:t>
            </a:fld>
            <a:endParaRPr lang="en-US"/>
          </a:p>
        </p:txBody>
      </p:sp>
    </p:spTree>
    <p:extLst>
      <p:ext uri="{BB962C8B-B14F-4D97-AF65-F5344CB8AC3E}">
        <p14:creationId xmlns:p14="http://schemas.microsoft.com/office/powerpoint/2010/main" val="11689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Accrual Timelines:</a:t>
            </a:r>
          </a:p>
          <a:p>
            <a:r>
              <a:rPr lang="en-US" dirty="0"/>
              <a:t>TP53: Accrual 15-25 pts/year </a:t>
            </a:r>
          </a:p>
          <a:p>
            <a:r>
              <a:rPr lang="en-US" dirty="0"/>
              <a:t>STK11: 6-11 pts/year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others: 14-24 pts/year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Interim at 20 pt mark in cohort 1/3 and 15 in cohort 2 – removed</a:t>
            </a:r>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Amendment 3</a:t>
            </a:r>
          </a:p>
          <a:p>
            <a:pPr lvl="1"/>
            <a:r>
              <a:rPr lang="en-US" dirty="0"/>
              <a:t>Allows pts with untreated asymptomatic brain </a:t>
            </a:r>
            <a:r>
              <a:rPr lang="en-US" dirty="0" err="1"/>
              <a:t>mets</a:t>
            </a:r>
            <a:endParaRPr lang="en-US" dirty="0"/>
          </a:p>
          <a:p>
            <a:pPr lvl="1"/>
            <a:r>
              <a:rPr lang="en-US" dirty="0"/>
              <a:t>Shorter washouts for prior anti-cancer systemic treatments &amp; radiation</a:t>
            </a:r>
          </a:p>
          <a:p>
            <a:pPr lvl="1"/>
            <a:r>
              <a:rPr lang="en-US" dirty="0"/>
              <a:t>Shorter washout &amp; clarification of DDI </a:t>
            </a:r>
          </a:p>
          <a:p>
            <a:pPr lvl="1"/>
            <a:r>
              <a:rPr lang="en-US" dirty="0"/>
              <a:t>Eligibility lab thresholds liberalized (e.g., ANC, Cr)</a:t>
            </a:r>
          </a:p>
          <a:p>
            <a:pPr lvl="1"/>
            <a:r>
              <a:rPr lang="en-US" dirty="0"/>
              <a:t>Removal of interim analysis</a:t>
            </a:r>
          </a:p>
          <a:p>
            <a:pPr lvl="1"/>
            <a:endParaRPr lang="en-US" dirty="0"/>
          </a:p>
          <a:p>
            <a:pPr marL="0" marR="0">
              <a:lnSpc>
                <a:spcPct val="107000"/>
              </a:lnSpc>
              <a:spcBef>
                <a:spcPts val="0"/>
              </a:spcBef>
              <a:spcAft>
                <a:spcPts val="800"/>
              </a:spcAft>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i="0" dirty="0">
                <a:solidFill>
                  <a:srgbClr val="242424"/>
                </a:solidFill>
                <a:effectLst/>
                <a:latin typeface="Calibri" panose="020F0502020204030204" pitchFamily="34" charset="0"/>
              </a:rPr>
              <a:t>Prior to Revision 3, the average accrual rate was 4-5 patients/month.  Since April, the average rate has been 2-3 patients/month.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a:p>
            <a:pPr lvl="1"/>
            <a:endParaRPr lang="en-US" dirty="0"/>
          </a:p>
          <a:p>
            <a:pPr lvl="1"/>
            <a:r>
              <a:rPr lang="en-US" dirty="0"/>
              <a:t>Rationale</a:t>
            </a:r>
          </a:p>
          <a:p>
            <a:r>
              <a:rPr lang="en-US" dirty="0"/>
              <a:t>Doubles Amgen CodeBreaK100 sample size</a:t>
            </a:r>
          </a:p>
          <a:p>
            <a:r>
              <a:rPr lang="en-US" dirty="0"/>
              <a:t>Rigorous upfront co-mutation biomarker definitions - accounts for co-occurring mutations</a:t>
            </a:r>
          </a:p>
          <a:p>
            <a:r>
              <a:rPr lang="en-US" dirty="0"/>
              <a:t>Expected 95% CI narrower around point estimates of ORR</a:t>
            </a:r>
          </a:p>
          <a:p>
            <a:r>
              <a:rPr lang="en-US" dirty="0"/>
              <a:t>Enhanced diversity</a:t>
            </a:r>
          </a:p>
          <a:p>
            <a:endParaRPr lang="en-US" dirty="0"/>
          </a:p>
        </p:txBody>
      </p:sp>
      <p:sp>
        <p:nvSpPr>
          <p:cNvPr id="4" name="Slide Number Placeholder 3"/>
          <p:cNvSpPr>
            <a:spLocks noGrp="1"/>
          </p:cNvSpPr>
          <p:nvPr>
            <p:ph type="sldNum" sz="quarter" idx="5"/>
          </p:nvPr>
        </p:nvSpPr>
        <p:spPr/>
        <p:txBody>
          <a:bodyPr/>
          <a:lstStyle/>
          <a:p>
            <a:fld id="{93F96EA6-5E05-4628-B03F-7C9857F1A519}" type="slidenum">
              <a:rPr lang="en-US" smtClean="0"/>
              <a:t>25</a:t>
            </a:fld>
            <a:endParaRPr lang="en-US"/>
          </a:p>
        </p:txBody>
      </p:sp>
    </p:spTree>
    <p:extLst>
      <p:ext uri="{BB962C8B-B14F-4D97-AF65-F5344CB8AC3E}">
        <p14:creationId xmlns:p14="http://schemas.microsoft.com/office/powerpoint/2010/main" val="422176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78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779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E3-7C1E-604C-A973-421AC64550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82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769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338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602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888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07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6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116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137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67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076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192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878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8A349-BF76-48FE-B072-F2BBD60BE8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03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7B6FA-6D80-484D-B659-47BCC4A3D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58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7B6FA-6D80-484D-B659-47BCC4A3D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57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98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Cohort 1 (co-mutation with </a:t>
            </a:r>
            <a:r>
              <a:rPr kumimoji="0" lang="en-US" sz="1200" b="1" i="1" u="sng" strike="noStrike" kern="1200" cap="none" spc="0" normalizeH="0" baseline="0" noProof="0" dirty="0">
                <a:ln>
                  <a:noFill/>
                </a:ln>
                <a:solidFill>
                  <a:prstClr val="black"/>
                </a:solidFill>
                <a:effectLst/>
                <a:uLnTx/>
                <a:uFillTx/>
                <a:latin typeface="Calibri" panose="020F0502020204030204"/>
                <a:ea typeface="+mn-ea"/>
                <a:cs typeface="+mn-cs"/>
              </a:rPr>
              <a:t>TP53</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Presence of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TP53</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mutations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Wild Type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STK11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Wild Type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KEAP1,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Wild Type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NFE2L2,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Wild Type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CUL3.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Cohort 2 (co-mutation with </a:t>
            </a:r>
            <a:r>
              <a:rPr kumimoji="0" lang="en-US" sz="1200" b="1" i="1" u="sng" strike="noStrike" kern="1200" cap="none" spc="0" normalizeH="0" baseline="0" noProof="0" dirty="0">
                <a:ln>
                  <a:noFill/>
                </a:ln>
                <a:solidFill>
                  <a:prstClr val="black"/>
                </a:solidFill>
                <a:effectLst/>
                <a:uLnTx/>
                <a:uFillTx/>
                <a:latin typeface="Calibri" panose="020F0502020204030204"/>
                <a:ea typeface="+mn-ea"/>
                <a:cs typeface="+mn-cs"/>
              </a:rPr>
              <a:t>STK11</a:t>
            </a: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Presence of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STK11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co-mutations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Wild Type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TP53</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Wild Type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KEAP1,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Wild Type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NFE2L2,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Wild Type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CUL3.</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Cohort 3 (all others)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All participants not eligible for Cohorts 1 and 2 will be included in Cohort 3. Note that this includes participants with dual co-mutations in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STK11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TP53</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co-mutations in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KEAP1, NFE2L2, CUL3,</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 others; or lack of any co-mutations.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Statistics: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†Cohort 1/3: 90% power to rule out 14% response rate at 5% 1 sided type 1 error if true response rate at least 34%</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‡Cohort 2: 90% power to rule out 14% response rate at 5% 1-sided type 1 error if true response rate at least 40%.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049427-44E5-4C43-A230-0DDC5B8F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204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10/5/2023</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93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10/5/2023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59150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10/5/2023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67603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10/5/2023</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58942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533458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39687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221F580-C0C7-FE4A-BB06-8E6F259722CB}" type="datetime1">
              <a:rPr kumimoji="0" lang="en-US" sz="90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10/5/2023</a:t>
            </a:fld>
            <a:endParaRPr kumimoji="0" lang="en-US" sz="9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605F62"/>
                </a:solidFill>
                <a:effectLst/>
                <a:uLnTx/>
                <a:uFillTx/>
                <a:latin typeface="Calibri"/>
                <a:ea typeface="+mn-ea"/>
                <a:cs typeface="+mn-cs"/>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89790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in Aria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a:xfrm>
            <a:off x="171449" y="6582842"/>
            <a:ext cx="671979" cy="130805"/>
          </a:xfrm>
        </p:spPr>
        <p:txBody>
          <a:bodyPr/>
          <a:lstStyle>
            <a:lvl1pPr>
              <a:defRPr sz="638"/>
            </a:lvl1pPr>
          </a:lstStyle>
          <a:p>
            <a:fld id="{12F70CFD-9710-4089-87DC-BB2063401096}" type="datetime1">
              <a:rPr lang="en-US" smtClean="0"/>
              <a:pPr/>
              <a:t>10/5/2023</a:t>
            </a:fld>
            <a:endParaRPr lang="en-US"/>
          </a:p>
        </p:txBody>
      </p:sp>
      <p:sp>
        <p:nvSpPr>
          <p:cNvPr id="8" name="Slide Number Placeholder 7"/>
          <p:cNvSpPr>
            <a:spLocks noGrp="1"/>
          </p:cNvSpPr>
          <p:nvPr>
            <p:ph type="sldNum" sz="quarter" idx="11"/>
          </p:nvPr>
        </p:nvSpPr>
        <p:spPr>
          <a:xfrm>
            <a:off x="11672655" y="6582842"/>
            <a:ext cx="319319" cy="130805"/>
          </a:xfrm>
        </p:spPr>
        <p:txBody>
          <a:bodyPr/>
          <a:lstStyle>
            <a:lvl1pPr>
              <a:defRPr sz="638"/>
            </a:lvl1pPr>
          </a:lstStyle>
          <a:p>
            <a:fld id="{998F2653-C080-0C4A-91D4-B67D3091C686}" type="slidenum">
              <a:rPr lang="en-US" smtClean="0"/>
              <a:pPr/>
              <a:t>‹#›</a:t>
            </a:fld>
            <a:endParaRPr lang="en-US"/>
          </a:p>
        </p:txBody>
      </p:sp>
    </p:spTree>
    <p:extLst>
      <p:ext uri="{BB962C8B-B14F-4D97-AF65-F5344CB8AC3E}">
        <p14:creationId xmlns:p14="http://schemas.microsoft.com/office/powerpoint/2010/main" val="319799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1" y="1261872"/>
            <a:ext cx="10970679" cy="4846320"/>
          </a:xfrm>
        </p:spPr>
        <p:txBody>
          <a:bodyPr/>
          <a:lstStyle>
            <a:lvl1pPr marL="0" indent="0">
              <a:spcBef>
                <a:spcPts val="600"/>
              </a:spcBef>
              <a:defRPr>
                <a:solidFill>
                  <a:srgbClr val="1C3B61"/>
                </a:solidFill>
              </a:defRPr>
            </a:lvl1pPr>
            <a:lvl2pPr marL="579250" indent="-118833">
              <a:spcBef>
                <a:spcPts val="600"/>
              </a:spcBef>
              <a:spcAft>
                <a:spcPts val="900"/>
              </a:spcAft>
              <a:buFont typeface="Arial"/>
              <a:buChar char="•"/>
              <a:defRPr sz="1799" baseline="0">
                <a:solidFill>
                  <a:srgbClr val="1C3B61"/>
                </a:solidFill>
              </a:defRPr>
            </a:lvl2pPr>
            <a:lvl3pPr marL="685577" indent="-111090">
              <a:spcBef>
                <a:spcPts val="300"/>
              </a:spcBef>
              <a:buFont typeface="Lucida Grande"/>
              <a:buChar char="-"/>
              <a:defRPr sz="140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3" y="6492875"/>
            <a:ext cx="3409950" cy="228600"/>
          </a:xfrm>
          <a:prstGeom prst="rect">
            <a:avLst/>
          </a:prstGeom>
        </p:spPr>
        <p:txBody>
          <a:bodyPr/>
          <a:lstStyle>
            <a:lvl1pPr>
              <a:defRPr/>
            </a:lvl1pPr>
          </a:lstStyle>
          <a:p>
            <a:pPr>
              <a:defRPr/>
            </a:pPr>
            <a:r>
              <a:rPr lang="en-US" altLang="en-US"/>
              <a:t>© Fred Hutchinson Cancer Research Center </a:t>
            </a:r>
          </a:p>
        </p:txBody>
      </p:sp>
      <p:sp>
        <p:nvSpPr>
          <p:cNvPr id="5" name="Rectangle 12"/>
          <p:cNvSpPr>
            <a:spLocks noGrp="1" noChangeArrowheads="1"/>
          </p:cNvSpPr>
          <p:nvPr>
            <p:ph type="sldNum" sz="quarter" idx="14"/>
          </p:nvPr>
        </p:nvSpPr>
        <p:spPr>
          <a:xfrm>
            <a:off x="11201401" y="6492875"/>
            <a:ext cx="500063" cy="228600"/>
          </a:xfrm>
          <a:prstGeom prst="rect">
            <a:avLst/>
          </a:prstGeom>
        </p:spPr>
        <p:txBody>
          <a:bodyPr/>
          <a:lstStyle>
            <a:lvl1pPr>
              <a:defRPr/>
            </a:lvl1pPr>
          </a:lstStyle>
          <a:p>
            <a:pPr>
              <a:defRPr/>
            </a:pPr>
            <a:fld id="{42940256-B450-4DEA-8374-296DDF03F6FC}" type="slidenum">
              <a:rPr lang="en-US" altLang="en-US"/>
              <a:pPr>
                <a:defRPr/>
              </a:pPr>
              <a:t>‹#›</a:t>
            </a:fld>
            <a:endParaRPr lang="en-US" altLang="en-US"/>
          </a:p>
        </p:txBody>
      </p:sp>
    </p:spTree>
    <p:extLst>
      <p:ext uri="{BB962C8B-B14F-4D97-AF65-F5344CB8AC3E}">
        <p14:creationId xmlns:p14="http://schemas.microsoft.com/office/powerpoint/2010/main" val="4198438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0" name="Picture 9">
            <a:extLst>
              <a:ext uri="{FF2B5EF4-FFF2-40B4-BE49-F238E27FC236}">
                <a16:creationId xmlns:a16="http://schemas.microsoft.com/office/drawing/2014/main" id="{D6D44938-9B1A-4A09-8B5B-C95804F46303}"/>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271331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2292850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95269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10/5/2023</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6788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458240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4011215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512717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dirty="0"/>
              <a:t>Click to edit Master title style</a:t>
            </a:r>
          </a:p>
        </p:txBody>
      </p:sp>
    </p:spTree>
    <p:extLst>
      <p:ext uri="{BB962C8B-B14F-4D97-AF65-F5344CB8AC3E}">
        <p14:creationId xmlns:p14="http://schemas.microsoft.com/office/powerpoint/2010/main" val="1357916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5"/>
          <p:cNvSpPr>
            <a:spLocks noGrp="1"/>
          </p:cNvSpPr>
          <p:nvPr>
            <p:ph type="body" sz="quarter" idx="11"/>
          </p:nvPr>
        </p:nvSpPr>
        <p:spPr bwMode="blackWhite">
          <a:xfrm>
            <a:off x="438151" y="1335314"/>
            <a:ext cx="11324357" cy="4855936"/>
          </a:xfrm>
          <a:prstGeom prst="rect">
            <a:avLst/>
          </a:prstGeom>
        </p:spPr>
        <p:txBody>
          <a:bodyPr vert="horz">
            <a:normAutofit/>
          </a:bodyPr>
          <a:lstStyle>
            <a:lvl1pPr marL="623888" indent="-623888">
              <a:lnSpc>
                <a:spcPct val="110000"/>
              </a:lnSpc>
              <a:spcBef>
                <a:spcPts val="0"/>
              </a:spcBef>
              <a:spcAft>
                <a:spcPts val="1200"/>
              </a:spcAft>
              <a:buClrTx/>
              <a:buSzPct val="100000"/>
              <a:buFont typeface="Arial" panose="020B0604020202020204" pitchFamily="34" charset="0"/>
              <a:buChar char="•"/>
              <a:defRPr sz="3600" baseline="0">
                <a:solidFill>
                  <a:schemeClr val="tx1"/>
                </a:solidFill>
                <a:latin typeface="Arial" panose="020B0604020202020204" pitchFamily="34" charset="0"/>
                <a:cs typeface="Arial" panose="020B0604020202020204" pitchFamily="34" charset="0"/>
              </a:defRPr>
            </a:lvl1pPr>
            <a:lvl2pPr marL="1371600" indent="-625475">
              <a:lnSpc>
                <a:spcPct val="110000"/>
              </a:lnSpc>
              <a:spcBef>
                <a:spcPts val="0"/>
              </a:spcBef>
              <a:spcAft>
                <a:spcPts val="1200"/>
              </a:spcAft>
              <a:buClrTx/>
              <a:buFont typeface="Calibri" panose="020F0502020204030204" pitchFamily="34" charset="0"/>
              <a:buChar char="–"/>
              <a:defRPr sz="3600" baseline="0">
                <a:solidFill>
                  <a:schemeClr val="tx1"/>
                </a:solidFill>
                <a:latin typeface="Arial" panose="020B0604020202020204" pitchFamily="34" charset="0"/>
                <a:cs typeface="Arial" panose="020B0604020202020204" pitchFamily="34" charset="0"/>
              </a:defRPr>
            </a:lvl2pPr>
            <a:lvl3pPr marL="2120900" indent="-630238">
              <a:lnSpc>
                <a:spcPct val="110000"/>
              </a:lnSpc>
              <a:spcBef>
                <a:spcPts val="0"/>
              </a:spcBef>
              <a:spcAft>
                <a:spcPts val="1200"/>
              </a:spcAft>
              <a:buClrTx/>
              <a:buFont typeface="Arial" panose="020B0604020202020204" pitchFamily="34" charset="0"/>
              <a:buChar char="•"/>
              <a:tabLst/>
              <a:defRPr sz="3600" baseline="0">
                <a:solidFill>
                  <a:schemeClr val="tx1"/>
                </a:solidFill>
                <a:latin typeface="Arial" panose="020B0604020202020204" pitchFamily="34" charset="0"/>
                <a:cs typeface="Arial" panose="020B0604020202020204" pitchFamily="34" charset="0"/>
              </a:defRPr>
            </a:lvl3pPr>
            <a:lvl4pPr>
              <a:defRPr sz="3200" baseline="0">
                <a:solidFill>
                  <a:schemeClr val="tx1">
                    <a:lumMod val="65000"/>
                    <a:lumOff val="35000"/>
                  </a:schemeClr>
                </a:solidFill>
                <a:latin typeface="Arial" panose="020B0604020202020204" pitchFamily="34" charset="0"/>
                <a:cs typeface="Arial" panose="020B0604020202020204" pitchFamily="34" charset="0"/>
              </a:defRPr>
            </a:lvl4pPr>
            <a:lvl5pPr>
              <a:defRPr sz="32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2474328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 1.a. Outline">
    <p:spTree>
      <p:nvGrpSpPr>
        <p:cNvPr id="1" name=""/>
        <p:cNvGrpSpPr/>
        <p:nvPr/>
      </p:nvGrpSpPr>
      <p:grpSpPr>
        <a:xfrm>
          <a:off x="0" y="0"/>
          <a:ext cx="0" cy="0"/>
          <a:chOff x="0" y="0"/>
          <a:chExt cx="0" cy="0"/>
        </a:xfrm>
      </p:grpSpPr>
      <p:sp>
        <p:nvSpPr>
          <p:cNvPr id="8" name="TextBox 7"/>
          <p:cNvSpPr txBox="1"/>
          <p:nvPr userDrawn="1"/>
        </p:nvSpPr>
        <p:spPr>
          <a:xfrm>
            <a:off x="6079067" y="6645275"/>
            <a:ext cx="184731"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 Placeholder 3"/>
          <p:cNvSpPr>
            <a:spLocks noGrp="1"/>
          </p:cNvSpPr>
          <p:nvPr>
            <p:ph type="body" sz="quarter" idx="10"/>
          </p:nvPr>
        </p:nvSpPr>
        <p:spPr>
          <a:xfrm>
            <a:off x="438151" y="283701"/>
            <a:ext cx="11446639" cy="747712"/>
          </a:xfrm>
          <a:prstGeom prst="rect">
            <a:avLst/>
          </a:prstGeom>
        </p:spPr>
        <p:txBody>
          <a:bodyPr vert="horz" anchor="ctr">
            <a:normAutofit/>
          </a:bodyPr>
          <a:lstStyle>
            <a:lvl1pPr marL="0" indent="0" algn="l">
              <a:buFontTx/>
              <a:buNone/>
              <a:defRPr sz="4400" b="1" baseline="0">
                <a:solidFill>
                  <a:srgbClr val="2E398E"/>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6" name="Text Placeholder 5"/>
          <p:cNvSpPr>
            <a:spLocks noGrp="1"/>
          </p:cNvSpPr>
          <p:nvPr>
            <p:ph type="body" sz="quarter" idx="11"/>
          </p:nvPr>
        </p:nvSpPr>
        <p:spPr bwMode="blackWhite">
          <a:xfrm>
            <a:off x="438151" y="1306286"/>
            <a:ext cx="11446933" cy="4884964"/>
          </a:xfrm>
          <a:prstGeom prst="rect">
            <a:avLst/>
          </a:prstGeom>
        </p:spPr>
        <p:txBody>
          <a:bodyPr vert="horz">
            <a:normAutofit/>
          </a:bodyPr>
          <a:lstStyle>
            <a:lvl1pPr marL="681038" indent="-681038">
              <a:lnSpc>
                <a:spcPct val="110000"/>
              </a:lnSpc>
              <a:spcBef>
                <a:spcPts val="0"/>
              </a:spcBef>
              <a:spcAft>
                <a:spcPts val="1200"/>
              </a:spcAft>
              <a:buClrTx/>
              <a:buSzPct val="100000"/>
              <a:buFont typeface="+mj-lt"/>
              <a:buAutoNum type="arabicPeriod"/>
              <a:defRPr sz="3600" baseline="0">
                <a:solidFill>
                  <a:schemeClr val="tx1"/>
                </a:solidFill>
                <a:latin typeface="Arial" panose="020B0604020202020204" pitchFamily="34" charset="0"/>
                <a:cs typeface="Arial" panose="020B0604020202020204" pitchFamily="34" charset="0"/>
              </a:defRPr>
            </a:lvl1pPr>
            <a:lvl2pPr marL="1371600" indent="-625475">
              <a:lnSpc>
                <a:spcPct val="110000"/>
              </a:lnSpc>
              <a:spcBef>
                <a:spcPts val="0"/>
              </a:spcBef>
              <a:spcAft>
                <a:spcPts val="1200"/>
              </a:spcAft>
              <a:buClrTx/>
              <a:buFont typeface="+mj-lt"/>
              <a:buAutoNum type="alphaLcPeriod"/>
              <a:defRPr sz="3600" baseline="0">
                <a:solidFill>
                  <a:schemeClr val="tx1"/>
                </a:solidFill>
                <a:latin typeface="Arial" panose="020B0604020202020204" pitchFamily="34" charset="0"/>
                <a:cs typeface="Arial" panose="020B0604020202020204" pitchFamily="34" charset="0"/>
              </a:defRPr>
            </a:lvl2pPr>
            <a:lvl3pPr marL="2062163" indent="-630238">
              <a:lnSpc>
                <a:spcPct val="110000"/>
              </a:lnSpc>
              <a:spcBef>
                <a:spcPts val="0"/>
              </a:spcBef>
              <a:spcAft>
                <a:spcPts val="1200"/>
              </a:spcAft>
              <a:buClrTx/>
              <a:buFont typeface="+mj-lt"/>
              <a:buAutoNum type="arabicParenR"/>
              <a:defRPr sz="3600" baseline="0">
                <a:solidFill>
                  <a:schemeClr val="tx1"/>
                </a:solidFill>
                <a:latin typeface="Arial" panose="020B0604020202020204" pitchFamily="34" charset="0"/>
                <a:cs typeface="Arial" panose="020B0604020202020204" pitchFamily="34" charset="0"/>
              </a:defRPr>
            </a:lvl3pPr>
            <a:lvl4pPr>
              <a:defRPr sz="3200" baseline="0">
                <a:solidFill>
                  <a:schemeClr val="tx1">
                    <a:lumMod val="65000"/>
                    <a:lumOff val="35000"/>
                  </a:schemeClr>
                </a:solidFill>
              </a:defRPr>
            </a:lvl4pPr>
            <a:lvl5pPr>
              <a:defRPr sz="32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45283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10/5/2023</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FBB3DD25-99A9-34D0-1D15-168974CF3B2E}"/>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004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10/5/2023</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2178928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10/5/2023</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488977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10/5/2023</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8448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10/5/2023</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989410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10/5/2023</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65163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668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641974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548615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10/5/2023</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433612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886209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366805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10/5/2023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293540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10/5/2023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2289517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10/5/2023</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22402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372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63571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0" name="Picture 9">
            <a:extLst>
              <a:ext uri="{FF2B5EF4-FFF2-40B4-BE49-F238E27FC236}">
                <a16:creationId xmlns:a16="http://schemas.microsoft.com/office/drawing/2014/main" id="{D6D44938-9B1A-4A09-8B5B-C95804F46303}"/>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3175112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676842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011018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620408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072082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924379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dirty="0"/>
              <a:t>Click to edit Master title style</a:t>
            </a:r>
          </a:p>
        </p:txBody>
      </p:sp>
    </p:spTree>
    <p:extLst>
      <p:ext uri="{BB962C8B-B14F-4D97-AF65-F5344CB8AC3E}">
        <p14:creationId xmlns:p14="http://schemas.microsoft.com/office/powerpoint/2010/main" val="338966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983889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04811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10/5/2023</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35347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26015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149527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jp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jp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10/5/2023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8">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000626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11">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14028669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 id="2147483685" r:id="rId7"/>
    <p:sldLayoutId id="2147483720" r:id="rId8"/>
    <p:sldLayoutId id="2147483721" r:id="rId9"/>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10/5/2023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4">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B9C73E46-9E85-20FA-13E4-4A2F0B5C423A}"/>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14284"/>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10/5/2023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5">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1EA41DA8-E0AC-2542-E625-041B6913D952}"/>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8710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9">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333338282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9" r:id="rId6"/>
    <p:sldLayoutId id="2147483730" r:id="rId7"/>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900EMedicalQuery@swog.org" TargetMode="External"/><Relationship Id="rId1" Type="http://schemas.openxmlformats.org/officeDocument/2006/relationships/slideLayout" Target="../slideLayouts/slideLayout3.xml"/><Relationship Id="rId4" Type="http://schemas.openxmlformats.org/officeDocument/2006/relationships/hyperlink" Target="mailto:jbeeler@swog.or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900EMedicalQuery@swog.org" TargetMode="External"/><Relationship Id="rId1" Type="http://schemas.openxmlformats.org/officeDocument/2006/relationships/slideLayout" Target="../slideLayouts/slideLayout30.xml"/><Relationship Id="rId4" Type="http://schemas.openxmlformats.org/officeDocument/2006/relationships/hyperlink" Target="mailto:Lsmith@swog.or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hyperlink" Target="mailto:LUNGMAP@swog.org" TargetMode="External"/><Relationship Id="rId3" Type="http://schemas.openxmlformats.org/officeDocument/2006/relationships/hyperlink" Target="mailto:LUNGMAPSCC@crab.org" TargetMode="External"/><Relationship Id="rId7" Type="http://schemas.openxmlformats.org/officeDocument/2006/relationships/hyperlink" Target="mailto:Funding@swog.org" TargetMode="External"/><Relationship Id="rId12"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mailto:LUNGMAPQuestion@crab.org" TargetMode="External"/><Relationship Id="rId11" Type="http://schemas.openxmlformats.org/officeDocument/2006/relationships/hyperlink" Target="mailto:lungmapAEC@swog.org" TargetMode="External"/><Relationship Id="rId5" Type="http://schemas.openxmlformats.org/officeDocument/2006/relationships/hyperlink" Target="mailto:lsmith@swog.org" TargetMode="External"/><Relationship Id="rId10" Type="http://schemas.openxmlformats.org/officeDocument/2006/relationships/hyperlink" Target="mailto:S1900GMedicalQuery@swog.org" TargetMode="External"/><Relationship Id="rId4" Type="http://schemas.openxmlformats.org/officeDocument/2006/relationships/hyperlink" Target="mailto:jbeeler@swog.org" TargetMode="External"/><Relationship Id="rId9" Type="http://schemas.openxmlformats.org/officeDocument/2006/relationships/hyperlink" Target="mailto:S1900EMedicalQuery@swog.org"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17892"/>
            <a:ext cx="11516120" cy="6116208"/>
          </a:xfrm>
          <a:prstGeom prst="rect">
            <a:avLst/>
          </a:prstGeom>
          <a:effectLst>
            <a:softEdge rad="12700"/>
          </a:effectLst>
        </p:spPr>
      </p:pic>
      <p:sp>
        <p:nvSpPr>
          <p:cNvPr id="3" name="Subtitle 2"/>
          <p:cNvSpPr>
            <a:spLocks noGrp="1"/>
          </p:cNvSpPr>
          <p:nvPr>
            <p:ph type="subTitle" idx="1"/>
          </p:nvPr>
        </p:nvSpPr>
        <p:spPr>
          <a:xfrm>
            <a:off x="1066800" y="3569150"/>
            <a:ext cx="10058400" cy="1701971"/>
          </a:xfrm>
        </p:spPr>
        <p:txBody>
          <a:bodyPr>
            <a:normAutofit/>
          </a:bodyPr>
          <a:lstStyle/>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b="1" kern="0" dirty="0">
                <a:solidFill>
                  <a:schemeClr val="tx1">
                    <a:lumMod val="85000"/>
                    <a:lumOff val="15000"/>
                  </a:schemeClr>
                </a:solidFill>
                <a:latin typeface="+mn-lt"/>
                <a:ea typeface="Verdana" panose="020B0604030504040204" pitchFamily="34" charset="0"/>
                <a:cs typeface="Verdana" panose="020B0604030504040204" pitchFamily="34" charset="0"/>
              </a:rPr>
              <a:t>SWOG </a:t>
            </a:r>
            <a:r>
              <a:rPr lang="en-US" b="1" kern="0" dirty="0" err="1">
                <a:solidFill>
                  <a:schemeClr val="tx1">
                    <a:lumMod val="85000"/>
                    <a:lumOff val="15000"/>
                  </a:schemeClr>
                </a:solidFill>
                <a:latin typeface="+mn-lt"/>
                <a:ea typeface="Verdana" panose="020B0604030504040204" pitchFamily="34" charset="0"/>
                <a:cs typeface="Verdana" panose="020B0604030504040204" pitchFamily="34" charset="0"/>
              </a:rPr>
              <a:t>FAll</a:t>
            </a:r>
            <a:r>
              <a:rPr lang="en-US" b="1" kern="0" dirty="0">
                <a:solidFill>
                  <a:schemeClr val="tx1">
                    <a:lumMod val="85000"/>
                    <a:lumOff val="15000"/>
                  </a:schemeClr>
                </a:solidFill>
                <a:latin typeface="+mn-lt"/>
                <a:ea typeface="Verdana" panose="020B0604030504040204" pitchFamily="34" charset="0"/>
                <a:cs typeface="Verdana" panose="020B0604030504040204" pitchFamily="34" charset="0"/>
              </a:rPr>
              <a:t> meeting</a:t>
            </a:r>
          </a:p>
          <a:p>
            <a:pPr algn="ctr">
              <a:spcBef>
                <a:spcPts val="0"/>
              </a:spcBef>
            </a:pPr>
            <a:r>
              <a:rPr lang="en-US" b="1" kern="0" dirty="0">
                <a:solidFill>
                  <a:schemeClr val="tx1">
                    <a:lumMod val="85000"/>
                    <a:lumOff val="15000"/>
                  </a:schemeClr>
                </a:solidFill>
                <a:latin typeface="+mn-lt"/>
                <a:ea typeface="Verdana" panose="020B0604030504040204" pitchFamily="34" charset="0"/>
                <a:cs typeface="Verdana" panose="020B0604030504040204" pitchFamily="34" charset="0"/>
              </a:rPr>
              <a:t>October 13, 2023</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56" y="5084203"/>
            <a:ext cx="2031528" cy="86297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7939" y="5084203"/>
            <a:ext cx="1024128" cy="102412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7535" y="5084203"/>
            <a:ext cx="1317665" cy="986167"/>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195259" y="2315336"/>
            <a:ext cx="9653702" cy="1123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a:ea typeface="+mn-ea"/>
                <a:cs typeface="+mn-cs"/>
              </a:rPr>
              <a:t>Lung-MAP Update Meeting</a:t>
            </a:r>
          </a:p>
        </p:txBody>
      </p:sp>
      <p:sp>
        <p:nvSpPr>
          <p:cNvPr id="17" name="object 25">
            <a:extLst>
              <a:ext uri="{FF2B5EF4-FFF2-40B4-BE49-F238E27FC236}">
                <a16:creationId xmlns:a16="http://schemas.microsoft.com/office/drawing/2014/main" id="{2DFC2AFB-D674-42B7-ABEE-69E5340AB33E}"/>
              </a:ext>
            </a:extLst>
          </p:cNvPr>
          <p:cNvSpPr/>
          <p:nvPr/>
        </p:nvSpPr>
        <p:spPr>
          <a:xfrm>
            <a:off x="4246153" y="5084203"/>
            <a:ext cx="1066317" cy="862979"/>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156" y="224016"/>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 company name&#10;&#10;Description automatically generated">
            <a:extLst>
              <a:ext uri="{FF2B5EF4-FFF2-40B4-BE49-F238E27FC236}">
                <a16:creationId xmlns:a16="http://schemas.microsoft.com/office/drawing/2014/main" id="{C245DF76-325A-DCDF-70A1-319E3F486231}"/>
              </a:ext>
            </a:extLst>
          </p:cNvPr>
          <p:cNvPicPr>
            <a:picLocks noChangeAspect="1"/>
          </p:cNvPicPr>
          <p:nvPr/>
        </p:nvPicPr>
        <p:blipFill>
          <a:blip r:embed="rId10"/>
          <a:stretch>
            <a:fillRect/>
          </a:stretch>
        </p:blipFill>
        <p:spPr>
          <a:xfrm>
            <a:off x="6769835" y="224016"/>
            <a:ext cx="1381024" cy="88985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2BD9A41-6D3D-9729-28EC-4CE5159D71B3}"/>
              </a:ext>
            </a:extLst>
          </p:cNvPr>
          <p:cNvPicPr>
            <a:picLocks noChangeAspect="1"/>
          </p:cNvPicPr>
          <p:nvPr/>
        </p:nvPicPr>
        <p:blipFill>
          <a:blip r:embed="rId11"/>
          <a:stretch>
            <a:fillRect/>
          </a:stretch>
        </p:blipFill>
        <p:spPr>
          <a:xfrm>
            <a:off x="3972317" y="224016"/>
            <a:ext cx="1764667" cy="717977"/>
          </a:xfrm>
          <a:prstGeom prst="rect">
            <a:avLst/>
          </a:prstGeom>
        </p:spPr>
      </p:pic>
      <p:pic>
        <p:nvPicPr>
          <p:cNvPr id="6" name="Picture 5" descr="Logo&#10;&#10;Description automatically generated">
            <a:extLst>
              <a:ext uri="{FF2B5EF4-FFF2-40B4-BE49-F238E27FC236}">
                <a16:creationId xmlns:a16="http://schemas.microsoft.com/office/drawing/2014/main" id="{77EB2DF2-E550-7557-2171-B79C3B532DAF}"/>
              </a:ext>
            </a:extLst>
          </p:cNvPr>
          <p:cNvPicPr>
            <a:picLocks noChangeAspect="1"/>
          </p:cNvPicPr>
          <p:nvPr/>
        </p:nvPicPr>
        <p:blipFill>
          <a:blip r:embed="rId12"/>
          <a:stretch>
            <a:fillRect/>
          </a:stretch>
        </p:blipFill>
        <p:spPr>
          <a:xfrm>
            <a:off x="9183709" y="224016"/>
            <a:ext cx="1845485" cy="398625"/>
          </a:xfrm>
          <a:prstGeom prst="rect">
            <a:avLst/>
          </a:prstGeom>
        </p:spPr>
      </p:pic>
    </p:spTree>
    <p:extLst>
      <p:ext uri="{BB962C8B-B14F-4D97-AF65-F5344CB8AC3E}">
        <p14:creationId xmlns:p14="http://schemas.microsoft.com/office/powerpoint/2010/main" val="170279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2" descr="Figure">
            <a:extLst>
              <a:ext uri="{FF2B5EF4-FFF2-40B4-BE49-F238E27FC236}">
                <a16:creationId xmlns:a16="http://schemas.microsoft.com/office/drawing/2014/main" id="{BAD2D916-5149-5777-8277-2AED3F70F1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9" t="94341" r="643" b="2451"/>
          <a:stretch/>
        </p:blipFill>
        <p:spPr bwMode="auto">
          <a:xfrm>
            <a:off x="3837580" y="5795429"/>
            <a:ext cx="7875639" cy="47755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F479E3F-8B10-50AE-2F4E-F2603A2D6BE5}"/>
              </a:ext>
            </a:extLst>
          </p:cNvPr>
          <p:cNvSpPr>
            <a:spLocks noGrp="1"/>
          </p:cNvSpPr>
          <p:nvPr>
            <p:ph type="title"/>
          </p:nvPr>
        </p:nvSpPr>
        <p:spPr>
          <a:xfrm>
            <a:off x="496088" y="115982"/>
            <a:ext cx="10546080" cy="1527174"/>
          </a:xfrm>
        </p:spPr>
        <p:txBody>
          <a:bodyPr/>
          <a:lstStyle/>
          <a:p>
            <a:r>
              <a:rPr lang="en-US" sz="3200" dirty="0">
                <a:solidFill>
                  <a:schemeClr val="tx1"/>
                </a:solidFill>
              </a:rPr>
              <a:t>Representativeness of patients enrolled in Lung-MAP</a:t>
            </a:r>
            <a:br>
              <a:rPr lang="en-US" sz="3200" dirty="0">
                <a:solidFill>
                  <a:schemeClr val="tx1"/>
                </a:solidFill>
              </a:rPr>
            </a:br>
            <a:br>
              <a:rPr lang="en-US" sz="3200" dirty="0">
                <a:solidFill>
                  <a:schemeClr val="tx1"/>
                </a:solidFill>
              </a:rPr>
            </a:br>
            <a:endParaRPr lang="en-US" sz="3200" dirty="0">
              <a:solidFill>
                <a:schemeClr val="tx1"/>
              </a:solidFill>
            </a:endParaRPr>
          </a:p>
        </p:txBody>
      </p:sp>
      <p:pic>
        <p:nvPicPr>
          <p:cNvPr id="2" name="Picture 4" descr="Figure">
            <a:extLst>
              <a:ext uri="{FF2B5EF4-FFF2-40B4-BE49-F238E27FC236}">
                <a16:creationId xmlns:a16="http://schemas.microsoft.com/office/drawing/2014/main" id="{FFAC8D87-D37A-07C9-8DAB-84F785EF3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96" y="1563257"/>
            <a:ext cx="5578244" cy="41641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igure">
            <a:extLst>
              <a:ext uri="{FF2B5EF4-FFF2-40B4-BE49-F238E27FC236}">
                <a16:creationId xmlns:a16="http://schemas.microsoft.com/office/drawing/2014/main" id="{CFA4A628-35D4-6E99-93E3-1B69AAA49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832" y="1563257"/>
            <a:ext cx="5531387" cy="41557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2D2A777-8CAC-9699-0089-1408DE633202}"/>
              </a:ext>
            </a:extLst>
          </p:cNvPr>
          <p:cNvSpPr txBox="1"/>
          <p:nvPr/>
        </p:nvSpPr>
        <p:spPr>
          <a:xfrm>
            <a:off x="496088" y="1054164"/>
            <a:ext cx="2205797"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LUNGMAP Screening</a:t>
            </a:r>
          </a:p>
        </p:txBody>
      </p:sp>
      <p:sp>
        <p:nvSpPr>
          <p:cNvPr id="12" name="TextBox 11">
            <a:extLst>
              <a:ext uri="{FF2B5EF4-FFF2-40B4-BE49-F238E27FC236}">
                <a16:creationId xmlns:a16="http://schemas.microsoft.com/office/drawing/2014/main" id="{17536546-7B1C-7761-4E74-1DFAA4C4576E}"/>
              </a:ext>
            </a:extLst>
          </p:cNvPr>
          <p:cNvSpPr txBox="1"/>
          <p:nvPr/>
        </p:nvSpPr>
        <p:spPr>
          <a:xfrm>
            <a:off x="6341241" y="1037347"/>
            <a:ext cx="2344424"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Lung-MAP Sub-studies</a:t>
            </a:r>
          </a:p>
        </p:txBody>
      </p:sp>
    </p:spTree>
    <p:extLst>
      <p:ext uri="{BB962C8B-B14F-4D97-AF65-F5344CB8AC3E}">
        <p14:creationId xmlns:p14="http://schemas.microsoft.com/office/powerpoint/2010/main" val="63286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a:xfrm>
            <a:off x="855678" y="804601"/>
            <a:ext cx="10762978" cy="3146613"/>
          </a:xfrm>
        </p:spPr>
        <p:txBody>
          <a:bodyPr/>
          <a:lstStyle/>
          <a:p>
            <a:r>
              <a:rPr lang="en-US" dirty="0"/>
              <a:t>Accrual Update</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a:xfrm>
            <a:off x="855678" y="4043817"/>
            <a:ext cx="10058400" cy="1439859"/>
          </a:xfrm>
        </p:spPr>
        <p:txBody>
          <a:bodyPr>
            <a:normAutofit fontScale="70000" lnSpcReduction="20000"/>
          </a:bodyPr>
          <a:lstStyle/>
          <a:p>
            <a:r>
              <a:rPr lang="en-US" sz="3400" dirty="0"/>
              <a:t>Karen Reckamp, MD, MS</a:t>
            </a:r>
          </a:p>
          <a:p>
            <a:r>
              <a:rPr lang="en-US" dirty="0"/>
              <a:t>LUNGMAP Vice Chair (SWOG)</a:t>
            </a:r>
          </a:p>
          <a:p>
            <a:r>
              <a:rPr lang="en-US" dirty="0"/>
              <a:t>Division Director, Medical Oncology</a:t>
            </a:r>
          </a:p>
          <a:p>
            <a:r>
              <a:rPr lang="en-US" dirty="0"/>
              <a:t>Cedars-Sinai</a:t>
            </a:r>
          </a:p>
        </p:txBody>
      </p:sp>
    </p:spTree>
    <p:extLst>
      <p:ext uri="{BB962C8B-B14F-4D97-AF65-F5344CB8AC3E}">
        <p14:creationId xmlns:p14="http://schemas.microsoft.com/office/powerpoint/2010/main" val="3005232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Lung-MAP Accrual (as of October 2023)</a:t>
            </a:r>
          </a:p>
        </p:txBody>
      </p:sp>
      <p:pic>
        <p:nvPicPr>
          <p:cNvPr id="3" name="Content Placeholder 2">
            <a:extLst>
              <a:ext uri="{FF2B5EF4-FFF2-40B4-BE49-F238E27FC236}">
                <a16:creationId xmlns:a16="http://schemas.microsoft.com/office/drawing/2014/main" id="{2879A4B3-3E5C-0208-D074-F1198DAA3106}"/>
              </a:ext>
            </a:extLst>
          </p:cNvPr>
          <p:cNvPicPr>
            <a:picLocks noGrp="1" noChangeAspect="1"/>
          </p:cNvPicPr>
          <p:nvPr>
            <p:ph idx="1"/>
          </p:nvPr>
        </p:nvPicPr>
        <p:blipFill>
          <a:blip r:embed="rId2"/>
          <a:stretch>
            <a:fillRect/>
          </a:stretch>
        </p:blipFill>
        <p:spPr>
          <a:xfrm>
            <a:off x="6023183" y="3064360"/>
            <a:ext cx="5967369" cy="1882368"/>
          </a:xfrm>
        </p:spPr>
      </p:pic>
      <p:pic>
        <p:nvPicPr>
          <p:cNvPr id="9" name="Picture 8">
            <a:extLst>
              <a:ext uri="{FF2B5EF4-FFF2-40B4-BE49-F238E27FC236}">
                <a16:creationId xmlns:a16="http://schemas.microsoft.com/office/drawing/2014/main" id="{C3214699-3004-1085-9DB2-FBE187CA2502}"/>
              </a:ext>
            </a:extLst>
          </p:cNvPr>
          <p:cNvPicPr>
            <a:picLocks noChangeAspect="1"/>
          </p:cNvPicPr>
          <p:nvPr/>
        </p:nvPicPr>
        <p:blipFill>
          <a:blip r:embed="rId3"/>
          <a:stretch>
            <a:fillRect/>
          </a:stretch>
        </p:blipFill>
        <p:spPr>
          <a:xfrm>
            <a:off x="285451" y="1911272"/>
            <a:ext cx="5810549" cy="3035456"/>
          </a:xfrm>
          <a:prstGeom prst="rect">
            <a:avLst/>
          </a:prstGeom>
        </p:spPr>
      </p:pic>
    </p:spTree>
    <p:extLst>
      <p:ext uri="{BB962C8B-B14F-4D97-AF65-F5344CB8AC3E}">
        <p14:creationId xmlns:p14="http://schemas.microsoft.com/office/powerpoint/2010/main" val="2629888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normAutofit/>
          </a:bodyPr>
          <a:lstStyle/>
          <a:p>
            <a:r>
              <a:rPr lang="en-US" dirty="0"/>
              <a:t>Accrual Enhancement Committee Update</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p:txBody>
          <a:bodyPr/>
          <a:lstStyle/>
          <a:p>
            <a:r>
              <a:rPr lang="en-US" dirty="0"/>
              <a:t>Frank </a:t>
            </a:r>
            <a:r>
              <a:rPr lang="en-US" dirty="0" err="1"/>
              <a:t>Desanto</a:t>
            </a:r>
            <a:endParaRPr lang="en-US" dirty="0"/>
          </a:p>
          <a:p>
            <a:r>
              <a:rPr lang="en-US" sz="1700" dirty="0"/>
              <a:t>SWOG Cancer Research Network</a:t>
            </a:r>
          </a:p>
        </p:txBody>
      </p:sp>
      <p:sp>
        <p:nvSpPr>
          <p:cNvPr id="50" name="Slide Number Placeholder 3"/>
          <p:cNvSpPr>
            <a:spLocks noGrp="1"/>
          </p:cNvSpPr>
          <p:nvPr>
            <p:ph type="sldNum" sz="quarter" idx="12"/>
          </p:nvPr>
        </p:nvSpPr>
        <p:spPr>
          <a:xfrm>
            <a:off x="0" y="6492875"/>
            <a:ext cx="811139"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13</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543691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B393-B8D9-DE4B-A6DE-E46F20821D4F}"/>
              </a:ext>
            </a:extLst>
          </p:cNvPr>
          <p:cNvSpPr>
            <a:spLocks noGrp="1"/>
          </p:cNvSpPr>
          <p:nvPr>
            <p:ph type="title"/>
          </p:nvPr>
        </p:nvSpPr>
        <p:spPr/>
        <p:txBody>
          <a:bodyPr/>
          <a:lstStyle/>
          <a:p>
            <a:r>
              <a:rPr lang="en-US" dirty="0"/>
              <a:t>Advocate Webinar</a:t>
            </a:r>
          </a:p>
        </p:txBody>
      </p:sp>
      <p:sp>
        <p:nvSpPr>
          <p:cNvPr id="3" name="Content Placeholder 2">
            <a:extLst>
              <a:ext uri="{FF2B5EF4-FFF2-40B4-BE49-F238E27FC236}">
                <a16:creationId xmlns:a16="http://schemas.microsoft.com/office/drawing/2014/main" id="{7F4960FC-30FE-4B43-9F1D-A215E24E1E42}"/>
              </a:ext>
            </a:extLst>
          </p:cNvPr>
          <p:cNvSpPr>
            <a:spLocks noGrp="1"/>
          </p:cNvSpPr>
          <p:nvPr>
            <p:ph idx="1"/>
          </p:nvPr>
        </p:nvSpPr>
        <p:spPr>
          <a:xfrm>
            <a:off x="609599" y="1633490"/>
            <a:ext cx="11188824" cy="4456591"/>
          </a:xfrm>
        </p:spPr>
        <p:txBody>
          <a:bodyPr>
            <a:normAutofit fontScale="77500" lnSpcReduction="20000"/>
          </a:bodyPr>
          <a:lstStyle/>
          <a:p>
            <a:pPr marL="0" marR="0">
              <a:lnSpc>
                <a:spcPct val="150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Presentations on sub-studies</a:t>
            </a:r>
          </a:p>
          <a:p>
            <a:pPr marL="0" marR="0">
              <a:lnSpc>
                <a:spcPct val="150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Dr. Jay Nayak: making Lung-MAP work at a community site</a:t>
            </a:r>
          </a:p>
          <a:p>
            <a:pPr marL="0" marR="0">
              <a:lnSpc>
                <a:spcPct val="150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Panel with 3 advocate leaders</a:t>
            </a:r>
          </a:p>
          <a:p>
            <a:pPr marL="457200" marR="0">
              <a:lnSpc>
                <a:spcPct val="150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Valuable advice on how to present Lung-MAP</a:t>
            </a:r>
          </a:p>
          <a:p>
            <a:pPr marL="914400" marR="0">
              <a:lnSpc>
                <a:spcPct val="150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Value proposition: something for everyone, based on the molecular profile of your tumor</a:t>
            </a:r>
          </a:p>
          <a:p>
            <a:pPr marL="457200" marR="0">
              <a:lnSpc>
                <a:spcPct val="150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What patients need when considering trials</a:t>
            </a:r>
          </a:p>
          <a:p>
            <a:pPr marL="914400" marR="0">
              <a:lnSpc>
                <a:spcPct val="150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Key questions and information align well with patient summaries</a:t>
            </a:r>
          </a:p>
          <a:p>
            <a:pPr marL="0" marR="0">
              <a:lnSpc>
                <a:spcPct val="150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100+ tuned in during the event; ~400 views since</a:t>
            </a:r>
          </a:p>
          <a:p>
            <a:pPr marL="0" marR="0">
              <a:lnSpc>
                <a:spcPct val="150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Recording linked from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swog.org</a:t>
            </a:r>
            <a:r>
              <a:rPr lang="en-US" sz="2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ctsu.org</a:t>
            </a:r>
            <a:r>
              <a:rPr lang="en-US" sz="2800" dirty="0">
                <a:effectLst/>
                <a:latin typeface="Calibri" panose="020F0502020204030204" pitchFamily="34" charset="0"/>
                <a:ea typeface="Calibri" panose="020F0502020204030204" pitchFamily="34" charset="0"/>
                <a:cs typeface="Times New Roman" panose="02020603050405020304" pitchFamily="18" charset="0"/>
              </a:rPr>
              <a:t> as well</a:t>
            </a:r>
          </a:p>
        </p:txBody>
      </p:sp>
      <p:sp>
        <p:nvSpPr>
          <p:cNvPr id="4" name="Slide Number Placeholder 3">
            <a:extLst>
              <a:ext uri="{FF2B5EF4-FFF2-40B4-BE49-F238E27FC236}">
                <a16:creationId xmlns:a16="http://schemas.microsoft.com/office/drawing/2014/main" id="{871BAFE7-8D08-A04E-9901-66CCEEAFA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245576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47B427-9869-0341-A92A-BD16DF26A4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A8F9919-A00C-CF43-ACBB-36EA1EE8D960}"/>
              </a:ext>
            </a:extLst>
          </p:cNvPr>
          <p:cNvPicPr>
            <a:picLocks noChangeAspect="1"/>
          </p:cNvPicPr>
          <p:nvPr/>
        </p:nvPicPr>
        <p:blipFill>
          <a:blip r:embed="rId3"/>
          <a:stretch>
            <a:fillRect/>
          </a:stretch>
        </p:blipFill>
        <p:spPr>
          <a:xfrm>
            <a:off x="2824843" y="36083"/>
            <a:ext cx="6542314" cy="6858000"/>
          </a:xfrm>
          <a:prstGeom prst="rect">
            <a:avLst/>
          </a:prstGeom>
        </p:spPr>
      </p:pic>
    </p:spTree>
    <p:extLst>
      <p:ext uri="{BB962C8B-B14F-4D97-AF65-F5344CB8AC3E}">
        <p14:creationId xmlns:p14="http://schemas.microsoft.com/office/powerpoint/2010/main" val="2289176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9C75-D5BF-9740-9D85-6993D853F357}"/>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2070BFFA-679A-3A40-B730-ACBBBE5D4024}"/>
              </a:ext>
            </a:extLst>
          </p:cNvPr>
          <p:cNvSpPr>
            <a:spLocks noGrp="1"/>
          </p:cNvSpPr>
          <p:nvPr>
            <p:ph idx="1"/>
          </p:nvPr>
        </p:nvSpPr>
        <p:spPr>
          <a:xfrm>
            <a:off x="609600" y="1722269"/>
            <a:ext cx="10922000" cy="4367814"/>
          </a:xfrm>
        </p:spPr>
        <p:txBody>
          <a:bodyPr>
            <a:normAutofit fontScale="77500" lnSpcReduction="20000"/>
          </a:bodyPr>
          <a:lstStyle/>
          <a:p>
            <a:pPr marL="0" marR="0">
              <a:lnSpc>
                <a:spcPct val="16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Diversity of research team important for diversifying trial participants</a:t>
            </a:r>
          </a:p>
          <a:p>
            <a:pPr marL="457200" marR="0">
              <a:lnSpc>
                <a:spcPct val="160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H</a:t>
            </a:r>
            <a:r>
              <a:rPr lang="en-US" sz="3200" dirty="0">
                <a:effectLst/>
                <a:latin typeface="Calibri" panose="020F0502020204030204" pitchFamily="34" charset="0"/>
                <a:ea typeface="Calibri" panose="020F0502020204030204" pitchFamily="34" charset="0"/>
                <a:cs typeface="Times New Roman" panose="02020603050405020304" pitchFamily="18" charset="0"/>
              </a:rPr>
              <a:t>ighlight diversity of Lung-MAP team</a:t>
            </a:r>
          </a:p>
          <a:p>
            <a:pPr marL="457200" marR="0">
              <a:lnSpc>
                <a:spcPct val="16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Highlight diversity of enrollment thus far</a:t>
            </a:r>
          </a:p>
          <a:p>
            <a:pPr marL="914400" marR="0">
              <a:lnSpc>
                <a:spcPct val="16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Vaidya et al paper on representativeness of Lung-MAP enrollment</a:t>
            </a:r>
          </a:p>
          <a:p>
            <a:pPr marL="1371600" marR="0">
              <a:lnSpc>
                <a:spcPct val="16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Editorial accompanying paper: “A Bend in the Arc Toward Justice”</a:t>
            </a:r>
          </a:p>
          <a:p>
            <a:pPr marL="1828800" marR="0">
              <a:lnSpc>
                <a:spcPct val="160000"/>
              </a:lnSpc>
              <a:spcBef>
                <a:spcPts val="0"/>
              </a:spcBef>
              <a:spcAft>
                <a:spcPts val="0"/>
              </a:spcAft>
            </a:pPr>
            <a:r>
              <a:rPr lang="en-US" sz="3200" i="1" dirty="0">
                <a:effectLst/>
                <a:latin typeface="Calibri" panose="020F0502020204030204" pitchFamily="34" charset="0"/>
                <a:ea typeface="Calibri" panose="020F0502020204030204" pitchFamily="34" charset="0"/>
                <a:cs typeface="Times New Roman" panose="02020603050405020304" pitchFamily="18" charset="0"/>
              </a:rPr>
              <a:t>“Vaidya et al demonstrate a way forward”</a:t>
            </a:r>
          </a:p>
          <a:p>
            <a:pPr marL="914400" marR="0">
              <a:lnSpc>
                <a:spcPct val="16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Diversity of enrollment to “non-match” stand-in: S2302 Pragmatica-Lung</a:t>
            </a:r>
          </a:p>
          <a:p>
            <a:pPr marL="0" indent="0">
              <a:buNone/>
            </a:pPr>
            <a:endParaRPr lang="en-US" sz="3600" dirty="0"/>
          </a:p>
        </p:txBody>
      </p:sp>
      <p:sp>
        <p:nvSpPr>
          <p:cNvPr id="4" name="Slide Number Placeholder 3">
            <a:extLst>
              <a:ext uri="{FF2B5EF4-FFF2-40B4-BE49-F238E27FC236}">
                <a16:creationId xmlns:a16="http://schemas.microsoft.com/office/drawing/2014/main" id="{B861F22E-D76B-1B4F-AC53-B4D3BDCBBC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863481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9C75-D5BF-9740-9D85-6993D853F357}"/>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2070BFFA-679A-3A40-B730-ACBBBE5D4024}"/>
              </a:ext>
            </a:extLst>
          </p:cNvPr>
          <p:cNvSpPr>
            <a:spLocks noGrp="1"/>
          </p:cNvSpPr>
          <p:nvPr>
            <p:ph idx="1"/>
          </p:nvPr>
        </p:nvSpPr>
        <p:spPr/>
        <p:txBody>
          <a:bodyPr>
            <a:normAutofit/>
          </a:bodyPr>
          <a:lstStyle/>
          <a:p>
            <a:pPr marL="0" marR="0">
              <a:lnSpc>
                <a:spcPct val="15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Desire for "executive summary" for patients</a:t>
            </a:r>
          </a:p>
          <a:p>
            <a:pPr marL="457200" marR="0">
              <a:lnSpc>
                <a:spcPct val="15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Create, post, and advertise patient-friendly summary for each new sub-study</a:t>
            </a:r>
          </a:p>
          <a:p>
            <a:pPr marL="457200" marR="0">
              <a:lnSpc>
                <a:spcPct val="15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Revisit form of overall Lung-MAP summary</a:t>
            </a:r>
          </a:p>
          <a:p>
            <a:pPr marL="457200" marR="0">
              <a:lnSpc>
                <a:spcPct val="150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Spanish versions of all sub-study summaries for patients</a:t>
            </a:r>
          </a:p>
        </p:txBody>
      </p:sp>
      <p:sp>
        <p:nvSpPr>
          <p:cNvPr id="4" name="Slide Number Placeholder 3">
            <a:extLst>
              <a:ext uri="{FF2B5EF4-FFF2-40B4-BE49-F238E27FC236}">
                <a16:creationId xmlns:a16="http://schemas.microsoft.com/office/drawing/2014/main" id="{B861F22E-D76B-1B4F-AC53-B4D3BDCBBC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028214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5F8E-95AD-144C-9346-377004FD71F6}"/>
              </a:ext>
            </a:extLst>
          </p:cNvPr>
          <p:cNvSpPr>
            <a:spLocks noGrp="1"/>
          </p:cNvSpPr>
          <p:nvPr>
            <p:ph type="title"/>
          </p:nvPr>
        </p:nvSpPr>
        <p:spPr/>
        <p:txBody>
          <a:bodyPr/>
          <a:lstStyle/>
          <a:p>
            <a:r>
              <a:rPr lang="en-US" dirty="0"/>
              <a:t>Lessons Learned</a:t>
            </a:r>
          </a:p>
        </p:txBody>
      </p:sp>
      <p:sp>
        <p:nvSpPr>
          <p:cNvPr id="3" name="Content Placeholder 2">
            <a:extLst>
              <a:ext uri="{FF2B5EF4-FFF2-40B4-BE49-F238E27FC236}">
                <a16:creationId xmlns:a16="http://schemas.microsoft.com/office/drawing/2014/main" id="{788DF858-F916-8642-AA89-C13B3AE3F5AE}"/>
              </a:ext>
            </a:extLst>
          </p:cNvPr>
          <p:cNvSpPr>
            <a:spLocks noGrp="1"/>
          </p:cNvSpPr>
          <p:nvPr>
            <p:ph idx="1"/>
          </p:nvPr>
        </p:nvSpPr>
        <p:spPr/>
        <p:txBody>
          <a:bodyPr>
            <a:normAutofit fontScale="92500" lnSpcReduction="10000"/>
          </a:bodyPr>
          <a:lstStyle/>
          <a:p>
            <a:pPr marL="342900" marR="0" lvl="0" indent="-342900">
              <a:lnSpc>
                <a:spcPct val="150000"/>
              </a:lnSpc>
              <a:spcBef>
                <a:spcPts val="0"/>
              </a:spcBef>
              <a:spcAft>
                <a:spcPts val="0"/>
              </a:spcAft>
              <a:buFont typeface="Symbol"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Opportunity to present Lung-MAP to the wider community </a:t>
            </a:r>
          </a:p>
          <a:p>
            <a:pPr marL="342900" marR="0" lvl="0" indent="-342900">
              <a:lnSpc>
                <a:spcPct val="150000"/>
              </a:lnSpc>
              <a:spcBef>
                <a:spcPts val="0"/>
              </a:spcBef>
              <a:spcAft>
                <a:spcPts val="0"/>
              </a:spcAft>
              <a:buFont typeface="Symbol"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Use webinar recording modularly so we can add to it as sub-studies open</a:t>
            </a:r>
          </a:p>
          <a:p>
            <a:pPr marL="742950" marR="0" lvl="1" indent="-285750">
              <a:lnSpc>
                <a:spcPct val="150000"/>
              </a:lnSpc>
              <a:spcBef>
                <a:spcPts val="0"/>
              </a:spcBef>
              <a:spcAft>
                <a:spcPts val="0"/>
              </a:spcAft>
              <a:buFont typeface="Courier New" panose="02070309020205020404" pitchFamily="49" charset="0"/>
              <a:buChar char="o"/>
            </a:pPr>
            <a:r>
              <a:rPr lang="en-US" sz="3200" dirty="0">
                <a:effectLst/>
                <a:latin typeface="Calibri" panose="020F0502020204030204" pitchFamily="34" charset="0"/>
                <a:ea typeface="Calibri" panose="020F0502020204030204" pitchFamily="34" charset="0"/>
                <a:cs typeface="Times New Roman" panose="02020603050405020304" pitchFamily="18" charset="0"/>
              </a:rPr>
              <a:t>Make it a “continual” event</a:t>
            </a:r>
          </a:p>
          <a:p>
            <a:pPr marL="342900" marR="0" lvl="0" indent="-342900">
              <a:lnSpc>
                <a:spcPct val="150000"/>
              </a:lnSpc>
              <a:spcBef>
                <a:spcPts val="0"/>
              </a:spcBef>
              <a:spcAft>
                <a:spcPts val="0"/>
              </a:spcAft>
              <a:buFont typeface="Symbol" pitchFamily="2"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Bring targeted advocates into trial development in the earliest stages, before protocol development begins</a:t>
            </a:r>
          </a:p>
        </p:txBody>
      </p:sp>
      <p:sp>
        <p:nvSpPr>
          <p:cNvPr id="4" name="Slide Number Placeholder 3">
            <a:extLst>
              <a:ext uri="{FF2B5EF4-FFF2-40B4-BE49-F238E27FC236}">
                <a16:creationId xmlns:a16="http://schemas.microsoft.com/office/drawing/2014/main" id="{7F5CC6E3-3DE7-2D46-B60F-02F0476C47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78120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7B22-C9B1-304D-88B3-5DB3248CFF32}"/>
              </a:ext>
            </a:extLst>
          </p:cNvPr>
          <p:cNvSpPr>
            <a:spLocks noGrp="1"/>
          </p:cNvSpPr>
          <p:nvPr>
            <p:ph type="title"/>
          </p:nvPr>
        </p:nvSpPr>
        <p:spPr/>
        <p:txBody>
          <a:bodyPr/>
          <a:lstStyle/>
          <a:p>
            <a:r>
              <a:rPr lang="en-US" dirty="0"/>
              <a:t>AEC: Next Steps</a:t>
            </a:r>
          </a:p>
        </p:txBody>
      </p:sp>
      <p:sp>
        <p:nvSpPr>
          <p:cNvPr id="3" name="Content Placeholder 2">
            <a:extLst>
              <a:ext uri="{FF2B5EF4-FFF2-40B4-BE49-F238E27FC236}">
                <a16:creationId xmlns:a16="http://schemas.microsoft.com/office/drawing/2014/main" id="{00D1E4DE-3D1B-8A4D-B6EF-0E18F8B38757}"/>
              </a:ext>
            </a:extLst>
          </p:cNvPr>
          <p:cNvSpPr>
            <a:spLocks noGrp="1"/>
          </p:cNvSpPr>
          <p:nvPr>
            <p:ph idx="1"/>
          </p:nvPr>
        </p:nvSpPr>
        <p:spPr>
          <a:xfrm>
            <a:off x="609600" y="1845733"/>
            <a:ext cx="10744940" cy="4049039"/>
          </a:xfrm>
        </p:spPr>
        <p:txBody>
          <a:bodyPr>
            <a:normAutofit/>
          </a:bodyPr>
          <a:lstStyle/>
          <a:p>
            <a:pPr>
              <a:lnSpc>
                <a:spcPct val="150000"/>
              </a:lnSpc>
            </a:pPr>
            <a:r>
              <a:rPr lang="en-US" sz="3600" dirty="0"/>
              <a:t>Involve targeted advocates early in study concept development</a:t>
            </a:r>
          </a:p>
          <a:p>
            <a:pPr>
              <a:lnSpc>
                <a:spcPct val="150000"/>
              </a:lnSpc>
            </a:pPr>
            <a:r>
              <a:rPr lang="en-US" sz="3600" dirty="0"/>
              <a:t>Message: Lung-MAP is accessible</a:t>
            </a:r>
          </a:p>
          <a:p>
            <a:pPr lvl="1">
              <a:lnSpc>
                <a:spcPct val="150000"/>
              </a:lnSpc>
            </a:pPr>
            <a:r>
              <a:rPr lang="en-US" sz="3200" dirty="0"/>
              <a:t> Prepare for outreach when NGS testing options are expanded</a:t>
            </a:r>
          </a:p>
        </p:txBody>
      </p:sp>
      <p:sp>
        <p:nvSpPr>
          <p:cNvPr id="4" name="Slide Number Placeholder 3">
            <a:extLst>
              <a:ext uri="{FF2B5EF4-FFF2-40B4-BE49-F238E27FC236}">
                <a16:creationId xmlns:a16="http://schemas.microsoft.com/office/drawing/2014/main" id="{8DC8D8CE-D46E-D847-8461-A47C070762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917892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a:xfrm>
            <a:off x="609600" y="1676399"/>
            <a:ext cx="10546080" cy="4617869"/>
          </a:xfrm>
        </p:spPr>
        <p:txBody>
          <a:bodyPr>
            <a:normAutofit fontScale="77500" lnSpcReduction="20000"/>
          </a:bodyPr>
          <a:lstStyle/>
          <a:p>
            <a:r>
              <a:rPr lang="en-US" sz="2400" dirty="0"/>
              <a:t>Welcome– </a:t>
            </a:r>
            <a:r>
              <a:rPr lang="en-US" sz="2400" i="1" dirty="0"/>
              <a:t>Hossein Borghaei, DO, MS </a:t>
            </a:r>
          </a:p>
          <a:p>
            <a:r>
              <a:rPr lang="en-US" sz="2400" dirty="0"/>
              <a:t>Lung-MAP Accomplishments– </a:t>
            </a:r>
            <a:r>
              <a:rPr lang="en-US" sz="2400" i="1" dirty="0"/>
              <a:t>Hossein Borghaei, DO, MS &amp; Karen Reckamp, MD, MS</a:t>
            </a:r>
          </a:p>
          <a:p>
            <a:r>
              <a:rPr lang="en-US" sz="2400" dirty="0"/>
              <a:t>Manuscript Updates– </a:t>
            </a:r>
            <a:r>
              <a:rPr lang="en-US" sz="2400" i="1" dirty="0"/>
              <a:t>Mary Redman, PhD</a:t>
            </a:r>
          </a:p>
          <a:p>
            <a:r>
              <a:rPr lang="en-US" sz="2400" dirty="0"/>
              <a:t>Accrual Update– </a:t>
            </a:r>
            <a:r>
              <a:rPr lang="en-US" sz="2400" i="1" dirty="0"/>
              <a:t>Karen Reckamp, MD, MS</a:t>
            </a:r>
          </a:p>
          <a:p>
            <a:r>
              <a:rPr lang="en-US" sz="2400" dirty="0"/>
              <a:t>Accrual Enhancement Committee Update– Frank DeSanto</a:t>
            </a:r>
          </a:p>
          <a:p>
            <a:r>
              <a:rPr lang="en-US" sz="2400" dirty="0"/>
              <a:t>S1900E Update– </a:t>
            </a:r>
            <a:r>
              <a:rPr lang="en-US" sz="2400" i="1" dirty="0"/>
              <a:t>Karen Reckamp, MD, MS</a:t>
            </a:r>
          </a:p>
          <a:p>
            <a:r>
              <a:rPr lang="en-US" sz="2400" dirty="0"/>
              <a:t>S1900G Update– </a:t>
            </a:r>
            <a:r>
              <a:rPr lang="en-US" sz="2400" i="1" dirty="0"/>
              <a:t>Sarah Goldberg, MD, MPH</a:t>
            </a:r>
          </a:p>
          <a:p>
            <a:r>
              <a:rPr lang="en-US" sz="2400" dirty="0"/>
              <a:t>S1900K Update– </a:t>
            </a:r>
            <a:r>
              <a:rPr lang="en-US" sz="2400" i="1" dirty="0"/>
              <a:t>Paul K. Paik, MD </a:t>
            </a:r>
          </a:p>
          <a:p>
            <a:r>
              <a:rPr lang="en-US" sz="2400" dirty="0"/>
              <a:t>S1900J Update– </a:t>
            </a:r>
            <a:r>
              <a:rPr lang="en-US" sz="2400" i="1" dirty="0"/>
              <a:t>Christian Rolfo, MD, PhD</a:t>
            </a:r>
          </a:p>
          <a:p>
            <a:r>
              <a:rPr lang="en-US" sz="2400" dirty="0"/>
              <a:t>The Future of Lung-MAP– </a:t>
            </a:r>
            <a:r>
              <a:rPr lang="en-US" sz="2400" i="1" dirty="0"/>
              <a:t>Hossein Borghaei, DO, MS &amp; Karen Reckamp, MD, MS </a:t>
            </a:r>
          </a:p>
          <a:p>
            <a:r>
              <a:rPr lang="en-US" sz="2400" dirty="0"/>
              <a:t>Translational Medicine Committee Updates</a:t>
            </a:r>
            <a:r>
              <a:rPr lang="en-US" sz="2400" i="1" dirty="0"/>
              <a:t>– David Kozono, MD, PhD</a:t>
            </a:r>
          </a:p>
          <a:p>
            <a:r>
              <a:rPr lang="en-US" sz="2400" dirty="0"/>
              <a:t>Drug Selection Committee Updates– </a:t>
            </a:r>
            <a:r>
              <a:rPr lang="en-US" sz="2400" i="1" dirty="0"/>
              <a:t>Saiama Waqar, MD</a:t>
            </a:r>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75BF3991-3985-42DC-8B48-0F64E1EABA5D}"/>
              </a:ext>
            </a:extLst>
          </p:cNvPr>
          <p:cNvSpPr/>
          <p:nvPr/>
        </p:nvSpPr>
        <p:spPr>
          <a:xfrm>
            <a:off x="9204626" y="156227"/>
            <a:ext cx="2212791" cy="1756463"/>
          </a:xfrm>
          <a:prstGeom prst="wedgeEllipseCallout">
            <a:avLst>
              <a:gd name="adj1" fmla="val -56555"/>
              <a:gd name="adj2" fmla="val 45436"/>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There will be a Q &amp; A session at the end of the presentation.</a:t>
            </a:r>
          </a:p>
        </p:txBody>
      </p:sp>
    </p:spTree>
    <p:extLst>
      <p:ext uri="{BB962C8B-B14F-4D97-AF65-F5344CB8AC3E}">
        <p14:creationId xmlns:p14="http://schemas.microsoft.com/office/powerpoint/2010/main" val="18216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32BB-B94D-2F43-956D-D16F49BADDF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DC6B023-615E-C94D-9519-482BA049E4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517" y="18041"/>
            <a:ext cx="12355033" cy="6821917"/>
          </a:xfrm>
        </p:spPr>
      </p:pic>
      <p:sp>
        <p:nvSpPr>
          <p:cNvPr id="4" name="Slide Number Placeholder 3">
            <a:extLst>
              <a:ext uri="{FF2B5EF4-FFF2-40B4-BE49-F238E27FC236}">
                <a16:creationId xmlns:a16="http://schemas.microsoft.com/office/drawing/2014/main" id="{6514A9C9-09B1-B541-AB68-C89E85BFF9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081767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4010E08-1E59-AC43-A7A8-C3F35721B9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1" y="-7751"/>
            <a:ext cx="5305352" cy="6865751"/>
          </a:xfrm>
        </p:spPr>
      </p:pic>
      <p:sp>
        <p:nvSpPr>
          <p:cNvPr id="4" name="Slide Number Placeholder 3">
            <a:extLst>
              <a:ext uri="{FF2B5EF4-FFF2-40B4-BE49-F238E27FC236}">
                <a16:creationId xmlns:a16="http://schemas.microsoft.com/office/drawing/2014/main" id="{9EF3AB12-8225-9640-A1AA-C31A56C4B3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481519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S1900E</a:t>
            </a:r>
            <a:br>
              <a:rPr lang="en-US" dirty="0"/>
            </a:br>
            <a:br>
              <a:rPr lang="en-US" sz="2400" dirty="0">
                <a:solidFill>
                  <a:prstClr val="black">
                    <a:lumMod val="85000"/>
                    <a:lumOff val="15000"/>
                  </a:prstClr>
                </a:solidFill>
              </a:rPr>
            </a:br>
            <a:r>
              <a:rPr lang="en-US" sz="2400" dirty="0">
                <a:solidFill>
                  <a:schemeClr val="tx2">
                    <a:lumMod val="50000"/>
                  </a:schemeClr>
                </a:solidFill>
              </a:rPr>
              <a:t>A Phase II Study Of </a:t>
            </a:r>
            <a:r>
              <a:rPr lang="en-US" sz="2400" dirty="0" err="1">
                <a:solidFill>
                  <a:schemeClr val="tx2">
                    <a:lumMod val="50000"/>
                  </a:schemeClr>
                </a:solidFill>
              </a:rPr>
              <a:t>Sotorasib</a:t>
            </a:r>
            <a:r>
              <a:rPr lang="en-US" sz="2400" dirty="0">
                <a:solidFill>
                  <a:schemeClr val="tx2">
                    <a:lumMod val="50000"/>
                  </a:schemeClr>
                </a:solidFill>
              </a:rPr>
              <a:t> (AMG 510) In Participants With Previously Treated Stage IV Or Recurrent KRAS G12C Mutated Non-squamous Non-small Cell Lung Cancer (ECOG-ACRIN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810189"/>
          </a:xfrm>
        </p:spPr>
        <p:txBody>
          <a:bodyPr numCol="3">
            <a:noAutofit/>
          </a:bodyPr>
          <a:lstStyle/>
          <a:p>
            <a:pPr>
              <a:spcBef>
                <a:spcPts val="600"/>
              </a:spcBef>
              <a:spcAft>
                <a:spcPts val="0"/>
              </a:spcAft>
            </a:pPr>
            <a:r>
              <a:rPr lang="en-US" sz="2000" b="1" cap="none" dirty="0">
                <a:solidFill>
                  <a:schemeClr val="tx1">
                    <a:lumMod val="85000"/>
                    <a:lumOff val="15000"/>
                  </a:schemeClr>
                </a:solidFill>
              </a:rPr>
              <a:t>Sukhmani K. Padda, MD </a:t>
            </a:r>
          </a:p>
          <a:p>
            <a:pPr>
              <a:spcBef>
                <a:spcPts val="600"/>
              </a:spcBef>
              <a:spcAft>
                <a:spcPts val="0"/>
              </a:spcAft>
            </a:pPr>
            <a:r>
              <a:rPr lang="en-US" sz="1800" cap="none" dirty="0">
                <a:solidFill>
                  <a:schemeClr val="tx1">
                    <a:lumMod val="85000"/>
                    <a:lumOff val="15000"/>
                  </a:schemeClr>
                </a:solidFill>
              </a:rPr>
              <a:t>Study Chair (ECOG-ACRIN)</a:t>
            </a:r>
            <a:endParaRPr lang="en-US" sz="500" cap="none" dirty="0">
              <a:solidFill>
                <a:schemeClr val="tx1">
                  <a:lumMod val="85000"/>
                  <a:lumOff val="15000"/>
                </a:schemeClr>
              </a:solidFill>
            </a:endParaRPr>
          </a:p>
          <a:p>
            <a:pPr>
              <a:spcBef>
                <a:spcPts val="600"/>
              </a:spcBef>
              <a:spcAft>
                <a:spcPts val="0"/>
              </a:spcAft>
            </a:pPr>
            <a:r>
              <a:rPr lang="en-US" sz="2000" b="1" cap="none" dirty="0">
                <a:solidFill>
                  <a:schemeClr val="tx1">
                    <a:lumMod val="85000"/>
                    <a:lumOff val="15000"/>
                  </a:schemeClr>
                </a:solidFill>
              </a:rPr>
              <a:t>David Gerber, MD </a:t>
            </a:r>
          </a:p>
          <a:p>
            <a:pPr>
              <a:spcBef>
                <a:spcPts val="600"/>
              </a:spcBef>
              <a:spcAft>
                <a:spcPts val="0"/>
              </a:spcAft>
            </a:pPr>
            <a:r>
              <a:rPr lang="en-US" sz="1800" cap="none" dirty="0">
                <a:solidFill>
                  <a:schemeClr val="tx1">
                    <a:lumMod val="85000"/>
                    <a:lumOff val="15000"/>
                  </a:schemeClr>
                </a:solidFill>
              </a:rPr>
              <a:t>Study Co-chair (ECOG-ACRIN)</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7FCDA037-B3EB-79AE-3FF9-102C68DD0C44}"/>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de-DE"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Julie R. Brahmer,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(ECOG-ACRIN)</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Joel Neal, MD,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(ECOG-ACRIN)</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Lead Statistician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042500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A2B1B1E-DE3A-4FD6-B7AF-54D5CABA105E}"/>
              </a:ext>
            </a:extLst>
          </p:cNvPr>
          <p:cNvSpPr/>
          <p:nvPr/>
        </p:nvSpPr>
        <p:spPr>
          <a:xfrm>
            <a:off x="601819" y="1331348"/>
            <a:ext cx="2811231" cy="209765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S1900E </a:t>
            </a:r>
            <a:r>
              <a:rPr kumimoji="0" lang="en-US" sz="2000" b="1" i="0" u="none" strike="noStrike" kern="0" cap="none" spc="0" normalizeH="0" baseline="0" noProof="0" dirty="0" err="1">
                <a:ln>
                  <a:noFill/>
                </a:ln>
                <a:solidFill>
                  <a:prstClr val="white"/>
                </a:solidFill>
                <a:effectLst/>
                <a:uLnTx/>
                <a:uFillTx/>
                <a:latin typeface="Calibri" panose="020F0502020204030204"/>
                <a:ea typeface="+mn-ea"/>
                <a:cs typeface="+mn-cs"/>
              </a:rPr>
              <a:t>Substudy</a:t>
            </a:r>
            <a:endPar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Recurrent or metastatic </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 mutated non-squamous NSCLC</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Received at least one prior systemic therapy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No uncontrolled brain metastasis</a:t>
            </a:r>
          </a:p>
        </p:txBody>
      </p:sp>
      <p:cxnSp>
        <p:nvCxnSpPr>
          <p:cNvPr id="36" name="Straight Connector 35">
            <a:extLst>
              <a:ext uri="{FF2B5EF4-FFF2-40B4-BE49-F238E27FC236}">
                <a16:creationId xmlns:a16="http://schemas.microsoft.com/office/drawing/2014/main" id="{89566BE1-1E96-4623-AA9A-73AD69063150}"/>
              </a:ext>
            </a:extLst>
          </p:cNvPr>
          <p:cNvCxnSpPr>
            <a:cxnSpLocks/>
          </p:cNvCxnSpPr>
          <p:nvPr/>
        </p:nvCxnSpPr>
        <p:spPr>
          <a:xfrm flipV="1">
            <a:off x="4154890" y="2380174"/>
            <a:ext cx="423138" cy="1"/>
          </a:xfrm>
          <a:prstGeom prst="line">
            <a:avLst/>
          </a:prstGeom>
          <a:noFill/>
          <a:ln w="6350" cap="flat" cmpd="sng" algn="ctr">
            <a:solidFill>
              <a:sysClr val="windowText" lastClr="000000"/>
            </a:solidFill>
            <a:prstDash val="solid"/>
            <a:miter lim="800000"/>
          </a:ln>
          <a:effectLst/>
        </p:spPr>
      </p:cxnSp>
      <p:cxnSp>
        <p:nvCxnSpPr>
          <p:cNvPr id="37" name="Straight Connector 36">
            <a:extLst>
              <a:ext uri="{FF2B5EF4-FFF2-40B4-BE49-F238E27FC236}">
                <a16:creationId xmlns:a16="http://schemas.microsoft.com/office/drawing/2014/main" id="{426ADEA1-7573-4343-A738-67A0C2B2F80F}"/>
              </a:ext>
            </a:extLst>
          </p:cNvPr>
          <p:cNvCxnSpPr>
            <a:cxnSpLocks/>
          </p:cNvCxnSpPr>
          <p:nvPr/>
        </p:nvCxnSpPr>
        <p:spPr>
          <a:xfrm flipH="1" flipV="1">
            <a:off x="4606447" y="1242567"/>
            <a:ext cx="5324" cy="1312362"/>
          </a:xfrm>
          <a:prstGeom prst="line">
            <a:avLst/>
          </a:prstGeom>
          <a:noFill/>
          <a:ln w="6350" cap="flat" cmpd="sng" algn="ctr">
            <a:solidFill>
              <a:sysClr val="windowText" lastClr="000000"/>
            </a:solidFill>
            <a:prstDash val="solid"/>
            <a:miter lim="800000"/>
          </a:ln>
          <a:effectLst/>
        </p:spPr>
      </p:cxnSp>
      <p:cxnSp>
        <p:nvCxnSpPr>
          <p:cNvPr id="38" name="Straight Connector 37">
            <a:extLst>
              <a:ext uri="{FF2B5EF4-FFF2-40B4-BE49-F238E27FC236}">
                <a16:creationId xmlns:a16="http://schemas.microsoft.com/office/drawing/2014/main" id="{11E6E809-8CB8-4103-8586-67652CE40FDA}"/>
              </a:ext>
            </a:extLst>
          </p:cNvPr>
          <p:cNvCxnSpPr>
            <a:cxnSpLocks/>
          </p:cNvCxnSpPr>
          <p:nvPr/>
        </p:nvCxnSpPr>
        <p:spPr>
          <a:xfrm flipH="1" flipV="1">
            <a:off x="4611241" y="2553271"/>
            <a:ext cx="530" cy="934878"/>
          </a:xfrm>
          <a:prstGeom prst="line">
            <a:avLst/>
          </a:prstGeom>
          <a:noFill/>
          <a:ln w="6350" cap="flat" cmpd="sng" algn="ctr">
            <a:solidFill>
              <a:sysClr val="windowText" lastClr="000000"/>
            </a:solidFill>
            <a:prstDash val="solid"/>
            <a:miter lim="800000"/>
          </a:ln>
          <a:effectLst/>
        </p:spPr>
      </p:cxnSp>
      <p:sp>
        <p:nvSpPr>
          <p:cNvPr id="39" name="Rectangle 38">
            <a:extLst>
              <a:ext uri="{FF2B5EF4-FFF2-40B4-BE49-F238E27FC236}">
                <a16:creationId xmlns:a16="http://schemas.microsoft.com/office/drawing/2014/main" id="{5D39411B-9275-4C34-8C4C-AAEFAFCFF881}"/>
              </a:ext>
            </a:extLst>
          </p:cNvPr>
          <p:cNvSpPr/>
          <p:nvPr/>
        </p:nvSpPr>
        <p:spPr>
          <a:xfrm>
            <a:off x="5045164" y="837470"/>
            <a:ext cx="2203704" cy="877824"/>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TP53</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N=40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D315B9BD-EEB1-4C57-BAE8-7BC1F9EBC642}"/>
              </a:ext>
            </a:extLst>
          </p:cNvPr>
          <p:cNvSpPr/>
          <p:nvPr/>
        </p:nvSpPr>
        <p:spPr>
          <a:xfrm>
            <a:off x="5042877" y="1942725"/>
            <a:ext cx="2205991" cy="879081"/>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STK11</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MUT</a:t>
            </a: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D34CF29-3488-4D9B-8CDB-8032EDE357A5}"/>
              </a:ext>
            </a:extLst>
          </p:cNvPr>
          <p:cNvSpPr/>
          <p:nvPr/>
        </p:nvSpPr>
        <p:spPr>
          <a:xfrm>
            <a:off x="5041009" y="3049237"/>
            <a:ext cx="2203704" cy="877824"/>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rPr>
              <a:t>KRAS</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G12C</a:t>
            </a: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/Other </a:t>
            </a:r>
            <a:r>
              <a:rPr kumimoji="0" lang="en-US" sz="1600" b="1" i="1" u="none" strike="noStrike" kern="0" cap="none" spc="0" normalizeH="0" baseline="30000" noProof="0" dirty="0">
                <a:ln>
                  <a:noFill/>
                </a:ln>
                <a:solidFill>
                  <a:prstClr val="white"/>
                </a:solidFill>
                <a:effectLst/>
                <a:uLnTx/>
                <a:uFillTx/>
                <a:latin typeface="Calibri" panose="020F0502020204030204"/>
                <a:ea typeface="+mn-ea"/>
                <a:cs typeface="+mn-cs"/>
              </a:rPr>
              <a:t>a</a:t>
            </a:r>
            <a:endParaRPr kumimoji="0" lang="en-US" sz="1600" b="1" i="1"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Target N=40</a:t>
            </a:r>
          </a:p>
        </p:txBody>
      </p:sp>
      <p:sp>
        <p:nvSpPr>
          <p:cNvPr id="42" name="Rectangle 41">
            <a:extLst>
              <a:ext uri="{FF2B5EF4-FFF2-40B4-BE49-F238E27FC236}">
                <a16:creationId xmlns:a16="http://schemas.microsoft.com/office/drawing/2014/main" id="{D2EEC980-B887-4D86-B382-82E8F22F73A2}"/>
              </a:ext>
            </a:extLst>
          </p:cNvPr>
          <p:cNvSpPr/>
          <p:nvPr/>
        </p:nvSpPr>
        <p:spPr>
          <a:xfrm>
            <a:off x="7668690" y="843239"/>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3" name="Rectangle 42">
            <a:extLst>
              <a:ext uri="{FF2B5EF4-FFF2-40B4-BE49-F238E27FC236}">
                <a16:creationId xmlns:a16="http://schemas.microsoft.com/office/drawing/2014/main" id="{4F9138B4-14B6-4E7A-AFF6-FDEAA0FC68B9}"/>
              </a:ext>
            </a:extLst>
          </p:cNvPr>
          <p:cNvSpPr/>
          <p:nvPr/>
        </p:nvSpPr>
        <p:spPr>
          <a:xfrm>
            <a:off x="7685886" y="1971376"/>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4" name="Rectangle 43">
            <a:extLst>
              <a:ext uri="{FF2B5EF4-FFF2-40B4-BE49-F238E27FC236}">
                <a16:creationId xmlns:a16="http://schemas.microsoft.com/office/drawing/2014/main" id="{3146568F-A2EA-47ED-9298-316E4E25769C}"/>
              </a:ext>
            </a:extLst>
          </p:cNvPr>
          <p:cNvSpPr/>
          <p:nvPr/>
        </p:nvSpPr>
        <p:spPr>
          <a:xfrm>
            <a:off x="7677814" y="3098044"/>
            <a:ext cx="2203704" cy="877824"/>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AMG 510/</a:t>
            </a:r>
            <a:r>
              <a:rPr kumimoji="0" lang="en-US" sz="1600" b="1" i="0" u="none" strike="noStrike" kern="0" cap="none" spc="0" normalizeH="0" baseline="0" noProof="0" dirty="0" err="1">
                <a:ln>
                  <a:noFill/>
                </a:ln>
                <a:solidFill>
                  <a:prstClr val="white"/>
                </a:solidFill>
                <a:effectLst/>
                <a:uLnTx/>
                <a:uFillTx/>
                <a:latin typeface="Calibri" panose="020F0502020204030204"/>
                <a:ea typeface="+mn-ea"/>
                <a:cs typeface="+mn-cs"/>
              </a:rPr>
              <a:t>Sotorasib</a:t>
            </a:r>
            <a:endPar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960 mg QD</a:t>
            </a:r>
          </a:p>
        </p:txBody>
      </p:sp>
      <p:sp>
        <p:nvSpPr>
          <p:cNvPr id="45" name="Rectangle 44">
            <a:extLst>
              <a:ext uri="{FF2B5EF4-FFF2-40B4-BE49-F238E27FC236}">
                <a16:creationId xmlns:a16="http://schemas.microsoft.com/office/drawing/2014/main" id="{2E1E7775-9EF1-4B56-949A-91E5211EEDEC}"/>
              </a:ext>
            </a:extLst>
          </p:cNvPr>
          <p:cNvSpPr/>
          <p:nvPr/>
        </p:nvSpPr>
        <p:spPr>
          <a:xfrm rot="16200000">
            <a:off x="2847748" y="2242669"/>
            <a:ext cx="2343476" cy="34327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Enrollment</a:t>
            </a:r>
          </a:p>
        </p:txBody>
      </p:sp>
      <p:cxnSp>
        <p:nvCxnSpPr>
          <p:cNvPr id="46" name="Straight Arrow Connector 45">
            <a:extLst>
              <a:ext uri="{FF2B5EF4-FFF2-40B4-BE49-F238E27FC236}">
                <a16:creationId xmlns:a16="http://schemas.microsoft.com/office/drawing/2014/main" id="{F7EEED49-A4BA-4C72-90E1-E8629CE6900C}"/>
              </a:ext>
            </a:extLst>
          </p:cNvPr>
          <p:cNvCxnSpPr>
            <a:cxnSpLocks/>
          </p:cNvCxnSpPr>
          <p:nvPr/>
        </p:nvCxnSpPr>
        <p:spPr>
          <a:xfrm>
            <a:off x="7731753" y="4257094"/>
            <a:ext cx="2023655" cy="0"/>
          </a:xfrm>
          <a:prstGeom prst="straightConnector1">
            <a:avLst/>
          </a:prstGeom>
          <a:noFill/>
          <a:ln w="19050" cap="flat" cmpd="sng" algn="ctr">
            <a:solidFill>
              <a:srgbClr val="00B050"/>
            </a:solidFill>
            <a:prstDash val="solid"/>
            <a:miter lim="800000"/>
            <a:tailEnd type="triangle"/>
          </a:ln>
          <a:effectLst/>
        </p:spPr>
      </p:cxnSp>
      <p:sp>
        <p:nvSpPr>
          <p:cNvPr id="47" name="TextBox 46">
            <a:extLst>
              <a:ext uri="{FF2B5EF4-FFF2-40B4-BE49-F238E27FC236}">
                <a16:creationId xmlns:a16="http://schemas.microsoft.com/office/drawing/2014/main" id="{58B1C3AA-429A-461F-9BC2-2CDDCA0C4165}"/>
              </a:ext>
            </a:extLst>
          </p:cNvPr>
          <p:cNvSpPr txBox="1"/>
          <p:nvPr/>
        </p:nvSpPr>
        <p:spPr>
          <a:xfrm>
            <a:off x="7470405" y="4295488"/>
            <a:ext cx="2514889"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latin typeface="Calibri"/>
                <a:ea typeface="+mn-ea"/>
                <a:cs typeface="+mn-cs"/>
              </a:rPr>
              <a:t>Treatment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latin typeface="Calibri"/>
                <a:ea typeface="+mn-ea"/>
                <a:cs typeface="+mn-cs"/>
              </a:rPr>
              <a:t>until disease progression, intolerance, or consent withdrawal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latin typeface="Calibri"/>
                <a:ea typeface="+mn-ea"/>
                <a:cs typeface="+mn-cs"/>
              </a:rPr>
              <a:t>Clinic visits/labs every 3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latin typeface="Calibri"/>
                <a:ea typeface="+mn-ea"/>
                <a:cs typeface="+mn-cs"/>
              </a:rPr>
              <a:t>Imaging every 6 weeks </a:t>
            </a:r>
            <a:endParaRPr kumimoji="0" lang="en-US" sz="1200" b="1" i="0" u="none" strike="noStrike" kern="0" cap="none" spc="0" normalizeH="0" baseline="0" noProof="0" dirty="0">
              <a:ln>
                <a:noFill/>
              </a:ln>
              <a:solidFill>
                <a:srgbClr val="4472C4">
                  <a:lumMod val="75000"/>
                </a:srgbClr>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3E7FE6D8-D6CE-496D-9D50-79E71C7DE680}"/>
              </a:ext>
            </a:extLst>
          </p:cNvPr>
          <p:cNvSpPr txBox="1"/>
          <p:nvPr/>
        </p:nvSpPr>
        <p:spPr>
          <a:xfrm>
            <a:off x="10345177" y="4267199"/>
            <a:ext cx="1846823"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latin typeface="Calibri"/>
                <a:ea typeface="+mn-ea"/>
                <a:cs typeface="+mn-cs"/>
              </a:rPr>
              <a:t>If Progression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472C4">
                    <a:lumMod val="75000"/>
                  </a:srgbClr>
                </a:solidFill>
                <a:effectLst/>
                <a:uLnTx/>
                <a:uFillTx/>
                <a:latin typeface="Calibri"/>
                <a:ea typeface="+mn-ea"/>
                <a:cs typeface="+mn-cs"/>
              </a:rPr>
              <a:t>Liquid biopsy to determine resistance mechanism </a:t>
            </a:r>
            <a:endParaRPr kumimoji="0" lang="en-US" sz="1200" b="1" i="0" u="none" strike="noStrike" kern="0" cap="none" spc="0" normalizeH="0" baseline="0" noProof="0" dirty="0">
              <a:ln>
                <a:noFill/>
              </a:ln>
              <a:solidFill>
                <a:srgbClr val="4472C4">
                  <a:lumMod val="75000"/>
                </a:srgbClr>
              </a:solidFill>
              <a:effectLst/>
              <a:uLnTx/>
              <a:uFillTx/>
              <a:latin typeface="Calibri"/>
              <a:ea typeface="+mn-ea"/>
              <a:cs typeface="+mn-cs"/>
            </a:endParaRPr>
          </a:p>
        </p:txBody>
      </p:sp>
      <p:cxnSp>
        <p:nvCxnSpPr>
          <p:cNvPr id="49" name="Straight Arrow Connector 48">
            <a:extLst>
              <a:ext uri="{FF2B5EF4-FFF2-40B4-BE49-F238E27FC236}">
                <a16:creationId xmlns:a16="http://schemas.microsoft.com/office/drawing/2014/main" id="{B9C6F3AE-2E83-4645-9AA9-3A04C6305778}"/>
              </a:ext>
            </a:extLst>
          </p:cNvPr>
          <p:cNvCxnSpPr/>
          <p:nvPr/>
        </p:nvCxnSpPr>
        <p:spPr>
          <a:xfrm>
            <a:off x="7244713" y="3485012"/>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0" name="Straight Arrow Connector 49">
            <a:extLst>
              <a:ext uri="{FF2B5EF4-FFF2-40B4-BE49-F238E27FC236}">
                <a16:creationId xmlns:a16="http://schemas.microsoft.com/office/drawing/2014/main" id="{8F1C304E-3B55-4723-9FB1-6F97CD26D27F}"/>
              </a:ext>
            </a:extLst>
          </p:cNvPr>
          <p:cNvCxnSpPr/>
          <p:nvPr/>
        </p:nvCxnSpPr>
        <p:spPr>
          <a:xfrm>
            <a:off x="7256118" y="2336014"/>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1" name="Straight Arrow Connector 50">
            <a:extLst>
              <a:ext uri="{FF2B5EF4-FFF2-40B4-BE49-F238E27FC236}">
                <a16:creationId xmlns:a16="http://schemas.microsoft.com/office/drawing/2014/main" id="{C3FD1F34-E04B-4631-849E-C037FE25131C}"/>
              </a:ext>
            </a:extLst>
          </p:cNvPr>
          <p:cNvCxnSpPr/>
          <p:nvPr/>
        </p:nvCxnSpPr>
        <p:spPr>
          <a:xfrm>
            <a:off x="7249179" y="1275770"/>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2" name="Straight Arrow Connector 51">
            <a:extLst>
              <a:ext uri="{FF2B5EF4-FFF2-40B4-BE49-F238E27FC236}">
                <a16:creationId xmlns:a16="http://schemas.microsoft.com/office/drawing/2014/main" id="{9344DA42-E83F-4043-85B0-F949ECDA2481}"/>
              </a:ext>
            </a:extLst>
          </p:cNvPr>
          <p:cNvCxnSpPr/>
          <p:nvPr/>
        </p:nvCxnSpPr>
        <p:spPr>
          <a:xfrm>
            <a:off x="4606447" y="1242567"/>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3" name="Straight Arrow Connector 52">
            <a:extLst>
              <a:ext uri="{FF2B5EF4-FFF2-40B4-BE49-F238E27FC236}">
                <a16:creationId xmlns:a16="http://schemas.microsoft.com/office/drawing/2014/main" id="{A36B17A1-1163-4DE2-8705-50E4A7EE5576}"/>
              </a:ext>
            </a:extLst>
          </p:cNvPr>
          <p:cNvCxnSpPr/>
          <p:nvPr/>
        </p:nvCxnSpPr>
        <p:spPr>
          <a:xfrm>
            <a:off x="4624513" y="3488149"/>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968C178C-514A-41F3-A343-F26169FA2F3F}"/>
              </a:ext>
            </a:extLst>
          </p:cNvPr>
          <p:cNvCxnSpPr/>
          <p:nvPr/>
        </p:nvCxnSpPr>
        <p:spPr>
          <a:xfrm>
            <a:off x="4611241" y="2368998"/>
            <a:ext cx="429768" cy="0"/>
          </a:xfrm>
          <a:prstGeom prst="straightConnector1">
            <a:avLst/>
          </a:prstGeom>
          <a:noFill/>
          <a:ln w="6350" cap="flat" cmpd="sng" algn="ctr">
            <a:solidFill>
              <a:sysClr val="windowText" lastClr="000000"/>
            </a:solidFill>
            <a:prstDash val="solid"/>
            <a:miter lim="800000"/>
            <a:tailEnd type="triangle"/>
          </a:ln>
          <a:effectLst/>
        </p:spPr>
      </p:cxnSp>
      <p:cxnSp>
        <p:nvCxnSpPr>
          <p:cNvPr id="55" name="Straight Arrow Connector 54">
            <a:extLst>
              <a:ext uri="{FF2B5EF4-FFF2-40B4-BE49-F238E27FC236}">
                <a16:creationId xmlns:a16="http://schemas.microsoft.com/office/drawing/2014/main" id="{8315EC2A-E8EF-485F-908F-0D2BD0B8825D}"/>
              </a:ext>
            </a:extLst>
          </p:cNvPr>
          <p:cNvCxnSpPr/>
          <p:nvPr/>
        </p:nvCxnSpPr>
        <p:spPr>
          <a:xfrm>
            <a:off x="3403343" y="2422594"/>
            <a:ext cx="429768" cy="0"/>
          </a:xfrm>
          <a:prstGeom prst="straightConnector1">
            <a:avLst/>
          </a:prstGeom>
          <a:noFill/>
          <a:ln w="6350" cap="flat" cmpd="sng" algn="ctr">
            <a:solidFill>
              <a:sysClr val="windowText" lastClr="000000"/>
            </a:solidFill>
            <a:prstDash val="solid"/>
            <a:miter lim="800000"/>
            <a:tailEnd type="triangle"/>
          </a:ln>
          <a:effectLst/>
        </p:spPr>
      </p:cxnSp>
      <p:sp>
        <p:nvSpPr>
          <p:cNvPr id="56" name="Rectangle 55">
            <a:extLst>
              <a:ext uri="{FF2B5EF4-FFF2-40B4-BE49-F238E27FC236}">
                <a16:creationId xmlns:a16="http://schemas.microsoft.com/office/drawing/2014/main" id="{7280DD3F-6276-4930-9098-F32A6BE95C75}"/>
              </a:ext>
            </a:extLst>
          </p:cNvPr>
          <p:cNvSpPr/>
          <p:nvPr/>
        </p:nvSpPr>
        <p:spPr>
          <a:xfrm rot="16200000">
            <a:off x="9747393" y="2017462"/>
            <a:ext cx="3216021" cy="89339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rtlCol="0" anchor="ctr">
            <a:scene3d>
              <a:camera prst="orthographicFront">
                <a:rot lat="0" lon="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End of Treatment</a:t>
            </a:r>
          </a:p>
        </p:txBody>
      </p:sp>
      <p:sp>
        <p:nvSpPr>
          <p:cNvPr id="57" name="TextBox 56">
            <a:extLst>
              <a:ext uri="{FF2B5EF4-FFF2-40B4-BE49-F238E27FC236}">
                <a16:creationId xmlns:a16="http://schemas.microsoft.com/office/drawing/2014/main" id="{1C72AC4E-FA85-4B8F-BC33-6663FA16732C}"/>
              </a:ext>
            </a:extLst>
          </p:cNvPr>
          <p:cNvSpPr txBox="1"/>
          <p:nvPr/>
        </p:nvSpPr>
        <p:spPr>
          <a:xfrm>
            <a:off x="397243" y="5870003"/>
            <a:ext cx="1139148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30000" noProof="0" dirty="0" err="1">
                <a:ln>
                  <a:noFill/>
                </a:ln>
                <a:solidFill>
                  <a:srgbClr val="4472C4">
                    <a:lumMod val="75000"/>
                  </a:srgbClr>
                </a:solidFill>
                <a:effectLst/>
                <a:uLnTx/>
                <a:uFillTx/>
                <a:latin typeface="Calibri"/>
                <a:ea typeface="+mn-ea"/>
                <a:cs typeface="+mn-cs"/>
              </a:rPr>
              <a:t>a</a:t>
            </a:r>
            <a:r>
              <a:rPr kumimoji="0" lang="en-US" sz="1500" b="1" i="0" u="none" strike="noStrike" kern="0" cap="none" spc="0" normalizeH="0" baseline="0" noProof="0" dirty="0" err="1">
                <a:ln>
                  <a:noFill/>
                </a:ln>
                <a:solidFill>
                  <a:srgbClr val="4472C4">
                    <a:lumMod val="75000"/>
                  </a:srgbClr>
                </a:solidFill>
                <a:effectLst/>
                <a:uLnTx/>
                <a:uFillTx/>
                <a:latin typeface="Calibri"/>
                <a:ea typeface="+mn-ea"/>
                <a:cs typeface="+mn-cs"/>
              </a:rPr>
              <a:t>other</a:t>
            </a:r>
            <a:r>
              <a:rPr kumimoji="0" lang="en-US" sz="1500" b="1" i="0" u="none" strike="noStrike" kern="0" cap="none" spc="0" normalizeH="0" baseline="0" noProof="0" dirty="0">
                <a:ln>
                  <a:noFill/>
                </a:ln>
                <a:solidFill>
                  <a:srgbClr val="4472C4">
                    <a:lumMod val="75000"/>
                  </a:srgbClr>
                </a:solidFill>
                <a:effectLst/>
                <a:uLnTx/>
                <a:uFillTx/>
                <a:latin typeface="Calibri"/>
                <a:ea typeface="+mn-ea"/>
                <a:cs typeface="+mn-cs"/>
              </a:rPr>
              <a:t> co-mutations (e.g., </a:t>
            </a:r>
            <a:r>
              <a:rPr kumimoji="0" lang="en-US" sz="1500" b="1" i="1" u="none" strike="noStrike" kern="0" cap="none" spc="0" normalizeH="0" baseline="0" noProof="0" dirty="0">
                <a:ln>
                  <a:noFill/>
                </a:ln>
                <a:solidFill>
                  <a:srgbClr val="4472C4">
                    <a:lumMod val="75000"/>
                  </a:srgbClr>
                </a:solidFill>
                <a:effectLst/>
                <a:uLnTx/>
                <a:uFillTx/>
                <a:latin typeface="Calibri"/>
                <a:ea typeface="+mn-ea"/>
                <a:cs typeface="+mn-cs"/>
              </a:rPr>
              <a:t>KEAP1, NFE2L2, CUL3</a:t>
            </a:r>
            <a:r>
              <a:rPr kumimoji="0" lang="en-US" sz="1500" b="1" i="0" u="none" strike="noStrike" kern="0" cap="none" spc="0" normalizeH="0" baseline="0" noProof="0" dirty="0">
                <a:ln>
                  <a:noFill/>
                </a:ln>
                <a:solidFill>
                  <a:srgbClr val="4472C4">
                    <a:lumMod val="75000"/>
                  </a:srgbClr>
                </a:solidFill>
                <a:effectLst/>
                <a:uLnTx/>
                <a:uFillTx/>
                <a:latin typeface="Calibri"/>
                <a:ea typeface="+mn-ea"/>
                <a:cs typeface="+mn-cs"/>
              </a:rPr>
              <a:t>), double or triple co-mutations (e.g., </a:t>
            </a:r>
            <a:r>
              <a:rPr kumimoji="0" lang="en-US" sz="1500" b="1" i="1" u="none" strike="noStrike" kern="0" cap="none" spc="0" normalizeH="0" baseline="0" noProof="0" dirty="0">
                <a:ln>
                  <a:noFill/>
                </a:ln>
                <a:solidFill>
                  <a:srgbClr val="4472C4">
                    <a:lumMod val="75000"/>
                  </a:srgbClr>
                </a:solidFill>
                <a:effectLst/>
                <a:uLnTx/>
                <a:uFillTx/>
                <a:latin typeface="Calibri"/>
                <a:ea typeface="+mn-ea"/>
                <a:cs typeface="+mn-cs"/>
              </a:rPr>
              <a:t>STK11/TP53, STK11/TP53/KEAP1</a:t>
            </a:r>
            <a:r>
              <a:rPr kumimoji="0" lang="en-US" sz="1500" b="1" i="0" u="none" strike="noStrike" kern="0" cap="none" spc="0" normalizeH="0" baseline="0" noProof="0" dirty="0">
                <a:ln>
                  <a:noFill/>
                </a:ln>
                <a:solidFill>
                  <a:srgbClr val="4472C4">
                    <a:lumMod val="75000"/>
                  </a:srgbClr>
                </a:solidFill>
                <a:effectLst/>
                <a:uLnTx/>
                <a:uFillTx/>
                <a:latin typeface="Calibri"/>
                <a:ea typeface="+mn-ea"/>
                <a:cs typeface="+mn-cs"/>
              </a:rPr>
              <a:t>), or no co-mutations</a:t>
            </a:r>
          </a:p>
        </p:txBody>
      </p:sp>
      <p:cxnSp>
        <p:nvCxnSpPr>
          <p:cNvPr id="58" name="Straight Arrow Connector 57">
            <a:extLst>
              <a:ext uri="{FF2B5EF4-FFF2-40B4-BE49-F238E27FC236}">
                <a16:creationId xmlns:a16="http://schemas.microsoft.com/office/drawing/2014/main" id="{893D6D42-8742-4C0C-92C0-133302A7560F}"/>
              </a:ext>
            </a:extLst>
          </p:cNvPr>
          <p:cNvCxnSpPr>
            <a:cxnSpLocks/>
          </p:cNvCxnSpPr>
          <p:nvPr/>
        </p:nvCxnSpPr>
        <p:spPr>
          <a:xfrm>
            <a:off x="10465354" y="4253004"/>
            <a:ext cx="1606470" cy="0"/>
          </a:xfrm>
          <a:prstGeom prst="straightConnector1">
            <a:avLst/>
          </a:prstGeom>
          <a:noFill/>
          <a:ln w="19050" cap="flat" cmpd="sng" algn="ctr">
            <a:solidFill>
              <a:srgbClr val="00B050"/>
            </a:solidFill>
            <a:prstDash val="solid"/>
            <a:miter lim="800000"/>
            <a:tailEnd type="triangle"/>
          </a:ln>
          <a:effectLst/>
        </p:spPr>
      </p:cxnSp>
      <p:sp>
        <p:nvSpPr>
          <p:cNvPr id="59" name="Title 1">
            <a:extLst>
              <a:ext uri="{FF2B5EF4-FFF2-40B4-BE49-F238E27FC236}">
                <a16:creationId xmlns:a16="http://schemas.microsoft.com/office/drawing/2014/main" id="{488BA7BA-7712-4FF7-8905-BF590E87125B}"/>
              </a:ext>
            </a:extLst>
          </p:cNvPr>
          <p:cNvSpPr txBox="1">
            <a:spLocks/>
          </p:cNvSpPr>
          <p:nvPr/>
        </p:nvSpPr>
        <p:spPr>
          <a:xfrm>
            <a:off x="171159" y="176386"/>
            <a:ext cx="118436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S1900E Schema </a:t>
            </a:r>
            <a:br>
              <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60" name="TextBox 59">
            <a:extLst>
              <a:ext uri="{FF2B5EF4-FFF2-40B4-BE49-F238E27FC236}">
                <a16:creationId xmlns:a16="http://schemas.microsoft.com/office/drawing/2014/main" id="{4AF9670C-D7A3-4921-949E-FE7166ABB60F}"/>
              </a:ext>
            </a:extLst>
          </p:cNvPr>
          <p:cNvSpPr txBox="1"/>
          <p:nvPr/>
        </p:nvSpPr>
        <p:spPr>
          <a:xfrm>
            <a:off x="494178" y="3653836"/>
            <a:ext cx="2743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4472C4">
                    <a:lumMod val="75000"/>
                  </a:srgbClr>
                </a:solidFill>
                <a:effectLst/>
                <a:uLnTx/>
                <a:uFillTx/>
                <a:latin typeface="Calibri"/>
                <a:ea typeface="+mn-ea"/>
                <a:cs typeface="+mn-cs"/>
              </a:rPr>
              <a:t>Primary Endpoint</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1" i="0" u="none" strike="noStrike" kern="0" cap="none" spc="0" normalizeH="0" baseline="0" noProof="0" dirty="0">
                <a:ln>
                  <a:noFill/>
                </a:ln>
                <a:solidFill>
                  <a:srgbClr val="4472C4">
                    <a:lumMod val="75000"/>
                  </a:srgbClr>
                </a:solidFill>
                <a:effectLst/>
                <a:uLnTx/>
                <a:uFillTx/>
                <a:latin typeface="Calibri"/>
                <a:ea typeface="+mn-ea"/>
                <a:cs typeface="+mn-cs"/>
              </a:rPr>
              <a:t>Objective response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4472C4">
                    <a:lumMod val="75000"/>
                  </a:srgbClr>
                </a:solidFill>
                <a:effectLst/>
                <a:uLnTx/>
                <a:uFillTx/>
                <a:latin typeface="Calibri"/>
                <a:ea typeface="+mn-ea"/>
                <a:cs typeface="+mn-cs"/>
              </a:rPr>
              <a:t>Secondary Endpoints</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latin typeface="Calibri"/>
                <a:ea typeface="+mn-ea"/>
                <a:cs typeface="+mn-cs"/>
              </a:rPr>
              <a:t>Duration of response</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latin typeface="Calibri"/>
                <a:ea typeface="+mn-ea"/>
                <a:cs typeface="+mn-cs"/>
              </a:rPr>
              <a:t>Progression free survival</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latin typeface="Calibri"/>
                <a:ea typeface="+mn-ea"/>
                <a:cs typeface="+mn-cs"/>
              </a:rPr>
              <a:t>Overall survival</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800" b="0" i="0" u="none" strike="noStrike" kern="0" cap="none" spc="0" normalizeH="0" baseline="0" noProof="0" dirty="0">
                <a:ln>
                  <a:noFill/>
                </a:ln>
                <a:solidFill>
                  <a:srgbClr val="4472C4">
                    <a:lumMod val="75000"/>
                  </a:srgbClr>
                </a:solidFill>
                <a:effectLst/>
                <a:uLnTx/>
                <a:uFillTx/>
                <a:latin typeface="Calibri"/>
                <a:ea typeface="+mn-ea"/>
                <a:cs typeface="+mn-cs"/>
              </a:rPr>
              <a:t>Safety</a:t>
            </a:r>
          </a:p>
          <a:p>
            <a:pPr marL="285750" marR="0" lvl="0" indent="-285750" algn="l" defTabSz="914400" rtl="0" eaLnBrk="1" fontAlgn="auto" latinLnBrk="0" hangingPunct="1">
              <a:lnSpc>
                <a:spcPct val="100000"/>
              </a:lnSpc>
              <a:spcBef>
                <a:spcPts val="0"/>
              </a:spcBef>
              <a:spcAft>
                <a:spcPts val="0"/>
              </a:spcAft>
              <a:buClrTx/>
              <a:buSzTx/>
              <a:buFont typeface="System Font Regular"/>
              <a:buChar char="-"/>
              <a:tabLst/>
              <a:defRPr/>
            </a:pPr>
            <a:endParaRPr kumimoji="0" lang="en-US" sz="1800" b="1" i="0" u="none" strike="noStrike" kern="0" cap="none" spc="0" normalizeH="0" baseline="0" noProof="0" dirty="0">
              <a:ln>
                <a:noFill/>
              </a:ln>
              <a:solidFill>
                <a:srgbClr val="4472C4">
                  <a:lumMod val="75000"/>
                </a:srgbClr>
              </a:solidFill>
              <a:effectLst/>
              <a:uLnTx/>
              <a:uFillTx/>
              <a:latin typeface="Calibri"/>
              <a:ea typeface="+mn-ea"/>
              <a:cs typeface="+mn-cs"/>
            </a:endParaRPr>
          </a:p>
        </p:txBody>
      </p:sp>
      <p:cxnSp>
        <p:nvCxnSpPr>
          <p:cNvPr id="61" name="Straight Arrow Connector 60">
            <a:extLst>
              <a:ext uri="{FF2B5EF4-FFF2-40B4-BE49-F238E27FC236}">
                <a16:creationId xmlns:a16="http://schemas.microsoft.com/office/drawing/2014/main" id="{D11BC44B-3507-4473-9C0C-DF17BAC33453}"/>
              </a:ext>
            </a:extLst>
          </p:cNvPr>
          <p:cNvCxnSpPr>
            <a:cxnSpLocks/>
          </p:cNvCxnSpPr>
          <p:nvPr/>
        </p:nvCxnSpPr>
        <p:spPr>
          <a:xfrm>
            <a:off x="9985294" y="2364824"/>
            <a:ext cx="854543" cy="0"/>
          </a:xfrm>
          <a:prstGeom prst="straightConnector1">
            <a:avLst/>
          </a:prstGeom>
          <a:noFill/>
          <a:ln w="19050" cap="flat" cmpd="sng" algn="ctr">
            <a:solidFill>
              <a:srgbClr val="00B050"/>
            </a:solidFill>
            <a:prstDash val="solid"/>
            <a:miter lim="800000"/>
            <a:tailEnd type="triangle"/>
          </a:ln>
          <a:effectLst/>
        </p:spPr>
      </p:cxnSp>
    </p:spTree>
    <p:extLst>
      <p:ext uri="{BB962C8B-B14F-4D97-AF65-F5344CB8AC3E}">
        <p14:creationId xmlns:p14="http://schemas.microsoft.com/office/powerpoint/2010/main" val="1720567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87110" y="36083"/>
            <a:ext cx="10668570" cy="1456386"/>
          </a:xfrm>
        </p:spPr>
        <p:txBody>
          <a:bodyPr/>
          <a:lstStyle/>
          <a:p>
            <a:r>
              <a:rPr lang="en-US" dirty="0"/>
              <a:t>Lung-Map</a:t>
            </a:r>
            <a:r>
              <a:rPr lang="en-US" sz="4800" b="1" dirty="0"/>
              <a:t> </a:t>
            </a:r>
            <a:r>
              <a:rPr lang="en-US" dirty="0"/>
              <a:t>S1900E Status Update</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56301" y="1937773"/>
            <a:ext cx="8378642" cy="3682851"/>
          </a:xfrm>
        </p:spPr>
        <p:txBody>
          <a:bodyPr>
            <a:noAutofit/>
          </a:bodyPr>
          <a:lstStyle/>
          <a:p>
            <a:pPr marL="285750" indent="-285750">
              <a:buFont typeface="Arial" panose="020B0604020202020204" pitchFamily="34" charset="0"/>
              <a:buChar char="•"/>
            </a:pPr>
            <a:r>
              <a:rPr lang="en-US" sz="2400" b="1" dirty="0"/>
              <a:t>101/116 (87%) </a:t>
            </a:r>
            <a:r>
              <a:rPr lang="en-US" sz="2400" dirty="0"/>
              <a:t>participants enrolled (</a:t>
            </a:r>
            <a:r>
              <a:rPr lang="en-US" sz="2400" b="1" dirty="0"/>
              <a:t>44</a:t>
            </a:r>
            <a:r>
              <a:rPr lang="en-US" sz="2400" dirty="0"/>
              <a:t> TP53, </a:t>
            </a:r>
            <a:r>
              <a:rPr lang="en-US" sz="2400" b="1" dirty="0"/>
              <a:t>22</a:t>
            </a:r>
            <a:r>
              <a:rPr lang="en-US" sz="2400" dirty="0"/>
              <a:t> STK11, </a:t>
            </a:r>
            <a:r>
              <a:rPr lang="en-US" sz="2400" b="1" dirty="0"/>
              <a:t>35</a:t>
            </a:r>
            <a:r>
              <a:rPr lang="en-US" sz="2400" dirty="0"/>
              <a:t> Others) since 4/2/2021 activation</a:t>
            </a:r>
          </a:p>
          <a:p>
            <a:pPr marL="627253" lvl="2" indent="-285750">
              <a:lnSpc>
                <a:spcPct val="150000"/>
              </a:lnSpc>
              <a:buFont typeface="Arial" panose="020B0604020202020204" pitchFamily="34" charset="0"/>
              <a:buChar char="•"/>
            </a:pPr>
            <a:r>
              <a:rPr lang="en-US" sz="2000" dirty="0"/>
              <a:t>4 in last 30 days; 2 in last 7 days as of 9/19/2023</a:t>
            </a:r>
          </a:p>
          <a:p>
            <a:pPr marL="627253" lvl="2" indent="-285750">
              <a:lnSpc>
                <a:spcPct val="150000"/>
              </a:lnSpc>
              <a:buFont typeface="Arial" panose="020B0604020202020204" pitchFamily="34" charset="0"/>
              <a:buChar char="•"/>
            </a:pPr>
            <a:r>
              <a:rPr lang="en-US" sz="2000" dirty="0"/>
              <a:t>Meeting conservative accrual goals (TP53 15-25 pts/year, STK11 6-11 pts/year, Other 14-24 pts/year)</a:t>
            </a:r>
          </a:p>
          <a:p>
            <a:pPr marL="627253" lvl="2" indent="-285750">
              <a:lnSpc>
                <a:spcPct val="150000"/>
              </a:lnSpc>
              <a:buFont typeface="Arial" panose="020B0604020202020204" pitchFamily="34" charset="0"/>
              <a:buChar char="•"/>
            </a:pPr>
            <a:r>
              <a:rPr lang="en-US" sz="2000" dirty="0"/>
              <a:t>At 70 participants Race/Ethnicity: 87% (61) White, 10% (7) Black, 1% (1) Asian; 99% non-Hispanic and 1% Not Reported</a:t>
            </a:r>
          </a:p>
          <a:p>
            <a:pPr marL="627253" lvl="2" indent="-285750">
              <a:buFont typeface="Arial" panose="020B0604020202020204" pitchFamily="34" charset="0"/>
              <a:buChar char="•"/>
            </a:pPr>
            <a:endParaRPr lang="en-US" dirty="0"/>
          </a:p>
        </p:txBody>
      </p:sp>
      <p:sp>
        <p:nvSpPr>
          <p:cNvPr id="6" name="Slide Number Placeholder 3">
            <a:extLst>
              <a:ext uri="{FF2B5EF4-FFF2-40B4-BE49-F238E27FC236}">
                <a16:creationId xmlns:a16="http://schemas.microsoft.com/office/drawing/2014/main" id="{EB2FAAD7-F36A-1C8C-299A-0089398C321E}"/>
              </a:ext>
            </a:extLst>
          </p:cNvPr>
          <p:cNvSpPr>
            <a:spLocks noGrp="1"/>
          </p:cNvSpPr>
          <p:nvPr>
            <p:ph type="sldNum" sz="quarter" idx="12"/>
          </p:nvPr>
        </p:nvSpPr>
        <p:spPr>
          <a:xfrm>
            <a:off x="60959" y="6459785"/>
            <a:ext cx="945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959258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8C57F-8521-0D00-C675-00291CFD92E1}"/>
              </a:ext>
            </a:extLst>
          </p:cNvPr>
          <p:cNvSpPr>
            <a:spLocks noGrp="1"/>
          </p:cNvSpPr>
          <p:nvPr>
            <p:ph type="title"/>
          </p:nvPr>
        </p:nvSpPr>
        <p:spPr/>
        <p:txBody>
          <a:bodyPr/>
          <a:lstStyle/>
          <a:p>
            <a:r>
              <a:rPr lang="en-US" dirty="0"/>
              <a:t>Lung-Map</a:t>
            </a:r>
            <a:r>
              <a:rPr lang="en-US" sz="4800" b="1" dirty="0"/>
              <a:t> </a:t>
            </a:r>
            <a:r>
              <a:rPr lang="en-US" dirty="0"/>
              <a:t>S1900E Status Update</a:t>
            </a:r>
          </a:p>
        </p:txBody>
      </p:sp>
      <p:sp>
        <p:nvSpPr>
          <p:cNvPr id="4" name="Slide Number Placeholder 3">
            <a:extLst>
              <a:ext uri="{FF2B5EF4-FFF2-40B4-BE49-F238E27FC236}">
                <a16:creationId xmlns:a16="http://schemas.microsoft.com/office/drawing/2014/main" id="{62173D40-EF98-C470-96DE-168A7149C09B}"/>
              </a:ext>
            </a:extLst>
          </p:cNvPr>
          <p:cNvSpPr>
            <a:spLocks noGrp="1"/>
          </p:cNvSpPr>
          <p:nvPr>
            <p:ph type="sldNum" sz="quarter" idx="12"/>
          </p:nvPr>
        </p:nvSpPr>
        <p:spPr/>
        <p:txBody>
          <a:bodyPr/>
          <a:lstStyle/>
          <a:p>
            <a:r>
              <a:rPr lang="en-US"/>
              <a:t>Slide: </a:t>
            </a:r>
            <a:fld id="{629637A9-119A-49DA-BD12-AAC58B377D80}" type="slidenum">
              <a:rPr lang="en-US" smtClean="0"/>
              <a:pPr/>
              <a:t>25</a:t>
            </a:fld>
            <a:endParaRPr lang="en-US" dirty="0"/>
          </a:p>
        </p:txBody>
      </p:sp>
      <p:sp>
        <p:nvSpPr>
          <p:cNvPr id="5" name="Content Placeholder 2">
            <a:extLst>
              <a:ext uri="{FF2B5EF4-FFF2-40B4-BE49-F238E27FC236}">
                <a16:creationId xmlns:a16="http://schemas.microsoft.com/office/drawing/2014/main" id="{4E7CF26B-BCAA-7218-1876-74167B941983}"/>
              </a:ext>
            </a:extLst>
          </p:cNvPr>
          <p:cNvSpPr>
            <a:spLocks noGrp="1"/>
          </p:cNvSpPr>
          <p:nvPr>
            <p:ph idx="1"/>
          </p:nvPr>
        </p:nvSpPr>
        <p:spPr>
          <a:xfrm>
            <a:off x="656300" y="1937773"/>
            <a:ext cx="10546080" cy="4253302"/>
          </a:xfrm>
        </p:spPr>
        <p:txBody>
          <a:bodyPr>
            <a:noAutofit/>
          </a:bodyPr>
          <a:lstStyle/>
          <a:p>
            <a:pPr marL="285750" indent="-285750">
              <a:buFont typeface="Arial" panose="020B0604020202020204" pitchFamily="34" charset="0"/>
              <a:buChar char="•"/>
            </a:pPr>
            <a:r>
              <a:rPr lang="en-US" sz="2400" b="1" dirty="0"/>
              <a:t>Available Slots</a:t>
            </a:r>
          </a:p>
          <a:p>
            <a:pPr marL="627253" lvl="2" indent="-285750">
              <a:buFont typeface="Arial" panose="020B0604020202020204" pitchFamily="34" charset="0"/>
              <a:buChar char="•"/>
            </a:pPr>
            <a:r>
              <a:rPr lang="en-US" sz="2000" dirty="0"/>
              <a:t>Still need 2 evaluable for TP53 cohort per stats and multiple slots available STK11 and Others </a:t>
            </a:r>
          </a:p>
          <a:p>
            <a:pPr marL="524383" lvl="3" indent="0">
              <a:buNone/>
            </a:pPr>
            <a:r>
              <a:rPr lang="en-US" sz="2000" dirty="0"/>
              <a:t>  (at least 6 &amp; 9 depending on evaluability)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sz="2400" b="1" dirty="0"/>
              <a:t>Increasing awareness &amp; next steps</a:t>
            </a:r>
          </a:p>
          <a:p>
            <a:pPr marL="627253" lvl="2" indent="-285750">
              <a:buFont typeface="Arial" panose="020B0604020202020204" pitchFamily="34" charset="0"/>
              <a:buChar char="•"/>
            </a:pPr>
            <a:r>
              <a:rPr lang="en-US" sz="2000" dirty="0"/>
              <a:t>Directed communication from chair to investigators when patients assigned &amp; registered</a:t>
            </a:r>
          </a:p>
          <a:p>
            <a:pPr marL="627253" lvl="2" indent="-285750">
              <a:buFont typeface="Arial" panose="020B0604020202020204" pitchFamily="34" charset="0"/>
              <a:buChar char="•"/>
            </a:pPr>
            <a:r>
              <a:rPr lang="en-US" sz="2000" dirty="0"/>
              <a:t>TM Proposal incorporated as protocol amendment, allowing </a:t>
            </a:r>
            <a:r>
              <a:rPr lang="en-US" sz="2000" dirty="0" err="1"/>
              <a:t>ctDNA</a:t>
            </a:r>
            <a:r>
              <a:rPr lang="en-US" sz="2000" dirty="0"/>
              <a:t> analysis C1D1, C2D1, C3D1, and at progression</a:t>
            </a:r>
          </a:p>
        </p:txBody>
      </p:sp>
    </p:spTree>
    <p:extLst>
      <p:ext uri="{BB962C8B-B14F-4D97-AF65-F5344CB8AC3E}">
        <p14:creationId xmlns:p14="http://schemas.microsoft.com/office/powerpoint/2010/main" val="2958946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S1900E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Sukhmani K. Padda (ECOG-ACRIN)</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Temple Health and Fox Chase Cancer Center </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David E. Gerber (ECOG-ACRIN)</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UT Southwestern Medical Center</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841066" y="1845735"/>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S1900EMedicalQuery@swog.org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jbeeler@swog.org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530238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S1900G</a:t>
            </a:r>
            <a:br>
              <a:rPr lang="en-US" dirty="0"/>
            </a:br>
            <a:br>
              <a:rPr lang="en-US" sz="2400" dirty="0">
                <a:solidFill>
                  <a:prstClr val="black">
                    <a:lumMod val="85000"/>
                    <a:lumOff val="15000"/>
                  </a:prstClr>
                </a:solidFill>
              </a:rPr>
            </a:br>
            <a:r>
              <a:rPr lang="en-US" sz="2400" dirty="0">
                <a:solidFill>
                  <a:schemeClr val="tx2">
                    <a:lumMod val="50000"/>
                  </a:schemeClr>
                </a:solidFill>
              </a:rPr>
              <a:t>A Randomized Phase II Study of Capmatinib plus Osimertinib with or without Ramucirumab in Participants with EGFR-Mutant, MET-Amplified Stage IV or Recurrent Non-Small Cell Lung Cancer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810189"/>
          </a:xfrm>
        </p:spPr>
        <p:txBody>
          <a:bodyPr numCol="3">
            <a:noAutofit/>
          </a:bodyPr>
          <a:lstStyle/>
          <a:p>
            <a:pPr>
              <a:spcBef>
                <a:spcPts val="600"/>
              </a:spcBef>
              <a:spcAft>
                <a:spcPts val="0"/>
              </a:spcAft>
            </a:pPr>
            <a:r>
              <a:rPr lang="en-US" sz="2000" b="1" cap="none" dirty="0">
                <a:solidFill>
                  <a:schemeClr val="tx1">
                    <a:lumMod val="85000"/>
                    <a:lumOff val="15000"/>
                  </a:schemeClr>
                </a:solidFill>
              </a:rPr>
              <a:t>Sarah</a:t>
            </a:r>
            <a:r>
              <a:rPr lang="en-US" sz="1800" b="1" cap="none" dirty="0">
                <a:solidFill>
                  <a:schemeClr val="tx1">
                    <a:lumMod val="85000"/>
                    <a:lumOff val="15000"/>
                  </a:schemeClr>
                </a:solidFill>
              </a:rPr>
              <a:t> </a:t>
            </a:r>
            <a:r>
              <a:rPr lang="en-US" sz="2000" b="1" cap="none" dirty="0">
                <a:solidFill>
                  <a:schemeClr val="tx1">
                    <a:lumMod val="85000"/>
                    <a:lumOff val="15000"/>
                  </a:schemeClr>
                </a:solidFill>
              </a:rPr>
              <a:t>Goldberg, MD, MPH </a:t>
            </a:r>
            <a:endParaRPr lang="en-US" sz="1800" b="1" cap="none" dirty="0">
              <a:solidFill>
                <a:schemeClr val="tx1">
                  <a:lumMod val="85000"/>
                  <a:lumOff val="15000"/>
                </a:schemeClr>
              </a:solidFill>
            </a:endParaRPr>
          </a:p>
          <a:p>
            <a:pPr>
              <a:spcBef>
                <a:spcPts val="600"/>
              </a:spcBef>
              <a:spcAft>
                <a:spcPts val="0"/>
              </a:spcAft>
            </a:pPr>
            <a:r>
              <a:rPr lang="en-US" sz="1800" cap="none" dirty="0">
                <a:solidFill>
                  <a:schemeClr val="tx1">
                    <a:lumMod val="85000"/>
                    <a:lumOff val="15000"/>
                  </a:schemeClr>
                </a:solidFill>
              </a:rPr>
              <a:t>Study Chair (SWOG)</a:t>
            </a:r>
            <a:endParaRPr lang="en-US" sz="500" cap="none" dirty="0">
              <a:solidFill>
                <a:schemeClr val="tx1">
                  <a:lumMod val="85000"/>
                  <a:lumOff val="15000"/>
                </a:schemeClr>
              </a:solidFill>
            </a:endParaRPr>
          </a:p>
          <a:p>
            <a:pPr>
              <a:spcBef>
                <a:spcPts val="600"/>
              </a:spcBef>
              <a:spcAft>
                <a:spcPts val="0"/>
              </a:spcAft>
            </a:pPr>
            <a:r>
              <a:rPr lang="en-US" sz="2000" b="1" cap="none" dirty="0">
                <a:solidFill>
                  <a:schemeClr val="tx1">
                    <a:lumMod val="85000"/>
                    <a:lumOff val="15000"/>
                  </a:schemeClr>
                </a:solidFill>
              </a:rPr>
              <a:t>Ross Camidge, MD, PhD</a:t>
            </a:r>
          </a:p>
          <a:p>
            <a:pPr>
              <a:spcBef>
                <a:spcPts val="600"/>
              </a:spcBef>
              <a:spcAft>
                <a:spcPts val="0"/>
              </a:spcAft>
            </a:pPr>
            <a:r>
              <a:rPr lang="en-US" sz="1800" cap="none" dirty="0">
                <a:solidFill>
                  <a:schemeClr val="tx1">
                    <a:lumMod val="85000"/>
                    <a:lumOff val="15000"/>
                  </a:schemeClr>
                </a:solidFill>
              </a:rPr>
              <a:t>Study Co-chair (SWOG)</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7FCDA037-B3EB-79AE-3FF9-102C68DD0C44}"/>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Jhanelle E. Gray, MD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Jyoti D. Patel, MD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(Alliance)</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Lead Statistician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 name="Title 4">
            <a:extLst>
              <a:ext uri="{FF2B5EF4-FFF2-40B4-BE49-F238E27FC236}">
                <a16:creationId xmlns:a16="http://schemas.microsoft.com/office/drawing/2014/main" id="{DA776B89-FEEF-DA23-9634-9233B0BACFF5}"/>
              </a:ext>
            </a:extLst>
          </p:cNvPr>
          <p:cNvSpPr txBox="1">
            <a:spLocks/>
          </p:cNvSpPr>
          <p:nvPr/>
        </p:nvSpPr>
        <p:spPr>
          <a:xfrm>
            <a:off x="587408" y="5530635"/>
            <a:ext cx="11031419" cy="70779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1" i="0" u="none" strike="noStrike" kern="1200" cap="none" spc="-50" normalizeH="0" baseline="0" noProof="0" dirty="0">
                <a:ln>
                  <a:noFill/>
                </a:ln>
                <a:solidFill>
                  <a:prstClr val="white">
                    <a:lumMod val="50000"/>
                  </a:prstClr>
                </a:solidFill>
                <a:effectLst/>
                <a:uLnTx/>
                <a:uFillTx/>
                <a:latin typeface="Calibri Light" panose="020F0302020204030204" pitchFamily="34" charset="0"/>
                <a:ea typeface="+mj-ea"/>
                <a:cs typeface="Calibri Light" panose="020F0302020204030204" pitchFamily="34" charset="0"/>
              </a:rPr>
              <a:t>Confidentiality Disclosure: </a:t>
            </a:r>
            <a:r>
              <a:rPr kumimoji="0" lang="en-US" sz="1600" b="0" i="0" u="none" strike="noStrike" kern="1200" cap="none" spc="-50" normalizeH="0" baseline="0" noProof="0" dirty="0">
                <a:ln>
                  <a:noFill/>
                </a:ln>
                <a:solidFill>
                  <a:prstClr val="white">
                    <a:lumMod val="50000"/>
                  </a:prstClr>
                </a:solidFill>
                <a:effectLst/>
                <a:uLnTx/>
                <a:uFillTx/>
                <a:latin typeface="Calibri Light" panose="020F0302020204030204" pitchFamily="34" charset="0"/>
                <a:ea typeface="+mj-ea"/>
                <a:cs typeface="Calibri Light" panose="020F0302020204030204" pitchFamily="34" charset="0"/>
              </a:rPr>
              <a:t>Information provided in this presentation is confidential and provided solely for the purposes of site consideration of activation and initiation activities.</a:t>
            </a:r>
            <a:endParaRPr kumimoji="0" lang="en-US" sz="1600" b="0" i="0" u="none" strike="noStrike" kern="1200" cap="none" spc="-50" normalizeH="0" baseline="0" noProof="0" dirty="0">
              <a:ln>
                <a:noFill/>
              </a:ln>
              <a:solidFill>
                <a:prstClr val="white">
                  <a:lumMod val="50000"/>
                </a:prstClr>
              </a:solidFill>
              <a:effectLst/>
              <a:highlight>
                <a:srgbClr val="FFFF00"/>
              </a:highlight>
              <a:uLnTx/>
              <a:uFillTx/>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185404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87110" y="36083"/>
            <a:ext cx="10668570" cy="1456386"/>
          </a:xfrm>
        </p:spPr>
        <p:txBody>
          <a:bodyPr/>
          <a:lstStyle/>
          <a:p>
            <a:r>
              <a:rPr lang="en-US" dirty="0"/>
              <a:t>Background/Overview</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89857" y="2281723"/>
            <a:ext cx="6804805" cy="2179952"/>
          </a:xfrm>
        </p:spPr>
        <p:txBody>
          <a:bodyPr>
            <a:noAutofit/>
          </a:bodyPr>
          <a:lstStyle/>
          <a:p>
            <a:pPr marL="285750" indent="-285750">
              <a:buFont typeface="Arial" panose="020B0604020202020204" pitchFamily="34" charset="0"/>
              <a:buChar char="•"/>
            </a:pPr>
            <a:r>
              <a:rPr lang="en-US" dirty="0"/>
              <a:t>Participants with advanced EGFR-mutant NSCLC often respond well to EGFR inhibitors but resistance eventually develops</a:t>
            </a:r>
          </a:p>
          <a:p>
            <a:pPr marL="285750" indent="-285750">
              <a:buFont typeface="Arial" panose="020B0604020202020204" pitchFamily="34" charset="0"/>
              <a:buChar char="•"/>
            </a:pPr>
            <a:r>
              <a:rPr lang="en-US" dirty="0"/>
              <a:t>One mechanism of resistance to EGFR inhibitors is MET amplification</a:t>
            </a:r>
          </a:p>
          <a:p>
            <a:pPr marL="285750" indent="-285750"/>
            <a:r>
              <a:rPr lang="en-US" dirty="0"/>
              <a:t>Combining a MET inhibitor with an EGFR inhibitor can overcome resistance to EGFR TKIs driven by MET amplification</a:t>
            </a:r>
          </a:p>
        </p:txBody>
      </p:sp>
      <p:pic>
        <p:nvPicPr>
          <p:cNvPr id="4" name="Picture 3">
            <a:extLst>
              <a:ext uri="{FF2B5EF4-FFF2-40B4-BE49-F238E27FC236}">
                <a16:creationId xmlns:a16="http://schemas.microsoft.com/office/drawing/2014/main" id="{1D8FBC04-074A-2335-0B97-2165EFE649C2}"/>
              </a:ext>
            </a:extLst>
          </p:cNvPr>
          <p:cNvPicPr>
            <a:picLocks noChangeAspect="1"/>
          </p:cNvPicPr>
          <p:nvPr/>
        </p:nvPicPr>
        <p:blipFill rotWithShape="1">
          <a:blip r:embed="rId2"/>
          <a:srcRect l="77944" t="30736" r="3280" b="35232"/>
          <a:stretch/>
        </p:blipFill>
        <p:spPr>
          <a:xfrm>
            <a:off x="7494662" y="1704630"/>
            <a:ext cx="4215925" cy="2579067"/>
          </a:xfrm>
          <a:prstGeom prst="rect">
            <a:avLst/>
          </a:prstGeom>
        </p:spPr>
      </p:pic>
      <p:sp>
        <p:nvSpPr>
          <p:cNvPr id="5" name="Content Placeholder 2">
            <a:extLst>
              <a:ext uri="{FF2B5EF4-FFF2-40B4-BE49-F238E27FC236}">
                <a16:creationId xmlns:a16="http://schemas.microsoft.com/office/drawing/2014/main" id="{9AC827D1-9BBE-3C82-8131-8448BFCEB982}"/>
              </a:ext>
            </a:extLst>
          </p:cNvPr>
          <p:cNvSpPr txBox="1">
            <a:spLocks/>
          </p:cNvSpPr>
          <p:nvPr/>
        </p:nvSpPr>
        <p:spPr>
          <a:xfrm>
            <a:off x="689857" y="4495859"/>
            <a:ext cx="10812286" cy="157747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addition of a VEGF or VEGFR2 inhibitor can increase the progression-free survival when added to an EGFR TKI in EGFR-mutant lung cancer</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Preclinical data demonstrates the crosstalk between VEGF and MET signaling, and the dual inhibition of VEGFR and MET may be able to delay or overcome resistance to EGFR TKIs</a:t>
            </a:r>
          </a:p>
        </p:txBody>
      </p:sp>
      <p:sp>
        <p:nvSpPr>
          <p:cNvPr id="6" name="Slide Number Placeholder 3">
            <a:extLst>
              <a:ext uri="{FF2B5EF4-FFF2-40B4-BE49-F238E27FC236}">
                <a16:creationId xmlns:a16="http://schemas.microsoft.com/office/drawing/2014/main" id="{EB2FAAD7-F36A-1C8C-299A-0089398C321E}"/>
              </a:ext>
            </a:extLst>
          </p:cNvPr>
          <p:cNvSpPr>
            <a:spLocks noGrp="1"/>
          </p:cNvSpPr>
          <p:nvPr>
            <p:ph type="sldNum" sz="quarter" idx="12"/>
          </p:nvPr>
        </p:nvSpPr>
        <p:spPr>
          <a:xfrm>
            <a:off x="60959" y="6459785"/>
            <a:ext cx="945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893742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95300" y="46241"/>
            <a:ext cx="10660380" cy="1456386"/>
          </a:xfrm>
        </p:spPr>
        <p:txBody>
          <a:bodyPr/>
          <a:lstStyle/>
          <a:p>
            <a:r>
              <a:rPr lang="en-US" dirty="0"/>
              <a:t>S1900G Schema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904875" y="1845734"/>
            <a:ext cx="10546080" cy="4023360"/>
          </a:xfrm>
        </p:spPr>
        <p:txBody>
          <a:bodyPr/>
          <a:lstStyle/>
          <a:p>
            <a:pPr marL="0" indent="0">
              <a:buNone/>
            </a:pPr>
            <a:endParaRPr lang="en-US" dirty="0"/>
          </a:p>
          <a:p>
            <a:pPr marL="0" indent="0">
              <a:buNone/>
            </a:pPr>
            <a:r>
              <a:rPr lang="en-US" dirty="0"/>
              <a:t>	</a:t>
            </a:r>
          </a:p>
        </p:txBody>
      </p:sp>
      <p:grpSp>
        <p:nvGrpSpPr>
          <p:cNvPr id="4" name="Group 3">
            <a:extLst>
              <a:ext uri="{FF2B5EF4-FFF2-40B4-BE49-F238E27FC236}">
                <a16:creationId xmlns:a16="http://schemas.microsoft.com/office/drawing/2014/main" id="{5F972A1F-04CE-A852-6FB6-DB58B653A974}"/>
              </a:ext>
            </a:extLst>
          </p:cNvPr>
          <p:cNvGrpSpPr/>
          <p:nvPr/>
        </p:nvGrpSpPr>
        <p:grpSpPr>
          <a:xfrm>
            <a:off x="594866" y="1523720"/>
            <a:ext cx="11282809" cy="4696921"/>
            <a:chOff x="161810" y="1546790"/>
            <a:chExt cx="12273628" cy="5150460"/>
          </a:xfrm>
        </p:grpSpPr>
        <p:sp>
          <p:nvSpPr>
            <p:cNvPr id="5" name="Text Box 4">
              <a:extLst>
                <a:ext uri="{FF2B5EF4-FFF2-40B4-BE49-F238E27FC236}">
                  <a16:creationId xmlns:a16="http://schemas.microsoft.com/office/drawing/2014/main" id="{8B47EF3D-ED56-061E-569C-F4B98D8C59C8}"/>
                </a:ext>
              </a:extLst>
            </p:cNvPr>
            <p:cNvSpPr txBox="1">
              <a:spLocks noChangeArrowheads="1"/>
            </p:cNvSpPr>
            <p:nvPr/>
          </p:nvSpPr>
          <p:spPr bwMode="auto">
            <a:xfrm>
              <a:off x="5287695" y="2307499"/>
              <a:ext cx="3181368" cy="1210013"/>
            </a:xfrm>
            <a:prstGeom prst="rect">
              <a:avLst/>
            </a:prstGeom>
            <a:solidFill>
              <a:schemeClr val="accent3">
                <a:lumMod val="60000"/>
                <a:lumOff val="40000"/>
              </a:schemeClr>
            </a:solidFill>
            <a:ln w="9525">
              <a:solidFill>
                <a:srgbClr val="FF0000"/>
              </a:solidFill>
              <a:miter lim="800000"/>
              <a:headEnd/>
              <a:tailEnd/>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Capmatinib at 400 mg BID</a:t>
              </a:r>
              <a:r>
                <a:rPr kumimoji="0" lang="en-US" sz="1800" b="1" i="0" u="none" strike="noStrike" kern="1200" cap="none" spc="0" normalizeH="0" baseline="30000" noProof="0" dirty="0">
                  <a:ln>
                    <a:noFill/>
                  </a:ln>
                  <a:solidFill>
                    <a:srgbClr val="000000"/>
                  </a:solidFill>
                  <a:effectLst/>
                  <a:uLnTx/>
                  <a:uFillTx/>
                  <a:latin typeface="Calibri"/>
                  <a:ea typeface="+mn-ea"/>
                  <a:cs typeface="Times New Roman" charset="0"/>
                </a:rPr>
                <a:t>** </a:t>
              </a: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 plus osimertinib 80mg QD plus ramucirumab 10mg/kg Q2w</a:t>
              </a:r>
            </a:p>
          </p:txBody>
        </p:sp>
        <p:sp>
          <p:nvSpPr>
            <p:cNvPr id="6" name="Text Box 18">
              <a:extLst>
                <a:ext uri="{FF2B5EF4-FFF2-40B4-BE49-F238E27FC236}">
                  <a16:creationId xmlns:a16="http://schemas.microsoft.com/office/drawing/2014/main" id="{0F1AD3A6-B373-F6F3-8CA6-9FF2C520BE7E}"/>
                </a:ext>
              </a:extLst>
            </p:cNvPr>
            <p:cNvSpPr txBox="1">
              <a:spLocks noChangeArrowheads="1"/>
            </p:cNvSpPr>
            <p:nvPr/>
          </p:nvSpPr>
          <p:spPr bwMode="auto">
            <a:xfrm>
              <a:off x="161810" y="1546790"/>
              <a:ext cx="4074540" cy="3641572"/>
            </a:xfrm>
            <a:prstGeom prst="rect">
              <a:avLst/>
            </a:prstGeom>
            <a:solidFill>
              <a:schemeClr val="accent3">
                <a:lumMod val="60000"/>
                <a:lumOff val="40000"/>
              </a:schemeClr>
            </a:solidFill>
            <a:ln w="3175">
              <a:solidFill>
                <a:srgbClr val="FF0000"/>
              </a:solidFill>
              <a:miter lim="800000"/>
              <a:headEnd/>
              <a:tailEnd/>
            </a:ln>
          </p:spPr>
          <p:txBody>
            <a:bodyPr lIns="68580" tIns="34291" rIns="68580" bIns="3429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a:ea typeface="+mn-ea"/>
                  <a:cs typeface="Times New Roman" charset="0"/>
                </a:rPr>
                <a:t>KEY ELIGIBILITY</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Advanced </a:t>
              </a:r>
              <a:r>
                <a:rPr kumimoji="0" lang="en-US" sz="1600" b="1" i="1" u="none" strike="noStrike" kern="1200" cap="none" spc="0" normalizeH="0" baseline="0" noProof="0" dirty="0">
                  <a:ln>
                    <a:noFill/>
                  </a:ln>
                  <a:solidFill>
                    <a:srgbClr val="000000"/>
                  </a:solidFill>
                  <a:effectLst/>
                  <a:uLnTx/>
                  <a:uFillTx/>
                  <a:latin typeface="Calibri"/>
                  <a:ea typeface="+mn-ea"/>
                  <a:cs typeface="Times New Roman" charset="0"/>
                </a:rPr>
                <a:t>EGFR</a:t>
              </a: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-mutant NSCLC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1" u="none" strike="noStrike" kern="1200" cap="none" spc="0" normalizeH="0" baseline="0" noProof="0" dirty="0">
                  <a:ln>
                    <a:noFill/>
                  </a:ln>
                  <a:solidFill>
                    <a:srgbClr val="000000"/>
                  </a:solidFill>
                  <a:effectLst/>
                  <a:uLnTx/>
                  <a:uFillTx/>
                  <a:latin typeface="Calibri"/>
                  <a:ea typeface="+mn-ea"/>
                  <a:cs typeface="Times New Roman" charset="0"/>
                </a:rPr>
                <a:t>MET</a:t>
              </a: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 amplification*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At least 1 prior EGFR TKI, including osimertinib as the most recent prior treatment (alone or in combination with other agents)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Chemotherapy +/- immunotherapy is allowed but not required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No prior MET or VEGF-pathway inhibitor</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Untreated, asymptomatic brain metastases allowed</a:t>
              </a:r>
              <a:endParaRPr kumimoji="0" lang="en-US" altLang="en-US" sz="1600" b="1" i="0" u="none" strike="noStrike" kern="0" cap="none" spc="0" normalizeH="0" baseline="0" noProof="0" dirty="0">
                <a:ln>
                  <a:noFill/>
                </a:ln>
                <a:solidFill>
                  <a:sysClr val="windowText" lastClr="000000"/>
                </a:solidFill>
                <a:effectLst/>
                <a:uLnTx/>
                <a:uFillTx/>
                <a:latin typeface="Calibri"/>
                <a:ea typeface="ＭＳ Ｐゴシック" panose="020B0600070205080204" pitchFamily="34" charset="-128"/>
                <a:cs typeface="+mn-cs"/>
              </a:endParaRPr>
            </a:p>
          </p:txBody>
        </p:sp>
        <p:cxnSp>
          <p:nvCxnSpPr>
            <p:cNvPr id="7" name="Straight Arrow Connector 6">
              <a:extLst>
                <a:ext uri="{FF2B5EF4-FFF2-40B4-BE49-F238E27FC236}">
                  <a16:creationId xmlns:a16="http://schemas.microsoft.com/office/drawing/2014/main" id="{7946D60C-15CD-5AC8-7D7D-E1DA1C7C1B77}"/>
                </a:ext>
              </a:extLst>
            </p:cNvPr>
            <p:cNvCxnSpPr>
              <a:cxnSpLocks noChangeShapeType="1"/>
            </p:cNvCxnSpPr>
            <p:nvPr/>
          </p:nvCxnSpPr>
          <p:spPr bwMode="auto">
            <a:xfrm flipV="1">
              <a:off x="4605840" y="2864089"/>
              <a:ext cx="561411" cy="286074"/>
            </a:xfrm>
            <a:prstGeom prst="straightConnector1">
              <a:avLst/>
            </a:prstGeom>
            <a:noFill/>
            <a:ln w="28575">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 name="Text Box 16">
              <a:extLst>
                <a:ext uri="{FF2B5EF4-FFF2-40B4-BE49-F238E27FC236}">
                  <a16:creationId xmlns:a16="http://schemas.microsoft.com/office/drawing/2014/main" id="{3572D4C1-711D-E05B-3071-5E3F31D67F20}"/>
                </a:ext>
              </a:extLst>
            </p:cNvPr>
            <p:cNvSpPr txBox="1">
              <a:spLocks noChangeArrowheads="1"/>
            </p:cNvSpPr>
            <p:nvPr/>
          </p:nvSpPr>
          <p:spPr bwMode="auto">
            <a:xfrm>
              <a:off x="8589506" y="1759500"/>
              <a:ext cx="3181367" cy="637789"/>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Primary Endpoints</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Progression-free survival</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p:txBody>
        </p:sp>
        <p:sp>
          <p:nvSpPr>
            <p:cNvPr id="9" name="Text Box 16">
              <a:extLst>
                <a:ext uri="{FF2B5EF4-FFF2-40B4-BE49-F238E27FC236}">
                  <a16:creationId xmlns:a16="http://schemas.microsoft.com/office/drawing/2014/main" id="{D7B32232-B990-5034-3742-65E62274DB1C}"/>
                </a:ext>
              </a:extLst>
            </p:cNvPr>
            <p:cNvSpPr txBox="1">
              <a:spLocks noChangeArrowheads="1"/>
            </p:cNvSpPr>
            <p:nvPr/>
          </p:nvSpPr>
          <p:spPr bwMode="auto">
            <a:xfrm>
              <a:off x="8599245" y="2487565"/>
              <a:ext cx="3836193" cy="140584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Secondary Endpoints</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mn-cs"/>
                </a:rPr>
                <a:t>Toxicity by CTCAE</a:t>
              </a: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Response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Duration of response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Overall survival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p:txBody>
        </p:sp>
        <p:sp>
          <p:nvSpPr>
            <p:cNvPr id="10" name="TextBox 9">
              <a:extLst>
                <a:ext uri="{FF2B5EF4-FFF2-40B4-BE49-F238E27FC236}">
                  <a16:creationId xmlns:a16="http://schemas.microsoft.com/office/drawing/2014/main" id="{0AA160B3-2DEE-031F-2CED-0CADACFF8533}"/>
                </a:ext>
              </a:extLst>
            </p:cNvPr>
            <p:cNvSpPr txBox="1"/>
            <p:nvPr/>
          </p:nvSpPr>
          <p:spPr>
            <a:xfrm>
              <a:off x="195994" y="5887260"/>
              <a:ext cx="11800013" cy="809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1" u="none" strike="noStrike" kern="1200" cap="none" spc="0" normalizeH="0" baseline="0" noProof="0" dirty="0">
                  <a:ln>
                    <a:noFill/>
                  </a:ln>
                  <a:solidFill>
                    <a:prstClr val="black"/>
                  </a:solidFill>
                  <a:effectLst/>
                  <a:uLnTx/>
                  <a:uFillTx/>
                  <a:latin typeface="Calibri"/>
                  <a:ea typeface="+mn-ea"/>
                  <a:cs typeface="+mn-cs"/>
                </a:rPr>
                <a:t>MET</a:t>
              </a:r>
              <a:r>
                <a:rPr kumimoji="0" lang="en-US" sz="1400" b="0" i="0" u="none" strike="noStrike" kern="1200" cap="none" spc="0" normalizeH="0" baseline="0" noProof="0" dirty="0">
                  <a:ln>
                    <a:noFill/>
                  </a:ln>
                  <a:solidFill>
                    <a:prstClr val="black"/>
                  </a:solidFill>
                  <a:effectLst/>
                  <a:uLnTx/>
                  <a:uFillTx/>
                  <a:latin typeface="Calibri"/>
                  <a:ea typeface="+mn-ea"/>
                  <a:cs typeface="+mn-cs"/>
                </a:rPr>
                <a:t> amplification as determined by tissue-based or blood-based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ctDNA</a:t>
              </a:r>
              <a:r>
                <a:rPr kumimoji="0" lang="en-US" sz="1400" b="0" i="0" u="none" strike="noStrike" kern="1200" cap="none" spc="0" normalizeH="0" baseline="0" noProof="0" dirty="0">
                  <a:ln>
                    <a:noFill/>
                  </a:ln>
                  <a:solidFill>
                    <a:prstClr val="black"/>
                  </a:solidFill>
                  <a:effectLst/>
                  <a:uLnTx/>
                  <a:uFillTx/>
                  <a:latin typeface="Calibri"/>
                  <a:ea typeface="+mn-ea"/>
                  <a:cs typeface="+mn-cs"/>
                </a:rPr>
                <a:t>) NGS assay obtained at the time of progression on osimertinib.  Tissue testing may be done by FMI through the LUNGMAP screening protocol or using testing results completed outside of the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The study will include a safety run-in on the 1st 10 participants in each arm; if too toxic, regimen will include capmatinib at 200mg BID </a:t>
              </a:r>
            </a:p>
          </p:txBody>
        </p:sp>
        <p:sp>
          <p:nvSpPr>
            <p:cNvPr id="11" name="TextBox 10">
              <a:extLst>
                <a:ext uri="{FF2B5EF4-FFF2-40B4-BE49-F238E27FC236}">
                  <a16:creationId xmlns:a16="http://schemas.microsoft.com/office/drawing/2014/main" id="{BC33EC74-D090-EBED-3C3F-1F8528F3D71B}"/>
                </a:ext>
              </a:extLst>
            </p:cNvPr>
            <p:cNvSpPr txBox="1"/>
            <p:nvPr/>
          </p:nvSpPr>
          <p:spPr>
            <a:xfrm>
              <a:off x="195992" y="5194669"/>
              <a:ext cx="7731603" cy="7087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60 eligible (66 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Stratification factors: Brain metastases and 2L vs 3+L prior lines of therapy</a:t>
              </a:r>
            </a:p>
          </p:txBody>
        </p:sp>
        <p:sp>
          <p:nvSpPr>
            <p:cNvPr id="12" name="Text Box 4">
              <a:extLst>
                <a:ext uri="{FF2B5EF4-FFF2-40B4-BE49-F238E27FC236}">
                  <a16:creationId xmlns:a16="http://schemas.microsoft.com/office/drawing/2014/main" id="{788CCF2F-5560-DE7C-036F-CDE93898AA42}"/>
                </a:ext>
              </a:extLst>
            </p:cNvPr>
            <p:cNvSpPr txBox="1">
              <a:spLocks noChangeArrowheads="1"/>
            </p:cNvSpPr>
            <p:nvPr/>
          </p:nvSpPr>
          <p:spPr bwMode="auto">
            <a:xfrm>
              <a:off x="5287695" y="3904889"/>
              <a:ext cx="3181368" cy="627949"/>
            </a:xfrm>
            <a:prstGeom prst="rect">
              <a:avLst/>
            </a:prstGeom>
            <a:solidFill>
              <a:schemeClr val="accent3">
                <a:lumMod val="60000"/>
                <a:lumOff val="40000"/>
              </a:schemeClr>
            </a:solidFill>
            <a:ln w="9525">
              <a:solidFill>
                <a:srgbClr val="FF0000"/>
              </a:solidFill>
              <a:miter lim="800000"/>
              <a:headEnd/>
              <a:tailEnd/>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Capmatinib at 400 mg BID</a:t>
              </a:r>
              <a:r>
                <a:rPr kumimoji="0" lang="en-US" sz="1800" b="1" i="0" u="none" strike="noStrike" kern="1200" cap="none" spc="0" normalizeH="0" baseline="30000" noProof="0" dirty="0">
                  <a:ln>
                    <a:noFill/>
                  </a:ln>
                  <a:solidFill>
                    <a:srgbClr val="000000"/>
                  </a:solidFill>
                  <a:effectLst/>
                  <a:uLnTx/>
                  <a:uFillTx/>
                  <a:latin typeface="Calibri"/>
                  <a:ea typeface="+mn-ea"/>
                  <a:cs typeface="Times New Roman" charset="0"/>
                </a:rPr>
                <a:t>** </a:t>
              </a: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 plus osimertinib 80mg QD</a:t>
              </a:r>
            </a:p>
          </p:txBody>
        </p:sp>
        <p:cxnSp>
          <p:nvCxnSpPr>
            <p:cNvPr id="13" name="Straight Arrow Connector 12">
              <a:extLst>
                <a:ext uri="{FF2B5EF4-FFF2-40B4-BE49-F238E27FC236}">
                  <a16:creationId xmlns:a16="http://schemas.microsoft.com/office/drawing/2014/main" id="{DAB4C627-C28E-044E-A526-A466FD50931A}"/>
                </a:ext>
              </a:extLst>
            </p:cNvPr>
            <p:cNvCxnSpPr>
              <a:cxnSpLocks noChangeShapeType="1"/>
            </p:cNvCxnSpPr>
            <p:nvPr/>
          </p:nvCxnSpPr>
          <p:spPr bwMode="auto">
            <a:xfrm>
              <a:off x="4637013" y="3732128"/>
              <a:ext cx="561411" cy="172761"/>
            </a:xfrm>
            <a:prstGeom prst="straightConnector1">
              <a:avLst/>
            </a:prstGeom>
            <a:noFill/>
            <a:ln w="28575">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4" name="Text Box 19">
              <a:extLst>
                <a:ext uri="{FF2B5EF4-FFF2-40B4-BE49-F238E27FC236}">
                  <a16:creationId xmlns:a16="http://schemas.microsoft.com/office/drawing/2014/main" id="{B20B7BB3-0D2A-2372-A90B-0B6E3190E082}"/>
                </a:ext>
              </a:extLst>
            </p:cNvPr>
            <p:cNvSpPr txBox="1">
              <a:spLocks noChangeArrowheads="1"/>
            </p:cNvSpPr>
            <p:nvPr/>
          </p:nvSpPr>
          <p:spPr bwMode="auto">
            <a:xfrm rot="16200000">
              <a:off x="3800296" y="3272871"/>
              <a:ext cx="1160463"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defTabSz="685800">
                <a:defRPr sz="2800">
                  <a:solidFill>
                    <a:schemeClr val="bg1"/>
                  </a:solidFill>
                  <a:latin typeface="Arial" charset="0"/>
                  <a:ea typeface="ヒラギノ角ゴ Pro W3" charset="0"/>
                  <a:cs typeface="ヒラギノ角ゴ Pro W3" charset="0"/>
                </a:defRPr>
              </a:lvl1pPr>
              <a:lvl2pPr defTabSz="685800">
                <a:defRPr sz="2400">
                  <a:solidFill>
                    <a:schemeClr val="bg1"/>
                  </a:solidFill>
                  <a:latin typeface="Arial" charset="0"/>
                  <a:ea typeface="ヒラギノ角ゴ Pro W3" charset="0"/>
                  <a:cs typeface="ヒラギノ角ゴ Pro W3" charset="0"/>
                </a:defRPr>
              </a:lvl2pPr>
              <a:lvl3pPr defTabSz="685800">
                <a:defRPr sz="2000">
                  <a:solidFill>
                    <a:schemeClr val="bg1"/>
                  </a:solidFill>
                  <a:latin typeface="Arial" charset="0"/>
                  <a:ea typeface="ヒラギノ角ゴ Pro W3" charset="0"/>
                  <a:cs typeface="ヒラギノ角ゴ Pro W3" charset="0"/>
                </a:defRPr>
              </a:lvl3pPr>
              <a:lvl4pPr defTabSz="685800">
                <a:defRPr>
                  <a:solidFill>
                    <a:schemeClr val="bg1"/>
                  </a:solidFill>
                  <a:latin typeface="Arial" charset="0"/>
                  <a:ea typeface="ヒラギノ角ゴ Pro W3" charset="0"/>
                  <a:cs typeface="ヒラギノ角ゴ Pro W3" charset="0"/>
                </a:defRPr>
              </a:lvl4pPr>
              <a:lvl5pPr defTabSz="685800">
                <a:defRPr sz="1600">
                  <a:solidFill>
                    <a:schemeClr val="bg1"/>
                  </a:solidFill>
                  <a:latin typeface="Arial" charset="0"/>
                  <a:ea typeface="ヒラギノ角ゴ Pro W3" charset="0"/>
                  <a:cs typeface="ヒラギノ角ゴ Pro W3" charset="0"/>
                </a:defRPr>
              </a:lvl5pPr>
              <a:lvl6pPr defTabSz="685800" eaLnBrk="0" hangingPunct="0">
                <a:defRPr sz="1600">
                  <a:solidFill>
                    <a:schemeClr val="bg1"/>
                  </a:solidFill>
                  <a:latin typeface="Arial" charset="0"/>
                  <a:ea typeface="ヒラギノ角ゴ Pro W3" charset="0"/>
                  <a:cs typeface="ヒラギノ角ゴ Pro W3" charset="0"/>
                </a:defRPr>
              </a:lvl6pPr>
              <a:lvl7pPr defTabSz="685800" eaLnBrk="0" hangingPunct="0">
                <a:defRPr sz="1600">
                  <a:solidFill>
                    <a:schemeClr val="bg1"/>
                  </a:solidFill>
                  <a:latin typeface="Arial" charset="0"/>
                  <a:ea typeface="ヒラギノ角ゴ Pro W3" charset="0"/>
                  <a:cs typeface="ヒラギノ角ゴ Pro W3" charset="0"/>
                </a:defRPr>
              </a:lvl7pPr>
              <a:lvl8pPr defTabSz="685800" eaLnBrk="0" hangingPunct="0">
                <a:defRPr sz="1600">
                  <a:solidFill>
                    <a:schemeClr val="bg1"/>
                  </a:solidFill>
                  <a:latin typeface="Arial" charset="0"/>
                  <a:ea typeface="ヒラギノ角ゴ Pro W3" charset="0"/>
                  <a:cs typeface="ヒラギノ角ゴ Pro W3" charset="0"/>
                </a:defRPr>
              </a:lvl8pPr>
              <a:lvl9pPr defTabSz="685800" eaLnBrk="0" hangingPunct="0">
                <a:defRPr sz="1600">
                  <a:solidFill>
                    <a:schemeClr val="bg1"/>
                  </a:solidFill>
                  <a:latin typeface="Arial" charset="0"/>
                  <a:ea typeface="ヒラギノ角ゴ Pro W3" charset="0"/>
                  <a:cs typeface="ヒラギノ角ゴ Pro W3"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cs typeface="Times New Roman" charset="0"/>
                </a:rPr>
                <a:t>Randomize</a:t>
              </a:r>
              <a:endParaRPr kumimoji="0" lang="en-US" sz="1400" b="0" i="0" u="none" strike="noStrike" kern="1200" cap="none" spc="0" normalizeH="0" baseline="0" noProof="0" dirty="0">
                <a:ln>
                  <a:noFill/>
                </a:ln>
                <a:solidFill>
                  <a:prstClr val="black"/>
                </a:solidFill>
                <a:effectLst/>
                <a:uLnTx/>
                <a:uFillTx/>
                <a:latin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cs typeface="Times New Roman" charset="0"/>
                </a:rPr>
                <a:t>1:1</a:t>
              </a:r>
              <a:endParaRPr kumimoji="0" lang="en-US" sz="1400" b="0" i="0" u="none" strike="noStrike" kern="1200" cap="none" spc="0" normalizeH="0" baseline="0" noProof="0" dirty="0">
                <a:ln>
                  <a:noFill/>
                </a:ln>
                <a:solidFill>
                  <a:prstClr val="black"/>
                </a:solidFill>
                <a:effectLst/>
                <a:uLnTx/>
                <a:uFillTx/>
                <a:latin typeface="Arial" charset="0"/>
              </a:endParaRPr>
            </a:p>
          </p:txBody>
        </p:sp>
      </p:grpSp>
      <p:sp>
        <p:nvSpPr>
          <p:cNvPr id="15" name="TextBox 14">
            <a:extLst>
              <a:ext uri="{FF2B5EF4-FFF2-40B4-BE49-F238E27FC236}">
                <a16:creationId xmlns:a16="http://schemas.microsoft.com/office/drawing/2014/main" id="{52095995-221F-E9A8-D634-AF49BEE7AC4A}"/>
              </a:ext>
            </a:extLst>
          </p:cNvPr>
          <p:cNvSpPr txBox="1"/>
          <p:nvPr/>
        </p:nvSpPr>
        <p:spPr>
          <a:xfrm>
            <a:off x="10199077" y="6351779"/>
            <a:ext cx="184373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Lead Group: SWOG </a:t>
            </a:r>
          </a:p>
        </p:txBody>
      </p:sp>
      <p:sp>
        <p:nvSpPr>
          <p:cNvPr id="16" name="Slide Number Placeholder 3">
            <a:extLst>
              <a:ext uri="{FF2B5EF4-FFF2-40B4-BE49-F238E27FC236}">
                <a16:creationId xmlns:a16="http://schemas.microsoft.com/office/drawing/2014/main" id="{4173C83E-6D16-DA95-7076-6F9D497C5B81}"/>
              </a:ext>
            </a:extLst>
          </p:cNvPr>
          <p:cNvSpPr>
            <a:spLocks noGrp="1"/>
          </p:cNvSpPr>
          <p:nvPr>
            <p:ph type="sldNum" sz="quarter" idx="12"/>
          </p:nvPr>
        </p:nvSpPr>
        <p:spPr>
          <a:xfrm>
            <a:off x="60959" y="6459785"/>
            <a:ext cx="9459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28257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a:xfrm>
            <a:off x="1066800" y="448560"/>
            <a:ext cx="10058400" cy="3566160"/>
          </a:xfrm>
        </p:spPr>
        <p:txBody>
          <a:bodyPr>
            <a:normAutofit/>
          </a:bodyPr>
          <a:lstStyle/>
          <a:p>
            <a:r>
              <a:rPr lang="en-US" sz="9600" dirty="0"/>
              <a:t>Welcome</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a:xfrm>
            <a:off x="1066800" y="4014720"/>
            <a:ext cx="10058400" cy="1906686"/>
          </a:xfrm>
        </p:spPr>
        <p:txBody>
          <a:bodyPr>
            <a:normAutofit/>
          </a:bodyPr>
          <a:lstStyle/>
          <a:p>
            <a:r>
              <a:rPr lang="en-US" dirty="0"/>
              <a:t>Hossein Borghaei, Do, MS</a:t>
            </a:r>
          </a:p>
          <a:p>
            <a:r>
              <a:rPr lang="en-US" sz="1700" dirty="0"/>
              <a:t>LungMAP Chair (ECOG-ACRIN)</a:t>
            </a:r>
          </a:p>
          <a:p>
            <a:r>
              <a:rPr lang="en-US" sz="1700" dirty="0"/>
              <a:t>Chief of Thoracic Medical Oncology, Professor</a:t>
            </a:r>
          </a:p>
          <a:p>
            <a:r>
              <a:rPr lang="en-US" sz="1700" dirty="0"/>
              <a:t>Fox Chase Cancer Center</a:t>
            </a:r>
          </a:p>
          <a:p>
            <a:endParaRPr lang="en-US" dirty="0"/>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191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85775" y="36083"/>
            <a:ext cx="10669905" cy="1456386"/>
          </a:xfrm>
        </p:spPr>
        <p:txBody>
          <a:bodyPr/>
          <a:lstStyle/>
          <a:p>
            <a:r>
              <a:rPr lang="en-US" dirty="0"/>
              <a:t>Key Eligibility (1)</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800224"/>
            <a:ext cx="10546080" cy="4417695"/>
          </a:xfrm>
        </p:spPr>
        <p:txBody>
          <a:bodyPr>
            <a:noAutofit/>
          </a:bodyPr>
          <a:lstStyle/>
          <a:p>
            <a:r>
              <a:rPr lang="en-US" sz="1900" dirty="0">
                <a:latin typeface="Arial" panose="020B0604020202020204" pitchFamily="34" charset="0"/>
                <a:ea typeface="Times New Roman" panose="02020603050405020304" pitchFamily="18" charset="0"/>
                <a:cs typeface="Times New Roman" panose="02020603050405020304" pitchFamily="18" charset="0"/>
              </a:rPr>
              <a:t>D</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ocumentation of NSCLC with a sensitizing EGFR mutation and have radiologically or clinically progressed (in the opinion of the treating physician) on osimertinib, alone or in combination with other agent(s), as their most recent line of therapy. Any number of prior lines of therapy is allowed.</a:t>
            </a:r>
          </a:p>
          <a:p>
            <a:r>
              <a:rPr lang="en-US" sz="1900" dirty="0">
                <a:effectLst/>
                <a:latin typeface="Arial" panose="020B0604020202020204" pitchFamily="34" charset="0"/>
                <a:ea typeface="Times New Roman" panose="02020603050405020304" pitchFamily="18" charset="0"/>
                <a:cs typeface="Times New Roman" panose="02020603050405020304" pitchFamily="18" charset="0"/>
              </a:rPr>
              <a:t>MET amplification determined by tissue-based or blood-based (circulating tumor DNA [</a:t>
            </a:r>
            <a:r>
              <a:rPr lang="en-US" sz="1900" dirty="0" err="1">
                <a:effectLst/>
                <a:latin typeface="Arial" panose="020B0604020202020204" pitchFamily="34" charset="0"/>
                <a:ea typeface="Times New Roman" panose="02020603050405020304" pitchFamily="18" charset="0"/>
                <a:cs typeface="Times New Roman" panose="02020603050405020304" pitchFamily="18" charset="0"/>
              </a:rPr>
              <a:t>ctDNA</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 NGS assay. MET amplifications may have been determined based on tissue submitted for testing by FMI through the </a:t>
            </a:r>
            <a:r>
              <a:rPr lang="en-US" sz="1900" b="1" u="sng" dirty="0">
                <a:effectLst/>
                <a:latin typeface="Arial" panose="020B0604020202020204" pitchFamily="34" charset="0"/>
                <a:ea typeface="Times New Roman" panose="02020603050405020304" pitchFamily="18" charset="0"/>
                <a:cs typeface="Times New Roman" panose="02020603050405020304" pitchFamily="18" charset="0"/>
              </a:rPr>
              <a:t>LUNGMAP</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 screening protocol or using test results completed outside of the study. Tissue or blood must be obtained after disease progression on osimertinib.  The testing must be done within a laboratory with CLIA, ISO/IEC, CAP, or similar certification.</a:t>
            </a:r>
          </a:p>
          <a:p>
            <a:r>
              <a:rPr lang="en-US" sz="1900" dirty="0">
                <a:effectLst/>
                <a:latin typeface="Arial" panose="020B0604020202020204" pitchFamily="34" charset="0"/>
                <a:ea typeface="Times New Roman" panose="02020603050405020304" pitchFamily="18" charset="0"/>
                <a:cs typeface="Times New Roman" panose="02020603050405020304" pitchFamily="18" charset="0"/>
              </a:rPr>
              <a:t>Participants must have either measurable disease or non-measurable disease documented by CT or MRI.</a:t>
            </a:r>
            <a:endParaRPr lang="en-US" sz="1900" dirty="0">
              <a:latin typeface="Arial" panose="020B0604020202020204" pitchFamily="34" charset="0"/>
              <a:ea typeface="Times New Roman" panose="02020603050405020304" pitchFamily="18" charset="0"/>
              <a:cs typeface="Times New Roman" panose="02020603050405020304" pitchFamily="18" charset="0"/>
            </a:endParaRPr>
          </a:p>
          <a:p>
            <a:r>
              <a:rPr lang="en-US" sz="1900" dirty="0">
                <a:effectLst/>
                <a:latin typeface="Arial" panose="020B0604020202020204" pitchFamily="34" charset="0"/>
              </a:rPr>
              <a:t>Participants with symptomatic CNS metastasis (brain metastases or leptomeningeal disease) must be neurologically stable and have a stable or decreasing corticosteroid requirement for at least 5 days before sub-study randomization.</a:t>
            </a:r>
            <a:endParaRPr lang="en-US" sz="1900" dirty="0"/>
          </a:p>
        </p:txBody>
      </p:sp>
    </p:spTree>
    <p:extLst>
      <p:ext uri="{BB962C8B-B14F-4D97-AF65-F5344CB8AC3E}">
        <p14:creationId xmlns:p14="http://schemas.microsoft.com/office/powerpoint/2010/main" val="921902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512748" y="36083"/>
            <a:ext cx="10642932" cy="1456386"/>
          </a:xfrm>
        </p:spPr>
        <p:txBody>
          <a:bodyPr/>
          <a:lstStyle/>
          <a:p>
            <a:r>
              <a:rPr lang="en-US" dirty="0"/>
              <a:t>Key Eligibility (2)</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692067"/>
            <a:ext cx="10546080" cy="4632533"/>
          </a:xfrm>
        </p:spPr>
        <p:txBody>
          <a:bodyPr>
            <a:noAutofit/>
          </a:bodyPr>
          <a:lstStyle/>
          <a:p>
            <a:pPr>
              <a:spcBef>
                <a:spcPts val="0"/>
              </a:spcBef>
            </a:pPr>
            <a:r>
              <a:rPr lang="en-US" sz="1900" dirty="0">
                <a:effectLst/>
                <a:latin typeface="Arial" panose="020B0604020202020204" pitchFamily="34" charset="0"/>
              </a:rPr>
              <a:t>Participants must not have received an anti-VEGF or VEGFR inhibitor or MET inhibitor.</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Zubrod performance status must be 0-1.</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ECG performed, with a </a:t>
            </a:r>
            <a:r>
              <a:rPr lang="en-US" sz="1900" dirty="0" err="1">
                <a:effectLst/>
                <a:latin typeface="Arial" panose="020B0604020202020204" pitchFamily="34" charset="0"/>
                <a:ea typeface="Times New Roman" panose="02020603050405020304" pitchFamily="18" charset="0"/>
                <a:cs typeface="Times New Roman" panose="02020603050405020304" pitchFamily="18" charset="0"/>
              </a:rPr>
              <a:t>QTcF</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 ≤ 470 msec.</a:t>
            </a:r>
          </a:p>
          <a:p>
            <a:pPr>
              <a:spcBef>
                <a:spcPts val="1800"/>
              </a:spcBef>
            </a:pPr>
            <a:r>
              <a:rPr lang="en-US" sz="1900" dirty="0">
                <a:effectLst/>
                <a:latin typeface="Arial" panose="020B0604020202020204" pitchFamily="34" charset="0"/>
                <a:ea typeface="Times New Roman" panose="02020603050405020304" pitchFamily="18" charset="0"/>
              </a:rPr>
              <a:t>Participant must have a urinary protein ≤1+ on dipstick or routine urinalysis (UA).</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Participants must have adequate cardiac function.</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Participants must not have received strong inducers of CYP3A4 (including herbal supplements such as St. John’s Wort); CYP3A4 inhibitors; CYP1A2 substrates; P-</a:t>
            </a:r>
            <a:r>
              <a:rPr lang="en-US" sz="1900" dirty="0" err="1">
                <a:effectLst/>
                <a:latin typeface="Arial" panose="020B0604020202020204" pitchFamily="34" charset="0"/>
                <a:ea typeface="Times New Roman" panose="02020603050405020304" pitchFamily="18" charset="0"/>
                <a:cs typeface="Times New Roman" panose="02020603050405020304" pitchFamily="18" charset="0"/>
              </a:rPr>
              <a:t>gp</a:t>
            </a:r>
            <a:r>
              <a:rPr lang="en-US" sz="1900" dirty="0">
                <a:effectLst/>
                <a:latin typeface="Arial" panose="020B0604020202020204" pitchFamily="34" charset="0"/>
                <a:ea typeface="Times New Roman" panose="02020603050405020304" pitchFamily="18" charset="0"/>
                <a:cs typeface="Times New Roman" panose="02020603050405020304" pitchFamily="18" charset="0"/>
              </a:rPr>
              <a:t> and BCRP substrates; sensitive substrates of MATE1 and MATE2K; or drugs that are known to prolong QT interval within 7 days prior to sub-study registration and must not be planning to use any of these throughout protocol treatment.</a:t>
            </a:r>
          </a:p>
          <a:p>
            <a:pPr>
              <a:spcBef>
                <a:spcPts val="1800"/>
              </a:spcBef>
            </a:pPr>
            <a:r>
              <a:rPr lang="en-US" sz="1900" dirty="0">
                <a:effectLst/>
                <a:latin typeface="Arial" panose="020B0604020202020204" pitchFamily="34" charset="0"/>
                <a:ea typeface="Times New Roman" panose="02020603050405020304" pitchFamily="18" charset="0"/>
                <a:cs typeface="Times New Roman" panose="02020603050405020304" pitchFamily="18" charset="0"/>
              </a:rPr>
              <a:t>Participants must not have uncontrolled blood pressure and hypertension.</a:t>
            </a:r>
            <a:endParaRPr lang="en-US" sz="1900" dirty="0">
              <a:effectLst/>
              <a:latin typeface="Arial" panose="020B0604020202020204" pitchFamily="34" charset="0"/>
            </a:endParaRPr>
          </a:p>
          <a:p>
            <a:pPr marL="0" marR="0" indent="0">
              <a:spcBef>
                <a:spcPts val="0"/>
              </a:spcBef>
              <a:spcAft>
                <a:spcPts val="600"/>
              </a:spcAft>
              <a:buNone/>
            </a:pPr>
            <a:br>
              <a:rPr lang="en-US" sz="1900" dirty="0">
                <a:effectLst/>
                <a:latin typeface="Arial" panose="020B0604020202020204" pitchFamily="34" charset="0"/>
                <a:ea typeface="Times New Roman" panose="02020603050405020304" pitchFamily="18" charset="0"/>
                <a:cs typeface="Times New Roman" panose="02020603050405020304" pitchFamily="18" charset="0"/>
              </a:rPr>
            </a:br>
            <a:endParaRPr lang="en-US" sz="1900" dirty="0"/>
          </a:p>
        </p:txBody>
      </p:sp>
    </p:spTree>
    <p:extLst>
      <p:ext uri="{BB962C8B-B14F-4D97-AF65-F5344CB8AC3E}">
        <p14:creationId xmlns:p14="http://schemas.microsoft.com/office/powerpoint/2010/main" val="775547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CF389-1552-3930-E008-B1E84277AE89}"/>
              </a:ext>
            </a:extLst>
          </p:cNvPr>
          <p:cNvSpPr>
            <a:spLocks noGrp="1"/>
          </p:cNvSpPr>
          <p:nvPr>
            <p:ph type="title"/>
          </p:nvPr>
        </p:nvSpPr>
        <p:spPr>
          <a:xfrm>
            <a:off x="443865" y="408926"/>
            <a:ext cx="10650855" cy="871234"/>
          </a:xfrm>
        </p:spPr>
        <p:txBody>
          <a:bodyPr>
            <a:normAutofit/>
          </a:bodyPr>
          <a:lstStyle/>
          <a:p>
            <a:r>
              <a:rPr lang="en-US" sz="4600" dirty="0"/>
              <a:t>Biomarker detection</a:t>
            </a:r>
          </a:p>
        </p:txBody>
      </p:sp>
      <p:sp>
        <p:nvSpPr>
          <p:cNvPr id="3" name="Content Placeholder 2">
            <a:extLst>
              <a:ext uri="{FF2B5EF4-FFF2-40B4-BE49-F238E27FC236}">
                <a16:creationId xmlns:a16="http://schemas.microsoft.com/office/drawing/2014/main" id="{A29F9077-8F21-5610-F251-F58D2D0446F7}"/>
              </a:ext>
            </a:extLst>
          </p:cNvPr>
          <p:cNvSpPr>
            <a:spLocks noGrp="1"/>
          </p:cNvSpPr>
          <p:nvPr>
            <p:ph idx="1"/>
          </p:nvPr>
        </p:nvSpPr>
        <p:spPr>
          <a:xfrm>
            <a:off x="348208" y="1593669"/>
            <a:ext cx="11129417" cy="2425881"/>
          </a:xfrm>
        </p:spPr>
        <p:txBody>
          <a:bodyPr>
            <a:normAutofit fontScale="92500" lnSpcReduction="10000"/>
          </a:bodyPr>
          <a:lstStyle/>
          <a:p>
            <a:pPr algn="just">
              <a:lnSpc>
                <a:spcPct val="85000"/>
              </a:lnSpc>
              <a:spcBef>
                <a:spcPts val="0"/>
              </a:spcBef>
              <a:spcAft>
                <a:spcPts val="0"/>
              </a:spcAft>
              <a:buSzPts val="1000"/>
            </a:pPr>
            <a:r>
              <a:rPr lang="en-US" sz="2900" dirty="0"/>
              <a:t>Timing:</a:t>
            </a:r>
          </a:p>
          <a:p>
            <a:pPr lvl="1" algn="just">
              <a:lnSpc>
                <a:spcPct val="85000"/>
              </a:lnSpc>
              <a:spcBef>
                <a:spcPts val="0"/>
              </a:spcBef>
              <a:spcAft>
                <a:spcPts val="0"/>
              </a:spcAft>
              <a:buSzPts val="1000"/>
            </a:pPr>
            <a:r>
              <a:rPr lang="en-US" sz="2700" dirty="0"/>
              <a:t>EGFR mutation must have been detected at baseline</a:t>
            </a:r>
          </a:p>
          <a:p>
            <a:pPr lvl="1" algn="just">
              <a:lnSpc>
                <a:spcPct val="85000"/>
              </a:lnSpc>
              <a:spcBef>
                <a:spcPts val="0"/>
              </a:spcBef>
              <a:spcAft>
                <a:spcPts val="0"/>
              </a:spcAft>
              <a:buSzPts val="1000"/>
            </a:pPr>
            <a:r>
              <a:rPr lang="en-US" sz="2700" dirty="0"/>
              <a:t>MET amplification must be detected after radiographic or clinical progression on osimertinib</a:t>
            </a:r>
          </a:p>
          <a:p>
            <a:pPr lvl="1" algn="just">
              <a:lnSpc>
                <a:spcPct val="85000"/>
              </a:lnSpc>
              <a:spcBef>
                <a:spcPts val="0"/>
              </a:spcBef>
              <a:spcAft>
                <a:spcPts val="0"/>
              </a:spcAft>
              <a:buSzPts val="1000"/>
            </a:pPr>
            <a:endParaRPr lang="en-US" sz="2700" dirty="0"/>
          </a:p>
          <a:p>
            <a:pPr algn="just">
              <a:lnSpc>
                <a:spcPct val="85000"/>
              </a:lnSpc>
              <a:spcBef>
                <a:spcPts val="0"/>
              </a:spcBef>
              <a:spcAft>
                <a:spcPts val="0"/>
              </a:spcAft>
              <a:buSzPts val="1000"/>
            </a:pPr>
            <a:r>
              <a:rPr lang="en-US" sz="2900" dirty="0"/>
              <a:t>MET amplification detection occurs during </a:t>
            </a:r>
            <a:r>
              <a:rPr lang="en-US" sz="2900" b="1" u="sng" dirty="0"/>
              <a:t>LUNGMAP</a:t>
            </a:r>
            <a:r>
              <a:rPr lang="en-US" sz="2900" dirty="0"/>
              <a:t> screening prior to sub-study assignment to </a:t>
            </a:r>
            <a:r>
              <a:rPr lang="en-US" sz="2900" b="1" u="sng" dirty="0"/>
              <a:t>S1900G</a:t>
            </a:r>
          </a:p>
          <a:p>
            <a:pPr algn="just">
              <a:lnSpc>
                <a:spcPct val="85000"/>
              </a:lnSpc>
              <a:spcBef>
                <a:spcPts val="0"/>
              </a:spcBef>
              <a:spcAft>
                <a:spcPts val="0"/>
              </a:spcAft>
              <a:buSzPts val="1000"/>
            </a:pPr>
            <a:endParaRPr lang="en-US" sz="2900" b="1" u="sng" dirty="0"/>
          </a:p>
          <a:p>
            <a:pPr algn="just">
              <a:lnSpc>
                <a:spcPct val="85000"/>
              </a:lnSpc>
              <a:spcBef>
                <a:spcPts val="0"/>
              </a:spcBef>
              <a:spcAft>
                <a:spcPts val="0"/>
              </a:spcAft>
              <a:buSzPts val="1000"/>
            </a:pPr>
            <a:endParaRPr lang="en-US" sz="2900" dirty="0"/>
          </a:p>
        </p:txBody>
      </p:sp>
      <p:sp>
        <p:nvSpPr>
          <p:cNvPr id="4" name="Slide Number Placeholder 3">
            <a:extLst>
              <a:ext uri="{FF2B5EF4-FFF2-40B4-BE49-F238E27FC236}">
                <a16:creationId xmlns:a16="http://schemas.microsoft.com/office/drawing/2014/main" id="{DD105058-F535-1F0D-A157-1AAAEB830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56623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CF389-1552-3930-E008-B1E84277AE89}"/>
              </a:ext>
            </a:extLst>
          </p:cNvPr>
          <p:cNvSpPr>
            <a:spLocks noGrp="1"/>
          </p:cNvSpPr>
          <p:nvPr>
            <p:ph type="title"/>
          </p:nvPr>
        </p:nvSpPr>
        <p:spPr>
          <a:xfrm>
            <a:off x="443865" y="408926"/>
            <a:ext cx="10650855" cy="871234"/>
          </a:xfrm>
        </p:spPr>
        <p:txBody>
          <a:bodyPr>
            <a:normAutofit/>
          </a:bodyPr>
          <a:lstStyle/>
          <a:p>
            <a:r>
              <a:rPr lang="en-US" sz="4600" dirty="0"/>
              <a:t>Identification of MET amplification</a:t>
            </a:r>
          </a:p>
        </p:txBody>
      </p:sp>
      <p:sp>
        <p:nvSpPr>
          <p:cNvPr id="3" name="Content Placeholder 2">
            <a:extLst>
              <a:ext uri="{FF2B5EF4-FFF2-40B4-BE49-F238E27FC236}">
                <a16:creationId xmlns:a16="http://schemas.microsoft.com/office/drawing/2014/main" id="{A29F9077-8F21-5610-F251-F58D2D0446F7}"/>
              </a:ext>
            </a:extLst>
          </p:cNvPr>
          <p:cNvSpPr>
            <a:spLocks noGrp="1"/>
          </p:cNvSpPr>
          <p:nvPr>
            <p:ph idx="1"/>
          </p:nvPr>
        </p:nvSpPr>
        <p:spPr>
          <a:xfrm>
            <a:off x="348207" y="1593670"/>
            <a:ext cx="11495585" cy="717694"/>
          </a:xfrm>
        </p:spPr>
        <p:txBody>
          <a:bodyPr>
            <a:normAutofit fontScale="92500" lnSpcReduction="20000"/>
          </a:bodyPr>
          <a:lstStyle/>
          <a:p>
            <a:pPr algn="just">
              <a:lnSpc>
                <a:spcPct val="85000"/>
              </a:lnSpc>
              <a:spcBef>
                <a:spcPts val="0"/>
              </a:spcBef>
              <a:spcAft>
                <a:spcPts val="0"/>
              </a:spcAft>
              <a:buSzPts val="1000"/>
            </a:pPr>
            <a:endParaRPr lang="en-US" sz="2900" dirty="0"/>
          </a:p>
          <a:p>
            <a:pPr algn="just">
              <a:lnSpc>
                <a:spcPct val="85000"/>
              </a:lnSpc>
              <a:spcBef>
                <a:spcPts val="0"/>
              </a:spcBef>
              <a:spcAft>
                <a:spcPts val="0"/>
              </a:spcAft>
              <a:buSzPts val="1000"/>
            </a:pPr>
            <a:r>
              <a:rPr lang="en-US" sz="2900" dirty="0"/>
              <a:t>Several possible ways to demonstrate MET amplification:</a:t>
            </a:r>
            <a:endParaRPr lang="en-US" sz="2000" b="1" u="sng" dirty="0">
              <a:effectLst/>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DD105058-F535-1F0D-A157-1AAAEB830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220786-EFB1-95C6-03F1-0C92A5F436A3}"/>
              </a:ext>
            </a:extLst>
          </p:cNvPr>
          <p:cNvSpPr txBox="1"/>
          <p:nvPr/>
        </p:nvSpPr>
        <p:spPr>
          <a:xfrm>
            <a:off x="60958" y="2514288"/>
            <a:ext cx="6035041" cy="1739194"/>
          </a:xfrm>
          <a:prstGeom prst="rect">
            <a:avLst/>
          </a:prstGeom>
          <a:noFill/>
        </p:spPr>
        <p:txBody>
          <a:bodyPr wrap="square" rtlCol="0">
            <a:spAutoFit/>
          </a:bodyPr>
          <a:lstStyle/>
          <a:p>
            <a:pPr marL="158623" marR="0" lvl="1" indent="0" algn="l" defTabSz="914400" rtl="0" eaLnBrk="1" fontAlgn="auto" latinLnBrk="0" hangingPunct="1">
              <a:lnSpc>
                <a:spcPct val="85000"/>
              </a:lnSpc>
              <a:spcBef>
                <a:spcPts val="60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Tissue-based testing through standard </a:t>
            </a:r>
            <a:r>
              <a:rPr kumimoji="0" lang="en-US" sz="1800" b="1"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LUNGMAP</a:t>
            </a: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procedure</a:t>
            </a:r>
            <a:r>
              <a:rPr kumimoji="0" lang="en-US" sz="1800" b="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a:t>
            </a:r>
          </a:p>
          <a:p>
            <a:pPr marL="501523" marR="0" lvl="1" indent="-342900" algn="l" defTabSz="914400" rtl="0" eaLnBrk="1" fontAlgn="auto" latinLnBrk="0" hangingPunct="1">
              <a:lnSpc>
                <a:spcPct val="85000"/>
              </a:lnSpc>
              <a:spcBef>
                <a:spcPts val="60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If </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repeat molecular testing at progression not yet performed </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sym typeface="Wingdings" panose="05000000000000000000" pitchFamily="2" charset="2"/>
              </a:rPr>
              <a:t> </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submit new biopsy material for biomarker profiling on </a:t>
            </a:r>
            <a:r>
              <a:rPr kumimoji="0" lang="en-US" sz="1600" b="1" i="0"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LUNGMAP</a:t>
            </a:r>
          </a:p>
          <a:p>
            <a:pPr marL="501523" marR="0" lvl="1" indent="-342900" algn="l" defTabSz="914400" rtl="0" eaLnBrk="1" fontAlgn="auto" latinLnBrk="0" hangingPunct="1">
              <a:lnSpc>
                <a:spcPct val="85000"/>
              </a:lnSpc>
              <a:spcBef>
                <a:spcPts val="60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MET amplification detected at the time of progression</a:t>
            </a:r>
            <a:r>
              <a:rPr kumimoji="0" lang="en-US" sz="16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using commercial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FoundationOne</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CDx</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600" b="0" i="0"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tissue-based</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(not liquid) tumor testing</a:t>
            </a:r>
          </a:p>
        </p:txBody>
      </p:sp>
      <p:sp>
        <p:nvSpPr>
          <p:cNvPr id="8" name="TextBox 7">
            <a:extLst>
              <a:ext uri="{FF2B5EF4-FFF2-40B4-BE49-F238E27FC236}">
                <a16:creationId xmlns:a16="http://schemas.microsoft.com/office/drawing/2014/main" id="{AEB1E001-3C45-6544-DA13-990BD8851CA7}"/>
              </a:ext>
            </a:extLst>
          </p:cNvPr>
          <p:cNvSpPr txBox="1"/>
          <p:nvPr/>
        </p:nvSpPr>
        <p:spPr>
          <a:xfrm>
            <a:off x="5959791" y="2504458"/>
            <a:ext cx="6232208" cy="2134687"/>
          </a:xfrm>
          <a:prstGeom prst="rect">
            <a:avLst/>
          </a:prstGeom>
          <a:noFill/>
        </p:spPr>
        <p:txBody>
          <a:bodyPr wrap="square" rtlCol="0">
            <a:spAutoFit/>
          </a:bodyPr>
          <a:lstStyle/>
          <a:p>
            <a:pPr marL="158623"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Local testing (outside of </a:t>
            </a:r>
            <a:r>
              <a:rPr kumimoji="0" lang="en-US" sz="1800" b="0" i="1" u="sng"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FoundationOne</a:t>
            </a: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800" b="0" i="1" u="sng"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CDx</a:t>
            </a: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en-US" sz="1800" b="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58623"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 MET amplification using local </a:t>
            </a:r>
            <a:r>
              <a:rPr kumimoji="0" lang="en-US" sz="1600" b="0"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tissue-based</a:t>
            </a: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assay:</a:t>
            </a:r>
          </a:p>
          <a:p>
            <a:pPr marL="958723"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Acceptable tissue assays: a</a:t>
            </a:r>
            <a:r>
              <a:rPr kumimoji="0" lang="en-US" sz="1600" b="0" i="0" u="none" strike="noStrike" kern="1200" cap="none" spc="0" normalizeH="0" baseline="0" noProof="0" dirty="0">
                <a:ln>
                  <a:noFill/>
                </a:ln>
                <a:solidFill>
                  <a:prstClr val="black"/>
                </a:solidFill>
                <a:effectLst/>
                <a:uLnTx/>
                <a:uFillTx/>
                <a:latin typeface="Calibri"/>
                <a:ea typeface="+mn-ea"/>
                <a:cs typeface="+mn-cs"/>
              </a:rPr>
              <a:t>ny assay performed in a laboratory with CLIA, ISO/IEC, CAP or similar certification</a:t>
            </a: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58623"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 MET amplification using local </a:t>
            </a:r>
            <a:r>
              <a:rPr kumimoji="0" lang="en-US" sz="1600" b="0"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blood-based</a:t>
            </a: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assay</a:t>
            </a:r>
          </a:p>
          <a:p>
            <a:pPr marL="1255903" marR="0" lvl="3"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Acceptable blood-based assays: Foundation Medicine or Guardant 360 cfDNA assays only</a:t>
            </a:r>
            <a:endPar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58623" marR="0" lvl="1" indent="0" algn="l" defTabSz="914400" rtl="0" eaLnBrk="1" fontAlgn="auto" latinLnBrk="0" hangingPunct="1">
              <a:lnSpc>
                <a:spcPct val="85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0612681-DCE5-5366-63EF-EB0F0FB22728}"/>
              </a:ext>
            </a:extLst>
          </p:cNvPr>
          <p:cNvSpPr txBox="1"/>
          <p:nvPr/>
        </p:nvSpPr>
        <p:spPr>
          <a:xfrm>
            <a:off x="5717654" y="5235131"/>
            <a:ext cx="6425566" cy="1119024"/>
          </a:xfrm>
          <a:prstGeom prst="rect">
            <a:avLst/>
          </a:prstGeom>
          <a:noFill/>
        </p:spPr>
        <p:txBody>
          <a:bodyPr wrap="square" rtlCol="0">
            <a:spAutoFit/>
          </a:bodyPr>
          <a:lstStyle/>
          <a:p>
            <a:pPr marL="1084453"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Indicate this during LUNGMAP registration and then submit results in LUNGMAP Rave EDC </a:t>
            </a:r>
          </a:p>
          <a:p>
            <a:pPr marL="1084453"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Submit tissue if available (not required)</a:t>
            </a:r>
          </a:p>
          <a:p>
            <a:pPr marL="158623" marR="0" lvl="1" indent="0" algn="l" defTabSz="914400" rtl="0" eaLnBrk="1" fontAlgn="auto" latinLnBrk="0" hangingPunct="1">
              <a:lnSpc>
                <a:spcPct val="85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90F5FC46-4010-4102-DF40-C237A8ADE29D}"/>
              </a:ext>
            </a:extLst>
          </p:cNvPr>
          <p:cNvSpPr txBox="1"/>
          <p:nvPr/>
        </p:nvSpPr>
        <p:spPr>
          <a:xfrm>
            <a:off x="-147162" y="5084917"/>
            <a:ext cx="6425566" cy="931281"/>
          </a:xfrm>
          <a:prstGeom prst="rect">
            <a:avLst/>
          </a:prstGeom>
          <a:noFill/>
        </p:spPr>
        <p:txBody>
          <a:bodyPr wrap="square" rtlCol="0">
            <a:spAutoFit/>
          </a:bodyPr>
          <a:lstStyle/>
          <a:p>
            <a:pPr marL="158623" marR="0" lvl="1" indent="0" algn="l" defTabSz="914400" rtl="0" eaLnBrk="1" fontAlgn="auto" latinLnBrk="0" hangingPunct="1">
              <a:lnSpc>
                <a:spcPct val="85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endParaRPr>
          </a:p>
          <a:p>
            <a:pPr marL="1084453" marR="0" lvl="3" indent="-285750" algn="l" defTabSz="914400" rtl="0" eaLnBrk="1" fontAlgn="auto" latinLnBrk="0" hangingPunct="1">
              <a:lnSpc>
                <a:spcPct val="85000"/>
              </a:lnSpc>
              <a:spcBef>
                <a:spcPts val="0"/>
              </a:spcBef>
              <a:spcAft>
                <a:spcPts val="0"/>
              </a:spcAft>
              <a:buClrTx/>
              <a:buSzPts val="1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Submit request for reanalysis of commercial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FoundationOne</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6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CDx</a:t>
            </a: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results </a:t>
            </a:r>
          </a:p>
          <a:p>
            <a:pPr marL="1084453" marR="0" lvl="3" indent="-285750" algn="l" defTabSz="914400" rtl="0" eaLnBrk="1" fontAlgn="auto" latinLnBrk="0" hangingPunct="1">
              <a:lnSpc>
                <a:spcPct val="85000"/>
              </a:lnSpc>
              <a:spcBef>
                <a:spcPts val="0"/>
              </a:spcBef>
              <a:spcAft>
                <a:spcPts val="0"/>
              </a:spcAft>
              <a:buClrTx/>
              <a:buSzPts val="1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Additional submission of tissue is not needed</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rrow: Down 9">
            <a:extLst>
              <a:ext uri="{FF2B5EF4-FFF2-40B4-BE49-F238E27FC236}">
                <a16:creationId xmlns:a16="http://schemas.microsoft.com/office/drawing/2014/main" id="{97ECAC2C-A6B6-6BBE-DED3-8A7D71DBD629}"/>
              </a:ext>
            </a:extLst>
          </p:cNvPr>
          <p:cNvSpPr/>
          <p:nvPr/>
        </p:nvSpPr>
        <p:spPr>
          <a:xfrm>
            <a:off x="3022008" y="4546754"/>
            <a:ext cx="285750" cy="48577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Arrow: Down 10">
            <a:extLst>
              <a:ext uri="{FF2B5EF4-FFF2-40B4-BE49-F238E27FC236}">
                <a16:creationId xmlns:a16="http://schemas.microsoft.com/office/drawing/2014/main" id="{326FCCE9-405E-7AE9-AC3E-0255B126BBBD}"/>
              </a:ext>
            </a:extLst>
          </p:cNvPr>
          <p:cNvSpPr/>
          <p:nvPr/>
        </p:nvSpPr>
        <p:spPr>
          <a:xfrm>
            <a:off x="8678288" y="4555797"/>
            <a:ext cx="285750" cy="48577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7ACEA076-2122-ED40-E831-DE40041F49D6}"/>
              </a:ext>
            </a:extLst>
          </p:cNvPr>
          <p:cNvCxnSpPr/>
          <p:nvPr/>
        </p:nvCxnSpPr>
        <p:spPr>
          <a:xfrm>
            <a:off x="6067424" y="2838450"/>
            <a:ext cx="0" cy="289560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7700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5" grpId="0"/>
      <p:bldP spid="9" grpId="0"/>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64147-E5D1-E698-6493-53C3CA6A1F37}"/>
              </a:ext>
            </a:extLst>
          </p:cNvPr>
          <p:cNvSpPr>
            <a:spLocks noGrp="1"/>
          </p:cNvSpPr>
          <p:nvPr>
            <p:ph type="title"/>
          </p:nvPr>
        </p:nvSpPr>
        <p:spPr/>
        <p:txBody>
          <a:bodyPr/>
          <a:lstStyle/>
          <a:p>
            <a:r>
              <a:rPr lang="en-US" dirty="0"/>
              <a:t>Updates</a:t>
            </a:r>
          </a:p>
        </p:txBody>
      </p:sp>
      <p:sp>
        <p:nvSpPr>
          <p:cNvPr id="3" name="Content Placeholder 2">
            <a:extLst>
              <a:ext uri="{FF2B5EF4-FFF2-40B4-BE49-F238E27FC236}">
                <a16:creationId xmlns:a16="http://schemas.microsoft.com/office/drawing/2014/main" id="{36B30C2A-ECD1-29E2-F95C-77CC0BED4916}"/>
              </a:ext>
            </a:extLst>
          </p:cNvPr>
          <p:cNvSpPr>
            <a:spLocks noGrp="1"/>
          </p:cNvSpPr>
          <p:nvPr>
            <p:ph idx="1"/>
          </p:nvPr>
        </p:nvSpPr>
        <p:spPr/>
        <p:txBody>
          <a:bodyPr/>
          <a:lstStyle/>
          <a:p>
            <a:r>
              <a:rPr lang="en-US"/>
              <a:t>2 </a:t>
            </a:r>
            <a:r>
              <a:rPr lang="en-US" dirty="0"/>
              <a:t>patients accrued</a:t>
            </a:r>
          </a:p>
          <a:p>
            <a:r>
              <a:rPr lang="en-US" dirty="0"/>
              <a:t>FAQ document</a:t>
            </a:r>
          </a:p>
        </p:txBody>
      </p:sp>
      <p:sp>
        <p:nvSpPr>
          <p:cNvPr id="4" name="Slide Number Placeholder 3">
            <a:extLst>
              <a:ext uri="{FF2B5EF4-FFF2-40B4-BE49-F238E27FC236}">
                <a16:creationId xmlns:a16="http://schemas.microsoft.com/office/drawing/2014/main" id="{1F424ED7-E8E4-D8A4-FB18-017C9AEB70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F6C36CB-F2FA-E517-2358-9BB8B1448EC2}"/>
              </a:ext>
            </a:extLst>
          </p:cNvPr>
          <p:cNvPicPr>
            <a:picLocks noChangeAspect="1"/>
          </p:cNvPicPr>
          <p:nvPr/>
        </p:nvPicPr>
        <p:blipFill rotWithShape="1">
          <a:blip r:embed="rId2"/>
          <a:srcRect l="500" t="15873" r="2928" b="11746"/>
          <a:stretch/>
        </p:blipFill>
        <p:spPr>
          <a:xfrm>
            <a:off x="2253343" y="2691136"/>
            <a:ext cx="7876903" cy="3320884"/>
          </a:xfrm>
          <a:prstGeom prst="rect">
            <a:avLst/>
          </a:prstGeom>
        </p:spPr>
      </p:pic>
    </p:spTree>
    <p:extLst>
      <p:ext uri="{BB962C8B-B14F-4D97-AF65-F5344CB8AC3E}">
        <p14:creationId xmlns:p14="http://schemas.microsoft.com/office/powerpoint/2010/main" val="173908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S1900G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a:t>
            </a:r>
            <a:r>
              <a:rPr lang="en-US" sz="2400" dirty="0">
                <a:solidFill>
                  <a:prstClr val="black">
                    <a:lumMod val="75000"/>
                    <a:lumOff val="25000"/>
                  </a:prstClr>
                </a:solidFill>
                <a:latin typeface="Calibri"/>
              </a:rPr>
              <a:t>Sarah Goldberg </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(SWOG)</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Yale Cancer Center</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Ross Camidge (SWOG)</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University of Colorado Cancer Center</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323555" y="1748081"/>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S1900GMedicalQuery@swog.org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lang="en-US" sz="2400" dirty="0">
                <a:solidFill>
                  <a:srgbClr val="0070C0"/>
                </a:solidFill>
                <a:latin typeface="Calibri"/>
                <a:hlinkClick r:id="rId4">
                  <a:extLst>
                    <a:ext uri="{A12FA001-AC4F-418D-AE19-62706E023703}">
                      <ahyp:hlinkClr xmlns:ahyp="http://schemas.microsoft.com/office/drawing/2018/hyperlinkcolor" val="tx"/>
                    </a:ext>
                  </a:extLst>
                </a:hlinkClick>
              </a:rPr>
              <a:t>Lsmith@swog.org</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647062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S1900K</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 Randomized Phase II Study of </a:t>
            </a:r>
            <a:r>
              <a:rPr lang="en-US" sz="2400" dirty="0" err="1">
                <a:solidFill>
                  <a:prstClr val="black">
                    <a:lumMod val="85000"/>
                    <a:lumOff val="15000"/>
                  </a:prstClr>
                </a:solidFill>
              </a:rPr>
              <a:t>Tepotinib</a:t>
            </a:r>
            <a:r>
              <a:rPr lang="en-US" sz="2400" dirty="0">
                <a:solidFill>
                  <a:prstClr val="black">
                    <a:lumMod val="85000"/>
                    <a:lumOff val="15000"/>
                  </a:prstClr>
                </a:solidFill>
              </a:rPr>
              <a:t> With Or Without Ramucirumab In Participants With MET Exon 14 Skipping Positive Stage IV Or Recurrent Non-Small Cell Lung Cancer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1133838"/>
          </a:xfrm>
        </p:spPr>
        <p:txBody>
          <a:bodyPr numCol="3">
            <a:noAutofit/>
          </a:bodyPr>
          <a:lstStyle/>
          <a:p>
            <a:r>
              <a:rPr lang="en-US" sz="2000" b="1" dirty="0">
                <a:solidFill>
                  <a:schemeClr val="tx1">
                    <a:lumMod val="85000"/>
                    <a:lumOff val="15000"/>
                  </a:schemeClr>
                </a:solidFill>
              </a:rPr>
              <a:t>PAUL K. PAIK, MD</a:t>
            </a:r>
          </a:p>
          <a:p>
            <a:pPr>
              <a:spcBef>
                <a:spcPts val="600"/>
              </a:spcBef>
              <a:spcAft>
                <a:spcPts val="0"/>
              </a:spcAft>
            </a:pPr>
            <a:r>
              <a:rPr lang="en-US" sz="1800" cap="none" dirty="0">
                <a:solidFill>
                  <a:schemeClr val="tx1">
                    <a:lumMod val="85000"/>
                    <a:lumOff val="15000"/>
                  </a:schemeClr>
                </a:solidFill>
              </a:rPr>
              <a:t>Study Chair (ECOG-ACRIN)</a:t>
            </a:r>
          </a:p>
          <a:p>
            <a:r>
              <a:rPr lang="en-US" sz="1800" dirty="0" err="1">
                <a:effectLst/>
                <a:latin typeface="Arial" panose="020B0604020202020204" pitchFamily="34" charset="0"/>
                <a:ea typeface="Times New Roman" panose="02020603050405020304" pitchFamily="18" charset="0"/>
              </a:rPr>
              <a:t>Xiuning</a:t>
            </a:r>
            <a:r>
              <a:rPr lang="en-US" sz="1800" dirty="0">
                <a:effectLst/>
                <a:latin typeface="Arial" panose="020B0604020202020204" pitchFamily="34" charset="0"/>
                <a:ea typeface="Times New Roman" panose="02020603050405020304" pitchFamily="18" charset="0"/>
              </a:rPr>
              <a:t> </a:t>
            </a:r>
            <a:r>
              <a:rPr lang="en-US" sz="2000" b="1" dirty="0">
                <a:solidFill>
                  <a:schemeClr val="tx1">
                    <a:lumMod val="85000"/>
                    <a:lumOff val="15000"/>
                  </a:schemeClr>
                </a:solidFill>
              </a:rPr>
              <a:t>Le, MD</a:t>
            </a:r>
          </a:p>
          <a:p>
            <a:pPr>
              <a:spcBef>
                <a:spcPts val="600"/>
              </a:spcBef>
              <a:spcAft>
                <a:spcPts val="0"/>
              </a:spcAft>
            </a:pPr>
            <a:r>
              <a:rPr lang="en-US" sz="1800" cap="none" dirty="0">
                <a:solidFill>
                  <a:schemeClr val="tx1">
                    <a:lumMod val="85000"/>
                    <a:lumOff val="15000"/>
                  </a:schemeClr>
                </a:solidFill>
              </a:rPr>
              <a:t>Study Co-chair (SWOG)</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BC41EDBE-06BC-F6B0-775F-F3405B49DF60}"/>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Jhanelle E. Gray, MD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Jyoti D. Patel, MD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(Alliance)</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Lead Statistician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488478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07CC-C493-4F18-BE6F-DE39303A632E}"/>
              </a:ext>
            </a:extLst>
          </p:cNvPr>
          <p:cNvSpPr>
            <a:spLocks noGrp="1"/>
          </p:cNvSpPr>
          <p:nvPr>
            <p:ph type="title"/>
          </p:nvPr>
        </p:nvSpPr>
        <p:spPr/>
        <p:txBody>
          <a:bodyPr/>
          <a:lstStyle/>
          <a:p>
            <a:r>
              <a:rPr lang="en-US" dirty="0"/>
              <a:t>MET alterations in NSCLC: exon 14 skipping</a:t>
            </a:r>
          </a:p>
        </p:txBody>
      </p:sp>
      <p:grpSp>
        <p:nvGrpSpPr>
          <p:cNvPr id="10" name="Group 9">
            <a:extLst>
              <a:ext uri="{FF2B5EF4-FFF2-40B4-BE49-F238E27FC236}">
                <a16:creationId xmlns:a16="http://schemas.microsoft.com/office/drawing/2014/main" id="{07174D32-3A9E-498E-B99B-4FB99D05F914}"/>
              </a:ext>
            </a:extLst>
          </p:cNvPr>
          <p:cNvGrpSpPr>
            <a:grpSpLocks noChangeAspect="1"/>
          </p:cNvGrpSpPr>
          <p:nvPr/>
        </p:nvGrpSpPr>
        <p:grpSpPr>
          <a:xfrm>
            <a:off x="699907" y="1682059"/>
            <a:ext cx="5741761" cy="4171518"/>
            <a:chOff x="6812371" y="1806381"/>
            <a:chExt cx="4007576" cy="2911594"/>
          </a:xfrm>
        </p:grpSpPr>
        <p:grpSp>
          <p:nvGrpSpPr>
            <p:cNvPr id="4" name="Group 3">
              <a:extLst>
                <a:ext uri="{FF2B5EF4-FFF2-40B4-BE49-F238E27FC236}">
                  <a16:creationId xmlns:a16="http://schemas.microsoft.com/office/drawing/2014/main" id="{4F8CB0D9-F89B-4B0B-9EED-A248B56392E2}"/>
                </a:ext>
              </a:extLst>
            </p:cNvPr>
            <p:cNvGrpSpPr/>
            <p:nvPr/>
          </p:nvGrpSpPr>
          <p:grpSpPr>
            <a:xfrm>
              <a:off x="8494188" y="1806381"/>
              <a:ext cx="2325759" cy="2911594"/>
              <a:chOff x="5549083" y="1362000"/>
              <a:chExt cx="2325759" cy="2911594"/>
            </a:xfrm>
          </p:grpSpPr>
          <p:pic>
            <p:nvPicPr>
              <p:cNvPr id="5" name="Picture 4">
                <a:extLst>
                  <a:ext uri="{FF2B5EF4-FFF2-40B4-BE49-F238E27FC236}">
                    <a16:creationId xmlns:a16="http://schemas.microsoft.com/office/drawing/2014/main" id="{FB987390-AB63-4644-89C6-EBAE1AEF57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54980" y="1638300"/>
                <a:ext cx="2319862" cy="2635294"/>
              </a:xfrm>
              <a:prstGeom prst="rect">
                <a:avLst/>
              </a:prstGeom>
              <a:ln>
                <a:solidFill>
                  <a:schemeClr val="tx1"/>
                </a:solidFill>
              </a:ln>
            </p:spPr>
          </p:pic>
          <p:sp>
            <p:nvSpPr>
              <p:cNvPr id="6" name="TextBox 5">
                <a:extLst>
                  <a:ext uri="{FF2B5EF4-FFF2-40B4-BE49-F238E27FC236}">
                    <a16:creationId xmlns:a16="http://schemas.microsoft.com/office/drawing/2014/main" id="{1DA7B1E3-61D8-4F06-9203-7A00AC189F60}"/>
                  </a:ext>
                </a:extLst>
              </p:cNvPr>
              <p:cNvSpPr txBox="1"/>
              <p:nvPr/>
            </p:nvSpPr>
            <p:spPr>
              <a:xfrm>
                <a:off x="5549083" y="1362000"/>
                <a:ext cx="2325759" cy="276300"/>
              </a:xfrm>
              <a:prstGeom prst="rect">
                <a:avLst/>
              </a:prstGeom>
              <a:solidFill>
                <a:srgbClr val="003088"/>
              </a:solid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no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Neue"/>
                  </a:rPr>
                  <a:t>MET</a:t>
                </a: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Neue"/>
                  </a:rPr>
                  <a:t> exon 14 skipping</a:t>
                </a:r>
              </a:p>
            </p:txBody>
          </p:sp>
        </p:grpSp>
        <p:pic>
          <p:nvPicPr>
            <p:cNvPr id="7" name="Picture 6">
              <a:extLst>
                <a:ext uri="{FF2B5EF4-FFF2-40B4-BE49-F238E27FC236}">
                  <a16:creationId xmlns:a16="http://schemas.microsoft.com/office/drawing/2014/main" id="{22803A6B-5257-43A4-BD39-1F28C543D4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12371" y="2721926"/>
              <a:ext cx="1416048" cy="1423075"/>
            </a:xfrm>
            <a:prstGeom prst="ellipse">
              <a:avLst/>
            </a:prstGeom>
          </p:spPr>
        </p:pic>
        <p:cxnSp>
          <p:nvCxnSpPr>
            <p:cNvPr id="8" name="Straight Connector 7">
              <a:extLst>
                <a:ext uri="{FF2B5EF4-FFF2-40B4-BE49-F238E27FC236}">
                  <a16:creationId xmlns:a16="http://schemas.microsoft.com/office/drawing/2014/main" id="{B719A128-3668-491F-B7FC-57E192594B8D}"/>
                </a:ext>
              </a:extLst>
            </p:cNvPr>
            <p:cNvCxnSpPr>
              <a:cxnSpLocks/>
              <a:endCxn id="7" idx="7"/>
            </p:cNvCxnSpPr>
            <p:nvPr/>
          </p:nvCxnSpPr>
          <p:spPr>
            <a:xfrm flipH="1" flipV="1">
              <a:off x="8021044" y="2930331"/>
              <a:ext cx="1032333" cy="1126907"/>
            </a:xfrm>
            <a:prstGeom prst="line">
              <a:avLst/>
            </a:prstGeom>
            <a:noFill/>
            <a:ln w="28575" cap="flat">
              <a:solidFill>
                <a:srgbClr val="003088"/>
              </a:solidFill>
              <a:prstDash val="dash"/>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D5A3F54B-FC1E-44F9-A53A-9280FAA2A4D5}"/>
                </a:ext>
              </a:extLst>
            </p:cNvPr>
            <p:cNvCxnSpPr>
              <a:cxnSpLocks/>
              <a:endCxn id="7" idx="4"/>
            </p:cNvCxnSpPr>
            <p:nvPr/>
          </p:nvCxnSpPr>
          <p:spPr>
            <a:xfrm flipH="1" flipV="1">
              <a:off x="7520395" y="4145001"/>
              <a:ext cx="1212943" cy="452333"/>
            </a:xfrm>
            <a:prstGeom prst="line">
              <a:avLst/>
            </a:prstGeom>
            <a:noFill/>
            <a:ln w="28575" cap="flat">
              <a:solidFill>
                <a:srgbClr val="003088"/>
              </a:solidFill>
              <a:prstDash val="dash"/>
              <a:miter lim="400000"/>
            </a:ln>
            <a:effectLst/>
            <a:sp3d/>
          </p:spPr>
          <p:style>
            <a:lnRef idx="0">
              <a:scrgbClr r="0" g="0" b="0"/>
            </a:lnRef>
            <a:fillRef idx="0">
              <a:scrgbClr r="0" g="0" b="0"/>
            </a:fillRef>
            <a:effectRef idx="0">
              <a:scrgbClr r="0" g="0" b="0"/>
            </a:effectRef>
            <a:fontRef idx="none"/>
          </p:style>
        </p:cxnSp>
      </p:grpSp>
      <p:pic>
        <p:nvPicPr>
          <p:cNvPr id="13" name="Picture 12">
            <a:extLst>
              <a:ext uri="{FF2B5EF4-FFF2-40B4-BE49-F238E27FC236}">
                <a16:creationId xmlns:a16="http://schemas.microsoft.com/office/drawing/2014/main" id="{054BD438-9353-B707-79CB-EF39C22B987F}"/>
              </a:ext>
            </a:extLst>
          </p:cNvPr>
          <p:cNvPicPr>
            <a:picLocks noChangeAspect="1"/>
          </p:cNvPicPr>
          <p:nvPr/>
        </p:nvPicPr>
        <p:blipFill rotWithShape="1">
          <a:blip r:embed="rId4"/>
          <a:srcRect l="18044" r="19016" b="16303"/>
          <a:stretch/>
        </p:blipFill>
        <p:spPr>
          <a:xfrm>
            <a:off x="7001699" y="2155897"/>
            <a:ext cx="4585644" cy="3316000"/>
          </a:xfrm>
          <a:prstGeom prst="rect">
            <a:avLst/>
          </a:prstGeom>
          <a:ln w="6350">
            <a:solidFill>
              <a:schemeClr val="tx1"/>
            </a:solidFill>
          </a:ln>
        </p:spPr>
      </p:pic>
    </p:spTree>
    <p:extLst>
      <p:ext uri="{BB962C8B-B14F-4D97-AF65-F5344CB8AC3E}">
        <p14:creationId xmlns:p14="http://schemas.microsoft.com/office/powerpoint/2010/main" val="4139249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D30C-C131-4B7B-816B-FC07020C08B6}"/>
              </a:ext>
            </a:extLst>
          </p:cNvPr>
          <p:cNvSpPr>
            <a:spLocks noGrp="1"/>
          </p:cNvSpPr>
          <p:nvPr>
            <p:ph type="title"/>
          </p:nvPr>
        </p:nvSpPr>
        <p:spPr/>
        <p:txBody>
          <a:bodyPr/>
          <a:lstStyle/>
          <a:p>
            <a:r>
              <a:rPr lang="en-US" dirty="0"/>
              <a:t>MET exon 14 skipping is actionable</a:t>
            </a:r>
          </a:p>
        </p:txBody>
      </p:sp>
      <p:sp>
        <p:nvSpPr>
          <p:cNvPr id="4" name="Content Placeholder 3">
            <a:extLst>
              <a:ext uri="{FF2B5EF4-FFF2-40B4-BE49-F238E27FC236}">
                <a16:creationId xmlns:a16="http://schemas.microsoft.com/office/drawing/2014/main" id="{CC6CFCC9-E8F7-4199-85EB-2A77D71291FE}"/>
              </a:ext>
            </a:extLst>
          </p:cNvPr>
          <p:cNvSpPr>
            <a:spLocks noGrp="1"/>
          </p:cNvSpPr>
          <p:nvPr>
            <p:ph idx="1"/>
          </p:nvPr>
        </p:nvSpPr>
        <p:spPr>
          <a:xfrm>
            <a:off x="471933" y="4355646"/>
            <a:ext cx="11394276" cy="1803718"/>
          </a:xfrm>
        </p:spPr>
        <p:txBody>
          <a:bodyPr>
            <a:normAutofit lnSpcReduction="10000"/>
          </a:bodyPr>
          <a:lstStyle/>
          <a:p>
            <a:r>
              <a:rPr lang="en-US" dirty="0" err="1"/>
              <a:t>Tepotinib</a:t>
            </a:r>
            <a:r>
              <a:rPr lang="en-US" dirty="0"/>
              <a:t> ORR ~ 46%, all lines</a:t>
            </a:r>
          </a:p>
          <a:p>
            <a:pPr lvl="1"/>
            <a:r>
              <a:rPr lang="en-US" dirty="0" err="1"/>
              <a:t>Tepotinib</a:t>
            </a:r>
            <a:r>
              <a:rPr lang="en-US" dirty="0"/>
              <a:t> median PFS ~ 9 months</a:t>
            </a:r>
          </a:p>
          <a:p>
            <a:r>
              <a:rPr lang="en-US" dirty="0" err="1"/>
              <a:t>Capmatinib</a:t>
            </a:r>
            <a:r>
              <a:rPr lang="en-US" dirty="0"/>
              <a:t> ORR 41% 2</a:t>
            </a:r>
            <a:r>
              <a:rPr lang="en-US" baseline="30000" dirty="0"/>
              <a:t>nd</a:t>
            </a:r>
            <a:r>
              <a:rPr lang="en-US" dirty="0"/>
              <a:t> line+, 68% 1</a:t>
            </a:r>
            <a:r>
              <a:rPr lang="en-US" baseline="30000" dirty="0"/>
              <a:t>st</a:t>
            </a:r>
            <a:r>
              <a:rPr lang="en-US" dirty="0"/>
              <a:t> line</a:t>
            </a:r>
          </a:p>
          <a:p>
            <a:pPr lvl="1"/>
            <a:r>
              <a:rPr lang="en-US" dirty="0" err="1"/>
              <a:t>Capmatinib</a:t>
            </a:r>
            <a:r>
              <a:rPr lang="en-US" dirty="0"/>
              <a:t> median PFS 2</a:t>
            </a:r>
            <a:r>
              <a:rPr lang="en-US" baseline="30000" dirty="0"/>
              <a:t>nd</a:t>
            </a:r>
            <a:r>
              <a:rPr lang="en-US" dirty="0"/>
              <a:t> line + = 5.4 months</a:t>
            </a:r>
          </a:p>
          <a:p>
            <a:pPr lvl="1"/>
            <a:r>
              <a:rPr lang="en-US" dirty="0" err="1"/>
              <a:t>Capmatinib</a:t>
            </a:r>
            <a:r>
              <a:rPr lang="en-US" dirty="0"/>
              <a:t> median PFS 1</a:t>
            </a:r>
            <a:r>
              <a:rPr lang="en-US" baseline="30000" dirty="0"/>
              <a:t>st</a:t>
            </a:r>
            <a:r>
              <a:rPr lang="en-US" dirty="0"/>
              <a:t> line = 12 months</a:t>
            </a:r>
          </a:p>
          <a:p>
            <a:pPr marL="0" indent="0">
              <a:buNone/>
            </a:pPr>
            <a:endParaRPr lang="en-US" dirty="0"/>
          </a:p>
        </p:txBody>
      </p:sp>
      <p:pic>
        <p:nvPicPr>
          <p:cNvPr id="1026" name="Picture 2">
            <a:extLst>
              <a:ext uri="{FF2B5EF4-FFF2-40B4-BE49-F238E27FC236}">
                <a16:creationId xmlns:a16="http://schemas.microsoft.com/office/drawing/2014/main" id="{263E1703-E572-49F6-ABB7-D47D276232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586"/>
          <a:stretch/>
        </p:blipFill>
        <p:spPr bwMode="auto">
          <a:xfrm>
            <a:off x="172207" y="1505205"/>
            <a:ext cx="6141979" cy="28092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ADB137-9F69-441B-AF1C-AB33498080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9802" b="58365"/>
          <a:stretch/>
        </p:blipFill>
        <p:spPr bwMode="auto">
          <a:xfrm>
            <a:off x="6579525" y="1505205"/>
            <a:ext cx="5372409" cy="28271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760EAF-3E32-4A35-B970-F19767239335}"/>
              </a:ext>
            </a:extLst>
          </p:cNvPr>
          <p:cNvSpPr txBox="1"/>
          <p:nvPr/>
        </p:nvSpPr>
        <p:spPr>
          <a:xfrm>
            <a:off x="9176657" y="6404500"/>
            <a:ext cx="3043918"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Paik and Le et al. NEJM 2020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Wolf et al. NEJM 2020</a:t>
            </a:r>
          </a:p>
        </p:txBody>
      </p:sp>
    </p:spTree>
    <p:extLst>
      <p:ext uri="{BB962C8B-B14F-4D97-AF65-F5344CB8AC3E}">
        <p14:creationId xmlns:p14="http://schemas.microsoft.com/office/powerpoint/2010/main" val="4292704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08A7-6FCE-4A9E-A543-2C9EFC8BD1D3}"/>
              </a:ext>
            </a:extLst>
          </p:cNvPr>
          <p:cNvSpPr>
            <a:spLocks noGrp="1"/>
          </p:cNvSpPr>
          <p:nvPr>
            <p:ph type="title"/>
          </p:nvPr>
        </p:nvSpPr>
        <p:spPr/>
        <p:txBody>
          <a:bodyPr/>
          <a:lstStyle/>
          <a:p>
            <a:r>
              <a:rPr lang="en-US" dirty="0"/>
              <a:t>Testing for and treating MET exon 14 skipping now standard of care</a:t>
            </a:r>
          </a:p>
        </p:txBody>
      </p:sp>
      <p:sp>
        <p:nvSpPr>
          <p:cNvPr id="5" name="TextBox 4">
            <a:extLst>
              <a:ext uri="{FF2B5EF4-FFF2-40B4-BE49-F238E27FC236}">
                <a16:creationId xmlns:a16="http://schemas.microsoft.com/office/drawing/2014/main" id="{D021801A-1318-41AA-9A5C-8F3ED1132819}"/>
              </a:ext>
            </a:extLst>
          </p:cNvPr>
          <p:cNvSpPr txBox="1"/>
          <p:nvPr/>
        </p:nvSpPr>
        <p:spPr>
          <a:xfrm>
            <a:off x="9180891" y="6581001"/>
            <a:ext cx="304391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NCCN NSCL-28</a:t>
            </a:r>
          </a:p>
        </p:txBody>
      </p:sp>
      <p:pic>
        <p:nvPicPr>
          <p:cNvPr id="6" name="Picture 5">
            <a:extLst>
              <a:ext uri="{FF2B5EF4-FFF2-40B4-BE49-F238E27FC236}">
                <a16:creationId xmlns:a16="http://schemas.microsoft.com/office/drawing/2014/main" id="{2FDBFFDB-7AF8-457D-B699-C9BD5A82FBF2}"/>
              </a:ext>
            </a:extLst>
          </p:cNvPr>
          <p:cNvPicPr>
            <a:picLocks noChangeAspect="1"/>
          </p:cNvPicPr>
          <p:nvPr/>
        </p:nvPicPr>
        <p:blipFill rotWithShape="1">
          <a:blip r:embed="rId2"/>
          <a:srcRect l="2855" t="15871" r="56838" b="34078"/>
          <a:stretch/>
        </p:blipFill>
        <p:spPr>
          <a:xfrm>
            <a:off x="2258469" y="1948571"/>
            <a:ext cx="7675061" cy="3989558"/>
          </a:xfrm>
          <a:prstGeom prst="rect">
            <a:avLst/>
          </a:prstGeom>
        </p:spPr>
      </p:pic>
    </p:spTree>
    <p:extLst>
      <p:ext uri="{BB962C8B-B14F-4D97-AF65-F5344CB8AC3E}">
        <p14:creationId xmlns:p14="http://schemas.microsoft.com/office/powerpoint/2010/main" val="126886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p:txBody>
          <a:bodyPr/>
          <a:lstStyle/>
          <a:p>
            <a:r>
              <a:rPr lang="en-US" dirty="0"/>
              <a:t>Lung-MAP Accomplishments</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a:xfrm>
            <a:off x="1100051" y="4455621"/>
            <a:ext cx="10058400" cy="1420246"/>
          </a:xfrm>
        </p:spPr>
        <p:txBody>
          <a:bodyPr>
            <a:normAutofit/>
          </a:bodyPr>
          <a:lstStyle/>
          <a:p>
            <a:r>
              <a:rPr lang="en-US" sz="2000" dirty="0"/>
              <a:t>Hossein Borghaei, Do, MS, LungMAP Chair (ECOG-ACRIN)</a:t>
            </a:r>
          </a:p>
          <a:p>
            <a:r>
              <a:rPr lang="en-US" sz="2000" dirty="0"/>
              <a:t>Karen Reckamp, MD, MS, LUNGMAP vice chair (SWOG)</a:t>
            </a:r>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7636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645C-3FA5-40C1-BF30-CF289031770E}"/>
              </a:ext>
            </a:extLst>
          </p:cNvPr>
          <p:cNvSpPr>
            <a:spLocks noGrp="1"/>
          </p:cNvSpPr>
          <p:nvPr>
            <p:ph type="title"/>
          </p:nvPr>
        </p:nvSpPr>
        <p:spPr/>
        <p:txBody>
          <a:bodyPr/>
          <a:lstStyle/>
          <a:p>
            <a:r>
              <a:rPr lang="en-US" dirty="0"/>
              <a:t>MET inhibitor efficacy: room for improvement</a:t>
            </a:r>
          </a:p>
        </p:txBody>
      </p:sp>
      <p:grpSp>
        <p:nvGrpSpPr>
          <p:cNvPr id="8" name="Group 7">
            <a:extLst>
              <a:ext uri="{FF2B5EF4-FFF2-40B4-BE49-F238E27FC236}">
                <a16:creationId xmlns:a16="http://schemas.microsoft.com/office/drawing/2014/main" id="{6168BBCB-EEC3-4544-9BBE-70EA9E06E90B}"/>
              </a:ext>
            </a:extLst>
          </p:cNvPr>
          <p:cNvGrpSpPr/>
          <p:nvPr/>
        </p:nvGrpSpPr>
        <p:grpSpPr>
          <a:xfrm>
            <a:off x="2705100" y="1466501"/>
            <a:ext cx="7333497" cy="4637569"/>
            <a:chOff x="2243667" y="1169109"/>
            <a:chExt cx="7333497" cy="4637569"/>
          </a:xfrm>
        </p:grpSpPr>
        <p:pic>
          <p:nvPicPr>
            <p:cNvPr id="6" name="Picture 5">
              <a:extLst>
                <a:ext uri="{FF2B5EF4-FFF2-40B4-BE49-F238E27FC236}">
                  <a16:creationId xmlns:a16="http://schemas.microsoft.com/office/drawing/2014/main" id="{8E3D2D75-E6A7-4B48-8549-0F4D4DBE9B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48"/>
            <a:stretch/>
          </p:blipFill>
          <p:spPr>
            <a:xfrm>
              <a:off x="2243667" y="1169109"/>
              <a:ext cx="7333497" cy="4637569"/>
            </a:xfrm>
            <a:prstGeom prst="rect">
              <a:avLst/>
            </a:prstGeom>
            <a:effectLst/>
          </p:spPr>
        </p:pic>
        <p:sp>
          <p:nvSpPr>
            <p:cNvPr id="7" name="Rectangle 6">
              <a:extLst>
                <a:ext uri="{FF2B5EF4-FFF2-40B4-BE49-F238E27FC236}">
                  <a16:creationId xmlns:a16="http://schemas.microsoft.com/office/drawing/2014/main" id="{EF0C9200-8290-44AE-A524-2ABCEBF394E2}"/>
                </a:ext>
              </a:extLst>
            </p:cNvPr>
            <p:cNvSpPr/>
            <p:nvPr/>
          </p:nvSpPr>
          <p:spPr>
            <a:xfrm>
              <a:off x="2722033" y="1169109"/>
              <a:ext cx="6855131" cy="41648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0" name="Straight Connector 9">
            <a:extLst>
              <a:ext uri="{FF2B5EF4-FFF2-40B4-BE49-F238E27FC236}">
                <a16:creationId xmlns:a16="http://schemas.microsoft.com/office/drawing/2014/main" id="{413E5A78-E120-46F6-B857-09C5638AC2EB}"/>
              </a:ext>
            </a:extLst>
          </p:cNvPr>
          <p:cNvCxnSpPr/>
          <p:nvPr/>
        </p:nvCxnSpPr>
        <p:spPr>
          <a:xfrm>
            <a:off x="3183466" y="2968627"/>
            <a:ext cx="5126567"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FD01A2A-B91E-4CDB-9CEE-E5BFB63980AF}"/>
              </a:ext>
            </a:extLst>
          </p:cNvPr>
          <p:cNvCxnSpPr/>
          <p:nvPr/>
        </p:nvCxnSpPr>
        <p:spPr>
          <a:xfrm>
            <a:off x="3183466" y="1863726"/>
            <a:ext cx="5126567"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A007ADE8-502B-4847-B886-77691648B293}"/>
              </a:ext>
            </a:extLst>
          </p:cNvPr>
          <p:cNvSpPr>
            <a:spLocks noChangeAspect="1"/>
          </p:cNvSpPr>
          <p:nvPr/>
        </p:nvSpPr>
        <p:spPr>
          <a:xfrm>
            <a:off x="7568077" y="2277784"/>
            <a:ext cx="550336" cy="548640"/>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58E2A10-3AD7-4EB7-8C82-91F091ED6B84}"/>
              </a:ext>
            </a:extLst>
          </p:cNvPr>
          <p:cNvSpPr>
            <a:spLocks noChangeAspect="1"/>
          </p:cNvSpPr>
          <p:nvPr/>
        </p:nvSpPr>
        <p:spPr>
          <a:xfrm>
            <a:off x="9023496" y="2037090"/>
            <a:ext cx="550336" cy="54864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9A4A33DD-FBBF-4741-AA41-1254299A5093}"/>
              </a:ext>
            </a:extLst>
          </p:cNvPr>
          <p:cNvSpPr>
            <a:spLocks noChangeAspect="1"/>
          </p:cNvSpPr>
          <p:nvPr/>
        </p:nvSpPr>
        <p:spPr>
          <a:xfrm>
            <a:off x="7149759" y="2361566"/>
            <a:ext cx="550336" cy="548640"/>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1DC9D604-C39F-4573-9938-297AB5CB62FF}"/>
              </a:ext>
            </a:extLst>
          </p:cNvPr>
          <p:cNvSpPr>
            <a:spLocks noChangeAspect="1"/>
          </p:cNvSpPr>
          <p:nvPr/>
        </p:nvSpPr>
        <p:spPr>
          <a:xfrm>
            <a:off x="5092029" y="3310847"/>
            <a:ext cx="550336" cy="548640"/>
          </a:xfrm>
          <a:prstGeom prst="ellips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77DDDC32-230C-4DA1-8D8C-37C5DF480F45}"/>
              </a:ext>
            </a:extLst>
          </p:cNvPr>
          <p:cNvSpPr>
            <a:spLocks noChangeAspect="1"/>
          </p:cNvSpPr>
          <p:nvPr/>
        </p:nvSpPr>
        <p:spPr>
          <a:xfrm>
            <a:off x="7004971" y="2018551"/>
            <a:ext cx="550336" cy="5486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7DE9CDC-EC0B-4644-B099-195B89D3CE3F}"/>
              </a:ext>
            </a:extLst>
          </p:cNvPr>
          <p:cNvSpPr txBox="1"/>
          <p:nvPr/>
        </p:nvSpPr>
        <p:spPr>
          <a:xfrm>
            <a:off x="8054890" y="2564413"/>
            <a:ext cx="21928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Repotrectinib</a:t>
            </a:r>
            <a:r>
              <a:rPr kumimoji="0" lang="en-US" sz="1400" b="0" i="0" u="none" strike="noStrike" kern="1200" cap="none" spc="0" normalizeH="0" baseline="0" noProof="0" dirty="0">
                <a:ln>
                  <a:noFill/>
                </a:ln>
                <a:solidFill>
                  <a:prstClr val="black"/>
                </a:solidFill>
                <a:effectLst/>
                <a:uLnTx/>
                <a:uFillTx/>
                <a:latin typeface="Calibri"/>
                <a:ea typeface="+mn-ea"/>
                <a:cs typeface="+mn-cs"/>
              </a:rPr>
              <a:t>: ROS1</a:t>
            </a:r>
          </a:p>
        </p:txBody>
      </p:sp>
      <p:sp>
        <p:nvSpPr>
          <p:cNvPr id="19" name="TextBox 18">
            <a:extLst>
              <a:ext uri="{FF2B5EF4-FFF2-40B4-BE49-F238E27FC236}">
                <a16:creationId xmlns:a16="http://schemas.microsoft.com/office/drawing/2014/main" id="{69A8F7DD-9F1B-41E9-8B66-6B0B0343EBF8}"/>
              </a:ext>
            </a:extLst>
          </p:cNvPr>
          <p:cNvSpPr txBox="1"/>
          <p:nvPr/>
        </p:nvSpPr>
        <p:spPr>
          <a:xfrm>
            <a:off x="4956893" y="2518647"/>
            <a:ext cx="219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Crizotinib</a:t>
            </a:r>
            <a:r>
              <a:rPr kumimoji="0" lang="en-US" sz="1400" b="0" i="0" u="none" strike="noStrike" kern="1200" cap="none" spc="0" normalizeH="0" baseline="0" noProof="0" dirty="0">
                <a:ln>
                  <a:noFill/>
                </a:ln>
                <a:solidFill>
                  <a:prstClr val="black"/>
                </a:solidFill>
                <a:effectLst/>
                <a:uLnTx/>
                <a:uFillTx/>
                <a:latin typeface="Calibri"/>
                <a:ea typeface="+mn-ea"/>
                <a:cs typeface="+mn-cs"/>
              </a:rPr>
              <a:t>: ROS1</a:t>
            </a:r>
          </a:p>
        </p:txBody>
      </p:sp>
      <p:sp>
        <p:nvSpPr>
          <p:cNvPr id="20" name="TextBox 19">
            <a:extLst>
              <a:ext uri="{FF2B5EF4-FFF2-40B4-BE49-F238E27FC236}">
                <a16:creationId xmlns:a16="http://schemas.microsoft.com/office/drawing/2014/main" id="{6E7460D0-CC66-4435-83A9-49E584B526AD}"/>
              </a:ext>
            </a:extLst>
          </p:cNvPr>
          <p:cNvSpPr txBox="1"/>
          <p:nvPr/>
        </p:nvSpPr>
        <p:spPr>
          <a:xfrm>
            <a:off x="7482489" y="2003633"/>
            <a:ext cx="21928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Osimertinib: EGFR</a:t>
            </a:r>
          </a:p>
        </p:txBody>
      </p:sp>
      <p:sp>
        <p:nvSpPr>
          <p:cNvPr id="21" name="TextBox 20">
            <a:extLst>
              <a:ext uri="{FF2B5EF4-FFF2-40B4-BE49-F238E27FC236}">
                <a16:creationId xmlns:a16="http://schemas.microsoft.com/office/drawing/2014/main" id="{117FBFB6-22D8-479B-809C-EE8492D2CF99}"/>
              </a:ext>
            </a:extLst>
          </p:cNvPr>
          <p:cNvSpPr txBox="1"/>
          <p:nvPr/>
        </p:nvSpPr>
        <p:spPr>
          <a:xfrm>
            <a:off x="9488244" y="1920369"/>
            <a:ext cx="21928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Alectinib: ALK</a:t>
            </a:r>
          </a:p>
        </p:txBody>
      </p:sp>
      <p:cxnSp>
        <p:nvCxnSpPr>
          <p:cNvPr id="22" name="Straight Connector 21">
            <a:extLst>
              <a:ext uri="{FF2B5EF4-FFF2-40B4-BE49-F238E27FC236}">
                <a16:creationId xmlns:a16="http://schemas.microsoft.com/office/drawing/2014/main" id="{38D7FF8C-9BC9-4945-8514-961816B2B476}"/>
              </a:ext>
            </a:extLst>
          </p:cNvPr>
          <p:cNvCxnSpPr/>
          <p:nvPr/>
        </p:nvCxnSpPr>
        <p:spPr>
          <a:xfrm>
            <a:off x="3183466" y="4399492"/>
            <a:ext cx="5126567"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B9D128BB-DE2E-4EDA-8056-570D1FA86BFF}"/>
              </a:ext>
            </a:extLst>
          </p:cNvPr>
          <p:cNvSpPr txBox="1"/>
          <p:nvPr/>
        </p:nvSpPr>
        <p:spPr>
          <a:xfrm>
            <a:off x="5647615" y="3413332"/>
            <a:ext cx="21928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Tepotinib</a:t>
            </a:r>
            <a:r>
              <a:rPr kumimoji="0" lang="en-US" sz="1400" b="0" i="0" u="none" strike="noStrike" kern="1200" cap="none" spc="0" normalizeH="0" baseline="0" noProof="0" dirty="0">
                <a:ln>
                  <a:noFill/>
                </a:ln>
                <a:solidFill>
                  <a:prstClr val="black"/>
                </a:solidFill>
                <a:effectLst/>
                <a:uLnTx/>
                <a:uFillTx/>
                <a:latin typeface="Calibri"/>
                <a:ea typeface="+mn-ea"/>
                <a:cs typeface="+mn-cs"/>
              </a:rPr>
              <a:t>: MET exon 14</a:t>
            </a:r>
          </a:p>
        </p:txBody>
      </p:sp>
      <p:sp>
        <p:nvSpPr>
          <p:cNvPr id="25" name="TextBox 24">
            <a:extLst>
              <a:ext uri="{FF2B5EF4-FFF2-40B4-BE49-F238E27FC236}">
                <a16:creationId xmlns:a16="http://schemas.microsoft.com/office/drawing/2014/main" id="{78469B85-D011-4AA0-B31F-1DA0D70B2BBA}"/>
              </a:ext>
            </a:extLst>
          </p:cNvPr>
          <p:cNvSpPr txBox="1"/>
          <p:nvPr/>
        </p:nvSpPr>
        <p:spPr>
          <a:xfrm>
            <a:off x="9210524" y="6146759"/>
            <a:ext cx="3043918"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Shaw et al. NEJM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Soria et al. NEJM 2018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Drilon et al. NEJM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Paik et al. NEJM 2020</a:t>
            </a:r>
          </a:p>
        </p:txBody>
      </p:sp>
    </p:spTree>
    <p:extLst>
      <p:ext uri="{BB962C8B-B14F-4D97-AF65-F5344CB8AC3E}">
        <p14:creationId xmlns:p14="http://schemas.microsoft.com/office/powerpoint/2010/main" val="313101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0078 0.00115 0.00156 0.00254 0.00234 0.0037 C 0.00273 0.00416 0.00312 0.00416 0.00338 0.00486 C 0.00521 0.00972 0.00221 0.00555 0.00481 0.00856 C 0.00521 0.00972 0.0056 0.01134 0.00625 0.01227 C 0.00651 0.01296 0.0069 0.01342 0.00729 0.01412 C 0.00937 0.01921 0.00768 0.01666 0.00963 0.01898 C 0.01146 0.02407 0.00911 0.01805 0.01146 0.02222 C 0.01367 0.02639 0.01041 0.02199 0.01315 0.02523 C 0.01341 0.02592 0.01354 0.02662 0.0138 0.02708 C 0.01445 0.02847 0.01536 0.0294 0.01588 0.03078 C 0.01679 0.03333 0.01627 0.03217 0.01771 0.03379 C 0.01966 0.03912 0.01692 0.03287 0.0194 0.03634 C 0.01966 0.0368 0.01979 0.03773 0.02005 0.03819 C 0.02031 0.03865 0.02083 0.03912 0.02109 0.03935 C 0.02122 0.04004 0.02122 0.04074 0.02148 0.0412 C 0.022 0.04259 0.02356 0.0449 0.02356 0.0449 C 0.02422 0.04861 0.0233 0.04537 0.025 0.04815 C 0.02526 0.04861 0.02526 0.04953 0.02565 0.05 C 0.0263 0.05092 0.02708 0.05162 0.02773 0.05231 C 0.02812 0.05278 0.02851 0.05324 0.02877 0.0537 C 0.02916 0.05416 0.02942 0.05486 0.02981 0.05555 C 0.03047 0.05648 0.03125 0.05717 0.0319 0.05787 L 0.03294 0.05926 C 0.03424 0.0625 0.03294 0.05972 0.03463 0.06227 C 0.03646 0.06481 0.03489 0.06365 0.03672 0.06481 C 0.0375 0.0662 0.03789 0.0669 0.0388 0.06782 C 0.03919 0.06805 0.03958 0.06828 0.03984 0.06852 C 0.04114 0.07199 0.03984 0.06921 0.04166 0.07083 C 0.04518 0.07453 0.04231 0.07268 0.04479 0.07407 C 0.04583 0.07523 0.04596 0.07546 0.04713 0.07639 C 0.04752 0.07685 0.04791 0.07685 0.04817 0.07708 C 0.04856 0.07754 0.04882 0.07801 0.04922 0.07824 C 0.04961 0.0787 0.05 0.0787 0.05026 0.07893 C 0.05065 0.0794 0.05091 0.07986 0.0513 0.08009 C 0.05195 0.08078 0.05273 0.08102 0.05338 0.08148 L 0.05442 0.08194 C 0.05481 0.0824 0.05507 0.0831 0.05547 0.08333 C 0.05547 0.08333 0.05807 0.08472 0.05859 0.08518 C 0.05859 0.08518 0.06067 0.08634 0.06067 0.08634 C 0.06106 0.0868 0.06132 0.08727 0.06172 0.0875 C 0.06224 0.08796 0.06263 0.08796 0.06315 0.08819 C 0.0638 0.08865 0.06523 0.08935 0.06523 0.08935 C 0.06562 0.08981 0.06588 0.09051 0.06627 0.09074 C 0.06627 0.09074 0.06888 0.09213 0.0694 0.09259 L 0.07044 0.09305 C 0.07083 0.09328 0.07109 0.09352 0.07148 0.09375 C 0.07187 0.09398 0.07239 0.09421 0.07291 0.09444 C 0.07317 0.09467 0.07356 0.0949 0.07396 0.0949 C 0.07435 0.09537 0.07487 0.09537 0.07526 0.0956 C 0.07565 0.09583 0.07604 0.09606 0.0763 0.09629 C 0.07747 0.09676 0.07864 0.09676 0.07981 0.09745 C 0.08086 0.09815 0.08216 0.09907 0.08333 0.0993 C 0.08593 0.10023 0.08502 0.09953 0.08711 0.10046 C 0.0875 0.10069 0.08776 0.10092 0.08815 0.10115 C 0.08867 0.10139 0.08932 0.10162 0.08984 0.10185 C 0.09023 0.10208 0.09062 0.10231 0.09088 0.10231 C 0.0914 0.10278 0.09179 0.10278 0.09231 0.10301 C 0.09271 0.10324 0.09297 0.10347 0.09336 0.1037 C 0.09388 0.10393 0.09453 0.10416 0.09505 0.10416 C 0.09661 0.10486 0.09687 0.10532 0.09856 0.10555 C 0.10039 0.10578 0.10221 0.10602 0.10416 0.10602 C 0.10455 0.10625 0.10507 0.10671 0.10547 0.10671 C 0.11054 0.10833 0.10937 0.10764 0.11354 0.10856 C 0.11432 0.10879 0.1151 0.10903 0.11588 0.10926 C 0.11679 0.10949 0.11784 0.10949 0.11875 0.10972 C 0.11927 0.10995 0.11979 0.11041 0.12044 0.11041 C 0.12174 0.11065 0.12304 0.11088 0.12422 0.11111 C 0.125 0.11111 0.12565 0.11157 0.1263 0.11157 C 0.12799 0.11203 0.12955 0.11203 0.13125 0.11227 C 0.13203 0.1125 0.13281 0.11273 0.13359 0.11296 C 0.13685 0.11319 0.1401 0.11319 0.14336 0.11342 C 0.14466 0.11365 0.15429 0.11458 0.15586 0.11481 C 0.1569 0.11481 0.15794 0.11528 0.15898 0.11551 L 0.19609 0.11481 C 0.19896 0.11458 0.19778 0.11412 0.2 0.11342 C 0.20104 0.11319 0.20208 0.11319 0.20312 0.11296 C 0.20911 0.11134 0.19713 0.11342 0.20898 0.11157 C 0.21132 0.11041 0.20885 0.11157 0.21315 0.11041 C 0.21432 0.11018 0.21458 0.10972 0.21562 0.10926 C 0.21601 0.10903 0.21653 0.10879 0.21692 0.10856 C 0.21731 0.10833 0.21771 0.1081 0.21797 0.10787 C 0.21875 0.10764 0.2194 0.10764 0.22005 0.1074 C 0.22083 0.10694 0.22148 0.10648 0.22213 0.10602 L 0.22317 0.10555 L 0.22422 0.10486 C 0.22461 0.1044 0.22487 0.10393 0.22526 0.1037 C 0.22604 0.10324 0.22682 0.10324 0.22734 0.10231 C 0.22773 0.10208 0.22812 0.10162 0.22838 0.10115 C 0.2289 0.10069 0.23047 0.10023 0.23086 0.1 C 0.23151 0.09907 0.23216 0.09791 0.23294 0.09745 L 0.23502 0.09629 C 0.23541 0.09583 0.2358 0.0956 0.23606 0.0949 C 0.23646 0.09444 0.23672 0.09375 0.23711 0.09305 C 0.23737 0.09282 0.23789 0.09282 0.23815 0.09259 C 0.23867 0.09213 0.23906 0.09166 0.23958 0.0912 C 0.24088 0.0875 0.23932 0.09097 0.24192 0.08889 C 0.24271 0.08819 0.24323 0.0868 0.24401 0.08634 C 0.2444 0.08611 0.24479 0.08611 0.24505 0.08565 C 0.24583 0.08495 0.24648 0.08403 0.24713 0.08333 C 0.24752 0.08287 0.24778 0.0824 0.24817 0.08194 C 0.25013 0.08102 0.25143 0.08032 0.25312 0.07824 C 0.25547 0.07546 0.25442 0.07639 0.25625 0.07523 C 0.2569 0.07453 0.25781 0.07407 0.25833 0.07268 C 0.25924 0.07037 0.25859 0.07106 0.26002 0.07037 C 0.26198 0.06504 0.25872 0.07315 0.26276 0.06597 C 0.26315 0.06528 0.26341 0.06458 0.2638 0.06412 C 0.26419 0.06389 0.26458 0.06389 0.26484 0.06342 C 0.26718 0.06157 0.26471 0.06319 0.26692 0.06041 C 0.26731 0.06018 0.26771 0.05995 0.26797 0.05972 C 0.26836 0.05926 0.26862 0.05856 0.26901 0.05787 C 0.26979 0.05717 0.27044 0.05625 0.27109 0.05555 L 0.27213 0.05416 C 0.27213 0.05416 0.27422 0.05185 0.27422 0.05185 C 0.27552 0.04953 0.27487 0.05023 0.2763 0.0493 C 0.27708 0.04791 0.27747 0.04722 0.27838 0.04629 C 0.27877 0.04606 0.27916 0.04583 0.27942 0.0456 C 0.28112 0.04282 0.28007 0.04421 0.28255 0.0412 L 0.28359 0.04004 C 0.28515 0.03588 0.28333 0.04004 0.28541 0.0375 C 0.2858 0.03703 0.28606 0.03634 0.28646 0.03565 C 0.28672 0.03518 0.28711 0.03495 0.2875 0.03449 C 0.28815 0.03264 0.28815 0.0324 0.28919 0.03078 C 0.28958 0.03032 0.28984 0.03009 0.29023 0.02963 C 0.29088 0.02592 0.2901 0.0294 0.29166 0.02639 C 0.29323 0.02361 0.2914 0.02523 0.29336 0.02407 C 0.29388 0.02268 0.29414 0.02129 0.29479 0.02037 C 0.29609 0.01805 0.29557 0.01921 0.29648 0.01666 C 0.29765 0.01041 0.2957 0.0199 0.29791 0.01296 C 0.2983 0.0118 0.2983 0.01041 0.29856 0.00926 C 0.29869 0.00856 0.29869 0.00787 0.29896 0.0074 C 0.29935 0.00602 0.3 0.00509 0.30026 0.0037 C 0.30117 -0.00093 0.30052 0.00092 0.30208 -0.00185 C 0.30299 -0.00648 0.30169 -0.00093 0.30312 -0.00556 C 0.30416 -0.00926 0.30247 -0.00579 0.30442 -0.00926 C 0.30455 -0.00996 0.30494 -0.01297 0.30521 -0.01366 C 0.3056 -0.01482 0.30651 -0.01736 0.30651 -0.01736 C 0.30664 -0.01783 0.30703 -0.02269 0.30729 -0.02361 C 0.30768 -0.02477 0.30859 -0.02732 0.30859 -0.02732 C 0.30872 -0.02801 0.30885 -0.02894 0.30898 -0.02963 C 0.30898 -0.02963 0.30989 -0.03426 0.31002 -0.03519 L 0.31041 -0.03704 C 0.31054 -0.03773 0.31067 -0.0382 0.31067 -0.03889 C 0.3108 -0.04005 0.31093 -0.04097 0.31106 -0.04213 C 0.31132 -0.04329 0.31159 -0.04445 0.31172 -0.04584 L 0.31276 -0.05139 C 0.31393 -0.05741 0.31224 -0.04792 0.31354 -0.05556 C 0.31367 -0.05695 0.31393 -0.0581 0.31419 -0.05926 L 0.31458 -0.06111 L 0.31497 -0.06297 C 0.31484 -0.06713 0.31471 -0.0713 0.31458 -0.07547 C 0.31445 -0.07685 0.31354 -0.08496 0.31354 -0.08519 C 0.31302 -0.08889 0.31328 -0.08681 0.3125 -0.09144 C 0.31237 -0.09213 0.31237 -0.09283 0.31211 -0.09329 L 0.31146 -0.09514 C 0.31132 -0.09584 0.31119 -0.0963 0.31106 -0.09699 C 0.3108 -0.09861 0.31067 -0.10023 0.31041 -0.10185 C 0.31015 -0.10324 0.31015 -0.10463 0.30963 -0.10556 L 0.30898 -0.10741 C 0.3082 -0.1132 0.30885 -0.11088 0.30755 -0.11435 C 0.3069 -0.11945 0.30794 -0.11412 0.30625 -0.11852 C 0.30599 -0.11922 0.30599 -0.11991 0.30586 -0.12037 C 0.30573 -0.12107 0.30547 -0.12176 0.30521 -0.12222 C 0.30494 -0.12361 0.30494 -0.125 0.30442 -0.12593 C 0.30429 -0.12662 0.3039 -0.12709 0.30377 -0.12778 C 0.30351 -0.12894 0.30351 -0.13056 0.30312 -0.13148 L 0.30169 -0.13519 L 0.30104 -0.13704 C 0.30026 -0.14213 0.30117 -0.13704 0.3 -0.14144 C 0.29987 -0.1419 0.29987 -0.1426 0.29961 -0.14329 C 0.29922 -0.14468 0.29817 -0.14699 0.29817 -0.14699 C 0.29713 -0.15278 0.29896 -0.14422 0.29687 -0.1507 C 0.29492 -0.15648 0.2983 -0.15 0.29544 -0.1551 C 0.29466 -0.15949 0.29583 -0.15417 0.29401 -0.1588 C 0.29388 -0.15926 0.29388 -0.15996 0.29375 -0.16065 C 0.29336 -0.16204 0.29271 -0.1632 0.29192 -0.16435 C 0.29166 -0.16482 0.29127 -0.16505 0.29088 -0.16551 C 0.29023 -0.16945 0.29127 -0.16551 0.28958 -0.16806 C 0.28919 -0.16852 0.28919 -0.16922 0.2888 -0.16991 C 0.28789 -0.17199 0.28802 -0.17153 0.28672 -0.17222 C 0.28619 -0.17338 0.28554 -0.17477 0.28463 -0.17547 C 0.28424 -0.1757 0.28372 -0.1757 0.28333 -0.17593 C 0.28294 -0.17616 0.28255 -0.17639 0.28229 -0.17662 C 0.28151 -0.17732 0.28099 -0.17871 0.28021 -0.17917 L 0.27812 -0.18033 C 0.27773 -0.18079 0.27747 -0.18125 0.27708 -0.18148 C 0.27708 -0.18148 0.27448 -0.1831 0.27396 -0.18334 L 0.27083 -0.18519 C 0.27044 -0.18542 0.27018 -0.18588 0.26979 -0.18588 L 0.26627 -0.18658 C 0.26523 -0.18658 0.26419 -0.18704 0.26315 -0.18704 C 0.26146 -0.18727 0.25963 -0.1875 0.25794 -0.18773 C 0.25573 -0.1882 0.2539 -0.18889 0.25169 -0.18889 C 0.24974 -0.18912 0.24778 -0.18889 0.24583 -0.18889 " pathEditMode="relative" ptsTypes="AAAAAAAAAAAAAAAAAAAAAAAAAAAAAAAAAAAAAAAAAAAAAAAAAAAAAAAAAAAAAAAAAAAAAAAAAAAAAAAAAAAAAAAAAAAAAAAAAAAAAAAAAAAAAAAAAAAAAAAAAAAAAAAAAAAAAAAAAAAAAAAAAAAAAAAAAAAAAAAAAAAAAAAAAAAAAAAAAAAAAAAAAAAAAAAAAAA">
                                      <p:cBhvr>
                                        <p:cTn id="6" dur="2000" fill="hold"/>
                                        <p:tgtEl>
                                          <p:spTgt spid="1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 C 0.00078 0.00115 0.00156 0.00254 0.00234 0.0037 C 0.00273 0.00416 0.00312 0.00416 0.00338 0.00486 C 0.00521 0.00972 0.00221 0.00555 0.00481 0.00856 C 0.00521 0.00972 0.0056 0.01134 0.00625 0.01227 C 0.00651 0.01296 0.0069 0.01342 0.00729 0.01412 C 0.00937 0.01921 0.00768 0.01666 0.00963 0.01898 C 0.01146 0.02407 0.00911 0.01805 0.01146 0.02222 C 0.01367 0.02639 0.01041 0.02199 0.01315 0.02523 C 0.01341 0.02592 0.01354 0.02662 0.0138 0.02708 C 0.01445 0.02847 0.01536 0.0294 0.01588 0.03078 C 0.01679 0.03333 0.01627 0.03217 0.01771 0.03379 C 0.01966 0.03912 0.01692 0.03287 0.0194 0.03634 C 0.01966 0.0368 0.01979 0.03773 0.02005 0.03819 C 0.02031 0.03865 0.02083 0.03912 0.02109 0.03935 C 0.02122 0.04004 0.02122 0.04074 0.02148 0.0412 C 0.022 0.04259 0.02356 0.0449 0.02356 0.0449 C 0.02422 0.04861 0.0233 0.04537 0.025 0.04815 C 0.02526 0.04861 0.02526 0.04953 0.02565 0.05 C 0.0263 0.05092 0.02708 0.05162 0.02773 0.05231 C 0.02812 0.05278 0.02851 0.05324 0.02877 0.0537 C 0.02916 0.05416 0.02942 0.05486 0.02981 0.05555 C 0.03047 0.05648 0.03125 0.05717 0.0319 0.05787 L 0.03294 0.05926 C 0.03424 0.0625 0.03294 0.05972 0.03463 0.06227 C 0.03646 0.06481 0.03489 0.06365 0.03672 0.06481 C 0.0375 0.0662 0.03789 0.0669 0.0388 0.06782 C 0.03919 0.06805 0.03958 0.06828 0.03984 0.06852 C 0.04114 0.07199 0.03984 0.06921 0.04166 0.07083 C 0.04518 0.07453 0.04231 0.07268 0.04479 0.07407 C 0.04583 0.07523 0.04596 0.07546 0.04713 0.07639 C 0.04752 0.07685 0.04791 0.07685 0.04817 0.07708 C 0.04856 0.07754 0.04882 0.07801 0.04922 0.07824 C 0.04961 0.0787 0.05 0.0787 0.05026 0.07893 C 0.05065 0.0794 0.05091 0.07986 0.0513 0.08009 C 0.05195 0.08078 0.05273 0.08102 0.05338 0.08148 L 0.05442 0.08194 C 0.05481 0.0824 0.05507 0.0831 0.05547 0.08333 C 0.05547 0.08333 0.05807 0.08472 0.05859 0.08518 C 0.05859 0.08518 0.06067 0.08634 0.06067 0.08634 C 0.06106 0.0868 0.06132 0.08727 0.06172 0.0875 C 0.06224 0.08796 0.06263 0.08796 0.06315 0.08819 C 0.0638 0.08865 0.06523 0.08935 0.06523 0.08935 C 0.06562 0.08981 0.06588 0.09051 0.06627 0.09074 C 0.06627 0.09074 0.06888 0.09213 0.0694 0.09259 L 0.07044 0.09305 C 0.07083 0.09328 0.07109 0.09352 0.07148 0.09375 C 0.07187 0.09398 0.07239 0.09421 0.07291 0.09444 C 0.07317 0.09467 0.07356 0.0949 0.07396 0.0949 C 0.07435 0.09537 0.07487 0.09537 0.07526 0.0956 C 0.07565 0.09583 0.07604 0.09606 0.0763 0.09629 C 0.07747 0.09676 0.07864 0.09676 0.07981 0.09745 C 0.08086 0.09815 0.08216 0.09907 0.08333 0.0993 C 0.08593 0.10023 0.08502 0.09953 0.08711 0.10046 C 0.0875 0.10069 0.08776 0.10092 0.08815 0.10115 C 0.08867 0.10139 0.08932 0.10162 0.08984 0.10185 C 0.09023 0.10208 0.09062 0.10231 0.09088 0.10231 C 0.0914 0.10278 0.09179 0.10278 0.09231 0.10301 C 0.09271 0.10324 0.09297 0.10347 0.09336 0.1037 C 0.09388 0.10393 0.09453 0.10416 0.09505 0.10416 C 0.09661 0.10486 0.09687 0.10532 0.09856 0.10555 C 0.10039 0.10578 0.10221 0.10602 0.10416 0.10602 C 0.10455 0.10625 0.10507 0.10671 0.10547 0.10671 C 0.11054 0.10833 0.10937 0.10764 0.11354 0.10856 C 0.11432 0.10879 0.1151 0.10903 0.11588 0.10926 C 0.11679 0.10949 0.11784 0.10949 0.11875 0.10972 C 0.11927 0.10995 0.11979 0.11041 0.12044 0.11041 C 0.12174 0.11065 0.12304 0.11088 0.12422 0.11111 C 0.125 0.11111 0.12565 0.11157 0.1263 0.11157 C 0.12799 0.11203 0.12955 0.11203 0.13125 0.11227 C 0.13203 0.1125 0.13281 0.11273 0.13359 0.11296 C 0.13685 0.11319 0.1401 0.11319 0.14336 0.11342 C 0.14466 0.11365 0.15429 0.11458 0.15586 0.11481 C 0.1569 0.11481 0.15794 0.11528 0.15898 0.11551 L 0.19609 0.11481 C 0.19896 0.11458 0.19778 0.11412 0.2 0.11342 C 0.20104 0.11319 0.20208 0.11319 0.20312 0.11296 C 0.20911 0.11134 0.19713 0.11342 0.20898 0.11157 C 0.21132 0.11041 0.20885 0.11157 0.21315 0.11041 C 0.21432 0.11018 0.21458 0.10972 0.21562 0.10926 C 0.21601 0.10903 0.21653 0.10879 0.21692 0.10856 C 0.21731 0.10833 0.21771 0.1081 0.21797 0.10787 C 0.21875 0.10764 0.2194 0.10764 0.22005 0.1074 C 0.22083 0.10694 0.22148 0.10648 0.22213 0.10602 L 0.22317 0.10555 L 0.22422 0.10486 C 0.22461 0.1044 0.22487 0.10393 0.22526 0.1037 C 0.22604 0.10324 0.22682 0.10324 0.22734 0.10231 C 0.22773 0.10208 0.22812 0.10162 0.22838 0.10115 C 0.2289 0.10069 0.23047 0.10023 0.23086 0.1 C 0.23151 0.09907 0.23216 0.09791 0.23294 0.09745 L 0.23502 0.09629 C 0.23541 0.09583 0.2358 0.0956 0.23606 0.0949 C 0.23646 0.09444 0.23672 0.09375 0.23711 0.09305 C 0.23737 0.09282 0.23789 0.09282 0.23815 0.09259 C 0.23867 0.09213 0.23906 0.09166 0.23958 0.0912 C 0.24088 0.0875 0.23932 0.09097 0.24192 0.08889 C 0.24271 0.08819 0.24323 0.0868 0.24401 0.08634 C 0.2444 0.08611 0.24479 0.08611 0.24505 0.08565 C 0.24583 0.08495 0.24648 0.08403 0.24713 0.08333 C 0.24752 0.08287 0.24778 0.0824 0.24817 0.08194 C 0.25013 0.08102 0.25143 0.08032 0.25312 0.07824 C 0.25547 0.07546 0.25442 0.07639 0.25625 0.07523 C 0.2569 0.07453 0.25781 0.07407 0.25833 0.07268 C 0.25924 0.07037 0.25859 0.07106 0.26002 0.07037 C 0.26198 0.06504 0.25872 0.07315 0.26276 0.06597 C 0.26315 0.06528 0.26341 0.06458 0.2638 0.06412 C 0.26419 0.06389 0.26458 0.06389 0.26484 0.06342 C 0.26718 0.06157 0.26471 0.06319 0.26692 0.06041 C 0.26731 0.06018 0.26771 0.05995 0.26797 0.05972 C 0.26836 0.05926 0.26862 0.05856 0.26901 0.05787 C 0.26979 0.05717 0.27044 0.05625 0.27109 0.05555 L 0.27213 0.05416 C 0.27213 0.05416 0.27422 0.05185 0.27422 0.05185 C 0.27552 0.04953 0.27487 0.05023 0.2763 0.0493 C 0.27708 0.04791 0.27747 0.04722 0.27838 0.04629 C 0.27877 0.04606 0.27916 0.04583 0.27942 0.0456 C 0.28112 0.04282 0.28007 0.04421 0.28255 0.0412 L 0.28359 0.04004 C 0.28515 0.03588 0.28333 0.04004 0.28541 0.0375 C 0.2858 0.03703 0.28606 0.03634 0.28646 0.03565 C 0.28672 0.03518 0.28711 0.03495 0.2875 0.03449 C 0.28815 0.03264 0.28815 0.0324 0.28919 0.03078 C 0.28958 0.03032 0.28984 0.03009 0.29023 0.02963 C 0.29088 0.02592 0.2901 0.0294 0.29166 0.02639 C 0.29323 0.02361 0.2914 0.02523 0.29336 0.02407 C 0.29388 0.02268 0.29414 0.02129 0.29479 0.02037 C 0.29609 0.01805 0.29557 0.01921 0.29648 0.01666 C 0.29765 0.01041 0.2957 0.0199 0.29791 0.01296 C 0.2983 0.0118 0.2983 0.01041 0.29856 0.00926 C 0.29869 0.00856 0.29869 0.00787 0.29896 0.0074 C 0.29935 0.00602 0.3 0.00509 0.30026 0.0037 C 0.30117 -0.00093 0.30052 0.00092 0.30208 -0.00185 C 0.30299 -0.00648 0.30169 -0.00093 0.30312 -0.00556 C 0.30416 -0.00926 0.30247 -0.00579 0.30442 -0.00926 C 0.30455 -0.00996 0.30494 -0.01297 0.30521 -0.01366 C 0.3056 -0.01482 0.30651 -0.01736 0.30651 -0.01736 C 0.30664 -0.01783 0.30703 -0.02269 0.30729 -0.02361 C 0.30768 -0.02477 0.30859 -0.02732 0.30859 -0.02732 C 0.30872 -0.02801 0.30885 -0.02894 0.30898 -0.02963 C 0.30898 -0.02963 0.30989 -0.03426 0.31002 -0.03519 L 0.31041 -0.03704 C 0.31054 -0.03773 0.31067 -0.0382 0.31067 -0.03889 C 0.3108 -0.04005 0.31093 -0.04097 0.31106 -0.04213 C 0.31132 -0.04329 0.31159 -0.04445 0.31172 -0.04584 L 0.31276 -0.05139 C 0.31393 -0.05741 0.31224 -0.04792 0.31354 -0.05556 C 0.31367 -0.05695 0.31393 -0.0581 0.31419 -0.05926 L 0.31458 -0.06111 L 0.31497 -0.06297 C 0.31484 -0.06713 0.31471 -0.0713 0.31458 -0.07547 C 0.31445 -0.07685 0.31354 -0.08496 0.31354 -0.08519 C 0.31302 -0.08889 0.31328 -0.08681 0.3125 -0.09144 C 0.31237 -0.09213 0.31237 -0.09283 0.31211 -0.09329 L 0.31146 -0.09514 C 0.31132 -0.09584 0.31119 -0.0963 0.31106 -0.09699 C 0.3108 -0.09861 0.31067 -0.10023 0.31041 -0.10185 C 0.31015 -0.10324 0.31015 -0.10463 0.30963 -0.10556 L 0.30898 -0.10741 C 0.3082 -0.1132 0.30885 -0.11088 0.30755 -0.11435 C 0.3069 -0.11945 0.30794 -0.11412 0.30625 -0.11852 C 0.30599 -0.11922 0.30599 -0.11991 0.30586 -0.12037 C 0.30573 -0.12107 0.30547 -0.12176 0.30521 -0.12222 C 0.30494 -0.12361 0.30494 -0.125 0.30442 -0.12593 C 0.30429 -0.12662 0.3039 -0.12709 0.30377 -0.12778 C 0.30351 -0.12894 0.30351 -0.13056 0.30312 -0.13148 L 0.30169 -0.13519 L 0.30104 -0.13704 C 0.30026 -0.14213 0.30117 -0.13704 0.3 -0.14144 C 0.29987 -0.1419 0.29987 -0.1426 0.29961 -0.14329 C 0.29922 -0.14468 0.29817 -0.14699 0.29817 -0.14699 C 0.29713 -0.15278 0.29896 -0.14422 0.29687 -0.1507 C 0.29492 -0.15648 0.2983 -0.15 0.29544 -0.1551 C 0.29466 -0.15949 0.29583 -0.15417 0.29401 -0.1588 C 0.29388 -0.15926 0.29388 -0.15996 0.29375 -0.16065 C 0.29336 -0.16204 0.29271 -0.1632 0.29192 -0.16435 C 0.29166 -0.16482 0.29127 -0.16505 0.29088 -0.16551 C 0.29023 -0.16945 0.29127 -0.16551 0.28958 -0.16806 C 0.28919 -0.16852 0.28919 -0.16922 0.2888 -0.16991 C 0.28789 -0.17199 0.28802 -0.17153 0.28672 -0.17222 C 0.28619 -0.17338 0.28554 -0.17477 0.28463 -0.17547 C 0.28424 -0.1757 0.28372 -0.1757 0.28333 -0.17593 C 0.28294 -0.17616 0.28255 -0.17639 0.28229 -0.17662 C 0.28151 -0.17732 0.28099 -0.17871 0.28021 -0.17917 L 0.27812 -0.18033 C 0.27773 -0.18079 0.27747 -0.18125 0.27708 -0.18148 C 0.27708 -0.18148 0.27448 -0.1831 0.27396 -0.18334 L 0.27083 -0.18519 C 0.27044 -0.18542 0.27018 -0.18588 0.26979 -0.18588 L 0.26627 -0.18658 C 0.26523 -0.18658 0.26419 -0.18704 0.26315 -0.18704 C 0.26146 -0.18727 0.25963 -0.1875 0.25794 -0.18773 C 0.25573 -0.1882 0.2539 -0.18889 0.25169 -0.18889 C 0.24974 -0.18912 0.24778 -0.18889 0.24583 -0.18889 " pathEditMode="relative" ptsTypes="AAAAAAAAAAAAAAAAAAAAAAAAAAAAAAAAAAAAAAAAAAAAAAAAAAAAAAAAAAAAAAAAAAAAAAAAAAAAAAAAAAAAAAAAAAAAAAAAAAAAAAAAAAAAAAAAAAAAAAAAAAAAAAAAAAAAAAAAAAAAAAAAAAAAAAAAAAAAAAAAAAAAAAAAAAAAAAAAAAAAAAAAAAAAAAAAAAA">
                                      <p:cBhvr>
                                        <p:cTn id="8"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C2E2-F297-41E1-B518-AB49561A6D40}"/>
              </a:ext>
            </a:extLst>
          </p:cNvPr>
          <p:cNvSpPr>
            <a:spLocks noGrp="1"/>
          </p:cNvSpPr>
          <p:nvPr>
            <p:ph type="title"/>
          </p:nvPr>
        </p:nvSpPr>
        <p:spPr/>
        <p:txBody>
          <a:bodyPr>
            <a:normAutofit fontScale="90000"/>
          </a:bodyPr>
          <a:lstStyle/>
          <a:p>
            <a:r>
              <a:rPr lang="en-US" dirty="0"/>
              <a:t>MET inhibitor AEs as a window into biology: edema, effusions, hypoalbuminemia</a:t>
            </a:r>
          </a:p>
        </p:txBody>
      </p:sp>
      <p:pic>
        <p:nvPicPr>
          <p:cNvPr id="5" name="Picture 4">
            <a:extLst>
              <a:ext uri="{FF2B5EF4-FFF2-40B4-BE49-F238E27FC236}">
                <a16:creationId xmlns:a16="http://schemas.microsoft.com/office/drawing/2014/main" id="{FA9469F6-B102-4DFC-9E7E-49BE86C7F945}"/>
              </a:ext>
            </a:extLst>
          </p:cNvPr>
          <p:cNvPicPr>
            <a:picLocks noChangeAspect="1"/>
          </p:cNvPicPr>
          <p:nvPr/>
        </p:nvPicPr>
        <p:blipFill>
          <a:blip r:embed="rId2"/>
          <a:stretch>
            <a:fillRect/>
          </a:stretch>
        </p:blipFill>
        <p:spPr>
          <a:xfrm>
            <a:off x="809413" y="1617133"/>
            <a:ext cx="10879307" cy="3016166"/>
          </a:xfrm>
          <a:prstGeom prst="rect">
            <a:avLst/>
          </a:prstGeom>
        </p:spPr>
      </p:pic>
      <p:sp>
        <p:nvSpPr>
          <p:cNvPr id="6" name="Rectangle 5">
            <a:extLst>
              <a:ext uri="{FF2B5EF4-FFF2-40B4-BE49-F238E27FC236}">
                <a16:creationId xmlns:a16="http://schemas.microsoft.com/office/drawing/2014/main" id="{0CDAB742-B6FC-4DE0-B567-2D04A6716474}"/>
              </a:ext>
            </a:extLst>
          </p:cNvPr>
          <p:cNvSpPr/>
          <p:nvPr/>
        </p:nvSpPr>
        <p:spPr>
          <a:xfrm>
            <a:off x="677333" y="3467101"/>
            <a:ext cx="11226800" cy="262467"/>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AD293DC-7EE1-418D-AFFA-D25370108115}"/>
              </a:ext>
            </a:extLst>
          </p:cNvPr>
          <p:cNvSpPr txBox="1"/>
          <p:nvPr/>
        </p:nvSpPr>
        <p:spPr>
          <a:xfrm>
            <a:off x="9148082" y="6581001"/>
            <a:ext cx="304391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Paik et al. WCLC 2020</a:t>
            </a:r>
          </a:p>
        </p:txBody>
      </p:sp>
    </p:spTree>
    <p:extLst>
      <p:ext uri="{BB962C8B-B14F-4D97-AF65-F5344CB8AC3E}">
        <p14:creationId xmlns:p14="http://schemas.microsoft.com/office/powerpoint/2010/main" val="912503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7005-5473-4219-A4C4-77F06BB2DEFB}"/>
              </a:ext>
            </a:extLst>
          </p:cNvPr>
          <p:cNvSpPr>
            <a:spLocks noGrp="1"/>
          </p:cNvSpPr>
          <p:nvPr>
            <p:ph type="title"/>
          </p:nvPr>
        </p:nvSpPr>
        <p:spPr>
          <a:xfrm>
            <a:off x="471933" y="89098"/>
            <a:ext cx="11394276" cy="1080011"/>
          </a:xfrm>
        </p:spPr>
        <p:txBody>
          <a:bodyPr anchor="ctr">
            <a:normAutofit fontScale="90000"/>
          </a:bodyPr>
          <a:lstStyle/>
          <a:p>
            <a:r>
              <a:rPr lang="en-US" dirty="0"/>
              <a:t>Tepotinib AE kinetics as a window into biology: edema as a unique toxicity</a:t>
            </a:r>
          </a:p>
        </p:txBody>
      </p:sp>
      <p:pic>
        <p:nvPicPr>
          <p:cNvPr id="32" name="Picture 31" descr="Graphical user interface, application&#10;&#10;Description automatically generated">
            <a:extLst>
              <a:ext uri="{FF2B5EF4-FFF2-40B4-BE49-F238E27FC236}">
                <a16:creationId xmlns:a16="http://schemas.microsoft.com/office/drawing/2014/main" id="{1A93813B-C90B-4929-B56C-2197020D9E86}"/>
              </a:ext>
            </a:extLst>
          </p:cNvPr>
          <p:cNvPicPr>
            <a:picLocks noChangeAspect="1"/>
          </p:cNvPicPr>
          <p:nvPr/>
        </p:nvPicPr>
        <p:blipFill rotWithShape="1">
          <a:blip r:embed="rId2"/>
          <a:srcRect r="4900" b="7662"/>
          <a:stretch/>
        </p:blipFill>
        <p:spPr>
          <a:xfrm>
            <a:off x="0" y="1790524"/>
            <a:ext cx="12196929" cy="3286301"/>
          </a:xfrm>
          <a:prstGeom prst="rect">
            <a:avLst/>
          </a:prstGeom>
          <a:noFill/>
        </p:spPr>
      </p:pic>
      <p:sp>
        <p:nvSpPr>
          <p:cNvPr id="62" name="TextBox 61">
            <a:extLst>
              <a:ext uri="{FF2B5EF4-FFF2-40B4-BE49-F238E27FC236}">
                <a16:creationId xmlns:a16="http://schemas.microsoft.com/office/drawing/2014/main" id="{022EA3AA-46CC-4275-BFCB-C4605EC90AF1}"/>
              </a:ext>
            </a:extLst>
          </p:cNvPr>
          <p:cNvSpPr txBox="1"/>
          <p:nvPr/>
        </p:nvSpPr>
        <p:spPr>
          <a:xfrm>
            <a:off x="9148082" y="6581001"/>
            <a:ext cx="304391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Veillon</a:t>
            </a:r>
            <a:r>
              <a:rPr kumimoji="0" lang="en-US" sz="1200" b="0" i="0" u="none" strike="noStrike" kern="1200" cap="none" spc="0" normalizeH="0" baseline="0" noProof="0" dirty="0">
                <a:ln>
                  <a:noFill/>
                </a:ln>
                <a:solidFill>
                  <a:prstClr val="black"/>
                </a:solidFill>
                <a:effectLst/>
                <a:uLnTx/>
                <a:uFillTx/>
                <a:latin typeface="Calibri"/>
                <a:ea typeface="+mn-ea"/>
                <a:cs typeface="+mn-cs"/>
              </a:rPr>
              <a:t> et al. WCLC 2020</a:t>
            </a:r>
          </a:p>
        </p:txBody>
      </p:sp>
      <p:sp>
        <p:nvSpPr>
          <p:cNvPr id="3" name="Oval 2">
            <a:extLst>
              <a:ext uri="{FF2B5EF4-FFF2-40B4-BE49-F238E27FC236}">
                <a16:creationId xmlns:a16="http://schemas.microsoft.com/office/drawing/2014/main" id="{817096FD-B1DB-A1C9-98D5-AC8B923E421D}"/>
              </a:ext>
            </a:extLst>
          </p:cNvPr>
          <p:cNvSpPr/>
          <p:nvPr/>
        </p:nvSpPr>
        <p:spPr>
          <a:xfrm>
            <a:off x="676275" y="2600325"/>
            <a:ext cx="4305300" cy="514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9E811230-24DD-5DF4-82CF-495C37255AE8}"/>
              </a:ext>
            </a:extLst>
          </p:cNvPr>
          <p:cNvSpPr/>
          <p:nvPr/>
        </p:nvSpPr>
        <p:spPr>
          <a:xfrm>
            <a:off x="7967829" y="2533650"/>
            <a:ext cx="4305300" cy="514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427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609E92-A765-0EC6-81E6-E23CC67DBA60}"/>
              </a:ext>
            </a:extLst>
          </p:cNvPr>
          <p:cNvSpPr txBox="1"/>
          <p:nvPr/>
        </p:nvSpPr>
        <p:spPr>
          <a:xfrm>
            <a:off x="312516" y="1912526"/>
            <a:ext cx="27006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Rationale/Background: </a:t>
            </a:r>
          </a:p>
        </p:txBody>
      </p:sp>
      <p:sp>
        <p:nvSpPr>
          <p:cNvPr id="7" name="TextBox 6">
            <a:extLst>
              <a:ext uri="{FF2B5EF4-FFF2-40B4-BE49-F238E27FC236}">
                <a16:creationId xmlns:a16="http://schemas.microsoft.com/office/drawing/2014/main" id="{13A9C653-64FB-A8C6-3A11-4BBBD7E449AE}"/>
              </a:ext>
            </a:extLst>
          </p:cNvPr>
          <p:cNvSpPr txBox="1"/>
          <p:nvPr/>
        </p:nvSpPr>
        <p:spPr>
          <a:xfrm>
            <a:off x="621255" y="2527086"/>
            <a:ext cx="10428790" cy="92333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Synergistic anti-tumor effect on anti-MET and anti-VEGFR dual inhibition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VEGF-A/VEGFR signaling increased after MET TKI use, which leads to structural changes marked by endothelial cell permeability and </a:t>
            </a:r>
            <a:r>
              <a:rPr kumimoji="0" lang="en-US" sz="18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lymphangiogenesis</a:t>
            </a: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9" name="Picture 8" descr="Chart&#10;&#10;Description automatically generated">
            <a:extLst>
              <a:ext uri="{FF2B5EF4-FFF2-40B4-BE49-F238E27FC236}">
                <a16:creationId xmlns:a16="http://schemas.microsoft.com/office/drawing/2014/main" id="{D165D9E4-FE2C-DE9F-E743-B7BB2D73E3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9915" y="3429000"/>
            <a:ext cx="4205388" cy="3061588"/>
          </a:xfrm>
          <a:prstGeom prst="rect">
            <a:avLst/>
          </a:prstGeom>
          <a:noFill/>
        </p:spPr>
      </p:pic>
      <p:sp>
        <p:nvSpPr>
          <p:cNvPr id="10" name="TextBox 9">
            <a:extLst>
              <a:ext uri="{FF2B5EF4-FFF2-40B4-BE49-F238E27FC236}">
                <a16:creationId xmlns:a16="http://schemas.microsoft.com/office/drawing/2014/main" id="{41F09201-1130-E083-B86D-C20207ED712B}"/>
              </a:ext>
            </a:extLst>
          </p:cNvPr>
          <p:cNvSpPr txBox="1"/>
          <p:nvPr/>
        </p:nvSpPr>
        <p:spPr>
          <a:xfrm>
            <a:off x="312516" y="3589767"/>
            <a:ext cx="1438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Hypothesis:</a:t>
            </a:r>
          </a:p>
        </p:txBody>
      </p:sp>
      <p:sp>
        <p:nvSpPr>
          <p:cNvPr id="11" name="TextBox 10">
            <a:extLst>
              <a:ext uri="{FF2B5EF4-FFF2-40B4-BE49-F238E27FC236}">
                <a16:creationId xmlns:a16="http://schemas.microsoft.com/office/drawing/2014/main" id="{D52726C9-8185-00CF-1A06-9457D7D54EEA}"/>
              </a:ext>
            </a:extLst>
          </p:cNvPr>
          <p:cNvSpPr txBox="1"/>
          <p:nvPr/>
        </p:nvSpPr>
        <p:spPr>
          <a:xfrm>
            <a:off x="582597" y="3989877"/>
            <a:ext cx="7027318"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The primary mechanism of resistance to MET inhibition and the causal factor for peripheral edema are the result of an upregulation of VEGF/VEGFR2 signaling induced by MET inhibition.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Coupling ramucirumab to </a:t>
            </a:r>
            <a:r>
              <a:rPr kumimoji="0" lang="en-US" sz="18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tepotinib</a:t>
            </a: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will increase anti-tumor efficacy in patients with METex14 NSCLC while blunting the development of peripheral edema and its related adverse events, improving tolerability for our patients.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87E6DCAA-064A-6469-579D-E90431F6F7AC}"/>
              </a:ext>
            </a:extLst>
          </p:cNvPr>
          <p:cNvSpPr>
            <a:spLocks noGrp="1"/>
          </p:cNvSpPr>
          <p:nvPr>
            <p:ph type="title"/>
          </p:nvPr>
        </p:nvSpPr>
        <p:spPr/>
        <p:txBody>
          <a:bodyPr>
            <a:noAutofit/>
          </a:bodyPr>
          <a:lstStyle/>
          <a:p>
            <a:r>
              <a:rPr lang="en-US" sz="3200" b="1" dirty="0">
                <a:latin typeface="+mn-lt"/>
                <a:ea typeface="Times New Roman" panose="02020603050405020304" pitchFamily="18" charset="0"/>
              </a:rPr>
              <a:t>S1900K </a:t>
            </a:r>
            <a:r>
              <a:rPr lang="en-US" sz="3200" dirty="0">
                <a:latin typeface="+mn-lt"/>
                <a:ea typeface="Times New Roman" panose="02020603050405020304" pitchFamily="18" charset="0"/>
              </a:rPr>
              <a:t>A Randomized Phase II Study of Tepotinib with or without Ramucirumab in Participants with MET Exon 14 Skipping Stage IV or Recurrent Non-Small Cell Lung Cancer</a:t>
            </a:r>
            <a:endParaRPr lang="en-US" sz="3200" dirty="0"/>
          </a:p>
        </p:txBody>
      </p:sp>
    </p:spTree>
    <p:extLst>
      <p:ext uri="{BB962C8B-B14F-4D97-AF65-F5344CB8AC3E}">
        <p14:creationId xmlns:p14="http://schemas.microsoft.com/office/powerpoint/2010/main" val="803231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25E6A7-DD6A-49F0-B156-E1EA0DBC0FB5}"/>
              </a:ext>
            </a:extLst>
          </p:cNvPr>
          <p:cNvSpPr txBox="1"/>
          <p:nvPr/>
        </p:nvSpPr>
        <p:spPr>
          <a:xfrm>
            <a:off x="1254119" y="1512871"/>
            <a:ext cx="2453489" cy="3754874"/>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Key Eligibility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Stage IIIB/IV/recurrent NSCLC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MET </a:t>
            </a:r>
            <a:r>
              <a:rPr kumimoji="0" lang="en-US" sz="1400" b="0" i="0" u="none" strike="noStrike" kern="1200" cap="none" spc="0" normalizeH="0" baseline="0" noProof="0" dirty="0">
                <a:ln>
                  <a:noFill/>
                </a:ln>
                <a:solidFill>
                  <a:prstClr val="black"/>
                </a:solidFill>
                <a:effectLst/>
                <a:uLnTx/>
                <a:uFillTx/>
                <a:latin typeface="Calibri"/>
                <a:ea typeface="+mn-ea"/>
                <a:cs typeface="+mn-cs"/>
              </a:rPr>
              <a:t>exon 14 skipping +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LungMAP</a:t>
            </a:r>
            <a:r>
              <a:rPr kumimoji="0" lang="en-US" sz="1400" b="0" i="0" u="none" strike="noStrike" kern="1200" cap="none" spc="0" normalizeH="0" baseline="0" noProof="0" dirty="0">
                <a:ln>
                  <a:noFill/>
                </a:ln>
                <a:solidFill>
                  <a:prstClr val="black"/>
                </a:solidFill>
                <a:effectLst/>
                <a:uLnTx/>
                <a:uFillTx/>
                <a:latin typeface="Calibri"/>
                <a:ea typeface="+mn-ea"/>
                <a:cs typeface="+mn-cs"/>
              </a:rPr>
              <a:t> screening, tumor or liquid, consider local testing by FDA approved assay)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CNS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mets</a:t>
            </a:r>
            <a:r>
              <a:rPr kumimoji="0" lang="en-US" sz="1400" b="0" i="0" u="none" strike="noStrike" kern="1200" cap="none" spc="0" normalizeH="0" baseline="0" noProof="0" dirty="0">
                <a:ln>
                  <a:noFill/>
                </a:ln>
                <a:solidFill>
                  <a:prstClr val="black"/>
                </a:solidFill>
                <a:effectLst/>
                <a:uLnTx/>
                <a:uFillTx/>
                <a:latin typeface="Calibri"/>
                <a:ea typeface="+mn-ea"/>
                <a:cs typeface="+mn-cs"/>
              </a:rPr>
              <a:t> allowed if not active/symptomatic, &lt;1cm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No contraindications to angiogenesis inhibition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MET inhibitor naïve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Received prior first-line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No prior angiogenesis inhibition</a:t>
            </a:r>
          </a:p>
        </p:txBody>
      </p:sp>
      <p:sp>
        <p:nvSpPr>
          <p:cNvPr id="16" name="TextBox 15">
            <a:extLst>
              <a:ext uri="{FF2B5EF4-FFF2-40B4-BE49-F238E27FC236}">
                <a16:creationId xmlns:a16="http://schemas.microsoft.com/office/drawing/2014/main" id="{9E718CBA-7F23-47C7-9EF8-75895B2019F8}"/>
              </a:ext>
            </a:extLst>
          </p:cNvPr>
          <p:cNvSpPr txBox="1"/>
          <p:nvPr/>
        </p:nvSpPr>
        <p:spPr>
          <a:xfrm>
            <a:off x="5402891" y="897621"/>
            <a:ext cx="1629625" cy="1600438"/>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Treatment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Tepotinib 450mg po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qd</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Ramucirumab 10mg/kg q3wk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(21 day cycles)</a:t>
            </a:r>
          </a:p>
        </p:txBody>
      </p:sp>
      <p:sp>
        <p:nvSpPr>
          <p:cNvPr id="19" name="TextBox 18">
            <a:extLst>
              <a:ext uri="{FF2B5EF4-FFF2-40B4-BE49-F238E27FC236}">
                <a16:creationId xmlns:a16="http://schemas.microsoft.com/office/drawing/2014/main" id="{FF011A88-53E6-4595-A151-9F5033387D5A}"/>
              </a:ext>
            </a:extLst>
          </p:cNvPr>
          <p:cNvSpPr txBox="1"/>
          <p:nvPr/>
        </p:nvSpPr>
        <p:spPr>
          <a:xfrm>
            <a:off x="8995026" y="1405149"/>
            <a:ext cx="2055530" cy="3970318"/>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Endpoints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Primary:</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ORR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Secondary:</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PFS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Frequency of all grade edema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Lymphoscintigraphy scan changes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Arrow: Right 23">
            <a:extLst>
              <a:ext uri="{FF2B5EF4-FFF2-40B4-BE49-F238E27FC236}">
                <a16:creationId xmlns:a16="http://schemas.microsoft.com/office/drawing/2014/main" id="{5B6ABF2D-0654-4387-81AF-3EA03E8DD0E2}"/>
              </a:ext>
            </a:extLst>
          </p:cNvPr>
          <p:cNvSpPr/>
          <p:nvPr/>
        </p:nvSpPr>
        <p:spPr>
          <a:xfrm>
            <a:off x="7544130" y="1493188"/>
            <a:ext cx="762000" cy="409303"/>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3950F0ED-6A4C-496E-A6DB-36BD6BE32B5E}"/>
              </a:ext>
            </a:extLst>
          </p:cNvPr>
          <p:cNvSpPr txBox="1"/>
          <p:nvPr/>
        </p:nvSpPr>
        <p:spPr>
          <a:xfrm>
            <a:off x="5402890" y="4221609"/>
            <a:ext cx="1629625" cy="1815882"/>
          </a:xfrm>
          <a:prstGeom prst="rect">
            <a:avLst/>
          </a:prstGeom>
          <a:solidFill>
            <a:srgbClr val="92D05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Calibri"/>
                <a:ea typeface="+mn-ea"/>
                <a:cs typeface="+mn-cs"/>
              </a:rPr>
              <a:t>Treatment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Tepotinib 450mg po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qd</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(21 day cycles)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07D2C609-572D-4E48-8D71-7FDBD2D6E8BC}"/>
              </a:ext>
            </a:extLst>
          </p:cNvPr>
          <p:cNvCxnSpPr>
            <a:stCxn id="6" idx="3"/>
            <a:endCxn id="16" idx="1"/>
          </p:cNvCxnSpPr>
          <p:nvPr/>
        </p:nvCxnSpPr>
        <p:spPr>
          <a:xfrm flipV="1">
            <a:off x="3707608" y="1697840"/>
            <a:ext cx="1695283" cy="1692468"/>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8F5C6C5-DF5F-45A1-A23B-54A87433B5CF}"/>
              </a:ext>
            </a:extLst>
          </p:cNvPr>
          <p:cNvCxnSpPr>
            <a:cxnSpLocks/>
            <a:stCxn id="6" idx="3"/>
            <a:endCxn id="8" idx="1"/>
          </p:cNvCxnSpPr>
          <p:nvPr/>
        </p:nvCxnSpPr>
        <p:spPr>
          <a:xfrm>
            <a:off x="3707608" y="3390308"/>
            <a:ext cx="1695282" cy="1739242"/>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D84E1147-0219-4A82-A679-9D0BD0DA6786}"/>
              </a:ext>
            </a:extLst>
          </p:cNvPr>
          <p:cNvSpPr/>
          <p:nvPr/>
        </p:nvSpPr>
        <p:spPr>
          <a:xfrm>
            <a:off x="7544130" y="4924898"/>
            <a:ext cx="762000" cy="409303"/>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EA8C318-BD7F-4D91-AF9B-75696F879C57}"/>
              </a:ext>
            </a:extLst>
          </p:cNvPr>
          <p:cNvSpPr txBox="1"/>
          <p:nvPr/>
        </p:nvSpPr>
        <p:spPr>
          <a:xfrm>
            <a:off x="5915608" y="2466091"/>
            <a:ext cx="7837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N=25</a:t>
            </a:r>
          </a:p>
        </p:txBody>
      </p:sp>
      <p:sp>
        <p:nvSpPr>
          <p:cNvPr id="17" name="TextBox 16">
            <a:extLst>
              <a:ext uri="{FF2B5EF4-FFF2-40B4-BE49-F238E27FC236}">
                <a16:creationId xmlns:a16="http://schemas.microsoft.com/office/drawing/2014/main" id="{E6961E78-FCA1-4E60-9A9E-113ECDE57E2A}"/>
              </a:ext>
            </a:extLst>
          </p:cNvPr>
          <p:cNvSpPr txBox="1"/>
          <p:nvPr/>
        </p:nvSpPr>
        <p:spPr>
          <a:xfrm>
            <a:off x="5915607" y="5736590"/>
            <a:ext cx="7837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N=25</a:t>
            </a:r>
          </a:p>
        </p:txBody>
      </p:sp>
      <p:sp>
        <p:nvSpPr>
          <p:cNvPr id="20" name="TextBox 19">
            <a:extLst>
              <a:ext uri="{FF2B5EF4-FFF2-40B4-BE49-F238E27FC236}">
                <a16:creationId xmlns:a16="http://schemas.microsoft.com/office/drawing/2014/main" id="{AE900663-74B2-44EC-ACD2-C61215C17BE8}"/>
              </a:ext>
            </a:extLst>
          </p:cNvPr>
          <p:cNvSpPr txBox="1"/>
          <p:nvPr/>
        </p:nvSpPr>
        <p:spPr>
          <a:xfrm>
            <a:off x="7284362" y="5528370"/>
            <a:ext cx="4970104" cy="1138773"/>
          </a:xfrm>
          <a:prstGeom prst="rect">
            <a:avLst/>
          </a:prstGeom>
          <a:noFill/>
        </p:spPr>
        <p:txBody>
          <a:bodyPr wrap="square">
            <a:spAutoFit/>
          </a:bodyPr>
          <a:lstStyle/>
          <a:p>
            <a:pPr marL="457200" marR="0" lvl="0" indent="-2286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Based on the VISION trial (Thomas et al., WCLC 2022), the estimated response rate with </a:t>
            </a: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tepotinib</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alone is 45% (n=149).</a:t>
            </a: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2286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With 50 eligible participants, this study has 90% power to rule detect a difference in response rates of 34% at the 1-sided 10% level. The estimated minimal detectable difference in response rates is 18% (or 64%).  The power of this comparison using a continuity correction is 83%. The projected accrual duration to this study is 38 months based on an accrual rate of 1-2 patients per month.</a:t>
            </a:r>
            <a:endParaRPr kumimoji="0" lang="en-US" sz="9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itle 6">
            <a:extLst>
              <a:ext uri="{FF2B5EF4-FFF2-40B4-BE49-F238E27FC236}">
                <a16:creationId xmlns:a16="http://schemas.microsoft.com/office/drawing/2014/main" id="{21EA76BE-B1C8-FDDD-C2A8-927ABD0504D2}"/>
              </a:ext>
            </a:extLst>
          </p:cNvPr>
          <p:cNvSpPr>
            <a:spLocks noGrp="1"/>
          </p:cNvSpPr>
          <p:nvPr>
            <p:ph type="title"/>
          </p:nvPr>
        </p:nvSpPr>
        <p:spPr/>
        <p:txBody>
          <a:bodyPr/>
          <a:lstStyle/>
          <a:p>
            <a:r>
              <a:rPr lang="en-US" dirty="0"/>
              <a:t>S1900K schema</a:t>
            </a:r>
          </a:p>
        </p:txBody>
      </p:sp>
    </p:spTree>
    <p:extLst>
      <p:ext uri="{BB962C8B-B14F-4D97-AF65-F5344CB8AC3E}">
        <p14:creationId xmlns:p14="http://schemas.microsoft.com/office/powerpoint/2010/main" val="1609188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402F-65B9-5824-E5F4-1B9AC9F6D83A}"/>
              </a:ext>
            </a:extLst>
          </p:cNvPr>
          <p:cNvSpPr>
            <a:spLocks noGrp="1"/>
          </p:cNvSpPr>
          <p:nvPr>
            <p:ph type="title"/>
          </p:nvPr>
        </p:nvSpPr>
        <p:spPr/>
        <p:txBody>
          <a:bodyPr/>
          <a:lstStyle/>
          <a:p>
            <a:r>
              <a:rPr lang="en-US" dirty="0"/>
              <a:t>Statistical considerations</a:t>
            </a:r>
          </a:p>
        </p:txBody>
      </p:sp>
      <p:sp>
        <p:nvSpPr>
          <p:cNvPr id="3" name="Content Placeholder 2">
            <a:extLst>
              <a:ext uri="{FF2B5EF4-FFF2-40B4-BE49-F238E27FC236}">
                <a16:creationId xmlns:a16="http://schemas.microsoft.com/office/drawing/2014/main" id="{939BD893-E76E-B75F-0FEE-4933E7557B6B}"/>
              </a:ext>
            </a:extLst>
          </p:cNvPr>
          <p:cNvSpPr>
            <a:spLocks noGrp="1"/>
          </p:cNvSpPr>
          <p:nvPr>
            <p:ph idx="1"/>
          </p:nvPr>
        </p:nvSpPr>
        <p:spPr/>
        <p:txBody>
          <a:bodyPr/>
          <a:lstStyle/>
          <a:p>
            <a:pPr marL="377190" marR="0" indent="-285750">
              <a:spcBef>
                <a:spcPts val="0"/>
              </a:spcBef>
              <a:spcAft>
                <a:spcPts val="0"/>
              </a:spcAft>
              <a:buFont typeface="Wingdings" pitchFamily="2" charset="2"/>
              <a:buChar char="v"/>
              <a:tabLst>
                <a:tab pos="914400" algn="l"/>
              </a:tabLst>
            </a:pPr>
            <a:r>
              <a:rPr lang="en-US" sz="2000" dirty="0">
                <a:effectLst/>
                <a:ea typeface="Times New Roman" panose="02020603050405020304" pitchFamily="18" charset="0"/>
              </a:rPr>
              <a:t>The primary objective is to compare ORR between participants with METex14 NSCLC randomized to receive </a:t>
            </a:r>
            <a:r>
              <a:rPr lang="en-US" sz="2000" dirty="0" err="1">
                <a:effectLst/>
                <a:ea typeface="Times New Roman" panose="02020603050405020304" pitchFamily="18" charset="0"/>
              </a:rPr>
              <a:t>tepotinib</a:t>
            </a:r>
            <a:r>
              <a:rPr lang="en-US" sz="2000" dirty="0">
                <a:effectLst/>
                <a:ea typeface="Times New Roman" panose="02020603050405020304" pitchFamily="18" charset="0"/>
              </a:rPr>
              <a:t> with </a:t>
            </a:r>
            <a:r>
              <a:rPr lang="en-US" sz="2000" dirty="0" err="1">
                <a:effectLst/>
                <a:ea typeface="Times New Roman" panose="02020603050405020304" pitchFamily="18" charset="0"/>
              </a:rPr>
              <a:t>ramu</a:t>
            </a:r>
            <a:r>
              <a:rPr lang="en-US" sz="2000" dirty="0">
                <a:effectLst/>
                <a:ea typeface="Times New Roman" panose="02020603050405020304" pitchFamily="18" charset="0"/>
              </a:rPr>
              <a:t> vs. </a:t>
            </a:r>
            <a:r>
              <a:rPr lang="en-US" sz="2000" dirty="0" err="1">
                <a:effectLst/>
                <a:ea typeface="Times New Roman" panose="02020603050405020304" pitchFamily="18" charset="0"/>
              </a:rPr>
              <a:t>tepotinib</a:t>
            </a:r>
            <a:r>
              <a:rPr lang="en-US" sz="2000" dirty="0">
                <a:effectLst/>
                <a:ea typeface="Times New Roman" panose="02020603050405020304" pitchFamily="18" charset="0"/>
              </a:rPr>
              <a:t> monotherapy. </a:t>
            </a:r>
            <a:r>
              <a:rPr lang="en-US" dirty="0">
                <a:ea typeface="Times New Roman" panose="02020603050405020304" pitchFamily="18" charset="0"/>
              </a:rPr>
              <a:t>T</a:t>
            </a:r>
            <a:r>
              <a:rPr lang="en-US" sz="2000" dirty="0">
                <a:effectLst/>
                <a:ea typeface="Times New Roman" panose="02020603050405020304" pitchFamily="18" charset="0"/>
              </a:rPr>
              <a:t>he estimated response rate with </a:t>
            </a:r>
            <a:r>
              <a:rPr lang="en-US" sz="2000" dirty="0" err="1">
                <a:effectLst/>
                <a:ea typeface="Times New Roman" panose="02020603050405020304" pitchFamily="18" charset="0"/>
              </a:rPr>
              <a:t>tepotinib</a:t>
            </a:r>
            <a:r>
              <a:rPr lang="en-US" sz="2000" dirty="0">
                <a:effectLst/>
                <a:ea typeface="Times New Roman" panose="02020603050405020304" pitchFamily="18" charset="0"/>
              </a:rPr>
              <a:t> alone is 45% (n=149).</a:t>
            </a:r>
          </a:p>
          <a:p>
            <a:pPr marL="377190" marR="0" indent="-285750">
              <a:spcBef>
                <a:spcPts val="0"/>
              </a:spcBef>
              <a:spcAft>
                <a:spcPts val="0"/>
              </a:spcAft>
              <a:buFont typeface="Wingdings" pitchFamily="2" charset="2"/>
              <a:buChar char="v"/>
              <a:tabLst>
                <a:tab pos="914400" algn="l"/>
              </a:tabLst>
            </a:pPr>
            <a:endParaRPr lang="en-US" sz="2000" dirty="0">
              <a:effectLst/>
              <a:ea typeface="Times New Roman" panose="02020603050405020304" pitchFamily="18" charset="0"/>
            </a:endParaRPr>
          </a:p>
          <a:p>
            <a:pPr marL="377190" marR="0" indent="-285750">
              <a:spcBef>
                <a:spcPts val="0"/>
              </a:spcBef>
              <a:spcAft>
                <a:spcPts val="0"/>
              </a:spcAft>
              <a:buFont typeface="Wingdings" pitchFamily="2" charset="2"/>
              <a:buChar char="v"/>
              <a:tabLst>
                <a:tab pos="914400" algn="l"/>
              </a:tabLst>
            </a:pPr>
            <a:r>
              <a:rPr lang="en-US" sz="2000" dirty="0">
                <a:effectLst/>
                <a:ea typeface="Times New Roman" panose="02020603050405020304" pitchFamily="18" charset="0"/>
              </a:rPr>
              <a:t>The accrual goal to the study is 50 eligible participants (~25/arm).  </a:t>
            </a:r>
          </a:p>
          <a:p>
            <a:pPr marL="377190" marR="0" indent="-285750">
              <a:spcBef>
                <a:spcPts val="0"/>
              </a:spcBef>
              <a:spcAft>
                <a:spcPts val="0"/>
              </a:spcAft>
              <a:buFont typeface="Wingdings" pitchFamily="2" charset="2"/>
              <a:buChar char="v"/>
              <a:tabLst>
                <a:tab pos="914400" algn="l"/>
              </a:tabLst>
            </a:pPr>
            <a:endParaRPr lang="en-US" dirty="0">
              <a:ea typeface="Times New Roman" panose="02020603050405020304" pitchFamily="18" charset="0"/>
            </a:endParaRPr>
          </a:p>
          <a:p>
            <a:pPr marL="377190" marR="0" indent="-285750">
              <a:spcBef>
                <a:spcPts val="0"/>
              </a:spcBef>
              <a:spcAft>
                <a:spcPts val="0"/>
              </a:spcAft>
              <a:buFont typeface="Wingdings" pitchFamily="2" charset="2"/>
              <a:buChar char="v"/>
              <a:tabLst>
                <a:tab pos="914400" algn="l"/>
              </a:tabLst>
            </a:pPr>
            <a:r>
              <a:rPr lang="en-US" sz="2000" dirty="0">
                <a:effectLst/>
                <a:ea typeface="Times New Roman" panose="02020603050405020304" pitchFamily="18" charset="0"/>
              </a:rPr>
              <a:t>With 50 eligible participants, </a:t>
            </a:r>
            <a:r>
              <a:rPr lang="en-US" sz="2000" b="1" dirty="0">
                <a:effectLst/>
                <a:ea typeface="Times New Roman" panose="02020603050405020304" pitchFamily="18" charset="0"/>
              </a:rPr>
              <a:t>this study has 90% power to  detect a difference in response rates of 34% at the 1-sided 10% level. </a:t>
            </a:r>
            <a:r>
              <a:rPr lang="en-US" sz="2000" dirty="0">
                <a:effectLst/>
                <a:ea typeface="Times New Roman" panose="02020603050405020304" pitchFamily="18" charset="0"/>
              </a:rPr>
              <a:t>The estimated minimal detectable difference in response rates is 18%.  The power of this comparison using a continuity correction is 83%. Assuming 10% of participants do not meet the eligibility criteria, the total accrual goal is 56 participants. </a:t>
            </a:r>
          </a:p>
          <a:p>
            <a:pPr marL="377190" marR="0" indent="-285750">
              <a:spcBef>
                <a:spcPts val="0"/>
              </a:spcBef>
              <a:spcAft>
                <a:spcPts val="0"/>
              </a:spcAft>
              <a:buFont typeface="Wingdings" pitchFamily="2" charset="2"/>
              <a:buChar char="v"/>
              <a:tabLst>
                <a:tab pos="914400" algn="l"/>
              </a:tabLst>
            </a:pPr>
            <a:endParaRPr lang="en-US" dirty="0">
              <a:ea typeface="Times New Roman" panose="02020603050405020304" pitchFamily="18" charset="0"/>
            </a:endParaRPr>
          </a:p>
          <a:p>
            <a:pPr marL="377190" marR="0" indent="-285750">
              <a:spcBef>
                <a:spcPts val="0"/>
              </a:spcBef>
              <a:spcAft>
                <a:spcPts val="0"/>
              </a:spcAft>
              <a:buFont typeface="Wingdings" pitchFamily="2" charset="2"/>
              <a:buChar char="v"/>
              <a:tabLst>
                <a:tab pos="914400" algn="l"/>
              </a:tabLst>
            </a:pPr>
            <a:r>
              <a:rPr lang="en-US" sz="2000" dirty="0">
                <a:effectLst/>
                <a:ea typeface="Times New Roman" panose="02020603050405020304" pitchFamily="18" charset="0"/>
              </a:rPr>
              <a:t>The projected accrual duration to this study is 38 months based on an accrual rate of 1-2 patients per month.</a:t>
            </a:r>
          </a:p>
          <a:p>
            <a:endParaRPr lang="en-US" dirty="0"/>
          </a:p>
        </p:txBody>
      </p:sp>
      <p:sp>
        <p:nvSpPr>
          <p:cNvPr id="4" name="Slide Number Placeholder 3">
            <a:extLst>
              <a:ext uri="{FF2B5EF4-FFF2-40B4-BE49-F238E27FC236}">
                <a16:creationId xmlns:a16="http://schemas.microsoft.com/office/drawing/2014/main" id="{3897B2B7-AB58-4082-579D-1EB30483E9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381529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2A00-C75E-ACEC-C607-63E95519AA70}"/>
              </a:ext>
            </a:extLst>
          </p:cNvPr>
          <p:cNvSpPr>
            <a:spLocks noGrp="1"/>
          </p:cNvSpPr>
          <p:nvPr>
            <p:ph type="title"/>
          </p:nvPr>
        </p:nvSpPr>
        <p:spPr/>
        <p:txBody>
          <a:bodyPr/>
          <a:lstStyle/>
          <a:p>
            <a:r>
              <a:rPr lang="en-US" dirty="0"/>
              <a:t>S1900K contacts</a:t>
            </a:r>
          </a:p>
        </p:txBody>
      </p:sp>
      <p:sp>
        <p:nvSpPr>
          <p:cNvPr id="4" name="Slide Number Placeholder 3">
            <a:extLst>
              <a:ext uri="{FF2B5EF4-FFF2-40B4-BE49-F238E27FC236}">
                <a16:creationId xmlns:a16="http://schemas.microsoft.com/office/drawing/2014/main" id="{BC2BBD8E-5250-C410-A392-44DA2B0660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2AB60366-6524-2DEA-8E91-CDC704A48A71}"/>
              </a:ext>
            </a:extLst>
          </p:cNvPr>
          <p:cNvSpPr txBox="1">
            <a:spLocks noGrp="1"/>
          </p:cNvSpPr>
          <p:nvPr>
            <p:ph idx="1"/>
          </p:nvPr>
        </p:nvSpPr>
        <p:spPr>
          <a:xfrm>
            <a:off x="609600" y="1846263"/>
            <a:ext cx="10545763" cy="2984407"/>
          </a:xfrm>
          <a:prstGeom prst="rect">
            <a:avLst/>
          </a:prstGeom>
          <a:noFill/>
        </p:spPr>
        <p:txBody>
          <a:bodyPr wrap="square" rtlCol="0">
            <a:spAutoFit/>
          </a:bodyPr>
          <a:lstStyle/>
          <a:p>
            <a:r>
              <a:rPr lang="en-US" sz="2400" dirty="0"/>
              <a:t>Study Chairs– </a:t>
            </a:r>
            <a:r>
              <a:rPr lang="en-US" sz="2400" i="1" dirty="0"/>
              <a:t>Paul K. Paik, MD (Chair) &amp; </a:t>
            </a:r>
            <a:r>
              <a:rPr lang="en-US" sz="2400" i="1" dirty="0" err="1"/>
              <a:t>Xiuning</a:t>
            </a:r>
            <a:r>
              <a:rPr lang="en-US" sz="2400" i="1" dirty="0"/>
              <a:t> Le (Co-chair)</a:t>
            </a:r>
          </a:p>
          <a:p>
            <a:r>
              <a:rPr lang="en-US" sz="2400" dirty="0"/>
              <a:t>Lead Group/Committee Chair– </a:t>
            </a:r>
            <a:r>
              <a:rPr lang="en-US" sz="2400" i="1" dirty="0"/>
              <a:t>SWOG/Jhanelle E. Gray, MD </a:t>
            </a:r>
          </a:p>
          <a:p>
            <a:r>
              <a:rPr lang="en-US" sz="2400" dirty="0"/>
              <a:t>Study Champion Lead–  </a:t>
            </a:r>
            <a:r>
              <a:rPr lang="en-US" sz="2400" i="1" dirty="0"/>
              <a:t>Jyoti Patel, MD</a:t>
            </a:r>
          </a:p>
          <a:p>
            <a:r>
              <a:rPr lang="en-US" sz="2400" dirty="0"/>
              <a:t>Lead Statistician– </a:t>
            </a:r>
            <a:r>
              <a:rPr lang="en-US" sz="2400" i="1" dirty="0"/>
              <a:t>Mary Redman, PhD</a:t>
            </a:r>
          </a:p>
          <a:p>
            <a:r>
              <a:rPr lang="en-US" sz="2400" dirty="0"/>
              <a:t>Data Coordinator– </a:t>
            </a:r>
            <a:r>
              <a:rPr lang="en-US" sz="2400" i="1" dirty="0"/>
              <a:t>Louise Highleyman</a:t>
            </a:r>
          </a:p>
          <a:p>
            <a:r>
              <a:rPr lang="en-US" sz="2400" dirty="0"/>
              <a:t>Protocol Project Manager– </a:t>
            </a:r>
            <a:r>
              <a:rPr lang="en-US" sz="2400" i="1" dirty="0"/>
              <a:t>Jennifer Beeler, MA</a:t>
            </a:r>
          </a:p>
        </p:txBody>
      </p:sp>
    </p:spTree>
    <p:extLst>
      <p:ext uri="{BB962C8B-B14F-4D97-AF65-F5344CB8AC3E}">
        <p14:creationId xmlns:p14="http://schemas.microsoft.com/office/powerpoint/2010/main" val="4143305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S1900J</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a:t>
            </a:r>
            <a:r>
              <a:rPr lang="en-US" sz="2400" dirty="0">
                <a:latin typeface="+mn-lt"/>
              </a:rPr>
              <a:t> </a:t>
            </a:r>
            <a:r>
              <a:rPr lang="en-US" sz="2400" dirty="0">
                <a:solidFill>
                  <a:prstClr val="black">
                    <a:lumMod val="85000"/>
                    <a:lumOff val="15000"/>
                  </a:prstClr>
                </a:solidFill>
              </a:rPr>
              <a:t>Phase II of </a:t>
            </a:r>
            <a:r>
              <a:rPr lang="en-US" sz="2400" dirty="0" err="1">
                <a:solidFill>
                  <a:prstClr val="black">
                    <a:lumMod val="85000"/>
                    <a:lumOff val="15000"/>
                  </a:prstClr>
                </a:solidFill>
              </a:rPr>
              <a:t>Amivantamab-vmjw</a:t>
            </a:r>
            <a:r>
              <a:rPr lang="en-US" sz="2400" dirty="0">
                <a:solidFill>
                  <a:prstClr val="black">
                    <a:lumMod val="85000"/>
                    <a:lumOff val="15000"/>
                  </a:prstClr>
                </a:solidFill>
              </a:rPr>
              <a:t> in Participants with Stage IV or Recurrent Non-Small Cell Lung Cancer Previously Treated with high MET amplification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810189"/>
          </a:xfrm>
        </p:spPr>
        <p:txBody>
          <a:bodyPr numCol="3">
            <a:noAutofit/>
          </a:bodyPr>
          <a:lstStyle/>
          <a:p>
            <a:pPr>
              <a:spcBef>
                <a:spcPts val="600"/>
              </a:spcBef>
              <a:spcAft>
                <a:spcPts val="0"/>
              </a:spcAft>
            </a:pPr>
            <a:r>
              <a:rPr lang="en-US" sz="2000" b="1" cap="none" dirty="0">
                <a:solidFill>
                  <a:schemeClr val="tx1">
                    <a:lumMod val="85000"/>
                    <a:lumOff val="15000"/>
                  </a:schemeClr>
                </a:solidFill>
              </a:rPr>
              <a:t>Christian Rolfo, MD</a:t>
            </a:r>
          </a:p>
          <a:p>
            <a:pPr>
              <a:spcBef>
                <a:spcPts val="600"/>
              </a:spcBef>
              <a:spcAft>
                <a:spcPts val="0"/>
              </a:spcAft>
            </a:pPr>
            <a:r>
              <a:rPr lang="en-US" sz="1800" cap="none" dirty="0">
                <a:solidFill>
                  <a:schemeClr val="tx1">
                    <a:lumMod val="85000"/>
                    <a:lumOff val="15000"/>
                  </a:schemeClr>
                </a:solidFill>
              </a:rPr>
              <a:t>Study Chair (SWOG)</a:t>
            </a:r>
            <a:endParaRPr lang="en-US" sz="500" cap="none" dirty="0">
              <a:solidFill>
                <a:schemeClr val="tx1">
                  <a:lumMod val="85000"/>
                  <a:lumOff val="15000"/>
                </a:schemeClr>
              </a:solidFill>
            </a:endParaRPr>
          </a:p>
          <a:p>
            <a:pPr>
              <a:spcBef>
                <a:spcPts val="600"/>
              </a:spcBef>
              <a:spcAft>
                <a:spcPts val="0"/>
              </a:spcAft>
            </a:pPr>
            <a:r>
              <a:rPr lang="en-US" sz="2000" b="1" cap="none" dirty="0">
                <a:solidFill>
                  <a:schemeClr val="tx1">
                    <a:lumMod val="85000"/>
                    <a:lumOff val="15000"/>
                  </a:schemeClr>
                </a:solidFill>
              </a:rPr>
              <a:t>Shirish Gadgeel, MD</a:t>
            </a:r>
          </a:p>
          <a:p>
            <a:pPr>
              <a:spcBef>
                <a:spcPts val="600"/>
              </a:spcBef>
              <a:spcAft>
                <a:spcPts val="0"/>
              </a:spcAft>
            </a:pPr>
            <a:r>
              <a:rPr lang="en-US" sz="1800" cap="none" dirty="0">
                <a:solidFill>
                  <a:schemeClr val="tx1">
                    <a:lumMod val="85000"/>
                    <a:lumOff val="15000"/>
                  </a:schemeClr>
                </a:solidFill>
              </a:rPr>
              <a:t>Study Co-chair (SWOG)</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7FCDA037-B3EB-79AE-3FF9-102C68DD0C44}"/>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Jhanelle E. Gray, MD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David Gandara,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Lead Statistician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30354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B1A7-7E51-C095-D1C3-F06BEC4A4D10}"/>
              </a:ext>
            </a:extLst>
          </p:cNvPr>
          <p:cNvSpPr>
            <a:spLocks noGrp="1"/>
          </p:cNvSpPr>
          <p:nvPr>
            <p:ph type="title"/>
          </p:nvPr>
        </p:nvSpPr>
        <p:spPr>
          <a:xfrm>
            <a:off x="609600" y="36083"/>
            <a:ext cx="10546080" cy="1067160"/>
          </a:xfrm>
        </p:spPr>
        <p:txBody>
          <a:bodyPr>
            <a:normAutofit/>
          </a:bodyPr>
          <a:lstStyle/>
          <a:p>
            <a:r>
              <a:rPr lang="en-US" sz="2800" b="1" i="0" dirty="0" err="1">
                <a:solidFill>
                  <a:srgbClr val="000000"/>
                </a:solidFill>
                <a:effectLst/>
              </a:rPr>
              <a:t>cMET</a:t>
            </a:r>
            <a:r>
              <a:rPr lang="en-US" sz="2800" b="1" i="0" dirty="0">
                <a:solidFill>
                  <a:srgbClr val="000000"/>
                </a:solidFill>
                <a:effectLst/>
              </a:rPr>
              <a:t> in NSCLC: Can We Cut off the Head of the Hydra? </a:t>
            </a:r>
            <a:br>
              <a:rPr lang="en-US" sz="2800" b="1" i="0" dirty="0">
                <a:solidFill>
                  <a:srgbClr val="000000"/>
                </a:solidFill>
                <a:effectLst/>
              </a:rPr>
            </a:br>
            <a:endParaRPr lang="en-US" sz="2800" dirty="0"/>
          </a:p>
        </p:txBody>
      </p:sp>
      <p:sp>
        <p:nvSpPr>
          <p:cNvPr id="3" name="Content Placeholder 2">
            <a:extLst>
              <a:ext uri="{FF2B5EF4-FFF2-40B4-BE49-F238E27FC236}">
                <a16:creationId xmlns:a16="http://schemas.microsoft.com/office/drawing/2014/main" id="{AD31D43E-B4C9-1488-C377-1281757D207F}"/>
              </a:ext>
            </a:extLst>
          </p:cNvPr>
          <p:cNvSpPr>
            <a:spLocks noGrp="1"/>
          </p:cNvSpPr>
          <p:nvPr>
            <p:ph idx="1"/>
          </p:nvPr>
        </p:nvSpPr>
        <p:spPr>
          <a:xfrm>
            <a:off x="5470630" y="1002710"/>
            <a:ext cx="5754624" cy="4866383"/>
          </a:xfrm>
        </p:spPr>
        <p:txBody>
          <a:bodyPr/>
          <a:lstStyle/>
          <a:p>
            <a:r>
              <a:rPr lang="en-US" sz="1800" dirty="0">
                <a:effectLst/>
                <a:ea typeface="Times New Roman" panose="02020603050405020304" pitchFamily="18" charset="0"/>
              </a:rPr>
              <a:t>MET gene represents one of the drivers of tumorigenesis due to genetic aberrations, including germline or somatic point mutations, splice-site mutations leading to the skipping of exon 14 (MET exon 14 skipping) or gene amplification</a:t>
            </a:r>
            <a:r>
              <a:rPr lang="en-US" dirty="0">
                <a:effectLst/>
              </a:rPr>
              <a:t> </a:t>
            </a:r>
          </a:p>
          <a:p>
            <a:endParaRPr lang="en-US" dirty="0"/>
          </a:p>
          <a:p>
            <a:r>
              <a:rPr lang="en-US" dirty="0"/>
              <a:t>Prevalence as primary target </a:t>
            </a:r>
            <a:r>
              <a:rPr lang="en-US" sz="1800" dirty="0">
                <a:effectLst/>
                <a:ea typeface="Times New Roman" panose="02020603050405020304" pitchFamily="18" charset="0"/>
              </a:rPr>
              <a:t>3% to 4%  on NSCLC</a:t>
            </a:r>
          </a:p>
          <a:p>
            <a:endParaRPr lang="en-US" sz="1800" dirty="0"/>
          </a:p>
          <a:p>
            <a:r>
              <a:rPr lang="en-US" sz="1800" dirty="0"/>
              <a:t>Present also in Squamous Cell lung Cancer</a:t>
            </a:r>
          </a:p>
          <a:p>
            <a:endParaRPr lang="en-US" sz="1800" dirty="0"/>
          </a:p>
          <a:p>
            <a:r>
              <a:rPr lang="en-US" sz="1800" dirty="0">
                <a:ea typeface="Times New Roman" panose="02020603050405020304" pitchFamily="18" charset="0"/>
              </a:rPr>
              <a:t>A</a:t>
            </a:r>
            <a:r>
              <a:rPr lang="en-US" sz="1800" dirty="0">
                <a:effectLst/>
                <a:ea typeface="Times New Roman" panose="02020603050405020304" pitchFamily="18" charset="0"/>
              </a:rPr>
              <a:t>mplification itself can be targeted with </a:t>
            </a:r>
            <a:r>
              <a:rPr lang="en-US" sz="1800" dirty="0" err="1">
                <a:effectLst/>
                <a:ea typeface="Times New Roman" panose="02020603050405020304" pitchFamily="18" charset="0"/>
              </a:rPr>
              <a:t>multikinase</a:t>
            </a:r>
            <a:r>
              <a:rPr lang="en-US" sz="1800" dirty="0">
                <a:effectLst/>
                <a:ea typeface="Times New Roman" panose="02020603050405020304" pitchFamily="18" charset="0"/>
              </a:rPr>
              <a:t> or MET-specific inhibitors to improve the outcome with a median ORR of 30%, PFS 4 months and OS of 9 months circa </a:t>
            </a:r>
            <a:endParaRPr lang="en-US" dirty="0"/>
          </a:p>
        </p:txBody>
      </p:sp>
      <p:sp>
        <p:nvSpPr>
          <p:cNvPr id="4" name="Slide Number Placeholder 3">
            <a:extLst>
              <a:ext uri="{FF2B5EF4-FFF2-40B4-BE49-F238E27FC236}">
                <a16:creationId xmlns:a16="http://schemas.microsoft.com/office/drawing/2014/main" id="{856645C7-6FB6-ECB5-F1DC-4DB0E07A5B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E762B43-7E16-9850-A084-D82669E5F2B5}"/>
              </a:ext>
            </a:extLst>
          </p:cNvPr>
          <p:cNvPicPr>
            <a:picLocks noChangeAspect="1"/>
          </p:cNvPicPr>
          <p:nvPr/>
        </p:nvPicPr>
        <p:blipFill>
          <a:blip r:embed="rId2"/>
          <a:stretch>
            <a:fillRect/>
          </a:stretch>
        </p:blipFill>
        <p:spPr>
          <a:xfrm>
            <a:off x="278162" y="1002710"/>
            <a:ext cx="4903969" cy="4852580"/>
          </a:xfrm>
          <a:prstGeom prst="rect">
            <a:avLst/>
          </a:prstGeom>
        </p:spPr>
      </p:pic>
      <p:sp>
        <p:nvSpPr>
          <p:cNvPr id="6" name="TextBox 5">
            <a:extLst>
              <a:ext uri="{FF2B5EF4-FFF2-40B4-BE49-F238E27FC236}">
                <a16:creationId xmlns:a16="http://schemas.microsoft.com/office/drawing/2014/main" id="{A5D2E2EE-016D-65EF-FE95-EA5A98515B55}"/>
              </a:ext>
            </a:extLst>
          </p:cNvPr>
          <p:cNvSpPr txBox="1"/>
          <p:nvPr/>
        </p:nvSpPr>
        <p:spPr>
          <a:xfrm>
            <a:off x="198783" y="5869094"/>
            <a:ext cx="328166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Van Der Steen et al,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Rolfo</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Cancers</a:t>
            </a: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2015, </a:t>
            </a:r>
            <a:r>
              <a:rPr kumimoji="0" lang="en-US" sz="10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7</a:t>
            </a: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(2), 556-573</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8850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5BF4E-AF25-9916-AC58-4AAEE6BC3074}"/>
              </a:ext>
            </a:extLst>
          </p:cNvPr>
          <p:cNvSpPr>
            <a:spLocks noGrp="1"/>
          </p:cNvSpPr>
          <p:nvPr>
            <p:ph type="title"/>
          </p:nvPr>
        </p:nvSpPr>
        <p:spPr>
          <a:xfrm>
            <a:off x="195072" y="395074"/>
            <a:ext cx="10546080" cy="646669"/>
          </a:xfrm>
        </p:spPr>
        <p:txBody>
          <a:bodyPr>
            <a:normAutofit/>
          </a:bodyPr>
          <a:lstStyle/>
          <a:p>
            <a:r>
              <a:rPr lang="en-US" sz="3200" b="1" dirty="0" err="1">
                <a:cs typeface="Arial" panose="020B0604020202020204" pitchFamily="34" charset="0"/>
              </a:rPr>
              <a:t>Amivantamab-vmjw</a:t>
            </a:r>
            <a:r>
              <a:rPr lang="en-US" sz="3200" b="1" dirty="0">
                <a:cs typeface="Arial" panose="020B0604020202020204" pitchFamily="34" charset="0"/>
              </a:rPr>
              <a:t> </a:t>
            </a:r>
          </a:p>
        </p:txBody>
      </p:sp>
      <p:pic>
        <p:nvPicPr>
          <p:cNvPr id="10" name="Content Placeholder 9">
            <a:extLst>
              <a:ext uri="{FF2B5EF4-FFF2-40B4-BE49-F238E27FC236}">
                <a16:creationId xmlns:a16="http://schemas.microsoft.com/office/drawing/2014/main" id="{2801A0F1-1E00-A000-9579-792D5FEB8C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5730" y="1337387"/>
            <a:ext cx="5876542" cy="2738473"/>
          </a:xfrm>
        </p:spPr>
      </p:pic>
      <p:pic>
        <p:nvPicPr>
          <p:cNvPr id="5" name="Picture 4">
            <a:extLst>
              <a:ext uri="{FF2B5EF4-FFF2-40B4-BE49-F238E27FC236}">
                <a16:creationId xmlns:a16="http://schemas.microsoft.com/office/drawing/2014/main" id="{B6493DE3-6734-1912-18D1-EF28E619C3CA}"/>
              </a:ext>
            </a:extLst>
          </p:cNvPr>
          <p:cNvPicPr>
            <a:picLocks noChangeAspect="1"/>
          </p:cNvPicPr>
          <p:nvPr/>
        </p:nvPicPr>
        <p:blipFill rotWithShape="1">
          <a:blip r:embed="rId3"/>
          <a:srcRect l="2180" t="9920" r="2761" b="14271"/>
          <a:stretch/>
        </p:blipFill>
        <p:spPr>
          <a:xfrm>
            <a:off x="109728" y="2126143"/>
            <a:ext cx="5876544" cy="3462963"/>
          </a:xfrm>
          <a:prstGeom prst="rect">
            <a:avLst/>
          </a:prstGeom>
        </p:spPr>
      </p:pic>
      <p:sp>
        <p:nvSpPr>
          <p:cNvPr id="7" name="TextBox 6">
            <a:extLst>
              <a:ext uri="{FF2B5EF4-FFF2-40B4-BE49-F238E27FC236}">
                <a16:creationId xmlns:a16="http://schemas.microsoft.com/office/drawing/2014/main" id="{EDED365F-B0E7-CAC0-EF56-C6DE24EDC2B7}"/>
              </a:ext>
            </a:extLst>
          </p:cNvPr>
          <p:cNvSpPr txBox="1"/>
          <p:nvPr/>
        </p:nvSpPr>
        <p:spPr>
          <a:xfrm>
            <a:off x="54864" y="1264710"/>
            <a:ext cx="5986272" cy="830997"/>
          </a:xfrm>
          <a:prstGeom prst="rect">
            <a:avLst/>
          </a:prstGeom>
          <a:solidFill>
            <a:schemeClr val="bg1"/>
          </a:solid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fully human immunoglobulin G1 (IgG1)-based bispecific antibody (Ab) that targets epidermal growth factor receptor (EGFR) and mesenchymal-epithelial transition (MET).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C6026EEF-CA12-D6B6-FD28-C93F6CE8801A}"/>
              </a:ext>
            </a:extLst>
          </p:cNvPr>
          <p:cNvSpPr txBox="1"/>
          <p:nvPr/>
        </p:nvSpPr>
        <p:spPr>
          <a:xfrm>
            <a:off x="195072" y="5904235"/>
            <a:ext cx="19415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Guo et al, Touch Reviews 2021</a:t>
            </a:r>
          </a:p>
        </p:txBody>
      </p:sp>
      <p:sp>
        <p:nvSpPr>
          <p:cNvPr id="12" name="TextBox 11">
            <a:extLst>
              <a:ext uri="{FF2B5EF4-FFF2-40B4-BE49-F238E27FC236}">
                <a16:creationId xmlns:a16="http://schemas.microsoft.com/office/drawing/2014/main" id="{D9339BAA-5651-D812-7DEF-36F267BD07F4}"/>
              </a:ext>
            </a:extLst>
          </p:cNvPr>
          <p:cNvSpPr txBox="1"/>
          <p:nvPr/>
        </p:nvSpPr>
        <p:spPr>
          <a:xfrm>
            <a:off x="6205730" y="4075860"/>
            <a:ext cx="5876542" cy="830997"/>
          </a:xfrm>
          <a:prstGeom prst="rect">
            <a:avLst/>
          </a:prstGeom>
          <a:solidFill>
            <a:schemeClr val="bg1"/>
          </a:solid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Amivantamab plus lazertinib in osimertinib-relapsed EGFR-mutant advanced non-small cell lung cancer demonstrated activity in MET aberrations as a mechanism of resistance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ight Arrow 12">
            <a:extLst>
              <a:ext uri="{FF2B5EF4-FFF2-40B4-BE49-F238E27FC236}">
                <a16:creationId xmlns:a16="http://schemas.microsoft.com/office/drawing/2014/main" id="{744A029B-3FFA-D5F7-201F-E8878232ACA1}"/>
              </a:ext>
            </a:extLst>
          </p:cNvPr>
          <p:cNvSpPr/>
          <p:nvPr/>
        </p:nvSpPr>
        <p:spPr>
          <a:xfrm>
            <a:off x="9351264" y="2633472"/>
            <a:ext cx="463296" cy="146304"/>
          </a:xfrm>
          <a:prstGeom prst="rightArrow">
            <a:avLst/>
          </a:prstGeom>
          <a:solidFill>
            <a:srgbClr val="C0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12D91644-D591-5BB2-ECDF-BB81CB6BDFF7}"/>
              </a:ext>
            </a:extLst>
          </p:cNvPr>
          <p:cNvSpPr txBox="1"/>
          <p:nvPr/>
        </p:nvSpPr>
        <p:spPr>
          <a:xfrm>
            <a:off x="8688664" y="6150455"/>
            <a:ext cx="337624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Cho et al, Nature Medicine 2023, Krebs et al ASCO 2022</a:t>
            </a:r>
          </a:p>
        </p:txBody>
      </p:sp>
      <p:sp>
        <p:nvSpPr>
          <p:cNvPr id="15" name="TextBox 14">
            <a:extLst>
              <a:ext uri="{FF2B5EF4-FFF2-40B4-BE49-F238E27FC236}">
                <a16:creationId xmlns:a16="http://schemas.microsoft.com/office/drawing/2014/main" id="{F81F466E-FA9B-934B-41CB-66BF196E3EE2}"/>
              </a:ext>
            </a:extLst>
          </p:cNvPr>
          <p:cNvSpPr txBox="1"/>
          <p:nvPr/>
        </p:nvSpPr>
        <p:spPr>
          <a:xfrm>
            <a:off x="6205730" y="4990047"/>
            <a:ext cx="5876542" cy="1077218"/>
          </a:xfrm>
          <a:prstGeom prst="rect">
            <a:avLst/>
          </a:prstGeom>
          <a:solidFill>
            <a:schemeClr val="bg1"/>
          </a:solid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Amivantamab</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MET exon 14 skipping (CHRYSALIS study)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 response rate was 33% (50% [3/6] in treatment-naïve pts, 46% [5/11] in pts with no prior MET inhibitor, and 21% [4/19] in pts with prior MET inhibitor therapy).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071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lstStyle/>
          <a:p>
            <a:r>
              <a:rPr lang="en-US" dirty="0"/>
              <a:t>Publications Updates</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p:txBody>
          <a:bodyPr>
            <a:normAutofit fontScale="85000" lnSpcReduction="20000"/>
          </a:bodyPr>
          <a:lstStyle/>
          <a:p>
            <a:r>
              <a:rPr lang="en-US" dirty="0" err="1"/>
              <a:t>MarY</a:t>
            </a:r>
            <a:r>
              <a:rPr lang="en-US" dirty="0"/>
              <a:t> W. Redman, </a:t>
            </a:r>
            <a:r>
              <a:rPr lang="en-US" dirty="0" err="1"/>
              <a:t>phd</a:t>
            </a:r>
            <a:endParaRPr lang="en-US" dirty="0"/>
          </a:p>
          <a:p>
            <a:r>
              <a:rPr lang="en-US" dirty="0"/>
              <a:t>Statistical Chair, Lung-MAP </a:t>
            </a:r>
          </a:p>
          <a:p>
            <a:r>
              <a:rPr lang="en-US" dirty="0"/>
              <a:t>Professor, Fred Hutchinson Cancer Center </a:t>
            </a:r>
          </a:p>
        </p:txBody>
      </p:sp>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5</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231110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FD7264-A042-4DA2-8E24-EC252B9FE3D2}"/>
              </a:ext>
            </a:extLst>
          </p:cNvPr>
          <p:cNvSpPr>
            <a:spLocks noGrp="1"/>
          </p:cNvSpPr>
          <p:nvPr>
            <p:ph type="title"/>
          </p:nvPr>
        </p:nvSpPr>
        <p:spPr>
          <a:xfrm>
            <a:off x="609600" y="75302"/>
            <a:ext cx="10546080" cy="1259738"/>
          </a:xfrm>
        </p:spPr>
        <p:txBody>
          <a:bodyPr>
            <a:normAutofit/>
          </a:bodyPr>
          <a:lstStyle/>
          <a:p>
            <a:r>
              <a:rPr lang="en-US" sz="2400" b="1" dirty="0">
                <a:latin typeface="+mn-lt"/>
              </a:rPr>
              <a:t>S1900J</a:t>
            </a:r>
            <a:r>
              <a:rPr lang="en-US" sz="2400" dirty="0">
                <a:latin typeface="+mn-lt"/>
              </a:rPr>
              <a:t> 	 A Phase II of </a:t>
            </a:r>
            <a:r>
              <a:rPr lang="en-US" sz="2400" dirty="0" err="1">
                <a:latin typeface="+mn-lt"/>
              </a:rPr>
              <a:t>Amivantamab</a:t>
            </a:r>
            <a:r>
              <a:rPr lang="en-US" sz="2400" dirty="0">
                <a:latin typeface="+mn-lt"/>
              </a:rPr>
              <a:t> in Participants with Stage IV or Recurrent Non-Small 	Cell Lung Cancer Previously Treated with high MET amplification (Lung-MAP 	Sub-Study)</a:t>
            </a:r>
          </a:p>
        </p:txBody>
      </p:sp>
      <p:sp>
        <p:nvSpPr>
          <p:cNvPr id="5" name="TextBox 4">
            <a:extLst>
              <a:ext uri="{FF2B5EF4-FFF2-40B4-BE49-F238E27FC236}">
                <a16:creationId xmlns:a16="http://schemas.microsoft.com/office/drawing/2014/main" id="{039ED32C-5BB4-D359-579D-A7F653BFA86F}"/>
              </a:ext>
            </a:extLst>
          </p:cNvPr>
          <p:cNvSpPr txBox="1"/>
          <p:nvPr/>
        </p:nvSpPr>
        <p:spPr>
          <a:xfrm>
            <a:off x="5443304" y="1325440"/>
            <a:ext cx="6110342" cy="138499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Study chairs: Rolfo (chair), Gadgeel (co-chair)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Lead Group/Committee Chair: SWOG/Gray</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Study Champion Lead: Gandara</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Stats: Redman, Minichiello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DC: Highleyman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PM: Beeler </a:t>
            </a:r>
          </a:p>
        </p:txBody>
      </p:sp>
      <p:sp>
        <p:nvSpPr>
          <p:cNvPr id="6" name="Rectangle: Rounded Corners 5">
            <a:extLst>
              <a:ext uri="{FF2B5EF4-FFF2-40B4-BE49-F238E27FC236}">
                <a16:creationId xmlns:a16="http://schemas.microsoft.com/office/drawing/2014/main" id="{9650771C-719B-4E0B-B2A7-C07CD0755D66}"/>
              </a:ext>
            </a:extLst>
          </p:cNvPr>
          <p:cNvSpPr/>
          <p:nvPr/>
        </p:nvSpPr>
        <p:spPr bwMode="auto">
          <a:xfrm>
            <a:off x="3425108" y="1577077"/>
            <a:ext cx="2215985" cy="736849"/>
          </a:xfrm>
          <a:prstGeom prst="roundRect">
            <a:avLst/>
          </a:prstGeom>
          <a:solidFill>
            <a:srgbClr val="4F8DF3"/>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Registration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Screening Study </a:t>
            </a:r>
          </a:p>
        </p:txBody>
      </p:sp>
      <p:sp>
        <p:nvSpPr>
          <p:cNvPr id="7" name="Rectangle: Rounded Corners 6">
            <a:extLst>
              <a:ext uri="{FF2B5EF4-FFF2-40B4-BE49-F238E27FC236}">
                <a16:creationId xmlns:a16="http://schemas.microsoft.com/office/drawing/2014/main" id="{151C8ECE-75DC-69A8-0F2D-1CF03E4A67CE}"/>
              </a:ext>
            </a:extLst>
          </p:cNvPr>
          <p:cNvSpPr/>
          <p:nvPr/>
        </p:nvSpPr>
        <p:spPr bwMode="auto">
          <a:xfrm>
            <a:off x="3320033" y="2689635"/>
            <a:ext cx="2426133" cy="736849"/>
          </a:xfrm>
          <a:prstGeom prst="roundRect">
            <a:avLst/>
          </a:prstGeom>
          <a:solidFill>
            <a:srgbClr val="FFC00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MET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Amplification</a:t>
            </a:r>
          </a:p>
        </p:txBody>
      </p:sp>
      <p:cxnSp>
        <p:nvCxnSpPr>
          <p:cNvPr id="8" name="Straight Arrow Connector 7">
            <a:extLst>
              <a:ext uri="{FF2B5EF4-FFF2-40B4-BE49-F238E27FC236}">
                <a16:creationId xmlns:a16="http://schemas.microsoft.com/office/drawing/2014/main" id="{E13742EE-AF83-9BFB-4BF3-3C9E4040862B}"/>
              </a:ext>
            </a:extLst>
          </p:cNvPr>
          <p:cNvCxnSpPr>
            <a:cxnSpLocks/>
          </p:cNvCxnSpPr>
          <p:nvPr/>
        </p:nvCxnSpPr>
        <p:spPr>
          <a:xfrm>
            <a:off x="4533100" y="2313926"/>
            <a:ext cx="0" cy="3432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Rectangle: Rounded Corners 9">
            <a:extLst>
              <a:ext uri="{FF2B5EF4-FFF2-40B4-BE49-F238E27FC236}">
                <a16:creationId xmlns:a16="http://schemas.microsoft.com/office/drawing/2014/main" id="{D2CC8075-1136-1D37-54C3-7A902B899C7D}"/>
              </a:ext>
            </a:extLst>
          </p:cNvPr>
          <p:cNvSpPr/>
          <p:nvPr/>
        </p:nvSpPr>
        <p:spPr bwMode="auto">
          <a:xfrm>
            <a:off x="1585859" y="3905644"/>
            <a:ext cx="2081677" cy="978655"/>
          </a:xfrm>
          <a:prstGeom prst="roundRect">
            <a:avLst/>
          </a:prstGeom>
          <a:solidFill>
            <a:srgbClr val="92D05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Non-Squamous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N=40 Eligible (44 total)</a:t>
            </a:r>
          </a:p>
        </p:txBody>
      </p:sp>
      <p:sp>
        <p:nvSpPr>
          <p:cNvPr id="15" name="Rectangle: Rounded Corners 14">
            <a:extLst>
              <a:ext uri="{FF2B5EF4-FFF2-40B4-BE49-F238E27FC236}">
                <a16:creationId xmlns:a16="http://schemas.microsoft.com/office/drawing/2014/main" id="{C311289C-F180-EF86-DB76-8E71479EE48A}"/>
              </a:ext>
            </a:extLst>
          </p:cNvPr>
          <p:cNvSpPr/>
          <p:nvPr/>
        </p:nvSpPr>
        <p:spPr bwMode="auto">
          <a:xfrm>
            <a:off x="5472154" y="3853073"/>
            <a:ext cx="2202763" cy="978655"/>
          </a:xfrm>
          <a:prstGeom prst="roundRect">
            <a:avLst/>
          </a:prstGeom>
          <a:solidFill>
            <a:srgbClr val="5AC6F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Squamous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N=40 Eligible (44 total)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6" name="Straight Arrow Connector 15">
            <a:extLst>
              <a:ext uri="{FF2B5EF4-FFF2-40B4-BE49-F238E27FC236}">
                <a16:creationId xmlns:a16="http://schemas.microsoft.com/office/drawing/2014/main" id="{B3A2676E-0A10-5614-4C60-15B51984FE61}"/>
              </a:ext>
            </a:extLst>
          </p:cNvPr>
          <p:cNvCxnSpPr>
            <a:cxnSpLocks/>
          </p:cNvCxnSpPr>
          <p:nvPr/>
        </p:nvCxnSpPr>
        <p:spPr>
          <a:xfrm>
            <a:off x="4526700" y="3417041"/>
            <a:ext cx="1833209" cy="4009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3DE1B805-4D32-0581-49CE-89A998D3CD5A}"/>
              </a:ext>
            </a:extLst>
          </p:cNvPr>
          <p:cNvSpPr txBox="1"/>
          <p:nvPr/>
        </p:nvSpPr>
        <p:spPr>
          <a:xfrm>
            <a:off x="7585508" y="2731244"/>
            <a:ext cx="369319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Primary Endpoint: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Response by RECIST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4" name="TextBox 13">
            <a:extLst>
              <a:ext uri="{FF2B5EF4-FFF2-40B4-BE49-F238E27FC236}">
                <a16:creationId xmlns:a16="http://schemas.microsoft.com/office/drawing/2014/main" id="{E99D0FB1-AD01-CA8F-270D-AD6D9AF58B0E}"/>
              </a:ext>
            </a:extLst>
          </p:cNvPr>
          <p:cNvSpPr txBox="1"/>
          <p:nvPr/>
        </p:nvSpPr>
        <p:spPr>
          <a:xfrm>
            <a:off x="2318594" y="4843552"/>
            <a:ext cx="4429010" cy="1205458"/>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Amivantamab</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1050 or 1400 mg (if 80kg+)</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Calibri"/>
                <a:ea typeface="+mn-ea"/>
                <a:cs typeface="+mn-cs"/>
              </a:rPr>
              <a:t>Q weekly x 4 weeks</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Calibri"/>
                <a:ea typeface="+mn-ea"/>
                <a:cs typeface="+mn-cs"/>
              </a:rPr>
              <a:t>Q 2W thereafter</a:t>
            </a:r>
          </a:p>
        </p:txBody>
      </p:sp>
      <p:cxnSp>
        <p:nvCxnSpPr>
          <p:cNvPr id="9" name="Straight Arrow Connector 8">
            <a:extLst>
              <a:ext uri="{FF2B5EF4-FFF2-40B4-BE49-F238E27FC236}">
                <a16:creationId xmlns:a16="http://schemas.microsoft.com/office/drawing/2014/main" id="{82533B35-3CB2-03EA-2AAD-8B4A96788F95}"/>
              </a:ext>
            </a:extLst>
          </p:cNvPr>
          <p:cNvCxnSpPr>
            <a:cxnSpLocks/>
          </p:cNvCxnSpPr>
          <p:nvPr/>
        </p:nvCxnSpPr>
        <p:spPr>
          <a:xfrm flipH="1">
            <a:off x="2779781" y="3412204"/>
            <a:ext cx="1775510" cy="4489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B46D2EC1-60B5-3ACC-041B-5BE2B42E9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639" y="3540539"/>
            <a:ext cx="1263163" cy="2770809"/>
          </a:xfrm>
          <a:prstGeom prst="rect">
            <a:avLst/>
          </a:prstGeom>
        </p:spPr>
      </p:pic>
      <p:sp>
        <p:nvSpPr>
          <p:cNvPr id="11" name="TextBox 10">
            <a:extLst>
              <a:ext uri="{FF2B5EF4-FFF2-40B4-BE49-F238E27FC236}">
                <a16:creationId xmlns:a16="http://schemas.microsoft.com/office/drawing/2014/main" id="{9B6E6E74-2432-84EC-5813-EE61077EE564}"/>
              </a:ext>
            </a:extLst>
          </p:cNvPr>
          <p:cNvSpPr txBox="1"/>
          <p:nvPr/>
        </p:nvSpPr>
        <p:spPr>
          <a:xfrm>
            <a:off x="8974089" y="4741277"/>
            <a:ext cx="10948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collection</a:t>
            </a:r>
          </a:p>
        </p:txBody>
      </p:sp>
    </p:spTree>
    <p:extLst>
      <p:ext uri="{BB962C8B-B14F-4D97-AF65-F5344CB8AC3E}">
        <p14:creationId xmlns:p14="http://schemas.microsoft.com/office/powerpoint/2010/main" val="204857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a:xfrm>
            <a:off x="609600" y="325772"/>
            <a:ext cx="10546080" cy="1456386"/>
          </a:xfrm>
        </p:spPr>
        <p:txBody>
          <a:bodyPr/>
          <a:lstStyle/>
          <a:p>
            <a:r>
              <a:rPr lang="en-US" sz="4400" dirty="0">
                <a:cs typeface="Arial" panose="020B0604020202020204" pitchFamily="34" charset="0"/>
              </a:rPr>
              <a:t>Primary Objective </a:t>
            </a:r>
            <a:br>
              <a:rPr lang="en-US" dirty="0"/>
            </a:br>
            <a:endParaRPr lang="en-US" dirty="0"/>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a:xfrm>
            <a:off x="609600" y="1287165"/>
            <a:ext cx="10736062" cy="4882815"/>
          </a:xfrm>
        </p:spPr>
        <p:txBody>
          <a:bodyPr>
            <a:normAutofit fontScale="92500" lnSpcReduction="10000"/>
          </a:bodyPr>
          <a:lstStyle/>
          <a:p>
            <a:r>
              <a:rPr lang="en-US" dirty="0">
                <a:solidFill>
                  <a:schemeClr val="tx1"/>
                </a:solidFill>
                <a:effectLst/>
              </a:rPr>
              <a:t>Participants will be enrolled into one of two cohorts defined by histologic subtype of non-small cell lung cancer (NSCLC): </a:t>
            </a:r>
          </a:p>
          <a:p>
            <a:pPr marL="0" indent="0">
              <a:buNone/>
            </a:pPr>
            <a:endParaRPr lang="en-US" sz="2100" dirty="0">
              <a:solidFill>
                <a:schemeClr val="tx1"/>
              </a:solidFill>
            </a:endParaRPr>
          </a:p>
          <a:p>
            <a:pPr lvl="2">
              <a:buFont typeface="Arial" panose="020B0604020202020204" pitchFamily="34" charset="0"/>
              <a:buChar char="•"/>
            </a:pPr>
            <a:r>
              <a:rPr lang="en-US" sz="2000" dirty="0">
                <a:solidFill>
                  <a:schemeClr val="tx1"/>
                </a:solidFill>
                <a:effectLst/>
              </a:rPr>
              <a:t>Cohort 1: Participants with non-squamous cell lung cancer (adenocarcinoma, large cell, NSCLC-not otherwise specified (NOS), mixed histology with any non-squamous component). </a:t>
            </a:r>
            <a:br>
              <a:rPr lang="en-US" sz="2000" dirty="0">
                <a:solidFill>
                  <a:schemeClr val="tx1"/>
                </a:solidFill>
                <a:effectLst/>
              </a:rPr>
            </a:br>
            <a:endParaRPr lang="en-US" sz="2000" dirty="0">
              <a:solidFill>
                <a:schemeClr val="tx1"/>
              </a:solidFill>
              <a:effectLst/>
            </a:endParaRPr>
          </a:p>
          <a:p>
            <a:pPr lvl="2">
              <a:buFont typeface="Arial" panose="020B0604020202020204" pitchFamily="34" charset="0"/>
              <a:buChar char="•"/>
            </a:pPr>
            <a:r>
              <a:rPr lang="en-US" sz="2000" dirty="0">
                <a:solidFill>
                  <a:schemeClr val="tx1"/>
                </a:solidFill>
                <a:effectLst/>
              </a:rPr>
              <a:t>Cohort 2: Participants with squamous cell lung cancer. </a:t>
            </a:r>
          </a:p>
          <a:p>
            <a:r>
              <a:rPr lang="en-US" dirty="0">
                <a:solidFill>
                  <a:schemeClr val="tx1"/>
                </a:solidFill>
                <a:effectLst/>
              </a:rPr>
              <a:t>The primary objective is to evaluate the objective response rate (ORR) (confirmed and unconfirmed, complete and partial) in participants with MET amplification-positive non-small cell lung cancer (NSCLC) treated with </a:t>
            </a:r>
            <a:r>
              <a:rPr lang="en-US" dirty="0" err="1">
                <a:solidFill>
                  <a:schemeClr val="tx1"/>
                </a:solidFill>
                <a:effectLst/>
              </a:rPr>
              <a:t>amivantamab-vmjw</a:t>
            </a:r>
            <a:r>
              <a:rPr lang="en-US" dirty="0">
                <a:solidFill>
                  <a:schemeClr val="tx1"/>
                </a:solidFill>
                <a:effectLst/>
              </a:rPr>
              <a:t> within each cohort. </a:t>
            </a:r>
          </a:p>
          <a:p>
            <a:r>
              <a:rPr lang="en-US" b="1" dirty="0">
                <a:solidFill>
                  <a:schemeClr val="tx1"/>
                </a:solidFill>
                <a:effectLst/>
              </a:rPr>
              <a:t>Secondary Objectives </a:t>
            </a:r>
          </a:p>
          <a:p>
            <a:pPr lvl="1">
              <a:buFont typeface="Arial" panose="020B0604020202020204" pitchFamily="34" charset="0"/>
              <a:buChar char="•"/>
            </a:pPr>
            <a:r>
              <a:rPr lang="en-US" sz="2000" dirty="0">
                <a:solidFill>
                  <a:schemeClr val="tx1"/>
                </a:solidFill>
                <a:effectLst/>
              </a:rPr>
              <a:t>To evaluate progression-free survival (PFS) within each cohort. </a:t>
            </a:r>
          </a:p>
          <a:p>
            <a:pPr lvl="1">
              <a:buFont typeface="Arial" panose="020B0604020202020204" pitchFamily="34" charset="0"/>
              <a:buChar char="•"/>
            </a:pPr>
            <a:r>
              <a:rPr lang="en-US" sz="2000" dirty="0">
                <a:solidFill>
                  <a:schemeClr val="tx1"/>
                </a:solidFill>
                <a:effectLst/>
              </a:rPr>
              <a:t>To evaluate overall survival (OS) within each cohort. </a:t>
            </a:r>
          </a:p>
          <a:p>
            <a:pPr lvl="1">
              <a:buFont typeface="Arial" panose="020B0604020202020204" pitchFamily="34" charset="0"/>
              <a:buChar char="•"/>
            </a:pPr>
            <a:r>
              <a:rPr lang="en-US" sz="2000" dirty="0">
                <a:solidFill>
                  <a:schemeClr val="tx1"/>
                </a:solidFill>
                <a:effectLst/>
              </a:rPr>
              <a:t>To evaluate the duration of response among responders within each cohort. </a:t>
            </a:r>
          </a:p>
          <a:p>
            <a:pPr lvl="1">
              <a:buFont typeface="Arial" panose="020B0604020202020204" pitchFamily="34" charset="0"/>
              <a:buChar char="•"/>
            </a:pPr>
            <a:r>
              <a:rPr lang="en-US" sz="2000" dirty="0">
                <a:solidFill>
                  <a:schemeClr val="tx1"/>
                </a:solidFill>
                <a:effectLst/>
              </a:rPr>
              <a:t>To evaluate the frequency and severity of toxicities within each cohort and combined across all study participants. </a:t>
            </a:r>
          </a:p>
          <a:p>
            <a:endParaRPr lang="en-US" dirty="0"/>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61170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A54D00-CF23-C70D-B17C-B636466618C2}"/>
              </a:ext>
            </a:extLst>
          </p:cNvPr>
          <p:cNvSpPr>
            <a:spLocks noGrp="1"/>
          </p:cNvSpPr>
          <p:nvPr>
            <p:ph type="title"/>
          </p:nvPr>
        </p:nvSpPr>
        <p:spPr>
          <a:xfrm>
            <a:off x="533945" y="0"/>
            <a:ext cx="10546080" cy="1079167"/>
          </a:xfrm>
        </p:spPr>
        <p:txBody>
          <a:bodyPr>
            <a:normAutofit/>
          </a:bodyPr>
          <a:lstStyle/>
          <a:p>
            <a:r>
              <a:rPr lang="en-US" sz="4400" dirty="0">
                <a:cs typeface="Arial" panose="020B0604020202020204" pitchFamily="34" charset="0"/>
              </a:rPr>
              <a:t>Inclusion criteria</a:t>
            </a:r>
          </a:p>
        </p:txBody>
      </p:sp>
      <p:sp>
        <p:nvSpPr>
          <p:cNvPr id="6" name="Content Placeholder 5">
            <a:extLst>
              <a:ext uri="{FF2B5EF4-FFF2-40B4-BE49-F238E27FC236}">
                <a16:creationId xmlns:a16="http://schemas.microsoft.com/office/drawing/2014/main" id="{CC60060C-0753-F518-588A-9AB58EE023D9}"/>
              </a:ext>
            </a:extLst>
          </p:cNvPr>
          <p:cNvSpPr>
            <a:spLocks noGrp="1"/>
          </p:cNvSpPr>
          <p:nvPr>
            <p:ph idx="1"/>
          </p:nvPr>
        </p:nvSpPr>
        <p:spPr>
          <a:xfrm>
            <a:off x="630314" y="1182757"/>
            <a:ext cx="10839635" cy="5111511"/>
          </a:xfrm>
        </p:spPr>
        <p:txBody>
          <a:bodyPr>
            <a:normAutofit/>
          </a:bodyPr>
          <a:lstStyle/>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Participants must have documentation of NSCLC with MET amplification determined by FMI tissue-based NGS assay. </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Participants must have a CT or MRI scan of the brain to evaluate for CNS disease within </a:t>
            </a:r>
            <a:r>
              <a:rPr kumimoji="0" lang="en-US" sz="1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42 days </a:t>
            </a: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prior to sub-study registration. </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Participants with </a:t>
            </a:r>
            <a:r>
              <a:rPr kumimoji="0" lang="en-US" sz="1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asymptomatic CNS metastasis </a:t>
            </a: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(brain metastases or leptomeningeal disease) must be clinically stable and asymptomatic for at least </a:t>
            </a:r>
            <a:r>
              <a:rPr kumimoji="0" lang="en-US" sz="1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14 days </a:t>
            </a: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prior to sub-study registration. </a:t>
            </a:r>
          </a:p>
          <a:p>
            <a:pPr marL="384048" marR="0" lvl="1" indent="-182880" algn="l" defTabSz="914400" rtl="0" eaLnBrk="1" fontAlgn="auto" latinLnBrk="0" hangingPunct="1">
              <a:lnSpc>
                <a:spcPct val="90000"/>
              </a:lnSpc>
              <a:spcBef>
                <a:spcPts val="200"/>
              </a:spcBef>
              <a:spcAft>
                <a:spcPts val="400"/>
              </a:spcAft>
              <a:buClr>
                <a:srgbClr val="B2B2B2">
                  <a:lumMod val="50000"/>
                </a:srgbClr>
              </a:buClr>
              <a:buSzTx/>
              <a:buFont typeface="Calibri" panose="020F0502020204030204" pitchFamily="34" charset="0"/>
              <a:buChar char="−"/>
              <a:tabLst/>
              <a:defRPr/>
            </a:pPr>
            <a:r>
              <a:rPr kumimoji="0" lang="en-US"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NOTE: </a:t>
            </a:r>
            <a:r>
              <a:rPr kumimoji="0" lang="en-US"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Participants can be on a low-dose corticosteroid treatment (≤10 mg prednisone or equivalent) for at least 14 days prior to study treatment. </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Participants must not have other known actionable oncogenic alterations, such as (but not limited to) EGFR sensitizing mutations, EGFR T790M mutation, MET Exon-14 skipping mutant NSCLC, ALK gene fusion, ROS1 gene rearrangement, RET gene rearrangement, NTRK rearrangement, HER2 mutation, KRAS activating mutations, and BRAF V600E mutation.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Prior/Concurrent Therapy Criteria </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rPr>
              <a:t>Participants must have progressed (in the opinion of the treating physician) following the most recent line of therapy. </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0" indent="0">
              <a:buNone/>
            </a:pPr>
            <a:endParaRPr lang="en-US" dirty="0"/>
          </a:p>
        </p:txBody>
      </p:sp>
      <p:sp>
        <p:nvSpPr>
          <p:cNvPr id="4" name="Slide Number Placeholder 3">
            <a:extLst>
              <a:ext uri="{FF2B5EF4-FFF2-40B4-BE49-F238E27FC236}">
                <a16:creationId xmlns:a16="http://schemas.microsoft.com/office/drawing/2014/main" id="{A7F6AF0B-342D-8ADD-36A1-0E776068BE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117294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CDADB-E3F4-69B0-AEEC-F34859E955A9}"/>
              </a:ext>
            </a:extLst>
          </p:cNvPr>
          <p:cNvSpPr>
            <a:spLocks noGrp="1"/>
          </p:cNvSpPr>
          <p:nvPr>
            <p:ph type="title"/>
          </p:nvPr>
        </p:nvSpPr>
        <p:spPr>
          <a:xfrm>
            <a:off x="609600" y="150789"/>
            <a:ext cx="10546080" cy="1061197"/>
          </a:xfrm>
        </p:spPr>
        <p:txBody>
          <a:bodyPr>
            <a:normAutofit/>
          </a:bodyPr>
          <a:lstStyle/>
          <a:p>
            <a:r>
              <a:rPr lang="en-US" sz="4400" dirty="0">
                <a:cs typeface="Arial" panose="020B0604020202020204" pitchFamily="34" charset="0"/>
              </a:rPr>
              <a:t>Trial Status</a:t>
            </a:r>
          </a:p>
        </p:txBody>
      </p:sp>
      <p:sp>
        <p:nvSpPr>
          <p:cNvPr id="3" name="Content Placeholder 2">
            <a:extLst>
              <a:ext uri="{FF2B5EF4-FFF2-40B4-BE49-F238E27FC236}">
                <a16:creationId xmlns:a16="http://schemas.microsoft.com/office/drawing/2014/main" id="{50147E7B-2DA7-EA88-949F-ABEDB42790F1}"/>
              </a:ext>
            </a:extLst>
          </p:cNvPr>
          <p:cNvSpPr>
            <a:spLocks noGrp="1"/>
          </p:cNvSpPr>
          <p:nvPr>
            <p:ph idx="1"/>
          </p:nvPr>
        </p:nvSpPr>
        <p:spPr>
          <a:xfrm>
            <a:off x="822960" y="1266400"/>
            <a:ext cx="10546080" cy="4023360"/>
          </a:xfrm>
        </p:spPr>
        <p:txBody>
          <a:bodyPr>
            <a:noAutofit/>
          </a:bodyPr>
          <a:lstStyle/>
          <a:p>
            <a:pPr marL="0" marR="0" algn="l">
              <a:lnSpc>
                <a:spcPct val="150000"/>
              </a:lnSpc>
              <a:spcBef>
                <a:spcPts val="0"/>
              </a:spcBef>
              <a:spcAft>
                <a:spcPts val="0"/>
              </a:spcAft>
              <a:buFont typeface="Arial" panose="020B0604020202020204" pitchFamily="34" charset="0"/>
              <a:buChar char="•"/>
            </a:pPr>
            <a:r>
              <a:rPr lang="en-US" sz="2400" b="0" i="0" u="none" strike="noStrike" dirty="0">
                <a:solidFill>
                  <a:srgbClr val="212121"/>
                </a:solidFill>
                <a:effectLst/>
              </a:rPr>
              <a:t>S1900J received </a:t>
            </a:r>
            <a:r>
              <a:rPr lang="en-US" sz="2400" b="0" i="0" u="none" strike="noStrike" dirty="0">
                <a:solidFill>
                  <a:srgbClr val="C00000"/>
                </a:solidFill>
                <a:effectLst/>
              </a:rPr>
              <a:t>CTEP Approval On Hold on 9/8/23. </a:t>
            </a:r>
          </a:p>
          <a:p>
            <a:pPr marL="0" marR="0" algn="l">
              <a:lnSpc>
                <a:spcPct val="150000"/>
              </a:lnSpc>
              <a:spcBef>
                <a:spcPts val="0"/>
              </a:spcBef>
              <a:spcAft>
                <a:spcPts val="0"/>
              </a:spcAft>
              <a:buFont typeface="Arial" panose="020B0604020202020204" pitchFamily="34" charset="0"/>
              <a:buChar char="•"/>
            </a:pPr>
            <a:r>
              <a:rPr lang="en-US" sz="2400" b="0" i="0" u="none" strike="noStrike" dirty="0">
                <a:solidFill>
                  <a:srgbClr val="212121"/>
                </a:solidFill>
                <a:effectLst/>
              </a:rPr>
              <a:t>Initial CIRB submission was made on 9/8/23.</a:t>
            </a:r>
          </a:p>
          <a:p>
            <a:pPr marL="0" marR="0" algn="l">
              <a:lnSpc>
                <a:spcPct val="150000"/>
              </a:lnSpc>
              <a:spcBef>
                <a:spcPts val="0"/>
              </a:spcBef>
              <a:spcAft>
                <a:spcPts val="0"/>
              </a:spcAft>
              <a:buFont typeface="Arial" panose="020B0604020202020204" pitchFamily="34" charset="0"/>
              <a:buChar char="•"/>
            </a:pPr>
            <a:r>
              <a:rPr lang="en-US" sz="2400" b="0" i="0" u="none" strike="noStrike" dirty="0">
                <a:solidFill>
                  <a:srgbClr val="212121"/>
                </a:solidFill>
                <a:effectLst/>
              </a:rPr>
              <a:t>The </a:t>
            </a:r>
            <a:r>
              <a:rPr lang="en-US" sz="2400" b="0" i="0" u="none" strike="noStrike" dirty="0">
                <a:solidFill>
                  <a:srgbClr val="C00000"/>
                </a:solidFill>
                <a:effectLst/>
              </a:rPr>
              <a:t>CIRB Initial Review date is 10/5/23</a:t>
            </a:r>
            <a:r>
              <a:rPr lang="en-US" sz="2400" b="0" i="0" u="none" strike="noStrike" dirty="0">
                <a:solidFill>
                  <a:srgbClr val="212121"/>
                </a:solidFill>
                <a:effectLst/>
              </a:rPr>
              <a:t>. </a:t>
            </a:r>
          </a:p>
          <a:p>
            <a:pPr marL="0" marR="0" algn="l">
              <a:lnSpc>
                <a:spcPct val="150000"/>
              </a:lnSpc>
              <a:spcBef>
                <a:spcPts val="0"/>
              </a:spcBef>
              <a:spcAft>
                <a:spcPts val="0"/>
              </a:spcAft>
              <a:buFont typeface="Arial" panose="020B0604020202020204" pitchFamily="34" charset="0"/>
              <a:buChar char="•"/>
            </a:pPr>
            <a:r>
              <a:rPr lang="en-US" sz="2400" b="0" i="0" u="none" strike="noStrike" dirty="0">
                <a:solidFill>
                  <a:srgbClr val="212121"/>
                </a:solidFill>
                <a:effectLst/>
              </a:rPr>
              <a:t>We anticipate CIRB review comments in mid-October. </a:t>
            </a:r>
          </a:p>
          <a:p>
            <a:pPr marL="0" marR="0" algn="l">
              <a:lnSpc>
                <a:spcPct val="150000"/>
              </a:lnSpc>
              <a:spcBef>
                <a:spcPts val="0"/>
              </a:spcBef>
              <a:spcAft>
                <a:spcPts val="0"/>
              </a:spcAft>
              <a:buFont typeface="Arial" panose="020B0604020202020204" pitchFamily="34" charset="0"/>
              <a:buChar char="•"/>
            </a:pPr>
            <a:r>
              <a:rPr lang="en-US" sz="2400" b="0" i="0" u="none" strike="noStrike" dirty="0">
                <a:solidFill>
                  <a:srgbClr val="212121"/>
                </a:solidFill>
                <a:effectLst/>
              </a:rPr>
              <a:t>CIRB approval </a:t>
            </a:r>
            <a:r>
              <a:rPr lang="en-US" sz="2400" b="0" i="0" u="none" strike="noStrike" dirty="0">
                <a:solidFill>
                  <a:srgbClr val="C00000"/>
                </a:solidFill>
                <a:effectLst/>
              </a:rPr>
              <a:t>anticipated in mid</a:t>
            </a:r>
            <a:r>
              <a:rPr lang="en-US" sz="2400" dirty="0">
                <a:solidFill>
                  <a:srgbClr val="C00000"/>
                </a:solidFill>
              </a:rPr>
              <a:t>-Novem</a:t>
            </a:r>
            <a:r>
              <a:rPr lang="en-US" sz="2400" b="0" i="0" u="none" strike="noStrike" dirty="0">
                <a:solidFill>
                  <a:srgbClr val="C00000"/>
                </a:solidFill>
                <a:effectLst/>
              </a:rPr>
              <a:t>ber. </a:t>
            </a:r>
          </a:p>
          <a:p>
            <a:pPr marL="0" marR="0" algn="l">
              <a:lnSpc>
                <a:spcPct val="150000"/>
              </a:lnSpc>
              <a:spcBef>
                <a:spcPts val="0"/>
              </a:spcBef>
              <a:spcAft>
                <a:spcPts val="0"/>
              </a:spcAft>
              <a:buFont typeface="Arial" panose="020B0604020202020204" pitchFamily="34" charset="0"/>
              <a:buChar char="•"/>
            </a:pPr>
            <a:r>
              <a:rPr lang="en-US" sz="2400" b="0" i="0" u="none" strike="noStrike" dirty="0">
                <a:solidFill>
                  <a:srgbClr val="C00000"/>
                </a:solidFill>
                <a:effectLst/>
              </a:rPr>
              <a:t>Activation is targeted for 12/1/23</a:t>
            </a:r>
            <a:r>
              <a:rPr lang="en-US" sz="2400" b="0" i="0" u="none" strike="noStrike" dirty="0">
                <a:solidFill>
                  <a:srgbClr val="212121"/>
                </a:solidFill>
                <a:effectLst/>
              </a:rPr>
              <a:t>. This target date is subject to change and is dependent on CIRB’s review, the comments received, and the timing of full contract execution.</a:t>
            </a:r>
          </a:p>
          <a:p>
            <a:pPr marL="0" marR="0" indent="0" algn="l">
              <a:lnSpc>
                <a:spcPct val="150000"/>
              </a:lnSpc>
              <a:spcBef>
                <a:spcPts val="0"/>
              </a:spcBef>
              <a:spcAft>
                <a:spcPts val="0"/>
              </a:spcAft>
              <a:buNone/>
            </a:pPr>
            <a:r>
              <a:rPr lang="en-US" sz="2400" b="0" i="0" u="none" strike="noStrike" dirty="0">
                <a:solidFill>
                  <a:srgbClr val="212121"/>
                </a:solidFill>
                <a:effectLst/>
                <a:latin typeface="Calibri" panose="020F0502020204030204" pitchFamily="34" charset="0"/>
              </a:rPr>
              <a:t> </a:t>
            </a:r>
          </a:p>
          <a:p>
            <a:pPr>
              <a:lnSpc>
                <a:spcPct val="150000"/>
              </a:lnSpc>
            </a:pPr>
            <a:endParaRPr lang="en-US" sz="2400" dirty="0"/>
          </a:p>
        </p:txBody>
      </p:sp>
      <p:sp>
        <p:nvSpPr>
          <p:cNvPr id="4" name="Slide Number Placeholder 3">
            <a:extLst>
              <a:ext uri="{FF2B5EF4-FFF2-40B4-BE49-F238E27FC236}">
                <a16:creationId xmlns:a16="http://schemas.microsoft.com/office/drawing/2014/main" id="{50E98C3F-4364-392A-0D43-C99B1791D7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091824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2A00-C75E-ACEC-C607-63E95519AA70}"/>
              </a:ext>
            </a:extLst>
          </p:cNvPr>
          <p:cNvSpPr>
            <a:spLocks noGrp="1"/>
          </p:cNvSpPr>
          <p:nvPr>
            <p:ph type="title"/>
          </p:nvPr>
        </p:nvSpPr>
        <p:spPr/>
        <p:txBody>
          <a:bodyPr/>
          <a:lstStyle/>
          <a:p>
            <a:r>
              <a:rPr lang="en-US" dirty="0"/>
              <a:t>S1900J contacts</a:t>
            </a:r>
          </a:p>
        </p:txBody>
      </p:sp>
      <p:sp>
        <p:nvSpPr>
          <p:cNvPr id="4" name="Slide Number Placeholder 3">
            <a:extLst>
              <a:ext uri="{FF2B5EF4-FFF2-40B4-BE49-F238E27FC236}">
                <a16:creationId xmlns:a16="http://schemas.microsoft.com/office/drawing/2014/main" id="{BC2BBD8E-5250-C410-A392-44DA2B0660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2AB60366-6524-2DEA-8E91-CDC704A48A71}"/>
              </a:ext>
            </a:extLst>
          </p:cNvPr>
          <p:cNvSpPr txBox="1">
            <a:spLocks noGrp="1"/>
          </p:cNvSpPr>
          <p:nvPr>
            <p:ph idx="1"/>
          </p:nvPr>
        </p:nvSpPr>
        <p:spPr>
          <a:xfrm>
            <a:off x="609600" y="1846263"/>
            <a:ext cx="10545763" cy="2984407"/>
          </a:xfrm>
          <a:prstGeom prst="rect">
            <a:avLst/>
          </a:prstGeom>
          <a:noFill/>
        </p:spPr>
        <p:txBody>
          <a:bodyPr wrap="square" rtlCol="0">
            <a:spAutoFit/>
          </a:bodyPr>
          <a:lstStyle/>
          <a:p>
            <a:r>
              <a:rPr lang="en-US" sz="2400" dirty="0"/>
              <a:t>Study Chairs– </a:t>
            </a:r>
            <a:r>
              <a:rPr lang="en-US" sz="2400" i="1" dirty="0"/>
              <a:t>Christian Rolfo, MD (Chair) &amp; Shirish Gadgeel (Co-chair)</a:t>
            </a:r>
          </a:p>
          <a:p>
            <a:r>
              <a:rPr lang="en-US" sz="2400" dirty="0"/>
              <a:t>Lead Group/Committee Chair– </a:t>
            </a:r>
            <a:r>
              <a:rPr lang="en-US" sz="2400" i="1" dirty="0"/>
              <a:t>SWOG/Jhanelle E. Gray, MD </a:t>
            </a:r>
          </a:p>
          <a:p>
            <a:r>
              <a:rPr lang="en-US" sz="2400" dirty="0"/>
              <a:t>Study Champion Lead–  </a:t>
            </a:r>
            <a:r>
              <a:rPr lang="en-US" sz="2400" i="1" dirty="0"/>
              <a:t>David Gandara, MD</a:t>
            </a:r>
          </a:p>
          <a:p>
            <a:r>
              <a:rPr lang="en-US" sz="2400" dirty="0"/>
              <a:t>Lead Statistician– </a:t>
            </a:r>
            <a:r>
              <a:rPr lang="en-US" sz="2400" i="1" dirty="0"/>
              <a:t>Mary Redman, PhD</a:t>
            </a:r>
          </a:p>
          <a:p>
            <a:r>
              <a:rPr lang="en-US" sz="2400" dirty="0"/>
              <a:t>Data Coordinator– </a:t>
            </a:r>
            <a:r>
              <a:rPr lang="en-US" sz="2400" i="1" dirty="0"/>
              <a:t>Louise Highleyman</a:t>
            </a:r>
          </a:p>
          <a:p>
            <a:r>
              <a:rPr lang="en-US" sz="2400" dirty="0"/>
              <a:t>Protocol Project Manager– </a:t>
            </a:r>
            <a:r>
              <a:rPr lang="en-US" sz="2400" i="1" dirty="0"/>
              <a:t>Jennifer Beeler, MA</a:t>
            </a:r>
          </a:p>
        </p:txBody>
      </p:sp>
    </p:spTree>
    <p:extLst>
      <p:ext uri="{BB962C8B-B14F-4D97-AF65-F5344CB8AC3E}">
        <p14:creationId xmlns:p14="http://schemas.microsoft.com/office/powerpoint/2010/main" val="1160209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a:xfrm>
            <a:off x="1097280" y="866723"/>
            <a:ext cx="10058400" cy="3566160"/>
          </a:xfrm>
        </p:spPr>
        <p:txBody>
          <a:bodyPr/>
          <a:lstStyle/>
          <a:p>
            <a:r>
              <a:rPr lang="en-US" dirty="0"/>
              <a:t>The Future of </a:t>
            </a:r>
            <a:br>
              <a:rPr lang="en-US" dirty="0"/>
            </a:br>
            <a:r>
              <a:rPr lang="en-US" dirty="0"/>
              <a:t>Lung-MAP </a:t>
            </a:r>
            <a:br>
              <a:rPr lang="en-US" dirty="0"/>
            </a:br>
            <a:r>
              <a:rPr lang="en-US" sz="6600" dirty="0"/>
              <a:t>(NGS Platform Expansion)</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a:xfrm>
            <a:off x="1097280" y="4571031"/>
            <a:ext cx="10058400" cy="1420246"/>
          </a:xfrm>
        </p:spPr>
        <p:txBody>
          <a:bodyPr>
            <a:normAutofit/>
          </a:bodyPr>
          <a:lstStyle/>
          <a:p>
            <a:r>
              <a:rPr lang="en-US" sz="2000" dirty="0"/>
              <a:t>Hossein Borghaei, Do, MS, LungMAP Chair (ECOG-ACRIN)</a:t>
            </a:r>
          </a:p>
          <a:p>
            <a:r>
              <a:rPr lang="en-US" sz="2000" dirty="0"/>
              <a:t>Karen Reckamp, MD, MS, LUNGMAP vice chair (SWOG)</a:t>
            </a:r>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5016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7B58-AB27-49B9-965A-8E1901711959}"/>
              </a:ext>
            </a:extLst>
          </p:cNvPr>
          <p:cNvSpPr>
            <a:spLocks noGrp="1"/>
          </p:cNvSpPr>
          <p:nvPr>
            <p:ph type="ctrTitle"/>
          </p:nvPr>
        </p:nvSpPr>
        <p:spPr/>
        <p:txBody>
          <a:bodyPr>
            <a:normAutofit/>
          </a:bodyPr>
          <a:lstStyle/>
          <a:p>
            <a:r>
              <a:rPr lang="en-US" dirty="0"/>
              <a:t>Lung-MAP Translational Medicine</a:t>
            </a:r>
          </a:p>
        </p:txBody>
      </p:sp>
      <p:sp>
        <p:nvSpPr>
          <p:cNvPr id="3" name="Subtitle 2">
            <a:extLst>
              <a:ext uri="{FF2B5EF4-FFF2-40B4-BE49-F238E27FC236}">
                <a16:creationId xmlns:a16="http://schemas.microsoft.com/office/drawing/2014/main" id="{6E4986C1-26C2-4D74-A999-AD76ACA612F8}"/>
              </a:ext>
            </a:extLst>
          </p:cNvPr>
          <p:cNvSpPr>
            <a:spLocks noGrp="1"/>
          </p:cNvSpPr>
          <p:nvPr>
            <p:ph type="subTitle" idx="1"/>
          </p:nvPr>
        </p:nvSpPr>
        <p:spPr/>
        <p:txBody>
          <a:bodyPr>
            <a:normAutofit fontScale="85000" lnSpcReduction="20000"/>
          </a:bodyPr>
          <a:lstStyle/>
          <a:p>
            <a:r>
              <a:rPr lang="en-US" sz="2800" dirty="0"/>
              <a:t>David Kozono, Md, PhD</a:t>
            </a:r>
          </a:p>
          <a:p>
            <a:r>
              <a:rPr lang="en-US" sz="2000" dirty="0"/>
              <a:t>Translational Medicine  &amp; Scientific Leadership Committee Chair</a:t>
            </a:r>
          </a:p>
          <a:p>
            <a:r>
              <a:rPr lang="en-US" sz="2000" dirty="0"/>
              <a:t>Alliance</a:t>
            </a:r>
          </a:p>
        </p:txBody>
      </p:sp>
    </p:spTree>
    <p:extLst>
      <p:ext uri="{BB962C8B-B14F-4D97-AF65-F5344CB8AC3E}">
        <p14:creationId xmlns:p14="http://schemas.microsoft.com/office/powerpoint/2010/main" val="1454034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normAutofit/>
          </a:bodyPr>
          <a:lstStyle/>
          <a:p>
            <a:r>
              <a:rPr lang="en-US" sz="4400" dirty="0"/>
              <a:t>Disclosures</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rmAutofit/>
          </a:bodyPr>
          <a:lstStyle/>
          <a:p>
            <a:r>
              <a:rPr lang="en-US" sz="2800" dirty="0"/>
              <a:t>No relevant disclosures for this presentation</a:t>
            </a:r>
          </a:p>
          <a:p>
            <a:r>
              <a:rPr lang="en-US" sz="2800" dirty="0"/>
              <a:t>Genentech/Roche, consultancy</a:t>
            </a:r>
          </a:p>
        </p:txBody>
      </p:sp>
    </p:spTree>
    <p:extLst>
      <p:ext uri="{BB962C8B-B14F-4D97-AF65-F5344CB8AC3E}">
        <p14:creationId xmlns:p14="http://schemas.microsoft.com/office/powerpoint/2010/main" val="421171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23400-4E91-D997-5C0D-4445D86B16A8}"/>
              </a:ext>
            </a:extLst>
          </p:cNvPr>
          <p:cNvSpPr>
            <a:spLocks noGrp="1"/>
          </p:cNvSpPr>
          <p:nvPr>
            <p:ph type="title"/>
          </p:nvPr>
        </p:nvSpPr>
        <p:spPr>
          <a:xfrm>
            <a:off x="609599" y="36083"/>
            <a:ext cx="11336215" cy="1456386"/>
          </a:xfrm>
        </p:spPr>
        <p:txBody>
          <a:bodyPr>
            <a:normAutofit/>
          </a:bodyPr>
          <a:lstStyle/>
          <a:p>
            <a:pPr>
              <a:lnSpc>
                <a:spcPct val="100000"/>
              </a:lnSpc>
            </a:pPr>
            <a:r>
              <a:rPr lang="en-US" sz="4400" dirty="0"/>
              <a:t>Expanding LUNGMAP to allow other NGS platforms</a:t>
            </a:r>
          </a:p>
        </p:txBody>
      </p:sp>
      <p:sp>
        <p:nvSpPr>
          <p:cNvPr id="3" name="Content Placeholder 2">
            <a:extLst>
              <a:ext uri="{FF2B5EF4-FFF2-40B4-BE49-F238E27FC236}">
                <a16:creationId xmlns:a16="http://schemas.microsoft.com/office/drawing/2014/main" id="{13EBBF0E-0B45-98D9-64E5-CC5C98253448}"/>
              </a:ext>
            </a:extLst>
          </p:cNvPr>
          <p:cNvSpPr>
            <a:spLocks noGrp="1"/>
          </p:cNvSpPr>
          <p:nvPr>
            <p:ph idx="1"/>
          </p:nvPr>
        </p:nvSpPr>
        <p:spPr/>
        <p:txBody>
          <a:bodyPr>
            <a:normAutofit/>
          </a:bodyPr>
          <a:lstStyle/>
          <a:p>
            <a:pPr>
              <a:lnSpc>
                <a:spcPct val="100000"/>
              </a:lnSpc>
            </a:pPr>
            <a:r>
              <a:rPr lang="en-US" sz="2800" dirty="0"/>
              <a:t>In 2014, FoundationOne testing on S1400 provided access to molecular diagnostics for patients who would otherwise not have it</a:t>
            </a:r>
          </a:p>
          <a:p>
            <a:pPr>
              <a:lnSpc>
                <a:spcPct val="100000"/>
              </a:lnSpc>
            </a:pPr>
            <a:r>
              <a:rPr lang="en-US" sz="2800" dirty="0"/>
              <a:t>In 2023, patients with advanced NSCLC frequently have testing performed by a variety of commercial and academic NGS platforms</a:t>
            </a:r>
          </a:p>
          <a:p>
            <a:pPr lvl="1">
              <a:lnSpc>
                <a:spcPct val="100000"/>
              </a:lnSpc>
              <a:buFont typeface="Courier New" panose="02070309020205020404" pitchFamily="49" charset="0"/>
              <a:buChar char="o"/>
            </a:pPr>
            <a:r>
              <a:rPr lang="en-US" sz="2400" dirty="0"/>
              <a:t>Requirement for F1CDx testing is increasingly becoming a barrier to identification of patients for sub-studies, particularly those with rare biomarkers</a:t>
            </a:r>
          </a:p>
          <a:p>
            <a:pPr lvl="1">
              <a:lnSpc>
                <a:spcPct val="100000"/>
              </a:lnSpc>
              <a:buFont typeface="Courier New" panose="02070309020205020404" pitchFamily="49" charset="0"/>
              <a:buChar char="o"/>
            </a:pPr>
            <a:r>
              <a:rPr lang="en-US" sz="2400" dirty="0"/>
              <a:t>Central testing with a single platform will likely remain essential for registrational studies and beneficial for correlative science</a:t>
            </a:r>
          </a:p>
        </p:txBody>
      </p:sp>
    </p:spTree>
    <p:extLst>
      <p:ext uri="{BB962C8B-B14F-4D97-AF65-F5344CB8AC3E}">
        <p14:creationId xmlns:p14="http://schemas.microsoft.com/office/powerpoint/2010/main" val="2585204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B8FB-9AD8-F60B-3C25-06D973DBACCA}"/>
              </a:ext>
            </a:extLst>
          </p:cNvPr>
          <p:cNvSpPr>
            <a:spLocks noGrp="1"/>
          </p:cNvSpPr>
          <p:nvPr>
            <p:ph type="title"/>
          </p:nvPr>
        </p:nvSpPr>
        <p:spPr/>
        <p:txBody>
          <a:bodyPr>
            <a:normAutofit/>
          </a:bodyPr>
          <a:lstStyle/>
          <a:p>
            <a:pPr>
              <a:lnSpc>
                <a:spcPct val="100000"/>
              </a:lnSpc>
            </a:pPr>
            <a:r>
              <a:rPr lang="en-US" sz="4400" dirty="0"/>
              <a:t>Which tests for LUNGMAP?</a:t>
            </a:r>
          </a:p>
        </p:txBody>
      </p:sp>
      <p:sp>
        <p:nvSpPr>
          <p:cNvPr id="3" name="Content Placeholder 2">
            <a:extLst>
              <a:ext uri="{FF2B5EF4-FFF2-40B4-BE49-F238E27FC236}">
                <a16:creationId xmlns:a16="http://schemas.microsoft.com/office/drawing/2014/main" id="{0F0C1A8B-AF64-3B08-0E39-15AD5822B148}"/>
              </a:ext>
            </a:extLst>
          </p:cNvPr>
          <p:cNvSpPr>
            <a:spLocks noGrp="1"/>
          </p:cNvSpPr>
          <p:nvPr>
            <p:ph idx="1"/>
          </p:nvPr>
        </p:nvSpPr>
        <p:spPr/>
        <p:txBody>
          <a:bodyPr>
            <a:normAutofit/>
          </a:bodyPr>
          <a:lstStyle/>
          <a:p>
            <a:pPr>
              <a:lnSpc>
                <a:spcPct val="100000"/>
              </a:lnSpc>
            </a:pPr>
            <a:r>
              <a:rPr lang="en-US" sz="3200" dirty="0"/>
              <a:t>Potentially any CLIA certified test that is sufficiently broad</a:t>
            </a:r>
          </a:p>
          <a:p>
            <a:pPr lvl="1">
              <a:lnSpc>
                <a:spcPct val="100000"/>
              </a:lnSpc>
              <a:buFont typeface="Courier New" panose="02070309020205020404" pitchFamily="49" charset="0"/>
              <a:buChar char="o"/>
            </a:pPr>
            <a:r>
              <a:rPr lang="en-US" sz="2800" dirty="0"/>
              <a:t>Definition of “sufficiently broad”</a:t>
            </a:r>
          </a:p>
          <a:p>
            <a:pPr lvl="2">
              <a:lnSpc>
                <a:spcPct val="100000"/>
              </a:lnSpc>
              <a:buFont typeface="Wingdings" panose="05000000000000000000" pitchFamily="2" charset="2"/>
              <a:buChar char="§"/>
            </a:pPr>
            <a:r>
              <a:rPr lang="en-US" sz="2400" dirty="0"/>
              <a:t>Inclusion of all LUNGMAP tumor genetic alterations of interest</a:t>
            </a:r>
          </a:p>
          <a:p>
            <a:pPr lvl="3">
              <a:lnSpc>
                <a:spcPct val="100000"/>
              </a:lnSpc>
              <a:buFont typeface="Wingdings" panose="05000000000000000000" pitchFamily="2" charset="2"/>
              <a:buChar char="Ø"/>
            </a:pPr>
            <a:r>
              <a:rPr lang="en-US" sz="2200" dirty="0"/>
              <a:t>EGFR, ALK, ROS1, BRAF, RET, NTRK, KRAS, HER2, MET, TP53, STK11, KEAP1, NFE2L2, CUL3</a:t>
            </a:r>
          </a:p>
          <a:p>
            <a:pPr lvl="3">
              <a:lnSpc>
                <a:spcPct val="100000"/>
              </a:lnSpc>
              <a:buFont typeface="Wingdings" panose="05000000000000000000" pitchFamily="2" charset="2"/>
              <a:buChar char="Ø"/>
            </a:pPr>
            <a:r>
              <a:rPr lang="en-US" sz="2200" dirty="0"/>
              <a:t>Typically included in oncology-focused panels of ≥ 150 genes, or whole exome</a:t>
            </a:r>
          </a:p>
          <a:p>
            <a:pPr lvl="2">
              <a:lnSpc>
                <a:spcPct val="100000"/>
              </a:lnSpc>
              <a:buFont typeface="Wingdings" panose="05000000000000000000" pitchFamily="2" charset="2"/>
              <a:buChar char="§"/>
            </a:pPr>
            <a:r>
              <a:rPr lang="en-US" sz="2400" dirty="0"/>
              <a:t>Sufficient to calculate TMB</a:t>
            </a:r>
          </a:p>
          <a:p>
            <a:pPr lvl="1">
              <a:lnSpc>
                <a:spcPct val="100000"/>
              </a:lnSpc>
              <a:buFont typeface="Courier New" panose="02070309020205020404" pitchFamily="49" charset="0"/>
              <a:buChar char="o"/>
            </a:pPr>
            <a:r>
              <a:rPr lang="en-US" sz="2800" dirty="0"/>
              <a:t>Real-time qualification of new CLIA tests by</a:t>
            </a:r>
            <a:r>
              <a:rPr lang="en-US" sz="2400" dirty="0"/>
              <a:t> TM committee members</a:t>
            </a:r>
          </a:p>
        </p:txBody>
      </p:sp>
    </p:spTree>
    <p:extLst>
      <p:ext uri="{BB962C8B-B14F-4D97-AF65-F5344CB8AC3E}">
        <p14:creationId xmlns:p14="http://schemas.microsoft.com/office/powerpoint/2010/main" val="235555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Publications in 2023</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rmAutofit/>
          </a:bodyPr>
          <a:lstStyle/>
          <a:p>
            <a:pPr marL="342900" marR="0" lvl="0" indent="-342900">
              <a:spcBef>
                <a:spcPts val="0"/>
              </a:spcBef>
              <a:spcAft>
                <a:spcPts val="1800"/>
              </a:spcAft>
              <a:buFont typeface="+mj-lt"/>
              <a:buAutoNum type="arabicPeriod"/>
            </a:pPr>
            <a:r>
              <a:rPr lang="en-US" sz="1800" dirty="0">
                <a:solidFill>
                  <a:srgbClr val="212121"/>
                </a:solidFill>
                <a:effectLst/>
                <a:ea typeface="Times New Roman" panose="02020603050405020304" pitchFamily="18" charset="0"/>
              </a:rPr>
              <a:t>Unger JM, Qian L, Redman MW, et al. </a:t>
            </a:r>
            <a:r>
              <a:rPr lang="en-US" sz="1800" dirty="0">
                <a:solidFill>
                  <a:srgbClr val="0070C0"/>
                </a:solidFill>
                <a:effectLst/>
                <a:ea typeface="Times New Roman" panose="02020603050405020304" pitchFamily="18" charset="0"/>
              </a:rPr>
              <a:t>Quality-of-life outcomes and risk prediction for patients randomized to nivolumab plus ipilimumab vs nivolumab on LungMAP-S1400I</a:t>
            </a:r>
            <a:r>
              <a:rPr lang="en-US" sz="1800" dirty="0">
                <a:solidFill>
                  <a:srgbClr val="212121"/>
                </a:solidFill>
                <a:effectLst/>
                <a:ea typeface="Times New Roman" panose="02020603050405020304" pitchFamily="18" charset="0"/>
              </a:rPr>
              <a:t>. J Natl Cancer Inst. 2023 Apr 11;115(4):437-446. </a:t>
            </a:r>
            <a:r>
              <a:rPr lang="en-US" sz="1800" dirty="0" err="1">
                <a:solidFill>
                  <a:srgbClr val="212121"/>
                </a:solidFill>
                <a:effectLst/>
                <a:ea typeface="Times New Roman" panose="02020603050405020304" pitchFamily="18" charset="0"/>
              </a:rPr>
              <a:t>doi</a:t>
            </a:r>
            <a:r>
              <a:rPr lang="en-US" sz="1800" dirty="0">
                <a:solidFill>
                  <a:srgbClr val="212121"/>
                </a:solidFill>
                <a:effectLst/>
                <a:ea typeface="Times New Roman" panose="02020603050405020304" pitchFamily="18" charset="0"/>
              </a:rPr>
              <a:t>: 10.1093/</a:t>
            </a:r>
            <a:r>
              <a:rPr lang="en-US" sz="1800" dirty="0" err="1">
                <a:solidFill>
                  <a:srgbClr val="212121"/>
                </a:solidFill>
                <a:effectLst/>
                <a:ea typeface="Times New Roman" panose="02020603050405020304" pitchFamily="18" charset="0"/>
              </a:rPr>
              <a:t>jnci</a:t>
            </a:r>
            <a:r>
              <a:rPr lang="en-US" sz="1800" dirty="0">
                <a:solidFill>
                  <a:srgbClr val="212121"/>
                </a:solidFill>
                <a:effectLst/>
                <a:ea typeface="Times New Roman" panose="02020603050405020304" pitchFamily="18" charset="0"/>
              </a:rPr>
              <a:t>/djad003. PMID: 36625510; PMCID: PMC10086628. </a:t>
            </a:r>
            <a:endParaRPr lang="en-US" sz="1800" dirty="0">
              <a:effectLst/>
              <a:ea typeface="Times New Roman" panose="02020603050405020304" pitchFamily="18" charset="0"/>
            </a:endParaRPr>
          </a:p>
          <a:p>
            <a:pPr marL="342900" marR="0" lvl="0" indent="-342900">
              <a:spcBef>
                <a:spcPts val="0"/>
              </a:spcBef>
              <a:spcAft>
                <a:spcPts val="1800"/>
              </a:spcAft>
              <a:buFont typeface="+mj-lt"/>
              <a:buAutoNum type="arabicPeriod"/>
            </a:pPr>
            <a:r>
              <a:rPr lang="en-US" sz="1800" dirty="0">
                <a:solidFill>
                  <a:srgbClr val="212121"/>
                </a:solidFill>
                <a:effectLst/>
                <a:ea typeface="Times New Roman" panose="02020603050405020304" pitchFamily="18" charset="0"/>
              </a:rPr>
              <a:t>Lee SM, Fan W, Wang A, et al. </a:t>
            </a:r>
            <a:r>
              <a:rPr lang="en-US" sz="1800" dirty="0">
                <a:solidFill>
                  <a:srgbClr val="0070C0"/>
                </a:solidFill>
                <a:effectLst/>
                <a:ea typeface="Times New Roman" panose="02020603050405020304" pitchFamily="18" charset="0"/>
              </a:rPr>
              <a:t>Novel Approaches for Dynamic Visualization of Adverse Event Data in Oncology Clinical Trials: A Case Study Using Immunotherapy Trial S1400-I (SWOG). </a:t>
            </a:r>
            <a:r>
              <a:rPr lang="en-US" sz="1800" dirty="0">
                <a:solidFill>
                  <a:srgbClr val="212121"/>
                </a:solidFill>
                <a:effectLst/>
                <a:ea typeface="Times New Roman" panose="02020603050405020304" pitchFamily="18" charset="0"/>
              </a:rPr>
              <a:t>JCO Clin Cancer Inform. 2023 Apr;7:e2200165. </a:t>
            </a:r>
            <a:r>
              <a:rPr lang="en-US" sz="1800" dirty="0" err="1">
                <a:solidFill>
                  <a:srgbClr val="212121"/>
                </a:solidFill>
                <a:effectLst/>
                <a:ea typeface="Times New Roman" panose="02020603050405020304" pitchFamily="18" charset="0"/>
              </a:rPr>
              <a:t>doi</a:t>
            </a:r>
            <a:r>
              <a:rPr lang="en-US" sz="1800" dirty="0">
                <a:solidFill>
                  <a:srgbClr val="212121"/>
                </a:solidFill>
                <a:effectLst/>
                <a:ea typeface="Times New Roman" panose="02020603050405020304" pitchFamily="18" charset="0"/>
              </a:rPr>
              <a:t>: 10.1200/CCI.22.00165. PMID: 37084329; PMCID: PMC10281446.</a:t>
            </a:r>
            <a:endParaRPr lang="en-US" sz="1800" dirty="0">
              <a:effectLst/>
              <a:ea typeface="Times New Roman" panose="02020603050405020304" pitchFamily="18" charset="0"/>
            </a:endParaRPr>
          </a:p>
          <a:p>
            <a:pPr marL="342900" marR="0" lvl="0" indent="-342900">
              <a:spcBef>
                <a:spcPts val="0"/>
              </a:spcBef>
              <a:spcAft>
                <a:spcPts val="1800"/>
              </a:spcAft>
              <a:buFont typeface="+mj-lt"/>
              <a:buAutoNum type="arabicPeriod"/>
            </a:pPr>
            <a:r>
              <a:rPr lang="en-US" sz="1800" dirty="0">
                <a:solidFill>
                  <a:srgbClr val="000000"/>
                </a:solidFill>
                <a:effectLst/>
                <a:ea typeface="Times New Roman" panose="02020603050405020304" pitchFamily="18" charset="0"/>
                <a:cs typeface="Times New Roman" panose="02020603050405020304" pitchFamily="18" charset="0"/>
              </a:rPr>
              <a:t>Vaidya R, Unger JM, Qian L, et al. </a:t>
            </a:r>
            <a:r>
              <a:rPr lang="en-US" sz="1800" dirty="0">
                <a:solidFill>
                  <a:srgbClr val="0070C0"/>
                </a:solidFill>
                <a:effectLst/>
                <a:ea typeface="Times New Roman" panose="02020603050405020304" pitchFamily="18" charset="0"/>
                <a:cs typeface="Times New Roman" panose="02020603050405020304" pitchFamily="18" charset="0"/>
              </a:rPr>
              <a:t>Representativeness of Patients Enrolled in the Lung Cancer Master Protocol Lung-MAP</a:t>
            </a:r>
            <a:r>
              <a:rPr lang="en-US" sz="1800" dirty="0">
                <a:solidFill>
                  <a:srgbClr val="0070C0"/>
                </a:solidFill>
                <a:effectLst/>
                <a:ea typeface="Times New Roman" panose="02020603050405020304" pitchFamily="18" charset="0"/>
              </a:rPr>
              <a:t> </a:t>
            </a:r>
            <a:r>
              <a:rPr lang="en-US" sz="1800" dirty="0">
                <a:solidFill>
                  <a:srgbClr val="000000"/>
                </a:solidFill>
                <a:effectLst/>
                <a:ea typeface="Times New Roman" panose="02020603050405020304" pitchFamily="18" charset="0"/>
                <a:cs typeface="Times New Roman" panose="02020603050405020304" pitchFamily="18" charset="0"/>
              </a:rPr>
              <a:t>JCO Precis Oncol. 2023 Sep;7:e2300218. </a:t>
            </a:r>
            <a:r>
              <a:rPr lang="en-US" sz="1800" dirty="0" err="1">
                <a:solidFill>
                  <a:srgbClr val="000000"/>
                </a:solidFill>
                <a:effectLst/>
                <a:ea typeface="Times New Roman" panose="02020603050405020304" pitchFamily="18" charset="0"/>
                <a:cs typeface="Times New Roman" panose="02020603050405020304" pitchFamily="18" charset="0"/>
              </a:rPr>
              <a:t>doi</a:t>
            </a:r>
            <a:r>
              <a:rPr lang="en-US" sz="1800" dirty="0">
                <a:solidFill>
                  <a:srgbClr val="000000"/>
                </a:solidFill>
                <a:effectLst/>
                <a:ea typeface="Times New Roman" panose="02020603050405020304" pitchFamily="18" charset="0"/>
                <a:cs typeface="Times New Roman" panose="02020603050405020304" pitchFamily="18" charset="0"/>
              </a:rPr>
              <a:t>: 10.1200/PO.23.00218.PMID: 37677122 </a:t>
            </a:r>
            <a:endParaRPr lang="en-US" sz="1800" dirty="0">
              <a:effectLst/>
              <a:ea typeface="Times New Roman" panose="02020603050405020304" pitchFamily="18" charset="0"/>
            </a:endParaRPr>
          </a:p>
          <a:p>
            <a:pPr marL="342900" marR="0" lvl="0" indent="-342900">
              <a:spcBef>
                <a:spcPts val="0"/>
              </a:spcBef>
              <a:spcAft>
                <a:spcPts val="1800"/>
              </a:spcAft>
              <a:buFont typeface="+mj-lt"/>
              <a:buAutoNum type="arabicPeriod"/>
            </a:pPr>
            <a:r>
              <a:rPr lang="en-US" sz="1800" dirty="0">
                <a:solidFill>
                  <a:srgbClr val="000000"/>
                </a:solidFill>
                <a:effectLst/>
                <a:ea typeface="Times New Roman" panose="02020603050405020304" pitchFamily="18" charset="0"/>
                <a:cs typeface="Times New Roman" panose="02020603050405020304" pitchFamily="18" charset="0"/>
              </a:rPr>
              <a:t>Parra E, Zhang J, </a:t>
            </a:r>
            <a:r>
              <a:rPr lang="en-US" sz="1800" dirty="0" err="1">
                <a:solidFill>
                  <a:srgbClr val="000000"/>
                </a:solidFill>
                <a:effectLst/>
                <a:ea typeface="Times New Roman" panose="02020603050405020304" pitchFamily="18" charset="0"/>
                <a:cs typeface="Times New Roman" panose="02020603050405020304" pitchFamily="18" charset="0"/>
              </a:rPr>
              <a:t>Duose</a:t>
            </a:r>
            <a:r>
              <a:rPr lang="en-US" sz="1800" dirty="0">
                <a:solidFill>
                  <a:srgbClr val="000000"/>
                </a:solidFill>
                <a:effectLst/>
                <a:ea typeface="Times New Roman" panose="02020603050405020304" pitchFamily="18" charset="0"/>
                <a:cs typeface="Times New Roman" panose="02020603050405020304" pitchFamily="18" charset="0"/>
              </a:rPr>
              <a:t> DY, et. al. </a:t>
            </a:r>
            <a:r>
              <a:rPr lang="en-US" sz="1800" dirty="0">
                <a:solidFill>
                  <a:srgbClr val="0070C0"/>
                </a:solidFill>
                <a:effectLst/>
                <a:ea typeface="Times New Roman" panose="02020603050405020304" pitchFamily="18" charset="0"/>
                <a:cs typeface="Times New Roman" panose="02020603050405020304" pitchFamily="18" charset="0"/>
              </a:rPr>
              <a:t>Multi-omics analysis reveals immune features associated with immunotherapy benefit in squamous cell lung cancer patients from Phase III Lung-MAP S1400I trial. </a:t>
            </a:r>
            <a:r>
              <a:rPr lang="en-US" sz="1800" dirty="0">
                <a:solidFill>
                  <a:srgbClr val="000000"/>
                </a:solidFill>
                <a:effectLst/>
                <a:ea typeface="Times New Roman" panose="02020603050405020304" pitchFamily="18" charset="0"/>
                <a:cs typeface="Times New Roman" panose="02020603050405020304" pitchFamily="18" charset="0"/>
              </a:rPr>
              <a:t>In Press Clinical Cancer Research. </a:t>
            </a:r>
            <a:endParaRPr lang="en-US" sz="1800" dirty="0">
              <a:effectLst/>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060510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B73F-18DC-7473-EE98-66CD24B8782A}"/>
              </a:ext>
            </a:extLst>
          </p:cNvPr>
          <p:cNvSpPr>
            <a:spLocks noGrp="1"/>
          </p:cNvSpPr>
          <p:nvPr>
            <p:ph type="title"/>
          </p:nvPr>
        </p:nvSpPr>
        <p:spPr/>
        <p:txBody>
          <a:bodyPr>
            <a:normAutofit/>
          </a:bodyPr>
          <a:lstStyle/>
          <a:p>
            <a:pPr>
              <a:lnSpc>
                <a:spcPct val="100000"/>
              </a:lnSpc>
              <a:tabLst>
                <a:tab pos="2620963" algn="l"/>
              </a:tabLst>
            </a:pPr>
            <a:r>
              <a:rPr lang="en-US" sz="4400" dirty="0"/>
              <a:t>Commercial lab tumor tests meeting criteria</a:t>
            </a:r>
          </a:p>
        </p:txBody>
      </p:sp>
      <p:sp>
        <p:nvSpPr>
          <p:cNvPr id="3" name="Content Placeholder 2">
            <a:extLst>
              <a:ext uri="{FF2B5EF4-FFF2-40B4-BE49-F238E27FC236}">
                <a16:creationId xmlns:a16="http://schemas.microsoft.com/office/drawing/2014/main" id="{AB58CD23-64CE-DA6D-E076-3AF8D43630CC}"/>
              </a:ext>
            </a:extLst>
          </p:cNvPr>
          <p:cNvSpPr>
            <a:spLocks noGrp="1"/>
          </p:cNvSpPr>
          <p:nvPr>
            <p:ph idx="1"/>
          </p:nvPr>
        </p:nvSpPr>
        <p:spPr/>
        <p:txBody>
          <a:bodyPr>
            <a:normAutofit fontScale="77500" lnSpcReduction="20000"/>
          </a:bodyPr>
          <a:lstStyle/>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BostonGene (Tumor Portrait Test)</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Caris Life Sciences (MI Tumor Seek Hybrid)</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Exact Science, Inc. (</a:t>
            </a:r>
            <a:r>
              <a:rPr lang="en-US" sz="2400" dirty="0" err="1">
                <a:effectLst/>
                <a:latin typeface="Arial" panose="020B0604020202020204" pitchFamily="34" charset="0"/>
                <a:ea typeface="Arial" panose="020B0604020202020204" pitchFamily="34" charset="0"/>
              </a:rPr>
              <a:t>OncoExTra</a:t>
            </a:r>
            <a:r>
              <a:rPr lang="en-US" sz="2400" dirty="0">
                <a:effectLst/>
                <a:latin typeface="Arial" panose="020B0604020202020204" pitchFamily="34" charset="0"/>
                <a:ea typeface="Arial" panose="020B0604020202020204" pitchFamily="34" charset="0"/>
              </a:rPr>
              <a:t>)</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Foundation Medicine (FoundationOne CDx)</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Genomic Testing Cooperative (Solid Tumor Profile)</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Intermountain Precision Genomics (</a:t>
            </a:r>
            <a:r>
              <a:rPr lang="en-US" sz="2400" dirty="0" err="1">
                <a:effectLst/>
                <a:latin typeface="Arial" panose="020B0604020202020204" pitchFamily="34" charset="0"/>
                <a:ea typeface="Arial" panose="020B0604020202020204" pitchFamily="34" charset="0"/>
              </a:rPr>
              <a:t>TheraMap</a:t>
            </a:r>
            <a:r>
              <a:rPr lang="en-US" sz="2400" dirty="0">
                <a:effectLst/>
                <a:latin typeface="Arial" panose="020B0604020202020204" pitchFamily="34" charset="0"/>
                <a:ea typeface="Arial" panose="020B0604020202020204" pitchFamily="34" charset="0"/>
              </a:rPr>
              <a:t>: Solid Tumor)</a:t>
            </a:r>
          </a:p>
          <a:p>
            <a:pPr marL="0" marR="252095" algn="just">
              <a:lnSpc>
                <a:spcPct val="120000"/>
              </a:lnSpc>
              <a:spcBef>
                <a:spcPts val="0"/>
              </a:spcBef>
              <a:spcAft>
                <a:spcPts val="0"/>
              </a:spcAft>
            </a:pPr>
            <a:r>
              <a:rPr lang="en-US" sz="2400" dirty="0" err="1">
                <a:effectLst/>
                <a:latin typeface="Arial" panose="020B0604020202020204" pitchFamily="34" charset="0"/>
                <a:ea typeface="Arial" panose="020B0604020202020204" pitchFamily="34" charset="0"/>
              </a:rPr>
              <a:t>NeoGenomics</a:t>
            </a:r>
            <a:r>
              <a:rPr lang="en-US" sz="2400" dirty="0">
                <a:effectLst/>
                <a:latin typeface="Arial" panose="020B0604020202020204" pitchFamily="34" charset="0"/>
                <a:ea typeface="Arial" panose="020B0604020202020204" pitchFamily="34" charset="0"/>
              </a:rPr>
              <a:t> Laboratories (Neo Comprehensive – Solid Tumor)</a:t>
            </a:r>
          </a:p>
          <a:p>
            <a:pPr marL="0" marR="252095" algn="just">
              <a:lnSpc>
                <a:spcPct val="120000"/>
              </a:lnSpc>
              <a:spcBef>
                <a:spcPts val="0"/>
              </a:spcBef>
              <a:spcAft>
                <a:spcPts val="0"/>
              </a:spcAft>
            </a:pPr>
            <a:r>
              <a:rPr lang="en-US" sz="2400" dirty="0" err="1">
                <a:effectLst/>
                <a:latin typeface="Arial" panose="020B0604020202020204" pitchFamily="34" charset="0"/>
                <a:ea typeface="Arial" panose="020B0604020202020204" pitchFamily="34" charset="0"/>
              </a:rPr>
              <a:t>PathGroup</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SmartGenomics</a:t>
            </a:r>
            <a:r>
              <a:rPr lang="en-US" sz="2400" dirty="0">
                <a:effectLst/>
                <a:latin typeface="Arial" panose="020B0604020202020204" pitchFamily="34" charset="0"/>
                <a:ea typeface="Arial" panose="020B0604020202020204" pitchFamily="34" charset="0"/>
              </a:rPr>
              <a:t> Complete)</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Quest Diagnostics Inc. (Solid Tumor Expanded Panel)</a:t>
            </a:r>
          </a:p>
          <a:p>
            <a:pPr marL="0" marR="252095" algn="just">
              <a:lnSpc>
                <a:spcPct val="120000"/>
              </a:lnSpc>
              <a:spcBef>
                <a:spcPts val="0"/>
              </a:spcBef>
              <a:spcAft>
                <a:spcPts val="0"/>
              </a:spcAft>
            </a:pPr>
            <a:r>
              <a:rPr lang="en-US" sz="2400" dirty="0" err="1">
                <a:effectLst/>
                <a:latin typeface="Arial" panose="020B0604020202020204" pitchFamily="34" charset="0"/>
                <a:ea typeface="Arial" panose="020B0604020202020204" pitchFamily="34" charset="0"/>
              </a:rPr>
              <a:t>siParadigm</a:t>
            </a:r>
            <a:r>
              <a:rPr lang="en-US" sz="2400" dirty="0">
                <a:effectLst/>
                <a:latin typeface="Arial" panose="020B0604020202020204" pitchFamily="34" charset="0"/>
                <a:ea typeface="Arial" panose="020B0604020202020204" pitchFamily="34" charset="0"/>
              </a:rPr>
              <a:t> Diagnostic Informatics (</a:t>
            </a:r>
            <a:r>
              <a:rPr lang="en-US" sz="2400" dirty="0" err="1">
                <a:effectLst/>
                <a:latin typeface="Arial" panose="020B0604020202020204" pitchFamily="34" charset="0"/>
                <a:ea typeface="Arial" panose="020B0604020202020204" pitchFamily="34" charset="0"/>
              </a:rPr>
              <a:t>siPortfolio</a:t>
            </a:r>
            <a:r>
              <a:rPr lang="en-US" sz="2400" dirty="0">
                <a:effectLst/>
                <a:latin typeface="Arial" panose="020B0604020202020204" pitchFamily="34" charset="0"/>
                <a:ea typeface="Arial" panose="020B0604020202020204" pitchFamily="34" charset="0"/>
              </a:rPr>
              <a:t>, Comprehensive NGS)</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Strata Oncology (Strata Select)</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Tempus (</a:t>
            </a:r>
            <a:r>
              <a:rPr lang="en-US" sz="2400" dirty="0" err="1">
                <a:effectLst/>
                <a:latin typeface="Arial" panose="020B0604020202020204" pitchFamily="34" charset="0"/>
                <a:ea typeface="Arial" panose="020B0604020202020204" pitchFamily="34" charset="0"/>
              </a:rPr>
              <a:t>xT</a:t>
            </a:r>
            <a:r>
              <a:rPr lang="en-US" sz="2400" dirty="0">
                <a:effectLst/>
                <a:latin typeface="Arial" panose="020B0604020202020204" pitchFamily="34" charset="0"/>
                <a:ea typeface="Arial" panose="020B0604020202020204" pitchFamily="34" charset="0"/>
              </a:rPr>
              <a:t> Solid Tumor)</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The Jackson Laboratory (SOMASEQ)</a:t>
            </a:r>
          </a:p>
        </p:txBody>
      </p:sp>
      <p:pic>
        <p:nvPicPr>
          <p:cNvPr id="3074" name="Picture 2" descr="Genetic-testing-Panels-WES-WGS">
            <a:extLst>
              <a:ext uri="{FF2B5EF4-FFF2-40B4-BE49-F238E27FC236}">
                <a16:creationId xmlns:a16="http://schemas.microsoft.com/office/drawing/2014/main" id="{3C332A77-2375-8A1A-3C4E-1CF68EEDE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3317" y="1690688"/>
            <a:ext cx="3970483" cy="153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92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9CED-1C47-D2BA-FEE1-1A47B6D680C9}"/>
              </a:ext>
            </a:extLst>
          </p:cNvPr>
          <p:cNvSpPr>
            <a:spLocks noGrp="1"/>
          </p:cNvSpPr>
          <p:nvPr>
            <p:ph type="title"/>
          </p:nvPr>
        </p:nvSpPr>
        <p:spPr/>
        <p:txBody>
          <a:bodyPr>
            <a:normAutofit/>
          </a:bodyPr>
          <a:lstStyle/>
          <a:p>
            <a:pPr>
              <a:lnSpc>
                <a:spcPct val="100000"/>
              </a:lnSpc>
            </a:pPr>
            <a:r>
              <a:rPr lang="en-US" sz="4400" dirty="0"/>
              <a:t>Academic lab tumor tests</a:t>
            </a:r>
          </a:p>
        </p:txBody>
      </p:sp>
      <p:sp>
        <p:nvSpPr>
          <p:cNvPr id="3" name="Content Placeholder 2">
            <a:extLst>
              <a:ext uri="{FF2B5EF4-FFF2-40B4-BE49-F238E27FC236}">
                <a16:creationId xmlns:a16="http://schemas.microsoft.com/office/drawing/2014/main" id="{7D2C4C2D-C1BE-A719-0DEB-996AB7FE559A}"/>
              </a:ext>
            </a:extLst>
          </p:cNvPr>
          <p:cNvSpPr>
            <a:spLocks noGrp="1"/>
          </p:cNvSpPr>
          <p:nvPr>
            <p:ph idx="1"/>
          </p:nvPr>
        </p:nvSpPr>
        <p:spPr>
          <a:xfrm>
            <a:off x="627186" y="1825625"/>
            <a:ext cx="5257800" cy="4351338"/>
          </a:xfrm>
        </p:spPr>
        <p:txBody>
          <a:bodyPr>
            <a:normAutofit fontScale="92500" lnSpcReduction="20000"/>
          </a:bodyPr>
          <a:lstStyle/>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Augusta University</a:t>
            </a:r>
          </a:p>
          <a:p>
            <a:pPr marR="252095">
              <a:lnSpc>
                <a:spcPct val="120000"/>
              </a:lnSpc>
              <a:spcBef>
                <a:spcPts val="0"/>
              </a:spcBef>
            </a:pPr>
            <a:r>
              <a:rPr lang="en-US" sz="1800" dirty="0">
                <a:effectLst/>
                <a:latin typeface="Arial" panose="020B0604020202020204" pitchFamily="34" charset="0"/>
                <a:ea typeface="Arial" panose="020B0604020202020204" pitchFamily="34" charset="0"/>
              </a:rPr>
              <a:t>Brigham and Women’s Hospital/Dana-Farber Cancer Institute</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Cedars-Sinai Medical Center</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Children’s Hospital of Philadelphia</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City of Hope National Medical Center</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Columbia University</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Frederick National Laboratory for Cancer Research</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Johns Hopkins Genomics</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Knight Diagnostic Laboratories at Oregon Health &amp; Science University</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Massachusetts General Hospital</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Memorial Sloan Kettering Cancer Center</a:t>
            </a:r>
          </a:p>
          <a:p>
            <a:pPr marR="252095">
              <a:lnSpc>
                <a:spcPct val="120000"/>
              </a:lnSpc>
              <a:spcBef>
                <a:spcPts val="0"/>
              </a:spcBef>
              <a:spcAft>
                <a:spcPts val="0"/>
              </a:spcAft>
            </a:pPr>
            <a:r>
              <a:rPr lang="en-US" sz="1800" dirty="0">
                <a:latin typeface="Arial" panose="020B0604020202020204" pitchFamily="34" charset="0"/>
                <a:ea typeface="Arial" panose="020B0604020202020204" pitchFamily="34" charset="0"/>
              </a:rPr>
              <a:t>Moffitt Cancer Center</a:t>
            </a:r>
            <a:endParaRPr lang="en-US" sz="1800" dirty="0">
              <a:effectLst/>
              <a:latin typeface="Arial" panose="020B0604020202020204" pitchFamily="34" charset="0"/>
              <a:ea typeface="Arial" panose="020B0604020202020204" pitchFamily="34" charset="0"/>
            </a:endParaRPr>
          </a:p>
        </p:txBody>
      </p:sp>
      <p:sp>
        <p:nvSpPr>
          <p:cNvPr id="4" name="Content Placeholder 2">
            <a:extLst>
              <a:ext uri="{FF2B5EF4-FFF2-40B4-BE49-F238E27FC236}">
                <a16:creationId xmlns:a16="http://schemas.microsoft.com/office/drawing/2014/main" id="{33C4BAB7-BB92-76B9-B930-4A4F4842D7E3}"/>
              </a:ext>
            </a:extLst>
          </p:cNvPr>
          <p:cNvSpPr txBox="1">
            <a:spLocks/>
          </p:cNvSpPr>
          <p:nvPr/>
        </p:nvSpPr>
        <p:spPr>
          <a:xfrm>
            <a:off x="60960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National Cancer Institute – Laboratory of Pathology</a:t>
            </a: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Providence Genomics</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Stanford Heath Care</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Texas Children’s Hospital</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The University of Texas MD Anderson Cancer Center</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University of California San Francisco</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University of Chicago</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University of Colorado</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University of Illinois Chicago</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University of Michigan</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University of Washington</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Weill Cornell Medicine</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rPr>
              <a:t>Yale University</a:t>
            </a:r>
          </a:p>
        </p:txBody>
      </p:sp>
    </p:spTree>
    <p:extLst>
      <p:ext uri="{BB962C8B-B14F-4D97-AF65-F5344CB8AC3E}">
        <p14:creationId xmlns:p14="http://schemas.microsoft.com/office/powerpoint/2010/main" val="1970082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CB7D4-3A82-A8C7-F140-541C9F9C0649}"/>
              </a:ext>
            </a:extLst>
          </p:cNvPr>
          <p:cNvSpPr>
            <a:spLocks noGrp="1"/>
          </p:cNvSpPr>
          <p:nvPr>
            <p:ph type="title"/>
          </p:nvPr>
        </p:nvSpPr>
        <p:spPr/>
        <p:txBody>
          <a:bodyPr>
            <a:normAutofit/>
          </a:bodyPr>
          <a:lstStyle/>
          <a:p>
            <a:pPr>
              <a:lnSpc>
                <a:spcPct val="100000"/>
              </a:lnSpc>
            </a:pPr>
            <a:r>
              <a:rPr lang="en-US" sz="4400" dirty="0"/>
              <a:t>Circulating tumor (ctDNA) tests for enrollment onto matched sub-studies</a:t>
            </a:r>
          </a:p>
        </p:txBody>
      </p:sp>
      <p:sp>
        <p:nvSpPr>
          <p:cNvPr id="3" name="Content Placeholder 2">
            <a:extLst>
              <a:ext uri="{FF2B5EF4-FFF2-40B4-BE49-F238E27FC236}">
                <a16:creationId xmlns:a16="http://schemas.microsoft.com/office/drawing/2014/main" id="{B603A11A-D722-D7AA-A247-8044E41675D7}"/>
              </a:ext>
            </a:extLst>
          </p:cNvPr>
          <p:cNvSpPr>
            <a:spLocks noGrp="1"/>
          </p:cNvSpPr>
          <p:nvPr>
            <p:ph idx="1"/>
          </p:nvPr>
        </p:nvSpPr>
        <p:spPr>
          <a:xfrm>
            <a:off x="615463" y="1813902"/>
            <a:ext cx="7304904" cy="4351338"/>
          </a:xfrm>
        </p:spPr>
        <p:txBody>
          <a:bodyPr>
            <a:normAutofit lnSpcReduction="10000"/>
          </a:bodyPr>
          <a:lstStyle/>
          <a:p>
            <a:pPr>
              <a:lnSpc>
                <a:spcPct val="110000"/>
              </a:lnSpc>
            </a:pPr>
            <a:r>
              <a:rPr lang="en-US" sz="3000" dirty="0"/>
              <a:t>Based on our work (e.g., Phil Mack et al.), there is sufficient positive percent agreement/predictive value for this</a:t>
            </a:r>
          </a:p>
          <a:p>
            <a:pPr>
              <a:lnSpc>
                <a:spcPct val="110000"/>
              </a:lnSpc>
            </a:pPr>
            <a:r>
              <a:rPr lang="en-US" sz="3000" dirty="0"/>
              <a:t>Negative predictive value depends on tumor fraction of cell free DNA</a:t>
            </a:r>
          </a:p>
          <a:p>
            <a:pPr>
              <a:lnSpc>
                <a:spcPct val="110000"/>
              </a:lnSpc>
            </a:pPr>
            <a:r>
              <a:rPr lang="en-US" sz="3000" dirty="0"/>
              <a:t>Patients with tumors positive for biomarkers for actively enrolling matched sub-studies should ideally not go on an unmatched study</a:t>
            </a:r>
          </a:p>
          <a:p>
            <a:endParaRPr lang="en-US" dirty="0"/>
          </a:p>
        </p:txBody>
      </p:sp>
      <p:sp>
        <p:nvSpPr>
          <p:cNvPr id="6" name="TextBox 5">
            <a:extLst>
              <a:ext uri="{FF2B5EF4-FFF2-40B4-BE49-F238E27FC236}">
                <a16:creationId xmlns:a16="http://schemas.microsoft.com/office/drawing/2014/main" id="{F706FDA7-22B3-EDD5-3D7D-A7735D17881E}"/>
              </a:ext>
            </a:extLst>
          </p:cNvPr>
          <p:cNvSpPr txBox="1"/>
          <p:nvPr/>
        </p:nvSpPr>
        <p:spPr>
          <a:xfrm>
            <a:off x="8853852" y="5567299"/>
            <a:ext cx="20883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Mack et al. WCLC 2020</a:t>
            </a:r>
          </a:p>
        </p:txBody>
      </p:sp>
      <p:pic>
        <p:nvPicPr>
          <p:cNvPr id="7" name="Picture 6">
            <a:extLst>
              <a:ext uri="{FF2B5EF4-FFF2-40B4-BE49-F238E27FC236}">
                <a16:creationId xmlns:a16="http://schemas.microsoft.com/office/drawing/2014/main" id="{8D8291D0-4855-A34C-CD11-F25DD8A9B80E}"/>
              </a:ext>
            </a:extLst>
          </p:cNvPr>
          <p:cNvPicPr>
            <a:picLocks noChangeAspect="1"/>
          </p:cNvPicPr>
          <p:nvPr/>
        </p:nvPicPr>
        <p:blipFill>
          <a:blip r:embed="rId2"/>
          <a:stretch>
            <a:fillRect/>
          </a:stretch>
        </p:blipFill>
        <p:spPr>
          <a:xfrm>
            <a:off x="8921736" y="1375175"/>
            <a:ext cx="1952625" cy="2240756"/>
          </a:xfrm>
          <a:prstGeom prst="rect">
            <a:avLst/>
          </a:prstGeom>
        </p:spPr>
      </p:pic>
      <p:pic>
        <p:nvPicPr>
          <p:cNvPr id="8" name="Picture 7">
            <a:extLst>
              <a:ext uri="{FF2B5EF4-FFF2-40B4-BE49-F238E27FC236}">
                <a16:creationId xmlns:a16="http://schemas.microsoft.com/office/drawing/2014/main" id="{66A38B98-39AC-208A-4EEA-4BE4F09AF1C8}"/>
              </a:ext>
            </a:extLst>
          </p:cNvPr>
          <p:cNvPicPr>
            <a:picLocks noChangeAspect="1"/>
          </p:cNvPicPr>
          <p:nvPr/>
        </p:nvPicPr>
        <p:blipFill>
          <a:blip r:embed="rId3"/>
          <a:stretch>
            <a:fillRect/>
          </a:stretch>
        </p:blipFill>
        <p:spPr>
          <a:xfrm>
            <a:off x="8853852" y="3776620"/>
            <a:ext cx="2088392" cy="1626611"/>
          </a:xfrm>
          <a:prstGeom prst="rect">
            <a:avLst/>
          </a:prstGeom>
        </p:spPr>
      </p:pic>
    </p:spTree>
    <p:extLst>
      <p:ext uri="{BB962C8B-B14F-4D97-AF65-F5344CB8AC3E}">
        <p14:creationId xmlns:p14="http://schemas.microsoft.com/office/powerpoint/2010/main" val="26148262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normAutofit/>
          </a:bodyPr>
          <a:lstStyle/>
          <a:p>
            <a:r>
              <a:rPr lang="en-US" sz="4400" dirty="0"/>
              <a:t>Commercial lab ctDNA tests meeting criteria</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rmAutofit/>
          </a:bodyPr>
          <a:lstStyle/>
          <a:p>
            <a:r>
              <a:rPr lang="en-US" sz="3000" dirty="0"/>
              <a:t>Foundation Medicine (</a:t>
            </a:r>
            <a:r>
              <a:rPr lang="en-US" sz="3000" dirty="0" err="1"/>
              <a:t>FoundationOne</a:t>
            </a:r>
            <a:r>
              <a:rPr lang="en-US" sz="3000" dirty="0"/>
              <a:t> F1LCDx)</a:t>
            </a:r>
          </a:p>
          <a:p>
            <a:r>
              <a:rPr lang="en-US" sz="3000" dirty="0"/>
              <a:t>Guardant (Guardant 360)</a:t>
            </a:r>
          </a:p>
        </p:txBody>
      </p:sp>
    </p:spTree>
    <p:extLst>
      <p:ext uri="{BB962C8B-B14F-4D97-AF65-F5344CB8AC3E}">
        <p14:creationId xmlns:p14="http://schemas.microsoft.com/office/powerpoint/2010/main" val="54876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B8819A-DB56-487C-BDFC-42CFF97F86D3}"/>
              </a:ext>
            </a:extLst>
          </p:cNvPr>
          <p:cNvPicPr>
            <a:picLocks noChangeAspect="1"/>
          </p:cNvPicPr>
          <p:nvPr/>
        </p:nvPicPr>
        <p:blipFill>
          <a:blip r:embed="rId2"/>
          <a:stretch>
            <a:fillRect/>
          </a:stretch>
        </p:blipFill>
        <p:spPr>
          <a:xfrm>
            <a:off x="4225009" y="0"/>
            <a:ext cx="7966991" cy="6858000"/>
          </a:xfrm>
          <a:prstGeom prst="rect">
            <a:avLst/>
          </a:prstGeom>
        </p:spPr>
      </p:pic>
      <p:sp>
        <p:nvSpPr>
          <p:cNvPr id="4" name="Title 3">
            <a:extLst>
              <a:ext uri="{FF2B5EF4-FFF2-40B4-BE49-F238E27FC236}">
                <a16:creationId xmlns:a16="http://schemas.microsoft.com/office/drawing/2014/main" id="{2DC53169-C92A-2D06-96B5-4078A572CBC6}"/>
              </a:ext>
            </a:extLst>
          </p:cNvPr>
          <p:cNvSpPr>
            <a:spLocks noGrp="1"/>
          </p:cNvSpPr>
          <p:nvPr>
            <p:ph type="title"/>
          </p:nvPr>
        </p:nvSpPr>
        <p:spPr>
          <a:xfrm>
            <a:off x="838200" y="-6177"/>
            <a:ext cx="3386809" cy="5010664"/>
          </a:xfrm>
        </p:spPr>
        <p:txBody>
          <a:bodyPr>
            <a:normAutofit/>
          </a:bodyPr>
          <a:lstStyle/>
          <a:p>
            <a:pPr>
              <a:tabLst>
                <a:tab pos="1992313" algn="l"/>
                <a:tab pos="2224088" algn="l"/>
              </a:tabLst>
            </a:pPr>
            <a:r>
              <a:rPr lang="en-US" sz="4400" dirty="0"/>
              <a:t>How to collect data:</a:t>
            </a:r>
            <a:br>
              <a:rPr lang="en-US" sz="4400" dirty="0"/>
            </a:br>
            <a:r>
              <a:rPr lang="en-US" sz="4400" dirty="0"/>
              <a:t>Case Report Form per S2302 Pragmatica-Lung</a:t>
            </a:r>
          </a:p>
        </p:txBody>
      </p:sp>
    </p:spTree>
    <p:extLst>
      <p:ext uri="{BB962C8B-B14F-4D97-AF65-F5344CB8AC3E}">
        <p14:creationId xmlns:p14="http://schemas.microsoft.com/office/powerpoint/2010/main" val="2692495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4447-E432-916E-29E3-982A79E23710}"/>
              </a:ext>
            </a:extLst>
          </p:cNvPr>
          <p:cNvSpPr>
            <a:spLocks noGrp="1"/>
          </p:cNvSpPr>
          <p:nvPr>
            <p:ph type="title"/>
          </p:nvPr>
        </p:nvSpPr>
        <p:spPr>
          <a:xfrm>
            <a:off x="838200" y="0"/>
            <a:ext cx="3168820" cy="3799114"/>
          </a:xfrm>
        </p:spPr>
        <p:txBody>
          <a:bodyPr>
            <a:normAutofit fontScale="90000"/>
          </a:bodyPr>
          <a:lstStyle/>
          <a:p>
            <a:r>
              <a:rPr lang="en-US" dirty="0"/>
              <a:t>Complex biomarker definitions example: MET exon 14</a:t>
            </a:r>
          </a:p>
        </p:txBody>
      </p:sp>
      <p:pic>
        <p:nvPicPr>
          <p:cNvPr id="7" name="Picture 6">
            <a:extLst>
              <a:ext uri="{FF2B5EF4-FFF2-40B4-BE49-F238E27FC236}">
                <a16:creationId xmlns:a16="http://schemas.microsoft.com/office/drawing/2014/main" id="{CE11870A-735E-37CA-1538-EB094DA9973C}"/>
              </a:ext>
            </a:extLst>
          </p:cNvPr>
          <p:cNvPicPr>
            <a:picLocks noChangeAspect="1"/>
          </p:cNvPicPr>
          <p:nvPr/>
        </p:nvPicPr>
        <p:blipFill>
          <a:blip r:embed="rId2"/>
          <a:stretch>
            <a:fillRect/>
          </a:stretch>
        </p:blipFill>
        <p:spPr>
          <a:xfrm>
            <a:off x="4341644" y="581153"/>
            <a:ext cx="7686675" cy="5114925"/>
          </a:xfrm>
          <a:prstGeom prst="rect">
            <a:avLst/>
          </a:prstGeom>
        </p:spPr>
      </p:pic>
    </p:spTree>
    <p:extLst>
      <p:ext uri="{BB962C8B-B14F-4D97-AF65-F5344CB8AC3E}">
        <p14:creationId xmlns:p14="http://schemas.microsoft.com/office/powerpoint/2010/main" val="2792806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CF59-53BB-9AFA-237C-26CE6033D973}"/>
              </a:ext>
            </a:extLst>
          </p:cNvPr>
          <p:cNvSpPr>
            <a:spLocks noGrp="1"/>
          </p:cNvSpPr>
          <p:nvPr>
            <p:ph type="title"/>
          </p:nvPr>
        </p:nvSpPr>
        <p:spPr/>
        <p:txBody>
          <a:bodyPr/>
          <a:lstStyle/>
          <a:p>
            <a:pPr>
              <a:lnSpc>
                <a:spcPct val="100000"/>
              </a:lnSpc>
            </a:pPr>
            <a:r>
              <a:rPr lang="en-US" dirty="0"/>
              <a:t>Confirmatory testing of samples</a:t>
            </a:r>
          </a:p>
        </p:txBody>
      </p:sp>
      <p:sp>
        <p:nvSpPr>
          <p:cNvPr id="3" name="Content Placeholder 2">
            <a:extLst>
              <a:ext uri="{FF2B5EF4-FFF2-40B4-BE49-F238E27FC236}">
                <a16:creationId xmlns:a16="http://schemas.microsoft.com/office/drawing/2014/main" id="{D5ADAD26-9278-6D65-43A0-B2F8C886F015}"/>
              </a:ext>
            </a:extLst>
          </p:cNvPr>
          <p:cNvSpPr>
            <a:spLocks noGrp="1"/>
          </p:cNvSpPr>
          <p:nvPr>
            <p:ph idx="1"/>
          </p:nvPr>
        </p:nvSpPr>
        <p:spPr/>
        <p:txBody>
          <a:bodyPr>
            <a:normAutofit lnSpcReduction="10000"/>
          </a:bodyPr>
          <a:lstStyle/>
          <a:p>
            <a:pPr>
              <a:lnSpc>
                <a:spcPct val="100000"/>
              </a:lnSpc>
            </a:pPr>
            <a:r>
              <a:rPr lang="en-US" sz="3200" dirty="0"/>
              <a:t>For patients enrolled onto a biomarker matched sub-study</a:t>
            </a:r>
          </a:p>
          <a:p>
            <a:pPr marL="460375" lvl="1" indent="-260350">
              <a:lnSpc>
                <a:spcPct val="100000"/>
              </a:lnSpc>
              <a:buFont typeface="Courier New" panose="02070309020205020404" pitchFamily="49" charset="0"/>
              <a:buChar char="o"/>
            </a:pPr>
            <a:r>
              <a:rPr lang="en-US" sz="2800" dirty="0"/>
              <a:t>May exclude patients with insufficient tissue for central testing depending on sub-study requirements (e.g., registrational intent)</a:t>
            </a:r>
          </a:p>
          <a:p>
            <a:pPr marL="460375" lvl="1" indent="-260350">
              <a:lnSpc>
                <a:spcPct val="100000"/>
              </a:lnSpc>
              <a:buFont typeface="Courier New" panose="02070309020205020404" pitchFamily="49" charset="0"/>
              <a:buChar char="o"/>
            </a:pPr>
            <a:r>
              <a:rPr lang="en-US" sz="2800" dirty="0"/>
              <a:t>May choose not to require for signal-seeking studies of rare biomarkers</a:t>
            </a:r>
          </a:p>
          <a:p>
            <a:pPr>
              <a:lnSpc>
                <a:spcPct val="100000"/>
              </a:lnSpc>
            </a:pPr>
            <a:r>
              <a:rPr lang="en-US" sz="3200" dirty="0"/>
              <a:t>For patients with only ctDNA testing results</a:t>
            </a:r>
          </a:p>
          <a:p>
            <a:pPr marL="460375" lvl="1" indent="-260350">
              <a:lnSpc>
                <a:spcPct val="100000"/>
              </a:lnSpc>
              <a:buFont typeface="Courier New" panose="02070309020205020404" pitchFamily="49" charset="0"/>
              <a:buChar char="o"/>
            </a:pPr>
            <a:r>
              <a:rPr lang="en-US" sz="3000" dirty="0"/>
              <a:t>Tissue NGS confirmation of presence or absence of biomarkers when tissue is available</a:t>
            </a:r>
          </a:p>
        </p:txBody>
      </p:sp>
    </p:spTree>
    <p:extLst>
      <p:ext uri="{BB962C8B-B14F-4D97-AF65-F5344CB8AC3E}">
        <p14:creationId xmlns:p14="http://schemas.microsoft.com/office/powerpoint/2010/main" val="25103535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3">
            <a:extLst>
              <a:ext uri="{FF2B5EF4-FFF2-40B4-BE49-F238E27FC236}">
                <a16:creationId xmlns:a16="http://schemas.microsoft.com/office/drawing/2014/main" id="{10BF25CE-4BE5-1325-765B-AECCB0AAA3D7}"/>
              </a:ext>
            </a:extLst>
          </p:cNvPr>
          <p:cNvSpPr/>
          <p:nvPr/>
        </p:nvSpPr>
        <p:spPr>
          <a:xfrm>
            <a:off x="3029455" y="119271"/>
            <a:ext cx="1916350" cy="620201"/>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Previous NGS Testing </a:t>
            </a:r>
          </a:p>
        </p:txBody>
      </p:sp>
      <p:sp>
        <p:nvSpPr>
          <p:cNvPr id="67" name="Rectangle: Rounded Corners 4">
            <a:extLst>
              <a:ext uri="{FF2B5EF4-FFF2-40B4-BE49-F238E27FC236}">
                <a16:creationId xmlns:a16="http://schemas.microsoft.com/office/drawing/2014/main" id="{BF1EDD11-BCE4-85B6-F2D7-98391FFA0766}"/>
              </a:ext>
            </a:extLst>
          </p:cNvPr>
          <p:cNvSpPr/>
          <p:nvPr/>
        </p:nvSpPr>
        <p:spPr>
          <a:xfrm>
            <a:off x="510217" y="1527977"/>
            <a:ext cx="1916350" cy="620201"/>
          </a:xfrm>
          <a:prstGeom prst="roundRect">
            <a:avLst/>
          </a:prstGeom>
          <a:solidFill>
            <a:srgbClr val="0070C0"/>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Submit Tissue for F1CDx as part of LUNGMAP</a:t>
            </a:r>
          </a:p>
        </p:txBody>
      </p:sp>
      <p:cxnSp>
        <p:nvCxnSpPr>
          <p:cNvPr id="68" name="Straight Arrow Connector 67">
            <a:extLst>
              <a:ext uri="{FF2B5EF4-FFF2-40B4-BE49-F238E27FC236}">
                <a16:creationId xmlns:a16="http://schemas.microsoft.com/office/drawing/2014/main" id="{6FCB20FB-0838-F4D3-F552-846EC5C8774D}"/>
              </a:ext>
            </a:extLst>
          </p:cNvPr>
          <p:cNvCxnSpPr>
            <a:cxnSpLocks/>
          </p:cNvCxnSpPr>
          <p:nvPr/>
        </p:nvCxnSpPr>
        <p:spPr>
          <a:xfrm flipH="1">
            <a:off x="2170715" y="866693"/>
            <a:ext cx="914400" cy="548640"/>
          </a:xfrm>
          <a:prstGeom prst="straightConnector1">
            <a:avLst/>
          </a:prstGeom>
          <a:noFill/>
          <a:ln w="6350" cap="flat" cmpd="sng" algn="ctr">
            <a:solidFill>
              <a:srgbClr val="4472C4"/>
            </a:solidFill>
            <a:prstDash val="solid"/>
            <a:miter lim="800000"/>
            <a:tailEnd type="triangle"/>
          </a:ln>
          <a:effectLst/>
        </p:spPr>
      </p:cxnSp>
      <p:cxnSp>
        <p:nvCxnSpPr>
          <p:cNvPr id="69" name="Straight Arrow Connector 68">
            <a:extLst>
              <a:ext uri="{FF2B5EF4-FFF2-40B4-BE49-F238E27FC236}">
                <a16:creationId xmlns:a16="http://schemas.microsoft.com/office/drawing/2014/main" id="{4B0DE8B5-BD81-7D88-7895-5C7B3C3222CB}"/>
              </a:ext>
            </a:extLst>
          </p:cNvPr>
          <p:cNvCxnSpPr>
            <a:cxnSpLocks/>
          </p:cNvCxnSpPr>
          <p:nvPr/>
        </p:nvCxnSpPr>
        <p:spPr>
          <a:xfrm>
            <a:off x="4788019" y="866693"/>
            <a:ext cx="809708" cy="604299"/>
          </a:xfrm>
          <a:prstGeom prst="straightConnector1">
            <a:avLst/>
          </a:prstGeom>
          <a:noFill/>
          <a:ln w="6350" cap="flat" cmpd="sng" algn="ctr">
            <a:solidFill>
              <a:srgbClr val="4472C4"/>
            </a:solidFill>
            <a:prstDash val="solid"/>
            <a:miter lim="800000"/>
            <a:tailEnd type="triangle"/>
          </a:ln>
          <a:effectLst/>
        </p:spPr>
      </p:cxnSp>
      <p:sp>
        <p:nvSpPr>
          <p:cNvPr id="70" name="TextBox 69">
            <a:extLst>
              <a:ext uri="{FF2B5EF4-FFF2-40B4-BE49-F238E27FC236}">
                <a16:creationId xmlns:a16="http://schemas.microsoft.com/office/drawing/2014/main" id="{2D2AAC73-8BAE-F8F0-57E1-8AD8CDE926E5}"/>
              </a:ext>
            </a:extLst>
          </p:cNvPr>
          <p:cNvSpPr txBox="1"/>
          <p:nvPr/>
        </p:nvSpPr>
        <p:spPr>
          <a:xfrm>
            <a:off x="2099153" y="866693"/>
            <a:ext cx="4555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No</a:t>
            </a:r>
          </a:p>
        </p:txBody>
      </p:sp>
      <p:sp>
        <p:nvSpPr>
          <p:cNvPr id="71" name="TextBox 70">
            <a:extLst>
              <a:ext uri="{FF2B5EF4-FFF2-40B4-BE49-F238E27FC236}">
                <a16:creationId xmlns:a16="http://schemas.microsoft.com/office/drawing/2014/main" id="{FD02388A-FCC5-44B7-1269-40E1A2DD8985}"/>
              </a:ext>
            </a:extLst>
          </p:cNvPr>
          <p:cNvSpPr txBox="1"/>
          <p:nvPr/>
        </p:nvSpPr>
        <p:spPr>
          <a:xfrm>
            <a:off x="5438531" y="834887"/>
            <a:ext cx="4855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Yes</a:t>
            </a:r>
          </a:p>
        </p:txBody>
      </p:sp>
      <p:sp>
        <p:nvSpPr>
          <p:cNvPr id="72" name="Rectangle: Rounded Corners 12">
            <a:extLst>
              <a:ext uri="{FF2B5EF4-FFF2-40B4-BE49-F238E27FC236}">
                <a16:creationId xmlns:a16="http://schemas.microsoft.com/office/drawing/2014/main" id="{13C230C8-D598-A8A9-087A-CF4A161D54C0}"/>
              </a:ext>
            </a:extLst>
          </p:cNvPr>
          <p:cNvSpPr/>
          <p:nvPr/>
        </p:nvSpPr>
        <p:spPr>
          <a:xfrm>
            <a:off x="510217" y="2546275"/>
            <a:ext cx="1916350" cy="908036"/>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Sub-study Assignments will proceed as currently done</a:t>
            </a:r>
          </a:p>
        </p:txBody>
      </p:sp>
      <p:cxnSp>
        <p:nvCxnSpPr>
          <p:cNvPr id="73" name="Straight Arrow Connector 72">
            <a:extLst>
              <a:ext uri="{FF2B5EF4-FFF2-40B4-BE49-F238E27FC236}">
                <a16:creationId xmlns:a16="http://schemas.microsoft.com/office/drawing/2014/main" id="{71CDE9B0-7462-5D95-022D-CFD78A21426E}"/>
              </a:ext>
            </a:extLst>
          </p:cNvPr>
          <p:cNvCxnSpPr>
            <a:cxnSpLocks/>
          </p:cNvCxnSpPr>
          <p:nvPr/>
        </p:nvCxnSpPr>
        <p:spPr>
          <a:xfrm>
            <a:off x="1468392" y="2218415"/>
            <a:ext cx="0" cy="221715"/>
          </a:xfrm>
          <a:prstGeom prst="straightConnector1">
            <a:avLst/>
          </a:prstGeom>
          <a:noFill/>
          <a:ln w="6350" cap="flat" cmpd="sng" algn="ctr">
            <a:solidFill>
              <a:srgbClr val="4472C4"/>
            </a:solidFill>
            <a:prstDash val="solid"/>
            <a:miter lim="800000"/>
            <a:tailEnd type="triangle"/>
          </a:ln>
          <a:effectLst/>
        </p:spPr>
      </p:cxnSp>
      <p:sp>
        <p:nvSpPr>
          <p:cNvPr id="74" name="Rectangle: Rounded Corners 19">
            <a:extLst>
              <a:ext uri="{FF2B5EF4-FFF2-40B4-BE49-F238E27FC236}">
                <a16:creationId xmlns:a16="http://schemas.microsoft.com/office/drawing/2014/main" id="{2AC1B7F6-0C3D-111D-54FD-DD6C15CB0EF9}"/>
              </a:ext>
            </a:extLst>
          </p:cNvPr>
          <p:cNvSpPr/>
          <p:nvPr/>
        </p:nvSpPr>
        <p:spPr>
          <a:xfrm>
            <a:off x="4788019" y="1527977"/>
            <a:ext cx="1916350" cy="620201"/>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Testing approach other than F1CDx</a:t>
            </a:r>
          </a:p>
        </p:txBody>
      </p:sp>
      <p:sp>
        <p:nvSpPr>
          <p:cNvPr id="75" name="Rectangle: Rounded Corners 20">
            <a:extLst>
              <a:ext uri="{FF2B5EF4-FFF2-40B4-BE49-F238E27FC236}">
                <a16:creationId xmlns:a16="http://schemas.microsoft.com/office/drawing/2014/main" id="{E0671287-52E8-A605-56DA-6EBC1A9DD8BF}"/>
              </a:ext>
            </a:extLst>
          </p:cNvPr>
          <p:cNvSpPr/>
          <p:nvPr/>
        </p:nvSpPr>
        <p:spPr>
          <a:xfrm>
            <a:off x="2952593" y="3007825"/>
            <a:ext cx="1916350" cy="620201"/>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Submit Request for Re-Analysis in LUNGMAP</a:t>
            </a:r>
          </a:p>
        </p:txBody>
      </p:sp>
      <p:cxnSp>
        <p:nvCxnSpPr>
          <p:cNvPr id="76" name="Straight Arrow Connector 75">
            <a:extLst>
              <a:ext uri="{FF2B5EF4-FFF2-40B4-BE49-F238E27FC236}">
                <a16:creationId xmlns:a16="http://schemas.microsoft.com/office/drawing/2014/main" id="{62724CD9-9A8E-04CF-79F7-AC704D9DECDE}"/>
              </a:ext>
            </a:extLst>
          </p:cNvPr>
          <p:cNvCxnSpPr>
            <a:cxnSpLocks/>
          </p:cNvCxnSpPr>
          <p:nvPr/>
        </p:nvCxnSpPr>
        <p:spPr>
          <a:xfrm flipH="1">
            <a:off x="4613091" y="2346541"/>
            <a:ext cx="914400" cy="548640"/>
          </a:xfrm>
          <a:prstGeom prst="straightConnector1">
            <a:avLst/>
          </a:prstGeom>
          <a:noFill/>
          <a:ln w="6350" cap="flat" cmpd="sng" algn="ctr">
            <a:solidFill>
              <a:srgbClr val="4472C4"/>
            </a:solidFill>
            <a:prstDash val="solid"/>
            <a:miter lim="800000"/>
            <a:tailEnd type="triangle"/>
          </a:ln>
          <a:effectLst/>
        </p:spPr>
      </p:cxnSp>
      <p:sp>
        <p:nvSpPr>
          <p:cNvPr id="77" name="TextBox 76">
            <a:extLst>
              <a:ext uri="{FF2B5EF4-FFF2-40B4-BE49-F238E27FC236}">
                <a16:creationId xmlns:a16="http://schemas.microsoft.com/office/drawing/2014/main" id="{A28267AC-A320-264F-4A0B-E680D545871D}"/>
              </a:ext>
            </a:extLst>
          </p:cNvPr>
          <p:cNvSpPr txBox="1"/>
          <p:nvPr/>
        </p:nvSpPr>
        <p:spPr>
          <a:xfrm>
            <a:off x="4541529" y="2346541"/>
            <a:ext cx="4555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No</a:t>
            </a:r>
          </a:p>
        </p:txBody>
      </p:sp>
      <p:sp>
        <p:nvSpPr>
          <p:cNvPr id="78" name="Rectangle: Rounded Corners 23">
            <a:extLst>
              <a:ext uri="{FF2B5EF4-FFF2-40B4-BE49-F238E27FC236}">
                <a16:creationId xmlns:a16="http://schemas.microsoft.com/office/drawing/2014/main" id="{B796BB5F-F168-CD43-29A0-1F056626DD0E}"/>
              </a:ext>
            </a:extLst>
          </p:cNvPr>
          <p:cNvSpPr/>
          <p:nvPr/>
        </p:nvSpPr>
        <p:spPr>
          <a:xfrm>
            <a:off x="2952593" y="4026123"/>
            <a:ext cx="1916350" cy="908036"/>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Sub-study Assignments will proceed as currently done</a:t>
            </a:r>
          </a:p>
        </p:txBody>
      </p:sp>
      <p:cxnSp>
        <p:nvCxnSpPr>
          <p:cNvPr id="79" name="Straight Arrow Connector 78">
            <a:extLst>
              <a:ext uri="{FF2B5EF4-FFF2-40B4-BE49-F238E27FC236}">
                <a16:creationId xmlns:a16="http://schemas.microsoft.com/office/drawing/2014/main" id="{57478E0C-0FF7-C5FD-9C20-32D6F4485B63}"/>
              </a:ext>
            </a:extLst>
          </p:cNvPr>
          <p:cNvCxnSpPr>
            <a:cxnSpLocks/>
          </p:cNvCxnSpPr>
          <p:nvPr/>
        </p:nvCxnSpPr>
        <p:spPr>
          <a:xfrm>
            <a:off x="3910768" y="3698263"/>
            <a:ext cx="0" cy="221715"/>
          </a:xfrm>
          <a:prstGeom prst="straightConnector1">
            <a:avLst/>
          </a:prstGeom>
          <a:noFill/>
          <a:ln w="6350" cap="flat" cmpd="sng" algn="ctr">
            <a:solidFill>
              <a:srgbClr val="4472C4"/>
            </a:solidFill>
            <a:prstDash val="solid"/>
            <a:miter lim="800000"/>
            <a:tailEnd type="triangle"/>
          </a:ln>
          <a:effectLst/>
        </p:spPr>
      </p:cxnSp>
      <p:cxnSp>
        <p:nvCxnSpPr>
          <p:cNvPr id="80" name="Straight Arrow Connector 79">
            <a:extLst>
              <a:ext uri="{FF2B5EF4-FFF2-40B4-BE49-F238E27FC236}">
                <a16:creationId xmlns:a16="http://schemas.microsoft.com/office/drawing/2014/main" id="{634A6392-CDA0-74B7-3E3D-9123AB69817F}"/>
              </a:ext>
            </a:extLst>
          </p:cNvPr>
          <p:cNvCxnSpPr>
            <a:cxnSpLocks/>
          </p:cNvCxnSpPr>
          <p:nvPr/>
        </p:nvCxnSpPr>
        <p:spPr>
          <a:xfrm>
            <a:off x="6513799" y="2221240"/>
            <a:ext cx="1024038" cy="616393"/>
          </a:xfrm>
          <a:prstGeom prst="straightConnector1">
            <a:avLst/>
          </a:prstGeom>
          <a:noFill/>
          <a:ln w="6350" cap="flat" cmpd="sng" algn="ctr">
            <a:solidFill>
              <a:srgbClr val="4472C4"/>
            </a:solidFill>
            <a:prstDash val="solid"/>
            <a:miter lim="800000"/>
            <a:tailEnd type="triangle"/>
          </a:ln>
          <a:effectLst/>
        </p:spPr>
      </p:cxnSp>
      <p:sp>
        <p:nvSpPr>
          <p:cNvPr id="81" name="TextBox 80">
            <a:extLst>
              <a:ext uri="{FF2B5EF4-FFF2-40B4-BE49-F238E27FC236}">
                <a16:creationId xmlns:a16="http://schemas.microsoft.com/office/drawing/2014/main" id="{FD247A5E-949B-DA2A-BC10-20A851E9E9BF}"/>
              </a:ext>
            </a:extLst>
          </p:cNvPr>
          <p:cNvSpPr txBox="1"/>
          <p:nvPr/>
        </p:nvSpPr>
        <p:spPr>
          <a:xfrm>
            <a:off x="7157645" y="2867707"/>
            <a:ext cx="4555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No</a:t>
            </a:r>
          </a:p>
        </p:txBody>
      </p:sp>
      <p:sp>
        <p:nvSpPr>
          <p:cNvPr id="82" name="Rectangle: Rounded Corners 29">
            <a:extLst>
              <a:ext uri="{FF2B5EF4-FFF2-40B4-BE49-F238E27FC236}">
                <a16:creationId xmlns:a16="http://schemas.microsoft.com/office/drawing/2014/main" id="{4413EEA4-82CD-C55C-D2E5-E87F43B60348}"/>
              </a:ext>
            </a:extLst>
          </p:cNvPr>
          <p:cNvSpPr/>
          <p:nvPr/>
        </p:nvSpPr>
        <p:spPr>
          <a:xfrm>
            <a:off x="5729049" y="2946282"/>
            <a:ext cx="1916350" cy="750443"/>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Tissue or blood NGS shows presence of sub-study biomarker </a:t>
            </a:r>
          </a:p>
        </p:txBody>
      </p:sp>
      <p:cxnSp>
        <p:nvCxnSpPr>
          <p:cNvPr id="83" name="Straight Arrow Connector 82">
            <a:extLst>
              <a:ext uri="{FF2B5EF4-FFF2-40B4-BE49-F238E27FC236}">
                <a16:creationId xmlns:a16="http://schemas.microsoft.com/office/drawing/2014/main" id="{B3EDD601-9CF5-F006-DC88-FE54617D7A62}"/>
              </a:ext>
            </a:extLst>
          </p:cNvPr>
          <p:cNvCxnSpPr>
            <a:cxnSpLocks/>
            <a:stCxn id="82" idx="2"/>
          </p:cNvCxnSpPr>
          <p:nvPr/>
        </p:nvCxnSpPr>
        <p:spPr>
          <a:xfrm>
            <a:off x="6687224" y="3696725"/>
            <a:ext cx="0" cy="1513831"/>
          </a:xfrm>
          <a:prstGeom prst="straightConnector1">
            <a:avLst/>
          </a:prstGeom>
          <a:noFill/>
          <a:ln w="38100" cap="flat" cmpd="sng" algn="ctr">
            <a:solidFill>
              <a:srgbClr val="4472C4"/>
            </a:solidFill>
            <a:prstDash val="solid"/>
            <a:miter lim="800000"/>
            <a:tailEnd type="triangle"/>
          </a:ln>
          <a:effectLst/>
        </p:spPr>
      </p:cxnSp>
      <p:sp>
        <p:nvSpPr>
          <p:cNvPr id="84" name="Rectangle: Rounded Corners 35">
            <a:extLst>
              <a:ext uri="{FF2B5EF4-FFF2-40B4-BE49-F238E27FC236}">
                <a16:creationId xmlns:a16="http://schemas.microsoft.com/office/drawing/2014/main" id="{28645EE2-6423-EBB1-C456-7E29D3A6D3BD}"/>
              </a:ext>
            </a:extLst>
          </p:cNvPr>
          <p:cNvSpPr/>
          <p:nvPr/>
        </p:nvSpPr>
        <p:spPr>
          <a:xfrm>
            <a:off x="5746194" y="5226933"/>
            <a:ext cx="1916350" cy="908036"/>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Assigned to Biomarker-Driven Sub-Study</a:t>
            </a:r>
            <a:endParaRPr kumimoji="0" lang="en-US" sz="1400" b="0" i="0" u="none" strike="noStrike" kern="0" cap="none" spc="0" normalizeH="0" baseline="0" noProof="0" dirty="0">
              <a:ln>
                <a:noFill/>
              </a:ln>
              <a:solidFill>
                <a:srgbClr val="FF0000"/>
              </a:solidFill>
              <a:effectLst/>
              <a:uLnTx/>
              <a:uFillTx/>
              <a:latin typeface="Calibri" panose="020F0502020204030204"/>
              <a:ea typeface="+mn-ea"/>
              <a:cs typeface="+mn-cs"/>
            </a:endParaRPr>
          </a:p>
        </p:txBody>
      </p:sp>
      <p:cxnSp>
        <p:nvCxnSpPr>
          <p:cNvPr id="85" name="Straight Arrow Connector 84">
            <a:extLst>
              <a:ext uri="{FF2B5EF4-FFF2-40B4-BE49-F238E27FC236}">
                <a16:creationId xmlns:a16="http://schemas.microsoft.com/office/drawing/2014/main" id="{EDFA4926-4D51-8865-542F-B551CA210404}"/>
              </a:ext>
            </a:extLst>
          </p:cNvPr>
          <p:cNvCxnSpPr>
            <a:cxnSpLocks/>
          </p:cNvCxnSpPr>
          <p:nvPr/>
        </p:nvCxnSpPr>
        <p:spPr>
          <a:xfrm>
            <a:off x="6687224" y="4383801"/>
            <a:ext cx="0" cy="221715"/>
          </a:xfrm>
          <a:prstGeom prst="straightConnector1">
            <a:avLst/>
          </a:prstGeom>
          <a:noFill/>
          <a:ln w="6350" cap="flat" cmpd="sng" algn="ctr">
            <a:solidFill>
              <a:srgbClr val="4472C4"/>
            </a:solidFill>
            <a:prstDash val="solid"/>
            <a:miter lim="800000"/>
            <a:tailEnd type="triangle"/>
          </a:ln>
          <a:effectLst/>
        </p:spPr>
      </p:cxnSp>
      <p:sp>
        <p:nvSpPr>
          <p:cNvPr id="86" name="Rectangle: Rounded Corners 37">
            <a:extLst>
              <a:ext uri="{FF2B5EF4-FFF2-40B4-BE49-F238E27FC236}">
                <a16:creationId xmlns:a16="http://schemas.microsoft.com/office/drawing/2014/main" id="{E4F2B78A-FBA6-BE0E-3EE6-BDA1C62F0E64}"/>
              </a:ext>
            </a:extLst>
          </p:cNvPr>
          <p:cNvSpPr/>
          <p:nvPr/>
        </p:nvSpPr>
        <p:spPr>
          <a:xfrm>
            <a:off x="7775102" y="2930836"/>
            <a:ext cx="1916350" cy="750443"/>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Tissue NGS shows lack of presence of any sub-study biomarker </a:t>
            </a:r>
          </a:p>
        </p:txBody>
      </p:sp>
      <p:cxnSp>
        <p:nvCxnSpPr>
          <p:cNvPr id="87" name="Straight Arrow Connector 86">
            <a:extLst>
              <a:ext uri="{FF2B5EF4-FFF2-40B4-BE49-F238E27FC236}">
                <a16:creationId xmlns:a16="http://schemas.microsoft.com/office/drawing/2014/main" id="{3CC5C381-BAFD-4283-9DDF-6ECF7838625B}"/>
              </a:ext>
            </a:extLst>
          </p:cNvPr>
          <p:cNvCxnSpPr>
            <a:cxnSpLocks/>
            <a:stCxn id="86" idx="2"/>
          </p:cNvCxnSpPr>
          <p:nvPr/>
        </p:nvCxnSpPr>
        <p:spPr>
          <a:xfrm flipH="1">
            <a:off x="8716132" y="3681279"/>
            <a:ext cx="17145" cy="1529277"/>
          </a:xfrm>
          <a:prstGeom prst="straightConnector1">
            <a:avLst/>
          </a:prstGeom>
          <a:noFill/>
          <a:ln w="38100" cap="flat" cmpd="sng" algn="ctr">
            <a:solidFill>
              <a:srgbClr val="4472C4"/>
            </a:solidFill>
            <a:prstDash val="solid"/>
            <a:miter lim="800000"/>
            <a:tailEnd type="triangle"/>
          </a:ln>
          <a:effectLst/>
        </p:spPr>
      </p:cxnSp>
      <p:sp>
        <p:nvSpPr>
          <p:cNvPr id="88" name="Rectangle: Rounded Corners 39">
            <a:extLst>
              <a:ext uri="{FF2B5EF4-FFF2-40B4-BE49-F238E27FC236}">
                <a16:creationId xmlns:a16="http://schemas.microsoft.com/office/drawing/2014/main" id="{381F1CBC-A1EF-176E-7D69-F4FB64BE4CEF}"/>
              </a:ext>
            </a:extLst>
          </p:cNvPr>
          <p:cNvSpPr/>
          <p:nvPr/>
        </p:nvSpPr>
        <p:spPr>
          <a:xfrm>
            <a:off x="7775102" y="5226933"/>
            <a:ext cx="1916350" cy="908036"/>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Assigned to a Non-Match Sub-Study</a:t>
            </a:r>
          </a:p>
        </p:txBody>
      </p:sp>
      <p:cxnSp>
        <p:nvCxnSpPr>
          <p:cNvPr id="89" name="Straight Arrow Connector 88">
            <a:extLst>
              <a:ext uri="{FF2B5EF4-FFF2-40B4-BE49-F238E27FC236}">
                <a16:creationId xmlns:a16="http://schemas.microsoft.com/office/drawing/2014/main" id="{EC684807-726F-90D9-D45C-FA65C63F642C}"/>
              </a:ext>
            </a:extLst>
          </p:cNvPr>
          <p:cNvCxnSpPr>
            <a:cxnSpLocks/>
          </p:cNvCxnSpPr>
          <p:nvPr/>
        </p:nvCxnSpPr>
        <p:spPr>
          <a:xfrm>
            <a:off x="8716132" y="4383801"/>
            <a:ext cx="0" cy="221715"/>
          </a:xfrm>
          <a:prstGeom prst="straightConnector1">
            <a:avLst/>
          </a:prstGeom>
          <a:noFill/>
          <a:ln w="6350" cap="flat" cmpd="sng" algn="ctr">
            <a:solidFill>
              <a:srgbClr val="4472C4"/>
            </a:solidFill>
            <a:prstDash val="solid"/>
            <a:miter lim="800000"/>
            <a:tailEnd type="triangle"/>
          </a:ln>
          <a:effectLst/>
        </p:spPr>
      </p:cxnSp>
      <p:sp>
        <p:nvSpPr>
          <p:cNvPr id="90" name="Rectangle: Rounded Corners 42">
            <a:extLst>
              <a:ext uri="{FF2B5EF4-FFF2-40B4-BE49-F238E27FC236}">
                <a16:creationId xmlns:a16="http://schemas.microsoft.com/office/drawing/2014/main" id="{7E8F6313-1B7A-7FC4-55B9-A385D055097C}"/>
              </a:ext>
            </a:extLst>
          </p:cNvPr>
          <p:cNvSpPr/>
          <p:nvPr/>
        </p:nvSpPr>
        <p:spPr>
          <a:xfrm>
            <a:off x="9899426" y="2930836"/>
            <a:ext cx="1916350" cy="750443"/>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Only Blood NGS shows lack of presence of any sub-study biomarker </a:t>
            </a:r>
          </a:p>
        </p:txBody>
      </p:sp>
      <p:sp>
        <p:nvSpPr>
          <p:cNvPr id="91" name="Rectangle: Rounded Corners 44">
            <a:extLst>
              <a:ext uri="{FF2B5EF4-FFF2-40B4-BE49-F238E27FC236}">
                <a16:creationId xmlns:a16="http://schemas.microsoft.com/office/drawing/2014/main" id="{2B35309D-CBD9-B03A-20B7-62E46D98061C}"/>
              </a:ext>
            </a:extLst>
          </p:cNvPr>
          <p:cNvSpPr/>
          <p:nvPr/>
        </p:nvSpPr>
        <p:spPr>
          <a:xfrm>
            <a:off x="9899426" y="5226933"/>
            <a:ext cx="1916350" cy="908036"/>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Require Tissue submission for LUNGMAP F1CDx testing</a:t>
            </a:r>
          </a:p>
        </p:txBody>
      </p:sp>
      <p:sp>
        <p:nvSpPr>
          <p:cNvPr id="92" name="Rectangle: Rounded Corners 26">
            <a:extLst>
              <a:ext uri="{FF2B5EF4-FFF2-40B4-BE49-F238E27FC236}">
                <a16:creationId xmlns:a16="http://schemas.microsoft.com/office/drawing/2014/main" id="{3517DBD3-C4AF-0C56-D28C-545DBF602F14}"/>
              </a:ext>
            </a:extLst>
          </p:cNvPr>
          <p:cNvSpPr/>
          <p:nvPr/>
        </p:nvSpPr>
        <p:spPr>
          <a:xfrm>
            <a:off x="5964023" y="4056046"/>
            <a:ext cx="3544836" cy="695511"/>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Submit LUNGMAP Genomic Alterations Form in RAVE and upload source documentation</a:t>
            </a:r>
          </a:p>
        </p:txBody>
      </p:sp>
      <p:cxnSp>
        <p:nvCxnSpPr>
          <p:cNvPr id="93" name="Straight Arrow Connector 92">
            <a:extLst>
              <a:ext uri="{FF2B5EF4-FFF2-40B4-BE49-F238E27FC236}">
                <a16:creationId xmlns:a16="http://schemas.microsoft.com/office/drawing/2014/main" id="{D10C6932-0EA5-E7BD-1AEE-7B4DAC893F87}"/>
              </a:ext>
            </a:extLst>
          </p:cNvPr>
          <p:cNvCxnSpPr>
            <a:cxnSpLocks/>
            <a:stCxn id="90" idx="2"/>
          </p:cNvCxnSpPr>
          <p:nvPr/>
        </p:nvCxnSpPr>
        <p:spPr>
          <a:xfrm>
            <a:off x="10857601" y="3681279"/>
            <a:ext cx="0" cy="1529277"/>
          </a:xfrm>
          <a:prstGeom prst="straightConnector1">
            <a:avLst/>
          </a:prstGeom>
          <a:noFill/>
          <a:ln w="38100" cap="flat" cmpd="sng" algn="ctr">
            <a:solidFill>
              <a:srgbClr val="4472C4"/>
            </a:solidFill>
            <a:prstDash val="solid"/>
            <a:miter lim="800000"/>
            <a:tailEnd type="triangle"/>
          </a:ln>
          <a:effectLst/>
        </p:spPr>
      </p:cxnSp>
      <p:sp>
        <p:nvSpPr>
          <p:cNvPr id="94" name="TextBox 93">
            <a:extLst>
              <a:ext uri="{FF2B5EF4-FFF2-40B4-BE49-F238E27FC236}">
                <a16:creationId xmlns:a16="http://schemas.microsoft.com/office/drawing/2014/main" id="{CD971665-9BDC-01E6-5B14-2C215643B642}"/>
              </a:ext>
            </a:extLst>
          </p:cNvPr>
          <p:cNvSpPr txBox="1"/>
          <p:nvPr/>
        </p:nvSpPr>
        <p:spPr>
          <a:xfrm>
            <a:off x="6972518" y="2108980"/>
            <a:ext cx="4855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Yes</a:t>
            </a:r>
          </a:p>
        </p:txBody>
      </p:sp>
    </p:spTree>
    <p:extLst>
      <p:ext uri="{BB962C8B-B14F-4D97-AF65-F5344CB8AC3E}">
        <p14:creationId xmlns:p14="http://schemas.microsoft.com/office/powerpoint/2010/main" val="1864347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Protein expression biomarkers</a:t>
            </a:r>
          </a:p>
        </p:txBody>
      </p:sp>
      <p:sp>
        <p:nvSpPr>
          <p:cNvPr id="10" name="Content Placeholder 9">
            <a:extLst>
              <a:ext uri="{FF2B5EF4-FFF2-40B4-BE49-F238E27FC236}">
                <a16:creationId xmlns:a16="http://schemas.microsoft.com/office/drawing/2014/main" id="{55717743-8002-F0EB-8604-7D199C6B6960}"/>
              </a:ext>
            </a:extLst>
          </p:cNvPr>
          <p:cNvSpPr>
            <a:spLocks noGrp="1"/>
          </p:cNvSpPr>
          <p:nvPr>
            <p:ph idx="1"/>
          </p:nvPr>
        </p:nvSpPr>
        <p:spPr>
          <a:xfrm>
            <a:off x="609600" y="1650023"/>
            <a:ext cx="4372708" cy="4023360"/>
          </a:xfrm>
        </p:spPr>
        <p:txBody>
          <a:bodyPr>
            <a:noAutofit/>
          </a:bodyPr>
          <a:lstStyle/>
          <a:p>
            <a:pPr>
              <a:tabLst>
                <a:tab pos="1654175" algn="l"/>
              </a:tabLst>
            </a:pPr>
            <a:r>
              <a:rPr lang="en-US" sz="3400" dirty="0"/>
              <a:t>NGS testing reveals DNA alterations that can impact protein function</a:t>
            </a:r>
          </a:p>
          <a:p>
            <a:r>
              <a:rPr lang="en-US" sz="3400" dirty="0"/>
              <a:t>Myriad additional ways to impact protein function, including regulation of protein expression levels</a:t>
            </a:r>
          </a:p>
        </p:txBody>
      </p:sp>
      <p:pic>
        <p:nvPicPr>
          <p:cNvPr id="1028" name="Picture 4" descr="A cell diagram is shown. A signal leads to chromatin unpacking, which triggers DNA transcription, RNA processing, and m R N A to leave nucleus and enter cytoplasm. In the cytoplasm, translation occurs, leading to an active protein, and then degradation of the protein.">
            <a:extLst>
              <a:ext uri="{FF2B5EF4-FFF2-40B4-BE49-F238E27FC236}">
                <a16:creationId xmlns:a16="http://schemas.microsoft.com/office/drawing/2014/main" id="{DBFC4061-E4C2-059E-9740-37DF4F634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92" y="1521069"/>
            <a:ext cx="7115908" cy="53369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485ECB-8ECB-FA56-8FEC-E76603FF37F2}"/>
              </a:ext>
            </a:extLst>
          </p:cNvPr>
          <p:cNvSpPr txBox="1"/>
          <p:nvPr/>
        </p:nvSpPr>
        <p:spPr>
          <a:xfrm>
            <a:off x="10302869" y="6483363"/>
            <a:ext cx="188913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https://openstax.org</a:t>
            </a:r>
          </a:p>
        </p:txBody>
      </p:sp>
    </p:spTree>
    <p:extLst>
      <p:ext uri="{BB962C8B-B14F-4D97-AF65-F5344CB8AC3E}">
        <p14:creationId xmlns:p14="http://schemas.microsoft.com/office/powerpoint/2010/main" val="2942866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CF59-53BB-9AFA-237C-26CE6033D973}"/>
              </a:ext>
            </a:extLst>
          </p:cNvPr>
          <p:cNvSpPr>
            <a:spLocks noGrp="1"/>
          </p:cNvSpPr>
          <p:nvPr>
            <p:ph type="title"/>
          </p:nvPr>
        </p:nvSpPr>
        <p:spPr/>
        <p:txBody>
          <a:bodyPr>
            <a:normAutofit fontScale="90000"/>
          </a:bodyPr>
          <a:lstStyle/>
          <a:p>
            <a:pPr>
              <a:lnSpc>
                <a:spcPct val="100000"/>
              </a:lnSpc>
            </a:pPr>
            <a:r>
              <a:rPr lang="en-US" dirty="0"/>
              <a:t>Where do we need expression biomarkers the most?</a:t>
            </a:r>
          </a:p>
        </p:txBody>
      </p:sp>
      <p:sp>
        <p:nvSpPr>
          <p:cNvPr id="3" name="Content Placeholder 2">
            <a:extLst>
              <a:ext uri="{FF2B5EF4-FFF2-40B4-BE49-F238E27FC236}">
                <a16:creationId xmlns:a16="http://schemas.microsoft.com/office/drawing/2014/main" id="{D5ADAD26-9278-6D65-43A0-B2F8C886F015}"/>
              </a:ext>
            </a:extLst>
          </p:cNvPr>
          <p:cNvSpPr>
            <a:spLocks noGrp="1"/>
          </p:cNvSpPr>
          <p:nvPr>
            <p:ph idx="1"/>
          </p:nvPr>
        </p:nvSpPr>
        <p:spPr/>
        <p:txBody>
          <a:bodyPr>
            <a:normAutofit/>
          </a:bodyPr>
          <a:lstStyle/>
          <a:p>
            <a:pPr>
              <a:lnSpc>
                <a:spcPct val="100000"/>
              </a:lnSpc>
            </a:pPr>
            <a:r>
              <a:rPr lang="en-US" sz="3200" dirty="0"/>
              <a:t>Antibody Drug Conjugates (ADCs)</a:t>
            </a:r>
          </a:p>
          <a:p>
            <a:pPr marL="460375" lvl="1" indent="-260350">
              <a:lnSpc>
                <a:spcPct val="100000"/>
              </a:lnSpc>
              <a:buFont typeface="Courier New" panose="02070309020205020404" pitchFamily="49" charset="0"/>
              <a:buChar char="o"/>
            </a:pPr>
            <a:r>
              <a:rPr lang="en-US" sz="2600" dirty="0"/>
              <a:t>E.g., trastuzumab deruxtecan, sacituzumab govitecan</a:t>
            </a:r>
          </a:p>
          <a:p>
            <a:pPr marL="460375" lvl="1" indent="-260350">
              <a:lnSpc>
                <a:spcPct val="100000"/>
              </a:lnSpc>
              <a:buFont typeface="Courier New" panose="02070309020205020404" pitchFamily="49" charset="0"/>
              <a:buChar char="o"/>
            </a:pPr>
            <a:r>
              <a:rPr lang="en-US" sz="2600" dirty="0"/>
              <a:t>Eligibility and/or stratification may depend on protein expression levels determined by immunohistochemistry</a:t>
            </a:r>
          </a:p>
        </p:txBody>
      </p:sp>
      <p:graphicFrame>
        <p:nvGraphicFramePr>
          <p:cNvPr id="4" name="Table 3">
            <a:extLst>
              <a:ext uri="{FF2B5EF4-FFF2-40B4-BE49-F238E27FC236}">
                <a16:creationId xmlns:a16="http://schemas.microsoft.com/office/drawing/2014/main" id="{8CB2576B-E87B-2687-36C5-C493C9D50CD9}"/>
              </a:ext>
            </a:extLst>
          </p:cNvPr>
          <p:cNvGraphicFramePr>
            <a:graphicFrameLocks noGrp="1"/>
          </p:cNvGraphicFramePr>
          <p:nvPr/>
        </p:nvGraphicFramePr>
        <p:xfrm>
          <a:off x="609600" y="4044340"/>
          <a:ext cx="10972800" cy="1798320"/>
        </p:xfrm>
        <a:graphic>
          <a:graphicData uri="http://schemas.openxmlformats.org/drawingml/2006/table">
            <a:tbl>
              <a:tblPr firstRow="1" bandRow="1">
                <a:tableStyleId>{00A15C55-8517-42AA-B614-E9B94910E393}</a:tableStyleId>
              </a:tblPr>
              <a:tblGrid>
                <a:gridCol w="1280912">
                  <a:extLst>
                    <a:ext uri="{9D8B030D-6E8A-4147-A177-3AD203B41FA5}">
                      <a16:colId xmlns:a16="http://schemas.microsoft.com/office/drawing/2014/main" val="1292550860"/>
                    </a:ext>
                  </a:extLst>
                </a:gridCol>
                <a:gridCol w="979709">
                  <a:extLst>
                    <a:ext uri="{9D8B030D-6E8A-4147-A177-3AD203B41FA5}">
                      <a16:colId xmlns:a16="http://schemas.microsoft.com/office/drawing/2014/main" val="3736056270"/>
                    </a:ext>
                  </a:extLst>
                </a:gridCol>
                <a:gridCol w="1717244">
                  <a:extLst>
                    <a:ext uri="{9D8B030D-6E8A-4147-A177-3AD203B41FA5}">
                      <a16:colId xmlns:a16="http://schemas.microsoft.com/office/drawing/2014/main" val="2397489880"/>
                    </a:ext>
                  </a:extLst>
                </a:gridCol>
                <a:gridCol w="1893371">
                  <a:extLst>
                    <a:ext uri="{9D8B030D-6E8A-4147-A177-3AD203B41FA5}">
                      <a16:colId xmlns:a16="http://schemas.microsoft.com/office/drawing/2014/main" val="3843494669"/>
                    </a:ext>
                  </a:extLst>
                </a:gridCol>
                <a:gridCol w="3181303">
                  <a:extLst>
                    <a:ext uri="{9D8B030D-6E8A-4147-A177-3AD203B41FA5}">
                      <a16:colId xmlns:a16="http://schemas.microsoft.com/office/drawing/2014/main" val="272604433"/>
                    </a:ext>
                  </a:extLst>
                </a:gridCol>
                <a:gridCol w="1920261">
                  <a:extLst>
                    <a:ext uri="{9D8B030D-6E8A-4147-A177-3AD203B41FA5}">
                      <a16:colId xmlns:a16="http://schemas.microsoft.com/office/drawing/2014/main" val="1941478388"/>
                    </a:ext>
                  </a:extLst>
                </a:gridCol>
              </a:tblGrid>
              <a:tr h="370840">
                <a:tc>
                  <a:txBody>
                    <a:bodyPr/>
                    <a:lstStyle/>
                    <a:p>
                      <a:r>
                        <a:rPr lang="en-US" sz="2000" dirty="0"/>
                        <a:t>ADC</a:t>
                      </a:r>
                    </a:p>
                  </a:txBody>
                  <a:tcPr/>
                </a:tc>
                <a:tc>
                  <a:txBody>
                    <a:bodyPr/>
                    <a:lstStyle/>
                    <a:p>
                      <a:r>
                        <a:rPr lang="en-US" sz="2000" dirty="0"/>
                        <a:t>Target</a:t>
                      </a:r>
                    </a:p>
                  </a:txBody>
                  <a:tcPr/>
                </a:tc>
                <a:tc>
                  <a:txBody>
                    <a:bodyPr/>
                    <a:lstStyle/>
                    <a:p>
                      <a:r>
                        <a:rPr lang="en-US" sz="2000" dirty="0"/>
                        <a:t>Linker</a:t>
                      </a:r>
                    </a:p>
                  </a:txBody>
                  <a:tcPr/>
                </a:tc>
                <a:tc>
                  <a:txBody>
                    <a:bodyPr/>
                    <a:lstStyle/>
                    <a:p>
                      <a:r>
                        <a:rPr lang="en-US" sz="2000" dirty="0"/>
                        <a:t>Biomarker</a:t>
                      </a:r>
                    </a:p>
                  </a:txBody>
                  <a:tcPr/>
                </a:tc>
                <a:tc>
                  <a:txBody>
                    <a:bodyPr/>
                    <a:lstStyle/>
                    <a:p>
                      <a:r>
                        <a:rPr lang="en-US" sz="2000" dirty="0"/>
                        <a:t>Overall Response Rate</a:t>
                      </a:r>
                    </a:p>
                  </a:txBody>
                  <a:tcPr/>
                </a:tc>
                <a:tc>
                  <a:txBody>
                    <a:bodyPr/>
                    <a:lstStyle/>
                    <a:p>
                      <a:r>
                        <a:rPr lang="en-US" sz="2000" dirty="0"/>
                        <a:t>Clinical Trial</a:t>
                      </a:r>
                    </a:p>
                  </a:txBody>
                  <a:tcPr/>
                </a:tc>
                <a:extLst>
                  <a:ext uri="{0D108BD9-81ED-4DB2-BD59-A6C34878D82A}">
                    <a16:rowId xmlns:a16="http://schemas.microsoft.com/office/drawing/2014/main" val="940903912"/>
                  </a:ext>
                </a:extLst>
              </a:tr>
              <a:tr h="370840">
                <a:tc>
                  <a:txBody>
                    <a:bodyPr/>
                    <a:lstStyle/>
                    <a:p>
                      <a:r>
                        <a:rPr lang="en-US" sz="2000" dirty="0"/>
                        <a:t>T-DM1</a:t>
                      </a:r>
                    </a:p>
                  </a:txBody>
                  <a:tcPr/>
                </a:tc>
                <a:tc>
                  <a:txBody>
                    <a:bodyPr/>
                    <a:lstStyle/>
                    <a:p>
                      <a:r>
                        <a:rPr lang="en-US" sz="2000" dirty="0"/>
                        <a:t>HER2</a:t>
                      </a:r>
                    </a:p>
                  </a:txBody>
                  <a:tcPr/>
                </a:tc>
                <a:tc>
                  <a:txBody>
                    <a:bodyPr/>
                    <a:lstStyle/>
                    <a:p>
                      <a:r>
                        <a:rPr lang="en-US" sz="2000" dirty="0"/>
                        <a:t>Non-cleavable</a:t>
                      </a:r>
                    </a:p>
                  </a:txBody>
                  <a:tcPr/>
                </a:tc>
                <a:tc>
                  <a:txBody>
                    <a:bodyPr/>
                    <a:lstStyle/>
                    <a:p>
                      <a:r>
                        <a:rPr lang="en-US" sz="2000" dirty="0"/>
                        <a:t>HER2 </a:t>
                      </a:r>
                    </a:p>
                  </a:txBody>
                  <a:tcPr/>
                </a:tc>
                <a:tc>
                  <a:txBody>
                    <a:bodyPr/>
                    <a:lstStyle/>
                    <a:p>
                      <a:r>
                        <a:rPr lang="en-US" sz="2000" dirty="0"/>
                        <a:t>0/29 (0%) IHC 2+, 4/20 (20%) IHC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rPr>
                        <a:t>NCT02289833 </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extLst>
                  <a:ext uri="{0D108BD9-81ED-4DB2-BD59-A6C34878D82A}">
                    <a16:rowId xmlns:a16="http://schemas.microsoft.com/office/drawing/2014/main" val="2786873318"/>
                  </a:ext>
                </a:extLst>
              </a:tr>
              <a:tr h="370840">
                <a:tc>
                  <a:txBody>
                    <a:bodyPr/>
                    <a:lstStyle/>
                    <a:p>
                      <a:r>
                        <a:rPr lang="en-US" sz="2000" dirty="0"/>
                        <a:t>Teliso-V</a:t>
                      </a:r>
                    </a:p>
                  </a:txBody>
                  <a:tcPr/>
                </a:tc>
                <a:tc>
                  <a:txBody>
                    <a:bodyPr/>
                    <a:lstStyle/>
                    <a:p>
                      <a:r>
                        <a:rPr lang="en-US" sz="2000" dirty="0"/>
                        <a:t>c-MET</a:t>
                      </a:r>
                    </a:p>
                  </a:txBody>
                  <a:tcPr/>
                </a:tc>
                <a:tc>
                  <a:txBody>
                    <a:bodyPr/>
                    <a:lstStyle/>
                    <a:p>
                      <a:r>
                        <a:rPr lang="en-US" sz="2000" dirty="0"/>
                        <a:t>Cleavable</a:t>
                      </a:r>
                    </a:p>
                  </a:txBody>
                  <a:tcPr/>
                </a:tc>
                <a:tc>
                  <a:txBody>
                    <a:bodyPr/>
                    <a:lstStyle/>
                    <a:p>
                      <a:r>
                        <a:rPr lang="en-US" sz="2000" dirty="0"/>
                        <a:t>Non-squamous EGFR WT, c-Met</a:t>
                      </a:r>
                    </a:p>
                  </a:txBody>
                  <a:tcPr/>
                </a:tc>
                <a:tc>
                  <a:txBody>
                    <a:bodyPr/>
                    <a:lstStyle/>
                    <a:p>
                      <a:r>
                        <a:rPr lang="en-US" sz="2000" dirty="0"/>
                        <a:t>7/29 (24%) intermediate, 12/23 (52%)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LUMINOSITY</a:t>
                      </a:r>
                    </a:p>
                  </a:txBody>
                  <a:tcPr/>
                </a:tc>
                <a:extLst>
                  <a:ext uri="{0D108BD9-81ED-4DB2-BD59-A6C34878D82A}">
                    <a16:rowId xmlns:a16="http://schemas.microsoft.com/office/drawing/2014/main" val="2711090982"/>
                  </a:ext>
                </a:extLst>
              </a:tr>
            </a:tbl>
          </a:graphicData>
        </a:graphic>
      </p:graphicFrame>
    </p:spTree>
    <p:extLst>
      <p:ext uri="{BB962C8B-B14F-4D97-AF65-F5344CB8AC3E}">
        <p14:creationId xmlns:p14="http://schemas.microsoft.com/office/powerpoint/2010/main" val="4012215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4580-79AE-BC59-E11A-8CA3E112876F}"/>
              </a:ext>
            </a:extLst>
          </p:cNvPr>
          <p:cNvSpPr>
            <a:spLocks noGrp="1"/>
          </p:cNvSpPr>
          <p:nvPr>
            <p:ph type="title"/>
          </p:nvPr>
        </p:nvSpPr>
        <p:spPr/>
        <p:txBody>
          <a:bodyPr>
            <a:normAutofit/>
          </a:bodyPr>
          <a:lstStyle/>
          <a:p>
            <a:r>
              <a:rPr lang="en-US" sz="3800" dirty="0"/>
              <a:t>Manuscripts in Progress: Primary Results of Sub-studies</a:t>
            </a:r>
          </a:p>
        </p:txBody>
      </p:sp>
      <p:sp>
        <p:nvSpPr>
          <p:cNvPr id="3" name="Content Placeholder 2">
            <a:extLst>
              <a:ext uri="{FF2B5EF4-FFF2-40B4-BE49-F238E27FC236}">
                <a16:creationId xmlns:a16="http://schemas.microsoft.com/office/drawing/2014/main" id="{E07DFD15-6559-C8AA-AF56-1EBAD821D7DE}"/>
              </a:ext>
            </a:extLst>
          </p:cNvPr>
          <p:cNvSpPr>
            <a:spLocks noGrp="1"/>
          </p:cNvSpPr>
          <p:nvPr>
            <p:ph idx="1"/>
          </p:nvPr>
        </p:nvSpPr>
        <p:spPr/>
        <p:txBody>
          <a:bodyPr>
            <a:noAutofit/>
          </a:bodyPr>
          <a:lstStyle/>
          <a:p>
            <a:pPr>
              <a:lnSpc>
                <a:spcPct val="120000"/>
              </a:lnSpc>
              <a:spcBef>
                <a:spcPts val="0"/>
              </a:spcBef>
              <a:spcAft>
                <a:spcPts val="0"/>
              </a:spcAft>
            </a:pPr>
            <a:r>
              <a:rPr lang="en-US" sz="1600" b="1" u="sng" dirty="0"/>
              <a:t>S1900A</a:t>
            </a:r>
            <a:r>
              <a:rPr lang="en-US" sz="1600" b="1" dirty="0"/>
              <a:t>: A Phase II study of rucaparib in patients with previously-treated stage IV or recurrent LOH+ or BRCA+ NSCLC</a:t>
            </a:r>
            <a:endParaRPr lang="en-US" sz="1600" b="1" u="sng" dirty="0"/>
          </a:p>
          <a:p>
            <a:pPr lvl="1">
              <a:lnSpc>
                <a:spcPct val="120000"/>
              </a:lnSpc>
              <a:spcBef>
                <a:spcPts val="0"/>
              </a:spcBef>
              <a:spcAft>
                <a:spcPts val="0"/>
              </a:spcAft>
            </a:pPr>
            <a:r>
              <a:rPr lang="en-US" sz="1600" dirty="0"/>
              <a:t>Study Chairs: J Reiss and P Wheatley-Price</a:t>
            </a:r>
          </a:p>
          <a:p>
            <a:pPr lvl="1">
              <a:lnSpc>
                <a:spcPct val="120000"/>
              </a:lnSpc>
              <a:spcBef>
                <a:spcPts val="0"/>
              </a:spcBef>
              <a:spcAft>
                <a:spcPts val="0"/>
              </a:spcAft>
            </a:pPr>
            <a:r>
              <a:rPr lang="en-US" sz="1600" dirty="0"/>
              <a:t>Presented at ASCO 2021</a:t>
            </a:r>
          </a:p>
          <a:p>
            <a:pPr lvl="1">
              <a:lnSpc>
                <a:spcPct val="120000"/>
              </a:lnSpc>
              <a:spcBef>
                <a:spcPts val="0"/>
              </a:spcBef>
              <a:spcAft>
                <a:spcPts val="600"/>
              </a:spcAft>
            </a:pPr>
            <a:r>
              <a:rPr lang="en-US" sz="1600" dirty="0"/>
              <a:t>Aim to be submitted by end of 2023</a:t>
            </a:r>
          </a:p>
          <a:p>
            <a:pPr>
              <a:lnSpc>
                <a:spcPct val="120000"/>
              </a:lnSpc>
              <a:spcBef>
                <a:spcPts val="0"/>
              </a:spcBef>
              <a:spcAft>
                <a:spcPts val="0"/>
              </a:spcAft>
            </a:pPr>
            <a:r>
              <a:rPr lang="en-US" sz="1600" b="1" u="sng" dirty="0"/>
              <a:t>S1900C</a:t>
            </a:r>
            <a:r>
              <a:rPr lang="en-US" sz="1600" b="1" dirty="0"/>
              <a:t>: A Phase II study of </a:t>
            </a:r>
            <a:r>
              <a:rPr lang="en-US" sz="1600" b="1" dirty="0" err="1"/>
              <a:t>talazoparib</a:t>
            </a:r>
            <a:r>
              <a:rPr lang="en-US" sz="1600" b="1" dirty="0"/>
              <a:t> and avelumab in patients with stage IV or recurrent NSCLC bearing pathogenic STK11 genomic alterations</a:t>
            </a:r>
          </a:p>
          <a:p>
            <a:pPr lvl="1">
              <a:lnSpc>
                <a:spcPct val="120000"/>
              </a:lnSpc>
              <a:spcBef>
                <a:spcPts val="0"/>
              </a:spcBef>
              <a:spcAft>
                <a:spcPts val="0"/>
              </a:spcAft>
            </a:pPr>
            <a:r>
              <a:rPr lang="en-US" sz="1400" dirty="0"/>
              <a:t>Study Chairs:  N </a:t>
            </a:r>
            <a:r>
              <a:rPr lang="en-US" sz="1400" dirty="0" err="1"/>
              <a:t>Skoulidis</a:t>
            </a:r>
            <a:r>
              <a:rPr lang="en-US" sz="1400" dirty="0"/>
              <a:t> and J(M) Suga</a:t>
            </a:r>
          </a:p>
          <a:p>
            <a:pPr lvl="1">
              <a:lnSpc>
                <a:spcPct val="120000"/>
              </a:lnSpc>
              <a:spcBef>
                <a:spcPts val="0"/>
              </a:spcBef>
              <a:spcAft>
                <a:spcPts val="0"/>
              </a:spcAft>
            </a:pPr>
            <a:r>
              <a:rPr lang="en-US" sz="1600" dirty="0"/>
              <a:t>Presented at ASCO 2022</a:t>
            </a:r>
          </a:p>
          <a:p>
            <a:pPr lvl="1">
              <a:lnSpc>
                <a:spcPct val="120000"/>
              </a:lnSpc>
              <a:spcBef>
                <a:spcPts val="0"/>
              </a:spcBef>
              <a:spcAft>
                <a:spcPts val="600"/>
              </a:spcAft>
            </a:pPr>
            <a:r>
              <a:rPr lang="en-US" sz="1600" dirty="0"/>
              <a:t>Aim to be submitted by Q1 or Q2 of 2024</a:t>
            </a:r>
          </a:p>
          <a:p>
            <a:pPr>
              <a:lnSpc>
                <a:spcPct val="120000"/>
              </a:lnSpc>
              <a:spcBef>
                <a:spcPts val="0"/>
              </a:spcBef>
              <a:spcAft>
                <a:spcPts val="0"/>
              </a:spcAft>
            </a:pPr>
            <a:r>
              <a:rPr lang="en-US" sz="1600" b="1" u="sng" dirty="0"/>
              <a:t>S1800D</a:t>
            </a:r>
            <a:r>
              <a:rPr lang="en-US" sz="1600" b="1" dirty="0"/>
              <a:t>: A Phase III study of N-803 and pembrolizumab versus SoC in patients with stage IV or recurrent NSCLC previously treated with immunotherapy and platinum-based chemotherapy</a:t>
            </a:r>
          </a:p>
          <a:p>
            <a:pPr lvl="1">
              <a:lnSpc>
                <a:spcPct val="120000"/>
              </a:lnSpc>
              <a:spcBef>
                <a:spcPts val="0"/>
              </a:spcBef>
              <a:spcAft>
                <a:spcPts val="0"/>
              </a:spcAft>
            </a:pPr>
            <a:r>
              <a:rPr lang="en-US" sz="1400" dirty="0"/>
              <a:t>Study Chairs: J Wrangle and </a:t>
            </a:r>
          </a:p>
          <a:p>
            <a:pPr lvl="1">
              <a:lnSpc>
                <a:spcPct val="120000"/>
              </a:lnSpc>
              <a:spcBef>
                <a:spcPts val="0"/>
              </a:spcBef>
              <a:spcAft>
                <a:spcPts val="600"/>
              </a:spcAft>
            </a:pPr>
            <a:r>
              <a:rPr lang="en-US" sz="1600" dirty="0"/>
              <a:t>Primary analysis pending additional information.  Expected late 2023/early 2024. </a:t>
            </a:r>
          </a:p>
          <a:p>
            <a:pPr lvl="1">
              <a:lnSpc>
                <a:spcPct val="120000"/>
              </a:lnSpc>
              <a:spcBef>
                <a:spcPts val="0"/>
              </a:spcBef>
              <a:spcAft>
                <a:spcPts val="600"/>
              </a:spcAft>
            </a:pPr>
            <a:r>
              <a:rPr lang="en-US" sz="1600" dirty="0"/>
              <a:t>Likely submit to ASCO for 2024 meeting.</a:t>
            </a:r>
          </a:p>
        </p:txBody>
      </p:sp>
      <p:sp>
        <p:nvSpPr>
          <p:cNvPr id="4" name="Slide Number Placeholder 3">
            <a:extLst>
              <a:ext uri="{FF2B5EF4-FFF2-40B4-BE49-F238E27FC236}">
                <a16:creationId xmlns:a16="http://schemas.microsoft.com/office/drawing/2014/main" id="{A80A33D0-E05C-71DB-2FCE-EA17DD447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800921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CF59-53BB-9AFA-237C-26CE6033D973}"/>
              </a:ext>
            </a:extLst>
          </p:cNvPr>
          <p:cNvSpPr>
            <a:spLocks noGrp="1"/>
          </p:cNvSpPr>
          <p:nvPr>
            <p:ph type="title"/>
          </p:nvPr>
        </p:nvSpPr>
        <p:spPr/>
        <p:txBody>
          <a:bodyPr>
            <a:normAutofit fontScale="90000"/>
          </a:bodyPr>
          <a:lstStyle/>
          <a:p>
            <a:pPr>
              <a:lnSpc>
                <a:spcPct val="100000"/>
              </a:lnSpc>
            </a:pPr>
            <a:r>
              <a:rPr lang="en-US" dirty="0"/>
              <a:t>Where do we need expression biomarkers the most?</a:t>
            </a:r>
          </a:p>
        </p:txBody>
      </p:sp>
      <p:sp>
        <p:nvSpPr>
          <p:cNvPr id="3" name="Content Placeholder 2">
            <a:extLst>
              <a:ext uri="{FF2B5EF4-FFF2-40B4-BE49-F238E27FC236}">
                <a16:creationId xmlns:a16="http://schemas.microsoft.com/office/drawing/2014/main" id="{D5ADAD26-9278-6D65-43A0-B2F8C886F015}"/>
              </a:ext>
            </a:extLst>
          </p:cNvPr>
          <p:cNvSpPr>
            <a:spLocks noGrp="1"/>
          </p:cNvSpPr>
          <p:nvPr>
            <p:ph idx="1"/>
          </p:nvPr>
        </p:nvSpPr>
        <p:spPr>
          <a:xfrm>
            <a:off x="609600" y="1845734"/>
            <a:ext cx="5322278" cy="4023360"/>
          </a:xfrm>
        </p:spPr>
        <p:txBody>
          <a:bodyPr>
            <a:normAutofit/>
          </a:bodyPr>
          <a:lstStyle/>
          <a:p>
            <a:pPr>
              <a:lnSpc>
                <a:spcPct val="100000"/>
              </a:lnSpc>
            </a:pPr>
            <a:r>
              <a:rPr lang="en-US" sz="3200" dirty="0"/>
              <a:t>Immuno-oncology biomarkers</a:t>
            </a:r>
          </a:p>
          <a:p>
            <a:pPr marL="576453" lvl="2" indent="-234950">
              <a:lnSpc>
                <a:spcPct val="100000"/>
              </a:lnSpc>
              <a:buFont typeface="Courier New" panose="02070309020205020404" pitchFamily="49" charset="0"/>
              <a:buChar char="o"/>
            </a:pPr>
            <a:r>
              <a:rPr lang="en-US" sz="2400" dirty="0"/>
              <a:t>Primary resistance may be related for example to low PD-L1 or IDO expression</a:t>
            </a:r>
          </a:p>
          <a:p>
            <a:pPr marL="576453" lvl="2" indent="-234950">
              <a:lnSpc>
                <a:spcPct val="100000"/>
              </a:lnSpc>
              <a:buFont typeface="Courier New" panose="02070309020205020404" pitchFamily="49" charset="0"/>
              <a:buChar char="o"/>
            </a:pPr>
            <a:r>
              <a:rPr lang="en-US" sz="2400" dirty="0"/>
              <a:t>Acquired resistance may be related to upregulation of suppressors such as LAG-3 or TIM-3, loss of immunodominant neoantigens</a:t>
            </a:r>
          </a:p>
        </p:txBody>
      </p:sp>
      <p:pic>
        <p:nvPicPr>
          <p:cNvPr id="2050" name="Picture 2" descr="image">
            <a:extLst>
              <a:ext uri="{FF2B5EF4-FFF2-40B4-BE49-F238E27FC236}">
                <a16:creationId xmlns:a16="http://schemas.microsoft.com/office/drawing/2014/main" id="{9BACE1A1-1076-BA2E-103E-CAE4C011C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123" y="1512656"/>
            <a:ext cx="5931877" cy="46933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3DEC44-106A-9913-F33D-F7BCBE1E8BD9}"/>
              </a:ext>
            </a:extLst>
          </p:cNvPr>
          <p:cNvSpPr txBox="1"/>
          <p:nvPr/>
        </p:nvSpPr>
        <p:spPr>
          <a:xfrm>
            <a:off x="3070107" y="5684428"/>
            <a:ext cx="3025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Chae YK et al. Oncologist 2018</a:t>
            </a:r>
          </a:p>
        </p:txBody>
      </p:sp>
    </p:spTree>
    <p:extLst>
      <p:ext uri="{BB962C8B-B14F-4D97-AF65-F5344CB8AC3E}">
        <p14:creationId xmlns:p14="http://schemas.microsoft.com/office/powerpoint/2010/main" val="12338807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CF59-53BB-9AFA-237C-26CE6033D973}"/>
              </a:ext>
            </a:extLst>
          </p:cNvPr>
          <p:cNvSpPr>
            <a:spLocks noGrp="1"/>
          </p:cNvSpPr>
          <p:nvPr>
            <p:ph type="title"/>
          </p:nvPr>
        </p:nvSpPr>
        <p:spPr/>
        <p:txBody>
          <a:bodyPr>
            <a:normAutofit/>
          </a:bodyPr>
          <a:lstStyle/>
          <a:p>
            <a:pPr>
              <a:lnSpc>
                <a:spcPct val="100000"/>
              </a:lnSpc>
            </a:pPr>
            <a:r>
              <a:rPr lang="en-US" dirty="0"/>
              <a:t>Expression biomarker considerations</a:t>
            </a:r>
          </a:p>
        </p:txBody>
      </p:sp>
      <p:sp>
        <p:nvSpPr>
          <p:cNvPr id="3" name="Content Placeholder 2">
            <a:extLst>
              <a:ext uri="{FF2B5EF4-FFF2-40B4-BE49-F238E27FC236}">
                <a16:creationId xmlns:a16="http://schemas.microsoft.com/office/drawing/2014/main" id="{D5ADAD26-9278-6D65-43A0-B2F8C886F015}"/>
              </a:ext>
            </a:extLst>
          </p:cNvPr>
          <p:cNvSpPr>
            <a:spLocks noGrp="1"/>
          </p:cNvSpPr>
          <p:nvPr>
            <p:ph idx="1"/>
          </p:nvPr>
        </p:nvSpPr>
        <p:spPr/>
        <p:txBody>
          <a:bodyPr>
            <a:normAutofit fontScale="77500" lnSpcReduction="20000"/>
          </a:bodyPr>
          <a:lstStyle/>
          <a:p>
            <a:pPr>
              <a:lnSpc>
                <a:spcPct val="100000"/>
              </a:lnSpc>
            </a:pPr>
            <a:r>
              <a:rPr lang="en-US" sz="3200" dirty="0"/>
              <a:t>Current standard is immunohistochemistry (IHC) for single proteins</a:t>
            </a:r>
          </a:p>
          <a:p>
            <a:pPr marL="458788" lvl="1" indent="-258763">
              <a:lnSpc>
                <a:spcPct val="100000"/>
              </a:lnSpc>
              <a:buFont typeface="Courier New" panose="02070309020205020404" pitchFamily="49" charset="0"/>
              <a:buChar char="o"/>
            </a:pPr>
            <a:r>
              <a:rPr lang="en-US" sz="3000" dirty="0"/>
              <a:t>Availability of tumor tissues is often limited; it would not be feasible to screen for multiple protein biomarkers</a:t>
            </a:r>
          </a:p>
          <a:p>
            <a:pPr marL="458788" lvl="1" indent="-258763">
              <a:lnSpc>
                <a:spcPct val="100000"/>
              </a:lnSpc>
              <a:buFont typeface="Courier New" panose="02070309020205020404" pitchFamily="49" charset="0"/>
              <a:buChar char="o"/>
            </a:pPr>
            <a:r>
              <a:rPr lang="en-US" sz="3000" dirty="0"/>
              <a:t>Multiplex immunofluorescence/IHC can assay several (up to ~3 dozen) proteins </a:t>
            </a:r>
          </a:p>
          <a:p>
            <a:pPr>
              <a:lnSpc>
                <a:spcPct val="100000"/>
              </a:lnSpc>
            </a:pPr>
            <a:r>
              <a:rPr lang="en-US" sz="3200" dirty="0"/>
              <a:t>Alternatives to immunoassays include mass spectroscopy-based techniques</a:t>
            </a:r>
          </a:p>
          <a:p>
            <a:pPr>
              <a:lnSpc>
                <a:spcPct val="100000"/>
              </a:lnSpc>
            </a:pPr>
            <a:r>
              <a:rPr lang="en-US" sz="3200" dirty="0"/>
              <a:t>Comprehensive proteomics include characterization of post-translational modifications including phosphorylation, ubiquitination, and glycosylation </a:t>
            </a:r>
          </a:p>
          <a:p>
            <a:pPr>
              <a:lnSpc>
                <a:spcPct val="100000"/>
              </a:lnSpc>
            </a:pPr>
            <a:r>
              <a:rPr lang="en-US" sz="3200" dirty="0"/>
              <a:t>RNA expression may correlate to protein expression, however, may not account for post-translational regulation, e.g., protein degradation</a:t>
            </a:r>
          </a:p>
        </p:txBody>
      </p:sp>
    </p:spTree>
    <p:extLst>
      <p:ext uri="{BB962C8B-B14F-4D97-AF65-F5344CB8AC3E}">
        <p14:creationId xmlns:p14="http://schemas.microsoft.com/office/powerpoint/2010/main" val="790248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RFI for protein biomarker assays</a:t>
            </a:r>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DF44381-276C-4EAF-FBE5-592E4D639089}"/>
              </a:ext>
            </a:extLst>
          </p:cNvPr>
          <p:cNvPicPr>
            <a:picLocks noChangeAspect="1"/>
          </p:cNvPicPr>
          <p:nvPr/>
        </p:nvPicPr>
        <p:blipFill rotWithShape="1">
          <a:blip r:embed="rId2"/>
          <a:srcRect t="-21333" b="21333"/>
          <a:stretch/>
        </p:blipFill>
        <p:spPr>
          <a:xfrm>
            <a:off x="1515983" y="0"/>
            <a:ext cx="9160034" cy="6858000"/>
          </a:xfrm>
          <a:prstGeom prst="rect">
            <a:avLst/>
          </a:prstGeom>
        </p:spPr>
      </p:pic>
    </p:spTree>
    <p:extLst>
      <p:ext uri="{BB962C8B-B14F-4D97-AF65-F5344CB8AC3E}">
        <p14:creationId xmlns:p14="http://schemas.microsoft.com/office/powerpoint/2010/main" val="5387890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47297-94D8-4BEB-8507-AF1EE0771DD4}"/>
              </a:ext>
            </a:extLst>
          </p:cNvPr>
          <p:cNvSpPr>
            <a:spLocks noGrp="1"/>
          </p:cNvSpPr>
          <p:nvPr>
            <p:ph type="title"/>
          </p:nvPr>
        </p:nvSpPr>
        <p:spPr/>
        <p:txBody>
          <a:bodyPr>
            <a:normAutofit/>
          </a:bodyPr>
          <a:lstStyle/>
          <a:p>
            <a:r>
              <a:rPr lang="en-US" sz="4800" dirty="0">
                <a:latin typeface="+mj-lt"/>
              </a:rPr>
              <a:t>How to utilize Lung-MAP Data</a:t>
            </a:r>
          </a:p>
        </p:txBody>
      </p:sp>
      <p:sp>
        <p:nvSpPr>
          <p:cNvPr id="3" name="Text Placeholder 2">
            <a:extLst>
              <a:ext uri="{FF2B5EF4-FFF2-40B4-BE49-F238E27FC236}">
                <a16:creationId xmlns:a16="http://schemas.microsoft.com/office/drawing/2014/main" id="{9A0E1933-4ABB-6EC8-8E84-9BFCF0D2232B}"/>
              </a:ext>
            </a:extLst>
          </p:cNvPr>
          <p:cNvSpPr>
            <a:spLocks noGrp="1"/>
          </p:cNvSpPr>
          <p:nvPr>
            <p:ph type="body" sz="quarter" idx="11"/>
          </p:nvPr>
        </p:nvSpPr>
        <p:spPr/>
        <p:txBody>
          <a:bodyPr/>
          <a:lstStyle/>
          <a:p>
            <a:pPr marL="0" indent="0">
              <a:buNone/>
            </a:pPr>
            <a:endParaRPr lang="en-US" dirty="0"/>
          </a:p>
          <a:p>
            <a:r>
              <a:rPr lang="en-US" dirty="0">
                <a:latin typeface="+mn-lt"/>
              </a:rPr>
              <a:t>Biospecimens</a:t>
            </a:r>
          </a:p>
          <a:p>
            <a:r>
              <a:rPr lang="en-US" dirty="0">
                <a:latin typeface="+mn-lt"/>
              </a:rPr>
              <a:t>Data</a:t>
            </a:r>
          </a:p>
        </p:txBody>
      </p:sp>
    </p:spTree>
    <p:extLst>
      <p:ext uri="{BB962C8B-B14F-4D97-AF65-F5344CB8AC3E}">
        <p14:creationId xmlns:p14="http://schemas.microsoft.com/office/powerpoint/2010/main" val="10735444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dirty="0">
                <a:latin typeface="+mj-lt"/>
              </a:rPr>
              <a:t>Tumor tissues</a:t>
            </a:r>
          </a:p>
        </p:txBody>
      </p:sp>
      <p:sp>
        <p:nvSpPr>
          <p:cNvPr id="6" name="Text Placeholder 5"/>
          <p:cNvSpPr>
            <a:spLocks noGrp="1"/>
          </p:cNvSpPr>
          <p:nvPr>
            <p:ph type="body" sz="quarter" idx="11"/>
          </p:nvPr>
        </p:nvSpPr>
        <p:spPr>
          <a:xfrm>
            <a:off x="438151" y="1604943"/>
            <a:ext cx="10733941" cy="4855936"/>
          </a:xfrm>
        </p:spPr>
        <p:txBody>
          <a:bodyPr>
            <a:normAutofit/>
          </a:bodyPr>
          <a:lstStyle/>
          <a:p>
            <a:pPr>
              <a:lnSpc>
                <a:spcPct val="100000"/>
              </a:lnSpc>
            </a:pPr>
            <a:r>
              <a:rPr lang="en-US" sz="3200" dirty="0">
                <a:latin typeface="+mn-lt"/>
              </a:rPr>
              <a:t>S1400 (squamous only, </a:t>
            </a:r>
            <a:r>
              <a:rPr lang="nl-NL" sz="3200" dirty="0">
                <a:latin typeface="+mn-lt"/>
              </a:rPr>
              <a:t>Jun 2014 – Jan 2019</a:t>
            </a:r>
            <a:r>
              <a:rPr lang="en-US" sz="3200" dirty="0">
                <a:latin typeface="+mn-lt"/>
              </a:rPr>
              <a:t>)</a:t>
            </a:r>
          </a:p>
          <a:p>
            <a:pPr lvl="1">
              <a:lnSpc>
                <a:spcPct val="100000"/>
              </a:lnSpc>
              <a:buFont typeface="Courier New" panose="02070309020205020404" pitchFamily="49" charset="0"/>
              <a:buChar char="o"/>
            </a:pPr>
            <a:r>
              <a:rPr lang="en-US" sz="2800" dirty="0">
                <a:latin typeface="+mn-lt"/>
              </a:rPr>
              <a:t>Tissue block (preferred) or at least 12 unstained slides</a:t>
            </a:r>
          </a:p>
          <a:p>
            <a:pPr>
              <a:lnSpc>
                <a:spcPct val="100000"/>
              </a:lnSpc>
            </a:pPr>
            <a:r>
              <a:rPr lang="en-US" sz="3200" dirty="0">
                <a:latin typeface="+mn-lt"/>
              </a:rPr>
              <a:t>LUNGMAP (all NSCLC, Jan 2019 </a:t>
            </a:r>
            <a:r>
              <a:rPr lang="nl-NL" sz="3200" dirty="0">
                <a:latin typeface="+mn-lt"/>
              </a:rPr>
              <a:t>–)</a:t>
            </a:r>
          </a:p>
          <a:p>
            <a:pPr lvl="1">
              <a:lnSpc>
                <a:spcPct val="100000"/>
              </a:lnSpc>
              <a:buFont typeface="Courier New" panose="02070309020205020404" pitchFamily="49" charset="0"/>
              <a:buChar char="o"/>
            </a:pPr>
            <a:r>
              <a:rPr lang="en-US" sz="2800" dirty="0">
                <a:latin typeface="+mn-lt"/>
              </a:rPr>
              <a:t>Commercial FMI F1CDx testing results allowed since revision #4 on Mar 1, 2021</a:t>
            </a:r>
          </a:p>
          <a:p>
            <a:pPr lvl="1">
              <a:lnSpc>
                <a:spcPct val="100000"/>
              </a:lnSpc>
              <a:buFont typeface="Courier New" panose="02070309020205020404" pitchFamily="49" charset="0"/>
              <a:buChar char="o"/>
            </a:pPr>
            <a:r>
              <a:rPr lang="en-US" sz="2800" dirty="0">
                <a:latin typeface="+mn-lt"/>
              </a:rPr>
              <a:t>Tissue block (preferred) or at least 12 unstained slides </a:t>
            </a:r>
            <a:r>
              <a:rPr lang="en-US" sz="2800" i="1" dirty="0">
                <a:latin typeface="+mn-lt"/>
              </a:rPr>
              <a:t>if</a:t>
            </a:r>
            <a:r>
              <a:rPr lang="en-US" sz="2800" dirty="0">
                <a:latin typeface="+mn-lt"/>
              </a:rPr>
              <a:t> submitting tissue for on-study biomarker profiling</a:t>
            </a:r>
          </a:p>
        </p:txBody>
      </p:sp>
    </p:spTree>
    <p:extLst>
      <p:ext uri="{BB962C8B-B14F-4D97-AF65-F5344CB8AC3E}">
        <p14:creationId xmlns:p14="http://schemas.microsoft.com/office/powerpoint/2010/main" val="32272746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dirty="0">
                <a:latin typeface="+mj-lt"/>
              </a:rPr>
              <a:t>S1400 sequencing data</a:t>
            </a:r>
          </a:p>
        </p:txBody>
      </p:sp>
      <p:sp>
        <p:nvSpPr>
          <p:cNvPr id="6" name="Text Placeholder 5"/>
          <p:cNvSpPr>
            <a:spLocks noGrp="1"/>
          </p:cNvSpPr>
          <p:nvPr>
            <p:ph type="body" sz="quarter" idx="11"/>
          </p:nvPr>
        </p:nvSpPr>
        <p:spPr>
          <a:xfrm>
            <a:off x="438151" y="1609297"/>
            <a:ext cx="7830086" cy="3119457"/>
          </a:xfrm>
        </p:spPr>
        <p:txBody>
          <a:bodyPr>
            <a:normAutofit fontScale="70000" lnSpcReduction="20000"/>
          </a:bodyPr>
          <a:lstStyle/>
          <a:p>
            <a:r>
              <a:rPr lang="en-US" sz="3200" dirty="0">
                <a:latin typeface="+mn-lt"/>
              </a:rPr>
              <a:t>Enrolled 1864 patients with stage IV or recurrent squamous cell lung cancer </a:t>
            </a:r>
            <a:r>
              <a:rPr lang="nl-NL" sz="3200" dirty="0">
                <a:latin typeface="+mn-lt"/>
              </a:rPr>
              <a:t>Jun 16, 2014 – Jan 28, 2019</a:t>
            </a:r>
            <a:r>
              <a:rPr lang="en-US" sz="3200" dirty="0">
                <a:latin typeface="+mn-lt"/>
              </a:rPr>
              <a:t> </a:t>
            </a:r>
          </a:p>
          <a:p>
            <a:r>
              <a:rPr lang="en-US" sz="3200" dirty="0">
                <a:latin typeface="+mn-lt"/>
              </a:rPr>
              <a:t>Next Generation Sequencing (NGS) data available for 1672 patients using the </a:t>
            </a:r>
            <a:r>
              <a:rPr lang="en-US" sz="3200" dirty="0" err="1">
                <a:latin typeface="+mn-lt"/>
              </a:rPr>
              <a:t>FoundationOne</a:t>
            </a:r>
            <a:r>
              <a:rPr lang="en-US" sz="3200" dirty="0">
                <a:latin typeface="+mn-lt"/>
              </a:rPr>
              <a:t> T5 research platform</a:t>
            </a:r>
          </a:p>
          <a:p>
            <a:r>
              <a:rPr lang="en-US" sz="3200" dirty="0">
                <a:latin typeface="+mn-lt"/>
              </a:rPr>
              <a:t>T5 = exons and/or introns of 313 cancer-related genes</a:t>
            </a:r>
          </a:p>
          <a:p>
            <a:r>
              <a:rPr lang="en-US" sz="3200" dirty="0">
                <a:latin typeface="+mn-lt"/>
              </a:rPr>
              <a:t>36,677 variants identified</a:t>
            </a:r>
          </a:p>
          <a:p>
            <a:r>
              <a:rPr lang="en-US" sz="3200" dirty="0">
                <a:latin typeface="+mn-lt"/>
              </a:rPr>
              <a:t>Largest NGS dataset of advanced squamous cell lung cancers of previously treated patients</a:t>
            </a:r>
          </a:p>
        </p:txBody>
      </p:sp>
      <p:pic>
        <p:nvPicPr>
          <p:cNvPr id="4" name="Picture 3">
            <a:extLst>
              <a:ext uri="{FF2B5EF4-FFF2-40B4-BE49-F238E27FC236}">
                <a16:creationId xmlns:a16="http://schemas.microsoft.com/office/drawing/2014/main" id="{23850A6B-8510-4FBF-89EA-A5EA2A1B3B90}"/>
              </a:ext>
            </a:extLst>
          </p:cNvPr>
          <p:cNvPicPr>
            <a:picLocks noChangeAspect="1"/>
          </p:cNvPicPr>
          <p:nvPr/>
        </p:nvPicPr>
        <p:blipFill>
          <a:blip r:embed="rId3"/>
          <a:stretch>
            <a:fillRect/>
          </a:stretch>
        </p:blipFill>
        <p:spPr>
          <a:xfrm>
            <a:off x="1114694" y="4941662"/>
            <a:ext cx="6477000" cy="1162050"/>
          </a:xfrm>
          <a:prstGeom prst="rect">
            <a:avLst/>
          </a:prstGeom>
        </p:spPr>
      </p:pic>
      <p:pic>
        <p:nvPicPr>
          <p:cNvPr id="7" name="Picture 6">
            <a:extLst>
              <a:ext uri="{FF2B5EF4-FFF2-40B4-BE49-F238E27FC236}">
                <a16:creationId xmlns:a16="http://schemas.microsoft.com/office/drawing/2014/main" id="{BE3DB619-CB1C-424C-B25D-7A116E9B23FF}"/>
              </a:ext>
            </a:extLst>
          </p:cNvPr>
          <p:cNvPicPr>
            <a:picLocks noChangeAspect="1"/>
          </p:cNvPicPr>
          <p:nvPr/>
        </p:nvPicPr>
        <p:blipFill>
          <a:blip r:embed="rId4"/>
          <a:stretch>
            <a:fillRect/>
          </a:stretch>
        </p:blipFill>
        <p:spPr>
          <a:xfrm>
            <a:off x="8367964" y="2759359"/>
            <a:ext cx="3385885" cy="3417604"/>
          </a:xfrm>
          <a:prstGeom prst="rect">
            <a:avLst/>
          </a:prstGeom>
        </p:spPr>
      </p:pic>
    </p:spTree>
    <p:extLst>
      <p:ext uri="{BB962C8B-B14F-4D97-AF65-F5344CB8AC3E}">
        <p14:creationId xmlns:p14="http://schemas.microsoft.com/office/powerpoint/2010/main" val="41115945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dirty="0">
                <a:latin typeface="+mj-lt"/>
              </a:rPr>
              <a:t>Lung-MAP blood samples</a:t>
            </a:r>
          </a:p>
        </p:txBody>
      </p:sp>
      <p:graphicFrame>
        <p:nvGraphicFramePr>
          <p:cNvPr id="8" name="Table 7">
            <a:extLst>
              <a:ext uri="{FF2B5EF4-FFF2-40B4-BE49-F238E27FC236}">
                <a16:creationId xmlns:a16="http://schemas.microsoft.com/office/drawing/2014/main" id="{1623396C-3CF2-42E4-8F03-8272B26DD07A}"/>
              </a:ext>
            </a:extLst>
          </p:cNvPr>
          <p:cNvGraphicFramePr>
            <a:graphicFrameLocks noGrp="1"/>
          </p:cNvGraphicFramePr>
          <p:nvPr/>
        </p:nvGraphicFramePr>
        <p:xfrm>
          <a:off x="404923" y="1589904"/>
          <a:ext cx="11382153" cy="4087610"/>
        </p:xfrm>
        <a:graphic>
          <a:graphicData uri="http://schemas.openxmlformats.org/drawingml/2006/table">
            <a:tbl>
              <a:tblPr>
                <a:tableStyleId>{5C22544A-7EE6-4342-B048-85BDC9FD1C3A}</a:tableStyleId>
              </a:tblPr>
              <a:tblGrid>
                <a:gridCol w="583550">
                  <a:extLst>
                    <a:ext uri="{9D8B030D-6E8A-4147-A177-3AD203B41FA5}">
                      <a16:colId xmlns:a16="http://schemas.microsoft.com/office/drawing/2014/main" val="3537656875"/>
                    </a:ext>
                  </a:extLst>
                </a:gridCol>
                <a:gridCol w="1380475">
                  <a:extLst>
                    <a:ext uri="{9D8B030D-6E8A-4147-A177-3AD203B41FA5}">
                      <a16:colId xmlns:a16="http://schemas.microsoft.com/office/drawing/2014/main" val="226695485"/>
                    </a:ext>
                  </a:extLst>
                </a:gridCol>
                <a:gridCol w="2091675">
                  <a:extLst>
                    <a:ext uri="{9D8B030D-6E8A-4147-A177-3AD203B41FA5}">
                      <a16:colId xmlns:a16="http://schemas.microsoft.com/office/drawing/2014/main" val="4276356522"/>
                    </a:ext>
                  </a:extLst>
                </a:gridCol>
                <a:gridCol w="421625">
                  <a:extLst>
                    <a:ext uri="{9D8B030D-6E8A-4147-A177-3AD203B41FA5}">
                      <a16:colId xmlns:a16="http://schemas.microsoft.com/office/drawing/2014/main" val="3107219112"/>
                    </a:ext>
                  </a:extLst>
                </a:gridCol>
                <a:gridCol w="369237">
                  <a:extLst>
                    <a:ext uri="{9D8B030D-6E8A-4147-A177-3AD203B41FA5}">
                      <a16:colId xmlns:a16="http://schemas.microsoft.com/office/drawing/2014/main" val="1759660215"/>
                    </a:ext>
                  </a:extLst>
                </a:gridCol>
                <a:gridCol w="470838">
                  <a:extLst>
                    <a:ext uri="{9D8B030D-6E8A-4147-A177-3AD203B41FA5}">
                      <a16:colId xmlns:a16="http://schemas.microsoft.com/office/drawing/2014/main" val="3439140305"/>
                    </a:ext>
                  </a:extLst>
                </a:gridCol>
                <a:gridCol w="481950">
                  <a:extLst>
                    <a:ext uri="{9D8B030D-6E8A-4147-A177-3AD203B41FA5}">
                      <a16:colId xmlns:a16="http://schemas.microsoft.com/office/drawing/2014/main" val="3944833028"/>
                    </a:ext>
                  </a:extLst>
                </a:gridCol>
                <a:gridCol w="481950">
                  <a:extLst>
                    <a:ext uri="{9D8B030D-6E8A-4147-A177-3AD203B41FA5}">
                      <a16:colId xmlns:a16="http://schemas.microsoft.com/office/drawing/2014/main" val="4241176100"/>
                    </a:ext>
                  </a:extLst>
                </a:gridCol>
                <a:gridCol w="481950">
                  <a:extLst>
                    <a:ext uri="{9D8B030D-6E8A-4147-A177-3AD203B41FA5}">
                      <a16:colId xmlns:a16="http://schemas.microsoft.com/office/drawing/2014/main" val="993126206"/>
                    </a:ext>
                  </a:extLst>
                </a:gridCol>
                <a:gridCol w="517887">
                  <a:extLst>
                    <a:ext uri="{9D8B030D-6E8A-4147-A177-3AD203B41FA5}">
                      <a16:colId xmlns:a16="http://schemas.microsoft.com/office/drawing/2014/main" val="4128059716"/>
                    </a:ext>
                  </a:extLst>
                </a:gridCol>
                <a:gridCol w="483538">
                  <a:extLst>
                    <a:ext uri="{9D8B030D-6E8A-4147-A177-3AD203B41FA5}">
                      <a16:colId xmlns:a16="http://schemas.microsoft.com/office/drawing/2014/main" val="2076293154"/>
                    </a:ext>
                  </a:extLst>
                </a:gridCol>
                <a:gridCol w="481950">
                  <a:extLst>
                    <a:ext uri="{9D8B030D-6E8A-4147-A177-3AD203B41FA5}">
                      <a16:colId xmlns:a16="http://schemas.microsoft.com/office/drawing/2014/main" val="434076212"/>
                    </a:ext>
                  </a:extLst>
                </a:gridCol>
                <a:gridCol w="508938">
                  <a:extLst>
                    <a:ext uri="{9D8B030D-6E8A-4147-A177-3AD203B41FA5}">
                      <a16:colId xmlns:a16="http://schemas.microsoft.com/office/drawing/2014/main" val="935921145"/>
                    </a:ext>
                  </a:extLst>
                </a:gridCol>
                <a:gridCol w="483538">
                  <a:extLst>
                    <a:ext uri="{9D8B030D-6E8A-4147-A177-3AD203B41FA5}">
                      <a16:colId xmlns:a16="http://schemas.microsoft.com/office/drawing/2014/main" val="439148475"/>
                    </a:ext>
                  </a:extLst>
                </a:gridCol>
                <a:gridCol w="681975">
                  <a:extLst>
                    <a:ext uri="{9D8B030D-6E8A-4147-A177-3AD203B41FA5}">
                      <a16:colId xmlns:a16="http://schemas.microsoft.com/office/drawing/2014/main" val="2050143404"/>
                    </a:ext>
                  </a:extLst>
                </a:gridCol>
                <a:gridCol w="439972">
                  <a:extLst>
                    <a:ext uri="{9D8B030D-6E8A-4147-A177-3AD203B41FA5}">
                      <a16:colId xmlns:a16="http://schemas.microsoft.com/office/drawing/2014/main" val="185980302"/>
                    </a:ext>
                  </a:extLst>
                </a:gridCol>
                <a:gridCol w="315686">
                  <a:extLst>
                    <a:ext uri="{9D8B030D-6E8A-4147-A177-3AD203B41FA5}">
                      <a16:colId xmlns:a16="http://schemas.microsoft.com/office/drawing/2014/main" val="378804805"/>
                    </a:ext>
                  </a:extLst>
                </a:gridCol>
                <a:gridCol w="304800">
                  <a:extLst>
                    <a:ext uri="{9D8B030D-6E8A-4147-A177-3AD203B41FA5}">
                      <a16:colId xmlns:a16="http://schemas.microsoft.com/office/drawing/2014/main" val="2089718327"/>
                    </a:ext>
                  </a:extLst>
                </a:gridCol>
                <a:gridCol w="400619">
                  <a:extLst>
                    <a:ext uri="{9D8B030D-6E8A-4147-A177-3AD203B41FA5}">
                      <a16:colId xmlns:a16="http://schemas.microsoft.com/office/drawing/2014/main" val="270347417"/>
                    </a:ext>
                  </a:extLst>
                </a:gridCol>
              </a:tblGrid>
              <a:tr h="180918">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gridSpan="5">
                  <a:txBody>
                    <a:bodyPr/>
                    <a:lstStyle/>
                    <a:p>
                      <a:pPr algn="l" fontAlgn="b"/>
                      <a:r>
                        <a:rPr lang="en-US" sz="1000" b="1" u="none" strike="noStrike" dirty="0">
                          <a:effectLst/>
                          <a:latin typeface="+mn-lt"/>
                        </a:rPr>
                        <a:t>EDTA (0.5 ml </a:t>
                      </a:r>
                      <a:r>
                        <a:rPr lang="en-US" sz="1000" b="1" u="none" strike="noStrike" dirty="0" err="1">
                          <a:effectLst/>
                          <a:latin typeface="+mn-lt"/>
                        </a:rPr>
                        <a:t>froz</a:t>
                      </a:r>
                      <a:r>
                        <a:rPr lang="en-US" sz="1000" b="1" u="none" strike="noStrike" dirty="0">
                          <a:effectLst/>
                          <a:latin typeface="+mn-lt"/>
                        </a:rPr>
                        <a:t> plasma aliquots)/buffy coat</a:t>
                      </a:r>
                      <a:endParaRPr lang="en-US" sz="1000" b="1" i="0" u="none" strike="noStrike" dirty="0">
                        <a:solidFill>
                          <a:srgbClr val="000000"/>
                        </a:solidFill>
                        <a:effectLst/>
                        <a:latin typeface="+mn-lt"/>
                      </a:endParaRPr>
                    </a:p>
                  </a:txBody>
                  <a:tcPr marL="6025" marR="6025" marT="6025" marB="0" anchor="b">
                    <a:solidFill>
                      <a:srgbClr val="FFD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fontAlgn="b"/>
                      <a:r>
                        <a:rPr lang="en-US" sz="1000" b="1" u="none" strike="noStrike" dirty="0">
                          <a:solidFill>
                            <a:schemeClr val="tx1"/>
                          </a:solidFill>
                          <a:effectLst/>
                          <a:latin typeface="+mn-lt"/>
                        </a:rPr>
                        <a:t>RNA samples</a:t>
                      </a:r>
                    </a:p>
                  </a:txBody>
                  <a:tcPr marL="6025" marR="6025" marT="6025" marB="0" anchor="b">
                    <a:solidFill>
                      <a:schemeClr val="accent6">
                        <a:lumMod val="20000"/>
                        <a:lumOff val="80000"/>
                      </a:schemeClr>
                    </a:solidFill>
                  </a:tcPr>
                </a:tc>
                <a:tc hMerge="1">
                  <a:txBody>
                    <a:bodyPr/>
                    <a:lstStyle/>
                    <a:p>
                      <a:endParaRPr lang="en-US"/>
                    </a:p>
                  </a:txBody>
                  <a:tcPr/>
                </a:tc>
                <a:tc hMerge="1">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gridSpan="6">
                  <a:txBody>
                    <a:bodyPr/>
                    <a:lstStyle/>
                    <a:p>
                      <a:pPr algn="l" fontAlgn="b"/>
                      <a:r>
                        <a:rPr lang="en-US" sz="1000" b="1" u="none" strike="noStrike" dirty="0">
                          <a:effectLst/>
                          <a:latin typeface="+mn-lt"/>
                        </a:rPr>
                        <a:t>cfDNA samples (two 8.5 ml Roche tubes)</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7470235"/>
                  </a:ext>
                </a:extLst>
              </a:tr>
              <a:tr h="180918">
                <a:tc>
                  <a:txBody>
                    <a:bodyPr/>
                    <a:lstStyle/>
                    <a:p>
                      <a:pPr algn="l" fontAlgn="b"/>
                      <a:r>
                        <a:rPr lang="en-US" sz="1000" b="1" u="none" strike="noStrike" dirty="0">
                          <a:effectLst/>
                          <a:latin typeface="+mn-lt"/>
                        </a:rPr>
                        <a:t>Study</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Biomarker</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Drug</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Accrual</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Goal</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Baseline</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err="1">
                          <a:effectLst/>
                          <a:latin typeface="+mn-lt"/>
                        </a:rPr>
                        <a:t>Wk</a:t>
                      </a:r>
                      <a:r>
                        <a:rPr lang="en-US" sz="1000" b="1" u="none" strike="noStrike" dirty="0">
                          <a:effectLst/>
                          <a:latin typeface="+mn-lt"/>
                        </a:rPr>
                        <a:t>/</a:t>
                      </a:r>
                      <a:r>
                        <a:rPr lang="en-US" sz="1000" b="1" u="none" strike="noStrike" dirty="0" err="1">
                          <a:effectLst/>
                          <a:latin typeface="+mn-lt"/>
                        </a:rPr>
                        <a:t>Cycl</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err="1">
                          <a:effectLst/>
                          <a:latin typeface="+mn-lt"/>
                        </a:rPr>
                        <a:t>Wk</a:t>
                      </a:r>
                      <a:r>
                        <a:rPr lang="en-US" sz="1000" b="1" u="none" strike="noStrike" dirty="0">
                          <a:effectLst/>
                          <a:latin typeface="+mn-lt"/>
                        </a:rPr>
                        <a:t>/</a:t>
                      </a:r>
                      <a:r>
                        <a:rPr lang="en-US" sz="1000" b="1" u="none" strike="noStrike" dirty="0" err="1">
                          <a:effectLst/>
                          <a:latin typeface="+mn-lt"/>
                        </a:rPr>
                        <a:t>Cycl</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err="1">
                          <a:effectLst/>
                          <a:latin typeface="+mn-lt"/>
                        </a:rPr>
                        <a:t>Wk</a:t>
                      </a:r>
                      <a:r>
                        <a:rPr lang="en-US" sz="1000" b="1" u="none" strike="noStrike" dirty="0">
                          <a:effectLst/>
                          <a:latin typeface="+mn-lt"/>
                        </a:rPr>
                        <a:t>/</a:t>
                      </a:r>
                      <a:r>
                        <a:rPr lang="en-US" sz="1000" b="1" u="none" strike="noStrike" dirty="0" err="1">
                          <a:effectLst/>
                          <a:latin typeface="+mn-lt"/>
                        </a:rPr>
                        <a:t>Cycl</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a:effectLst/>
                          <a:latin typeface="+mn-lt"/>
                        </a:rPr>
                        <a:t>1st </a:t>
                      </a:r>
                      <a:r>
                        <a:rPr lang="en-US" sz="1000" b="1" u="none" strike="noStrike" dirty="0" err="1">
                          <a:effectLst/>
                          <a:latin typeface="+mn-lt"/>
                        </a:rPr>
                        <a:t>progr</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a:solidFill>
                            <a:schemeClr val="tx1"/>
                          </a:solidFill>
                          <a:effectLst/>
                          <a:latin typeface="+mn-lt"/>
                        </a:rPr>
                        <a:t>Baseline</a:t>
                      </a:r>
                      <a:endParaRPr lang="en-US" sz="1000" b="1"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1" u="none" strike="noStrike" dirty="0" err="1">
                          <a:solidFill>
                            <a:schemeClr val="tx1"/>
                          </a:solidFill>
                          <a:effectLst/>
                          <a:latin typeface="+mn-lt"/>
                        </a:rPr>
                        <a:t>Wk</a:t>
                      </a:r>
                      <a:r>
                        <a:rPr lang="en-US" sz="1000" b="1" u="none" strike="noStrike" dirty="0">
                          <a:solidFill>
                            <a:schemeClr val="tx1"/>
                          </a:solidFill>
                          <a:effectLst/>
                          <a:latin typeface="+mn-lt"/>
                        </a:rPr>
                        <a:t>/</a:t>
                      </a:r>
                      <a:r>
                        <a:rPr lang="en-US" sz="1000" b="1" u="none" strike="noStrike" dirty="0" err="1">
                          <a:solidFill>
                            <a:schemeClr val="tx1"/>
                          </a:solidFill>
                          <a:effectLst/>
                          <a:latin typeface="+mn-lt"/>
                        </a:rPr>
                        <a:t>Cycl</a:t>
                      </a:r>
                      <a:endParaRPr lang="en-US" sz="1000" b="1"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1" u="none" strike="noStrike" dirty="0" err="1">
                          <a:solidFill>
                            <a:schemeClr val="tx1"/>
                          </a:solidFill>
                          <a:effectLst/>
                          <a:latin typeface="+mn-lt"/>
                        </a:rPr>
                        <a:t>Wk</a:t>
                      </a:r>
                      <a:r>
                        <a:rPr lang="en-US" sz="1000" b="1" u="none" strike="noStrike" dirty="0">
                          <a:solidFill>
                            <a:schemeClr val="tx1"/>
                          </a:solidFill>
                          <a:effectLst/>
                          <a:latin typeface="+mn-lt"/>
                        </a:rPr>
                        <a:t>/</a:t>
                      </a:r>
                      <a:r>
                        <a:rPr lang="en-US" sz="1000" b="1" u="none" strike="noStrike" dirty="0" err="1">
                          <a:solidFill>
                            <a:schemeClr val="tx1"/>
                          </a:solidFill>
                          <a:effectLst/>
                          <a:latin typeface="+mn-lt"/>
                        </a:rPr>
                        <a:t>Cycl</a:t>
                      </a:r>
                      <a:endParaRPr lang="en-US" sz="1000" b="1"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1" u="none" strike="noStrike" dirty="0">
                          <a:effectLst/>
                          <a:latin typeface="+mn-lt"/>
                        </a:rPr>
                        <a:t>Baseline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Pre-</a:t>
                      </a:r>
                      <a:r>
                        <a:rPr lang="en-US" sz="1000" b="1" u="none" strike="noStrike" dirty="0" err="1">
                          <a:effectLst/>
                          <a:latin typeface="+mn-lt"/>
                        </a:rPr>
                        <a:t>tx</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Cycle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Cycle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Cycle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1st </a:t>
                      </a:r>
                      <a:r>
                        <a:rPr lang="en-US" sz="1000" b="1" u="none" strike="noStrike" dirty="0" err="1">
                          <a:effectLst/>
                          <a:latin typeface="+mn-lt"/>
                        </a:rPr>
                        <a:t>progr</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606628005"/>
                  </a:ext>
                </a:extLst>
              </a:tr>
              <a:tr h="0">
                <a:tc>
                  <a:txBody>
                    <a:bodyPr/>
                    <a:lstStyle/>
                    <a:p>
                      <a:pPr algn="l" fontAlgn="b"/>
                      <a:r>
                        <a:rPr lang="en-US" sz="1000" b="1" u="none" strike="noStrike" dirty="0">
                          <a:effectLst/>
                          <a:latin typeface="+mn-lt"/>
                        </a:rPr>
                        <a:t>S1400</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Screening</a:t>
                      </a:r>
                      <a:endParaRPr lang="en-US" sz="1000" b="0" i="0" u="none" strike="noStrike" dirty="0">
                        <a:solidFill>
                          <a:srgbClr val="000000"/>
                        </a:solidFill>
                        <a:effectLst/>
                        <a:latin typeface="+mn-lt"/>
                      </a:endParaRPr>
                    </a:p>
                  </a:txBody>
                  <a:tcPr marL="6025" marR="6025" marT="6025" marB="0" anchor="b"/>
                </a:tc>
                <a:tc>
                  <a:txBody>
                    <a:bodyPr/>
                    <a:lstStyle/>
                    <a:p>
                      <a:pPr algn="l" fontAlgn="b"/>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1864</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609435926"/>
                  </a:ext>
                </a:extLst>
              </a:tr>
              <a:tr h="180918">
                <a:tc>
                  <a:txBody>
                    <a:bodyPr/>
                    <a:lstStyle/>
                    <a:p>
                      <a:pPr algn="l" fontAlgn="b"/>
                      <a:r>
                        <a:rPr lang="en-US" sz="1000" u="none" strike="noStrike">
                          <a:effectLst/>
                          <a:latin typeface="+mn-lt"/>
                        </a:rPr>
                        <a:t>S1400A</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Non-match</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durvalumab vs. docetaxel</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116</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W3-4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W9-10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X</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W13</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W25</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539965780"/>
                  </a:ext>
                </a:extLst>
              </a:tr>
              <a:tr h="180918">
                <a:tc>
                  <a:txBody>
                    <a:bodyPr/>
                    <a:lstStyle/>
                    <a:p>
                      <a:pPr algn="l" fontAlgn="b"/>
                      <a:r>
                        <a:rPr lang="en-US" sz="1000" u="none" strike="noStrike">
                          <a:effectLst/>
                          <a:latin typeface="+mn-lt"/>
                        </a:rPr>
                        <a:t>S1400B</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PI3K</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taselisib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39</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814158096"/>
                  </a:ext>
                </a:extLst>
              </a:tr>
              <a:tr h="180918">
                <a:tc>
                  <a:txBody>
                    <a:bodyPr/>
                    <a:lstStyle/>
                    <a:p>
                      <a:pPr algn="l" fontAlgn="b"/>
                      <a:r>
                        <a:rPr lang="en-US" sz="1000" u="none" strike="noStrike">
                          <a:effectLst/>
                          <a:latin typeface="+mn-lt"/>
                        </a:rPr>
                        <a:t>S1400C</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Cell cycle gene alterations</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palbociclib vs. docetaxel</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53</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W4-5</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W9-10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723718214"/>
                  </a:ext>
                </a:extLst>
              </a:tr>
              <a:tr h="180918">
                <a:tc>
                  <a:txBody>
                    <a:bodyPr/>
                    <a:lstStyle/>
                    <a:p>
                      <a:pPr algn="l" fontAlgn="b"/>
                      <a:r>
                        <a:rPr lang="en-US" sz="1000" u="none" strike="noStrike">
                          <a:effectLst/>
                          <a:latin typeface="+mn-lt"/>
                        </a:rPr>
                        <a:t>S1400D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FGFR</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AZD4547</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43</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762691737"/>
                  </a:ext>
                </a:extLst>
              </a:tr>
              <a:tr h="180918">
                <a:tc>
                  <a:txBody>
                    <a:bodyPr/>
                    <a:lstStyle/>
                    <a:p>
                      <a:pPr algn="l" fontAlgn="b"/>
                      <a:r>
                        <a:rPr lang="en-US" sz="1000" u="none" strike="noStrike">
                          <a:effectLst/>
                          <a:latin typeface="+mn-lt"/>
                        </a:rPr>
                        <a:t>S1400E</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c-Met</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erlotinib ± rilotumumab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9</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3442684378"/>
                  </a:ext>
                </a:extLst>
              </a:tr>
              <a:tr h="180918">
                <a:tc>
                  <a:txBody>
                    <a:bodyPr/>
                    <a:lstStyle/>
                    <a:p>
                      <a:pPr algn="l" fontAlgn="b"/>
                      <a:r>
                        <a:rPr lang="en-US" sz="1000" u="none" strike="noStrike">
                          <a:effectLst/>
                          <a:latin typeface="+mn-lt"/>
                        </a:rPr>
                        <a:t>S1400F</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Non-match</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durvalumab + tremelimumab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67</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W5</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W9</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W13</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978943995"/>
                  </a:ext>
                </a:extLst>
              </a:tr>
              <a:tr h="180918">
                <a:tc>
                  <a:txBody>
                    <a:bodyPr/>
                    <a:lstStyle/>
                    <a:p>
                      <a:pPr algn="l" fontAlgn="b"/>
                      <a:r>
                        <a:rPr lang="en-US" sz="1000" u="none" strike="noStrike">
                          <a:effectLst/>
                          <a:latin typeface="+mn-lt"/>
                        </a:rPr>
                        <a:t>S1400G</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HR repair deficiency</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talazoparib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51</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746902968"/>
                  </a:ext>
                </a:extLst>
              </a:tr>
              <a:tr h="180918">
                <a:tc>
                  <a:txBody>
                    <a:bodyPr/>
                    <a:lstStyle/>
                    <a:p>
                      <a:pPr algn="l" fontAlgn="b"/>
                      <a:r>
                        <a:rPr lang="en-US" sz="1000" u="none" strike="noStrike">
                          <a:effectLst/>
                          <a:latin typeface="+mn-lt"/>
                        </a:rPr>
                        <a:t>S1400I</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Non-match</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nivolumab ± ipilimumab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275</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W9</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72977888"/>
                  </a:ext>
                </a:extLst>
              </a:tr>
              <a:tr h="180918">
                <a:tc>
                  <a:txBody>
                    <a:bodyPr/>
                    <a:lstStyle/>
                    <a:p>
                      <a:pPr algn="l" fontAlgn="b"/>
                      <a:r>
                        <a:rPr lang="en-US" sz="1000" u="none" strike="noStrike">
                          <a:effectLst/>
                          <a:latin typeface="+mn-lt"/>
                        </a:rPr>
                        <a:t>S1400K</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c-Met</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ABBV-399</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28</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51067502"/>
                  </a:ext>
                </a:extLst>
              </a:tr>
              <a:tr h="180918">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r" fontAlgn="b"/>
                      <a:endParaRPr lang="en-US" sz="1000" b="0" i="0" u="none" strike="noStrike">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bg1"/>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bg1"/>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extLst>
                  <a:ext uri="{0D108BD9-81ED-4DB2-BD59-A6C34878D82A}">
                    <a16:rowId xmlns:a16="http://schemas.microsoft.com/office/drawing/2014/main" val="1325887535"/>
                  </a:ext>
                </a:extLst>
              </a:tr>
              <a:tr h="180918">
                <a:tc>
                  <a:txBody>
                    <a:bodyPr/>
                    <a:lstStyle/>
                    <a:p>
                      <a:pPr algn="l" fontAlgn="b"/>
                      <a:r>
                        <a:rPr lang="en-US" sz="1000" b="1" u="none" strike="noStrike" dirty="0">
                          <a:effectLst/>
                          <a:latin typeface="+mn-lt"/>
                        </a:rPr>
                        <a:t>LUNGMAP</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Screening</a:t>
                      </a:r>
                      <a:endParaRPr lang="en-US" sz="1000" b="0" i="0" u="none" strike="noStrike">
                        <a:solidFill>
                          <a:srgbClr val="000000"/>
                        </a:solidFill>
                        <a:effectLst/>
                        <a:latin typeface="+mn-lt"/>
                      </a:endParaRPr>
                    </a:p>
                  </a:txBody>
                  <a:tcPr marL="6025" marR="6025" marT="6025" marB="0" anchor="b"/>
                </a:tc>
                <a:tc>
                  <a:txBody>
                    <a:bodyPr/>
                    <a:lstStyle/>
                    <a:p>
                      <a:pPr algn="l" fontAlgn="b"/>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3169</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6000</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n = 166</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009482254"/>
                  </a:ext>
                </a:extLst>
              </a:tr>
              <a:tr h="180918">
                <a:tc>
                  <a:txBody>
                    <a:bodyPr/>
                    <a:lstStyle/>
                    <a:p>
                      <a:pPr algn="l" fontAlgn="b"/>
                      <a:r>
                        <a:rPr lang="en-US" sz="1000" u="none" strike="noStrike">
                          <a:effectLst/>
                          <a:latin typeface="+mn-lt"/>
                        </a:rPr>
                        <a:t>S1800A</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previously IO treated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ramucirumab + pembrolizumab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166</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00406743"/>
                  </a:ext>
                </a:extLst>
              </a:tr>
              <a:tr h="180918">
                <a:tc>
                  <a:txBody>
                    <a:bodyPr/>
                    <a:lstStyle/>
                    <a:p>
                      <a:pPr algn="l" fontAlgn="b"/>
                      <a:r>
                        <a:rPr lang="en-US" sz="1000" u="none" strike="noStrike">
                          <a:effectLst/>
                          <a:latin typeface="+mn-lt"/>
                        </a:rPr>
                        <a:t>S1800D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previously IO treated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N-803 + pembrolizumab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82</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closed</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(30 ml)</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C5</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X</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C2</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1st </a:t>
                      </a:r>
                      <a:r>
                        <a:rPr lang="en-US" sz="1000" u="none" strike="noStrike" dirty="0" err="1">
                          <a:solidFill>
                            <a:schemeClr val="tx1"/>
                          </a:solidFill>
                          <a:effectLst/>
                          <a:latin typeface="+mn-lt"/>
                        </a:rPr>
                        <a:t>progr</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X (Streck x1)</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C3</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C5</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3189548013"/>
                  </a:ext>
                </a:extLst>
              </a:tr>
              <a:tr h="180918">
                <a:tc>
                  <a:txBody>
                    <a:bodyPr/>
                    <a:lstStyle/>
                    <a:p>
                      <a:pPr algn="l" fontAlgn="b"/>
                      <a:r>
                        <a:rPr lang="en-US" sz="1000" u="none" strike="noStrike">
                          <a:effectLst/>
                          <a:latin typeface="+mn-lt"/>
                        </a:rPr>
                        <a:t>S1900A</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gLOH high or BRCA1/2</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rucaparib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64</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673238878"/>
                  </a:ext>
                </a:extLst>
              </a:tr>
              <a:tr h="180918">
                <a:tc>
                  <a:txBody>
                    <a:bodyPr/>
                    <a:lstStyle/>
                    <a:p>
                      <a:pPr algn="l" fontAlgn="b"/>
                      <a:r>
                        <a:rPr lang="en-US" sz="1000" u="none" strike="noStrike">
                          <a:effectLst/>
                          <a:latin typeface="+mn-lt"/>
                        </a:rPr>
                        <a:t>S1900B</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RET fusion</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selpercatinib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6</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157611151"/>
                  </a:ext>
                </a:extLst>
              </a:tr>
              <a:tr h="180918">
                <a:tc>
                  <a:txBody>
                    <a:bodyPr/>
                    <a:lstStyle/>
                    <a:p>
                      <a:pPr algn="l" fontAlgn="b"/>
                      <a:r>
                        <a:rPr lang="en-US" sz="1000" u="none" strike="noStrike">
                          <a:effectLst/>
                          <a:latin typeface="+mn-lt"/>
                        </a:rPr>
                        <a:t>S1900C</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STK11</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talazoparib + avelumab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47</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375477382"/>
                  </a:ext>
                </a:extLst>
              </a:tr>
              <a:tr h="180918">
                <a:tc>
                  <a:txBody>
                    <a:bodyPr/>
                    <a:lstStyle/>
                    <a:p>
                      <a:pPr algn="l" fontAlgn="b"/>
                      <a:r>
                        <a:rPr lang="en-US" sz="1000" u="none" strike="noStrike">
                          <a:effectLst/>
                          <a:latin typeface="+mn-lt"/>
                        </a:rPr>
                        <a:t>S1900E</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KRAS G12C</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sotorasib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102</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116</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4126499589"/>
                  </a:ext>
                </a:extLst>
              </a:tr>
              <a:tr h="180918">
                <a:tc>
                  <a:txBody>
                    <a:bodyPr/>
                    <a:lstStyle/>
                    <a:p>
                      <a:pPr algn="l" fontAlgn="b"/>
                      <a:r>
                        <a:rPr lang="en-US" sz="1000" u="none" strike="noStrike">
                          <a:effectLst/>
                          <a:latin typeface="+mn-lt"/>
                        </a:rPr>
                        <a:t>S1900F</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RET fusion, nonsquamous</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carboplatin/pemetrexed ± selpercatinib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0</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b="0" i="0" u="none" strike="noStrike" dirty="0">
                          <a:solidFill>
                            <a:srgbClr val="000000"/>
                          </a:solidFill>
                          <a:effectLst/>
                          <a:latin typeface="+mn-lt"/>
                        </a:rPr>
                        <a:t>closed</a:t>
                      </a:r>
                    </a:p>
                  </a:txBody>
                  <a:tcPr marL="6025" marR="6025" marT="6025" marB="0" anchor="b"/>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C2</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C3</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4045802264"/>
                  </a:ext>
                </a:extLst>
              </a:tr>
              <a:tr h="180918">
                <a:tc>
                  <a:txBody>
                    <a:bodyPr/>
                    <a:lstStyle/>
                    <a:p>
                      <a:pPr algn="l" fontAlgn="b"/>
                      <a:r>
                        <a:rPr lang="en-US" sz="1000" b="0" i="0" u="none" strike="noStrike" dirty="0">
                          <a:solidFill>
                            <a:srgbClr val="000000"/>
                          </a:solidFill>
                          <a:effectLst/>
                          <a:latin typeface="+mn-lt"/>
                        </a:rPr>
                        <a:t>S1900G</a:t>
                      </a:r>
                    </a:p>
                  </a:txBody>
                  <a:tcPr marL="6025" marR="6025" marT="6025" marB="0" anchor="b"/>
                </a:tc>
                <a:tc>
                  <a:txBody>
                    <a:bodyPr/>
                    <a:lstStyle/>
                    <a:p>
                      <a:pPr algn="l" fontAlgn="b"/>
                      <a:r>
                        <a:rPr lang="en-US" sz="1000" b="0" i="0" u="none" strike="noStrike" dirty="0">
                          <a:solidFill>
                            <a:srgbClr val="000000"/>
                          </a:solidFill>
                          <a:effectLst/>
                          <a:latin typeface="+mn-lt"/>
                        </a:rPr>
                        <a:t>EGFR mut, MET amplified</a:t>
                      </a:r>
                    </a:p>
                  </a:txBody>
                  <a:tcPr marL="6025" marR="6025" marT="6025" marB="0" anchor="b"/>
                </a:tc>
                <a:tc>
                  <a:txBody>
                    <a:bodyPr/>
                    <a:lstStyle/>
                    <a:p>
                      <a:pPr algn="l" fontAlgn="b"/>
                      <a:r>
                        <a:rPr lang="en-US" sz="1000" b="0" i="0" u="none" strike="noStrike" dirty="0">
                          <a:solidFill>
                            <a:srgbClr val="000000"/>
                          </a:solidFill>
                          <a:effectLst/>
                          <a:latin typeface="+mn-lt"/>
                        </a:rPr>
                        <a:t>capmatinib/osimertinib ± ramucirumab</a:t>
                      </a:r>
                    </a:p>
                  </a:txBody>
                  <a:tcPr marL="6025" marR="6025" marT="6025" marB="0" anchor="b"/>
                </a:tc>
                <a:tc>
                  <a:txBody>
                    <a:bodyPr/>
                    <a:lstStyle/>
                    <a:p>
                      <a:pPr algn="r" fontAlgn="b"/>
                      <a:r>
                        <a:rPr lang="en-US" sz="1000" b="0" i="0" u="none" strike="noStrike" dirty="0">
                          <a:solidFill>
                            <a:srgbClr val="000000"/>
                          </a:solidFill>
                          <a:effectLst/>
                          <a:latin typeface="+mn-lt"/>
                        </a:rPr>
                        <a:t>5</a:t>
                      </a:r>
                    </a:p>
                  </a:txBody>
                  <a:tcPr marL="6025" marR="6025" marT="6025" marB="0" anchor="b"/>
                </a:tc>
                <a:tc>
                  <a:txBody>
                    <a:bodyPr/>
                    <a:lstStyle/>
                    <a:p>
                      <a:pPr algn="r" fontAlgn="b"/>
                      <a:r>
                        <a:rPr lang="en-US" sz="1000" b="0" i="0" u="none" strike="noStrike" dirty="0">
                          <a:solidFill>
                            <a:srgbClr val="000000"/>
                          </a:solidFill>
                          <a:effectLst/>
                          <a:latin typeface="+mn-lt"/>
                        </a:rPr>
                        <a:t>66</a:t>
                      </a:r>
                    </a:p>
                  </a:txBody>
                  <a:tcPr marL="6025" marR="6025" marT="6025" marB="0" anchor="b"/>
                </a:tc>
                <a:tc>
                  <a:txBody>
                    <a:bodyPr/>
                    <a:lstStyle/>
                    <a:p>
                      <a:pPr algn="l" fontAlgn="b"/>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C2</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C4</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rgbClr val="FFDFFF"/>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C1D15</a:t>
                      </a: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chemeClr val="accent2">
                        <a:lumMod val="20000"/>
                        <a:lumOff val="80000"/>
                      </a:schemeClr>
                    </a:solidFill>
                  </a:tcPr>
                </a:tc>
                <a:extLst>
                  <a:ext uri="{0D108BD9-81ED-4DB2-BD59-A6C34878D82A}">
                    <a16:rowId xmlns:a16="http://schemas.microsoft.com/office/drawing/2014/main" val="396399170"/>
                  </a:ext>
                </a:extLst>
              </a:tr>
            </a:tbl>
          </a:graphicData>
        </a:graphic>
      </p:graphicFrame>
    </p:spTree>
    <p:extLst>
      <p:ext uri="{BB962C8B-B14F-4D97-AF65-F5344CB8AC3E}">
        <p14:creationId xmlns:p14="http://schemas.microsoft.com/office/powerpoint/2010/main" val="195202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1CE6-076C-E289-66CC-B8DC741E42B1}"/>
              </a:ext>
            </a:extLst>
          </p:cNvPr>
          <p:cNvSpPr>
            <a:spLocks noGrp="1"/>
          </p:cNvSpPr>
          <p:nvPr>
            <p:ph type="title"/>
          </p:nvPr>
        </p:nvSpPr>
        <p:spPr/>
        <p:txBody>
          <a:bodyPr/>
          <a:lstStyle/>
          <a:p>
            <a:r>
              <a:rPr lang="en-US" dirty="0"/>
              <a:t>Making the most of TM resources</a:t>
            </a:r>
          </a:p>
        </p:txBody>
      </p:sp>
      <p:graphicFrame>
        <p:nvGraphicFramePr>
          <p:cNvPr id="6" name="Text Placeholder 7">
            <a:extLst>
              <a:ext uri="{FF2B5EF4-FFF2-40B4-BE49-F238E27FC236}">
                <a16:creationId xmlns:a16="http://schemas.microsoft.com/office/drawing/2014/main" id="{E2FEBC7B-921F-F87B-BFC1-3323538EBBAD}"/>
              </a:ext>
            </a:extLst>
          </p:cNvPr>
          <p:cNvGraphicFramePr/>
          <p:nvPr/>
        </p:nvGraphicFramePr>
        <p:xfrm>
          <a:off x="438151" y="1607821"/>
          <a:ext cx="11446933" cy="4354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20307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normAutofit lnSpcReduction="10000"/>
          </a:bodyPr>
          <a:lstStyle/>
          <a:p>
            <a:r>
              <a:rPr lang="en-US" sz="4800" b="0" dirty="0">
                <a:solidFill>
                  <a:schemeClr val="tx1"/>
                </a:solidFill>
                <a:latin typeface="+mj-lt"/>
              </a:rPr>
              <a:t>Letter of Intent</a:t>
            </a:r>
          </a:p>
        </p:txBody>
      </p:sp>
      <p:sp>
        <p:nvSpPr>
          <p:cNvPr id="8" name="Text Placeholder 7"/>
          <p:cNvSpPr>
            <a:spLocks noGrp="1"/>
          </p:cNvSpPr>
          <p:nvPr>
            <p:ph type="body" sz="quarter" idx="11"/>
          </p:nvPr>
        </p:nvSpPr>
        <p:spPr>
          <a:xfrm>
            <a:off x="438153" y="1306286"/>
            <a:ext cx="6349014" cy="4884964"/>
          </a:xfrm>
        </p:spPr>
        <p:txBody>
          <a:bodyPr>
            <a:normAutofit fontScale="92500" lnSpcReduction="10000"/>
          </a:bodyPr>
          <a:lstStyle/>
          <a:p>
            <a:r>
              <a:rPr lang="en-US" sz="3200" dirty="0">
                <a:latin typeface="+mn-lt"/>
                <a:cs typeface="Helvetica" panose="020B0604020202020204" pitchFamily="34" charset="0"/>
              </a:rPr>
              <a:t>Goal: to promote TM research by simplifying initial inquiries</a:t>
            </a:r>
          </a:p>
          <a:p>
            <a:r>
              <a:rPr lang="en-US" sz="3200" dirty="0">
                <a:latin typeface="+mn-lt"/>
                <a:cs typeface="Helvetica" panose="020B0604020202020204" pitchFamily="34" charset="0"/>
              </a:rPr>
              <a:t>One to two pages</a:t>
            </a:r>
          </a:p>
          <a:p>
            <a:r>
              <a:rPr lang="en-US" sz="3200" dirty="0">
                <a:latin typeface="+mn-lt"/>
                <a:cs typeface="Helvetica" panose="020B0604020202020204" pitchFamily="34" charset="0"/>
              </a:rPr>
              <a:t>Preliminary information on proposed retrospective use of banked specimens and/or data</a:t>
            </a:r>
          </a:p>
          <a:p>
            <a:r>
              <a:rPr lang="en-US" sz="3200" dirty="0">
                <a:latin typeface="+mn-lt"/>
                <a:cs typeface="Helvetica" panose="020B0604020202020204" pitchFamily="34" charset="0"/>
              </a:rPr>
              <a:t>Send to TM committee chair for review and advice: lungmaptm@gmail.com</a:t>
            </a:r>
          </a:p>
        </p:txBody>
      </p:sp>
      <p:sp>
        <p:nvSpPr>
          <p:cNvPr id="2" name="Title 28">
            <a:extLst>
              <a:ext uri="{FF2B5EF4-FFF2-40B4-BE49-F238E27FC236}">
                <a16:creationId xmlns:a16="http://schemas.microsoft.com/office/drawing/2014/main" id="{18E1A14D-A925-0ACC-D808-591C48046B2D}"/>
              </a:ext>
            </a:extLst>
          </p:cNvPr>
          <p:cNvSpPr txBox="1">
            <a:spLocks/>
          </p:cNvSpPr>
          <p:nvPr/>
        </p:nvSpPr>
        <p:spPr>
          <a:xfrm>
            <a:off x="0" y="6390526"/>
            <a:ext cx="12192000" cy="475843"/>
          </a:xfrm>
          <a:prstGeom prst="rect">
            <a:avLst/>
          </a:prstGeom>
          <a:solidFill>
            <a:srgbClr val="D2D2D2"/>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a:ea typeface="+mj-ea"/>
              <a:cs typeface="+mj-cs"/>
            </a:endParaRPr>
          </a:p>
        </p:txBody>
      </p:sp>
      <p:pic>
        <p:nvPicPr>
          <p:cNvPr id="4" name="Picture 3">
            <a:extLst>
              <a:ext uri="{FF2B5EF4-FFF2-40B4-BE49-F238E27FC236}">
                <a16:creationId xmlns:a16="http://schemas.microsoft.com/office/drawing/2014/main" id="{DCE6C726-E7DD-428B-958D-46CCB3950AAE}"/>
              </a:ext>
            </a:extLst>
          </p:cNvPr>
          <p:cNvPicPr>
            <a:picLocks noChangeAspect="1"/>
          </p:cNvPicPr>
          <p:nvPr/>
        </p:nvPicPr>
        <p:blipFill>
          <a:blip r:embed="rId3"/>
          <a:stretch>
            <a:fillRect/>
          </a:stretch>
        </p:blipFill>
        <p:spPr>
          <a:xfrm>
            <a:off x="6884433" y="0"/>
            <a:ext cx="5307567" cy="6858000"/>
          </a:xfrm>
          <a:prstGeom prst="rect">
            <a:avLst/>
          </a:prstGeom>
        </p:spPr>
      </p:pic>
    </p:spTree>
    <p:extLst>
      <p:ext uri="{BB962C8B-B14F-4D97-AF65-F5344CB8AC3E}">
        <p14:creationId xmlns:p14="http://schemas.microsoft.com/office/powerpoint/2010/main" val="34247468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28">
            <a:extLst>
              <a:ext uri="{FF2B5EF4-FFF2-40B4-BE49-F238E27FC236}">
                <a16:creationId xmlns:a16="http://schemas.microsoft.com/office/drawing/2014/main" id="{0762E26E-66A4-46DD-B175-B04DCF1CDC78}"/>
              </a:ext>
            </a:extLst>
          </p:cNvPr>
          <p:cNvSpPr txBox="1">
            <a:spLocks/>
          </p:cNvSpPr>
          <p:nvPr/>
        </p:nvSpPr>
        <p:spPr>
          <a:xfrm>
            <a:off x="0" y="6621264"/>
            <a:ext cx="12192000" cy="245105"/>
          </a:xfrm>
          <a:prstGeom prst="rect">
            <a:avLst/>
          </a:prstGeom>
          <a:solidFill>
            <a:srgbClr val="D6D6D6"/>
          </a:solidFill>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29" name="TextBox 28">
            <a:extLst>
              <a:ext uri="{FF2B5EF4-FFF2-40B4-BE49-F238E27FC236}">
                <a16:creationId xmlns:a16="http://schemas.microsoft.com/office/drawing/2014/main" id="{6B9E5203-FC8F-4A21-9667-9936069A7BED}"/>
              </a:ext>
            </a:extLst>
          </p:cNvPr>
          <p:cNvSpPr txBox="1"/>
          <p:nvPr/>
        </p:nvSpPr>
        <p:spPr>
          <a:xfrm>
            <a:off x="3050848" y="631791"/>
            <a:ext cx="40820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 Submit completed TM Proposal Form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TM/SL Committee + Stats.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Present at TM/SL meeting.</a:t>
            </a:r>
          </a:p>
        </p:txBody>
      </p:sp>
      <p:sp>
        <p:nvSpPr>
          <p:cNvPr id="4" name="Rectangle 3">
            <a:extLst>
              <a:ext uri="{FF2B5EF4-FFF2-40B4-BE49-F238E27FC236}">
                <a16:creationId xmlns:a16="http://schemas.microsoft.com/office/drawing/2014/main" id="{BB28A2EB-6C0E-4B9C-8ACE-EBAEB91BCFC6}"/>
              </a:ext>
            </a:extLst>
          </p:cNvPr>
          <p:cNvSpPr/>
          <p:nvPr/>
        </p:nvSpPr>
        <p:spPr>
          <a:xfrm>
            <a:off x="7214765" y="577984"/>
            <a:ext cx="2050991" cy="1382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Translational Medicine &amp; Scientific Leadership Committee</a:t>
            </a:r>
          </a:p>
        </p:txBody>
      </p:sp>
      <p:sp>
        <p:nvSpPr>
          <p:cNvPr id="6" name="Rectangle 5">
            <a:extLst>
              <a:ext uri="{FF2B5EF4-FFF2-40B4-BE49-F238E27FC236}">
                <a16:creationId xmlns:a16="http://schemas.microsoft.com/office/drawing/2014/main" id="{10838C58-57A5-4208-9B27-390BAD1C5460}"/>
              </a:ext>
            </a:extLst>
          </p:cNvPr>
          <p:cNvSpPr/>
          <p:nvPr/>
        </p:nvSpPr>
        <p:spPr>
          <a:xfrm>
            <a:off x="868114" y="531600"/>
            <a:ext cx="2126479" cy="14292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Translational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Principal Investigator</a:t>
            </a:r>
          </a:p>
        </p:txBody>
      </p:sp>
      <p:cxnSp>
        <p:nvCxnSpPr>
          <p:cNvPr id="8" name="Straight Arrow Connector 7">
            <a:extLst>
              <a:ext uri="{FF2B5EF4-FFF2-40B4-BE49-F238E27FC236}">
                <a16:creationId xmlns:a16="http://schemas.microsoft.com/office/drawing/2014/main" id="{78FE7792-E693-42F4-8B7A-468BE66EC84A}"/>
              </a:ext>
            </a:extLst>
          </p:cNvPr>
          <p:cNvCxnSpPr>
            <a:cxnSpLocks/>
          </p:cNvCxnSpPr>
          <p:nvPr/>
        </p:nvCxnSpPr>
        <p:spPr>
          <a:xfrm flipV="1">
            <a:off x="3083607" y="577984"/>
            <a:ext cx="4067797" cy="1303"/>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D24A111-15FD-46C5-AD2B-957C91AB4FFA}"/>
              </a:ext>
            </a:extLst>
          </p:cNvPr>
          <p:cNvSpPr/>
          <p:nvPr/>
        </p:nvSpPr>
        <p:spPr>
          <a:xfrm>
            <a:off x="4130799" y="2151713"/>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SWOG 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Protocol Project Manager </a:t>
            </a:r>
          </a:p>
        </p:txBody>
      </p:sp>
      <p:sp>
        <p:nvSpPr>
          <p:cNvPr id="10" name="TextBox 9">
            <a:extLst>
              <a:ext uri="{FF2B5EF4-FFF2-40B4-BE49-F238E27FC236}">
                <a16:creationId xmlns:a16="http://schemas.microsoft.com/office/drawing/2014/main" id="{D5FE6201-B0DE-4740-9686-FB6C85B4FACD}"/>
              </a:ext>
            </a:extLst>
          </p:cNvPr>
          <p:cNvSpPr txBox="1"/>
          <p:nvPr/>
        </p:nvSpPr>
        <p:spPr>
          <a:xfrm>
            <a:off x="3341404" y="271638"/>
            <a:ext cx="35294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Pre-proposal discussion</a:t>
            </a:r>
          </a:p>
        </p:txBody>
      </p:sp>
      <p:sp>
        <p:nvSpPr>
          <p:cNvPr id="13" name="Diamond 12">
            <a:extLst>
              <a:ext uri="{FF2B5EF4-FFF2-40B4-BE49-F238E27FC236}">
                <a16:creationId xmlns:a16="http://schemas.microsoft.com/office/drawing/2014/main" id="{1767647A-86E6-44D3-8EED-055D6F0AAF04}"/>
              </a:ext>
            </a:extLst>
          </p:cNvPr>
          <p:cNvSpPr/>
          <p:nvPr/>
        </p:nvSpPr>
        <p:spPr>
          <a:xfrm>
            <a:off x="7550655" y="2130009"/>
            <a:ext cx="1289698" cy="713900"/>
          </a:xfrm>
          <a:prstGeom prst="diamond">
            <a:avLst/>
          </a:prstGeom>
          <a:solidFill>
            <a:schemeClr val="accent1">
              <a:lumMod val="60000"/>
              <a:lumOff val="4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Review/Vote</a:t>
            </a:r>
          </a:p>
        </p:txBody>
      </p:sp>
      <p:cxnSp>
        <p:nvCxnSpPr>
          <p:cNvPr id="15" name="Straight Arrow Connector 14">
            <a:extLst>
              <a:ext uri="{FF2B5EF4-FFF2-40B4-BE49-F238E27FC236}">
                <a16:creationId xmlns:a16="http://schemas.microsoft.com/office/drawing/2014/main" id="{9E8C7C0A-697A-469E-ABEF-7900AB4527C7}"/>
              </a:ext>
            </a:extLst>
          </p:cNvPr>
          <p:cNvCxnSpPr>
            <a:cxnSpLocks/>
          </p:cNvCxnSpPr>
          <p:nvPr/>
        </p:nvCxnSpPr>
        <p:spPr>
          <a:xfrm>
            <a:off x="8032251" y="2000731"/>
            <a:ext cx="0" cy="22236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2BA1BE1-5646-41B3-89EF-2081FD9525BD}"/>
              </a:ext>
            </a:extLst>
          </p:cNvPr>
          <p:cNvCxnSpPr>
            <a:cxnSpLocks/>
            <a:stCxn id="13" idx="1"/>
            <a:endCxn id="9" idx="3"/>
          </p:cNvCxnSpPr>
          <p:nvPr/>
        </p:nvCxnSpPr>
        <p:spPr>
          <a:xfrm flipH="1" flipV="1">
            <a:off x="6309976" y="2479992"/>
            <a:ext cx="1240679" cy="696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CE667E-E4AD-42F2-B7C3-B3272E61BC86}"/>
              </a:ext>
            </a:extLst>
          </p:cNvPr>
          <p:cNvSpPr txBox="1"/>
          <p:nvPr/>
        </p:nvSpPr>
        <p:spPr>
          <a:xfrm>
            <a:off x="6661639" y="2196145"/>
            <a:ext cx="7298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approve</a:t>
            </a:r>
          </a:p>
        </p:txBody>
      </p:sp>
      <p:cxnSp>
        <p:nvCxnSpPr>
          <p:cNvPr id="25" name="Connector: Elbow 24">
            <a:extLst>
              <a:ext uri="{FF2B5EF4-FFF2-40B4-BE49-F238E27FC236}">
                <a16:creationId xmlns:a16="http://schemas.microsoft.com/office/drawing/2014/main" id="{6C5AEAB8-FC43-4096-860C-6413263E7883}"/>
              </a:ext>
            </a:extLst>
          </p:cNvPr>
          <p:cNvCxnSpPr>
            <a:cxnSpLocks/>
            <a:stCxn id="9" idx="1"/>
            <a:endCxn id="6" idx="2"/>
          </p:cNvCxnSpPr>
          <p:nvPr/>
        </p:nvCxnSpPr>
        <p:spPr>
          <a:xfrm rot="10800000">
            <a:off x="1931355" y="1960828"/>
            <a:ext cx="2199445" cy="519165"/>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C99D52C-A826-4CCF-A2DB-149A82EBA471}"/>
              </a:ext>
            </a:extLst>
          </p:cNvPr>
          <p:cNvSpPr txBox="1"/>
          <p:nvPr/>
        </p:nvSpPr>
        <p:spPr>
          <a:xfrm>
            <a:off x="1998287" y="2043925"/>
            <a:ext cx="21264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 Provide TM Proposal Template Form</a:t>
            </a:r>
          </a:p>
        </p:txBody>
      </p:sp>
      <p:cxnSp>
        <p:nvCxnSpPr>
          <p:cNvPr id="28" name="Straight Arrow Connector 27">
            <a:extLst>
              <a:ext uri="{FF2B5EF4-FFF2-40B4-BE49-F238E27FC236}">
                <a16:creationId xmlns:a16="http://schemas.microsoft.com/office/drawing/2014/main" id="{0471B9F9-372C-45DC-8B2F-0131741A5ACA}"/>
              </a:ext>
            </a:extLst>
          </p:cNvPr>
          <p:cNvCxnSpPr>
            <a:cxnSpLocks/>
          </p:cNvCxnSpPr>
          <p:nvPr/>
        </p:nvCxnSpPr>
        <p:spPr>
          <a:xfrm flipV="1">
            <a:off x="3083607" y="1261837"/>
            <a:ext cx="4049272" cy="1628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47A19C6-D747-4DD4-AE21-0255221A573E}"/>
              </a:ext>
            </a:extLst>
          </p:cNvPr>
          <p:cNvGrpSpPr/>
          <p:nvPr/>
        </p:nvGrpSpPr>
        <p:grpSpPr>
          <a:xfrm>
            <a:off x="5681791" y="1255809"/>
            <a:ext cx="276999" cy="877051"/>
            <a:chOff x="5850863" y="1845500"/>
            <a:chExt cx="276999" cy="643071"/>
          </a:xfrm>
        </p:grpSpPr>
        <p:cxnSp>
          <p:nvCxnSpPr>
            <p:cNvPr id="31" name="Straight Arrow Connector 30">
              <a:extLst>
                <a:ext uri="{FF2B5EF4-FFF2-40B4-BE49-F238E27FC236}">
                  <a16:creationId xmlns:a16="http://schemas.microsoft.com/office/drawing/2014/main" id="{C0897DEA-BA02-4CF9-BBF4-093DB5542C85}"/>
                </a:ext>
              </a:extLst>
            </p:cNvPr>
            <p:cNvCxnSpPr>
              <a:cxnSpLocks/>
            </p:cNvCxnSpPr>
            <p:nvPr/>
          </p:nvCxnSpPr>
          <p:spPr>
            <a:xfrm>
              <a:off x="5893271" y="1845500"/>
              <a:ext cx="0" cy="64307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1ACF124-D323-454F-90BF-637E4A55A11F}"/>
                </a:ext>
              </a:extLst>
            </p:cNvPr>
            <p:cNvSpPr txBox="1"/>
            <p:nvPr/>
          </p:nvSpPr>
          <p:spPr>
            <a:xfrm rot="5400000">
              <a:off x="5873482" y="2042648"/>
              <a:ext cx="2317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cc </a:t>
              </a:r>
            </a:p>
          </p:txBody>
        </p:sp>
      </p:grpSp>
      <p:cxnSp>
        <p:nvCxnSpPr>
          <p:cNvPr id="37" name="Connector: Elbow 36">
            <a:extLst>
              <a:ext uri="{FF2B5EF4-FFF2-40B4-BE49-F238E27FC236}">
                <a16:creationId xmlns:a16="http://schemas.microsoft.com/office/drawing/2014/main" id="{5F7B7124-4EE0-47A4-BA03-268C8B5D88AE}"/>
              </a:ext>
            </a:extLst>
          </p:cNvPr>
          <p:cNvCxnSpPr>
            <a:cxnSpLocks/>
          </p:cNvCxnSpPr>
          <p:nvPr/>
        </p:nvCxnSpPr>
        <p:spPr>
          <a:xfrm rot="10800000">
            <a:off x="887264" y="2000731"/>
            <a:ext cx="7360778" cy="1859336"/>
          </a:xfrm>
          <a:prstGeom prst="bentConnector3">
            <a:avLst>
              <a:gd name="adj1" fmla="val 100039"/>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Diamond 40">
            <a:extLst>
              <a:ext uri="{FF2B5EF4-FFF2-40B4-BE49-F238E27FC236}">
                <a16:creationId xmlns:a16="http://schemas.microsoft.com/office/drawing/2014/main" id="{E751FF01-4965-4BA2-A3A4-035387260329}"/>
              </a:ext>
            </a:extLst>
          </p:cNvPr>
          <p:cNvSpPr/>
          <p:nvPr/>
        </p:nvSpPr>
        <p:spPr>
          <a:xfrm>
            <a:off x="5053649" y="2967602"/>
            <a:ext cx="1383844" cy="664459"/>
          </a:xfrm>
          <a:prstGeom prst="diamond">
            <a:avLst/>
          </a:prstGeom>
          <a:solidFill>
            <a:srgbClr val="CC66FF">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Review</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2" name="Straight Arrow Connector 41">
            <a:extLst>
              <a:ext uri="{FF2B5EF4-FFF2-40B4-BE49-F238E27FC236}">
                <a16:creationId xmlns:a16="http://schemas.microsoft.com/office/drawing/2014/main" id="{22CC7A98-2AFC-445F-AED3-B84D6CBCE177}"/>
              </a:ext>
            </a:extLst>
          </p:cNvPr>
          <p:cNvCxnSpPr>
            <a:cxnSpLocks/>
            <a:endCxn id="41" idx="0"/>
          </p:cNvCxnSpPr>
          <p:nvPr/>
        </p:nvCxnSpPr>
        <p:spPr>
          <a:xfrm>
            <a:off x="5745571" y="2813932"/>
            <a:ext cx="0" cy="15367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3" name="Diamond 72">
            <a:extLst>
              <a:ext uri="{FF2B5EF4-FFF2-40B4-BE49-F238E27FC236}">
                <a16:creationId xmlns:a16="http://schemas.microsoft.com/office/drawing/2014/main" id="{998DD08E-A8D2-449C-B8B1-0D4C503EFCFF}"/>
              </a:ext>
            </a:extLst>
          </p:cNvPr>
          <p:cNvSpPr/>
          <p:nvPr/>
        </p:nvSpPr>
        <p:spPr>
          <a:xfrm>
            <a:off x="10090437" y="2732837"/>
            <a:ext cx="1289697" cy="713899"/>
          </a:xfrm>
          <a:prstGeom prst="diamond">
            <a:avLst/>
          </a:prstGeom>
          <a:solidFill>
            <a:srgbClr val="FFCC66">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Review</a:t>
            </a:r>
          </a:p>
        </p:txBody>
      </p:sp>
      <p:cxnSp>
        <p:nvCxnSpPr>
          <p:cNvPr id="74" name="Straight Arrow Connector 73">
            <a:extLst>
              <a:ext uri="{FF2B5EF4-FFF2-40B4-BE49-F238E27FC236}">
                <a16:creationId xmlns:a16="http://schemas.microsoft.com/office/drawing/2014/main" id="{B1E2BD6B-1786-44CF-93BD-7E361A37CB1C}"/>
              </a:ext>
            </a:extLst>
          </p:cNvPr>
          <p:cNvCxnSpPr>
            <a:cxnSpLocks/>
            <a:stCxn id="13" idx="3"/>
          </p:cNvCxnSpPr>
          <p:nvPr/>
        </p:nvCxnSpPr>
        <p:spPr>
          <a:xfrm flipV="1">
            <a:off x="8840353" y="2426121"/>
            <a:ext cx="1250465" cy="6083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2609BE6-41EA-414A-93E4-56FDC142F972}"/>
              </a:ext>
            </a:extLst>
          </p:cNvPr>
          <p:cNvCxnSpPr>
            <a:cxnSpLocks/>
            <a:endCxn id="73" idx="0"/>
          </p:cNvCxnSpPr>
          <p:nvPr/>
        </p:nvCxnSpPr>
        <p:spPr>
          <a:xfrm>
            <a:off x="10735285" y="2473144"/>
            <a:ext cx="1" cy="25969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05967253-0D86-4D32-B5D6-FA106ED51F2F}"/>
              </a:ext>
            </a:extLst>
          </p:cNvPr>
          <p:cNvCxnSpPr>
            <a:cxnSpLocks/>
            <a:stCxn id="73" idx="2"/>
          </p:cNvCxnSpPr>
          <p:nvPr/>
        </p:nvCxnSpPr>
        <p:spPr>
          <a:xfrm rot="5400000">
            <a:off x="9274364" y="2401264"/>
            <a:ext cx="415451" cy="2506394"/>
          </a:xfrm>
          <a:prstGeom prst="bentConnector2">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828E3034-E4DB-46E2-8504-47DAC2B8F8C6}"/>
              </a:ext>
            </a:extLst>
          </p:cNvPr>
          <p:cNvCxnSpPr>
            <a:cxnSpLocks/>
          </p:cNvCxnSpPr>
          <p:nvPr/>
        </p:nvCxnSpPr>
        <p:spPr>
          <a:xfrm>
            <a:off x="3020325" y="1918318"/>
            <a:ext cx="1820221" cy="207799"/>
          </a:xfrm>
          <a:prstGeom prst="bentConnector3">
            <a:avLst>
              <a:gd name="adj1" fmla="val 100236"/>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E30D6CF-5D1A-4DFF-A8D0-755EFB5A402E}"/>
              </a:ext>
            </a:extLst>
          </p:cNvPr>
          <p:cNvSpPr txBox="1"/>
          <p:nvPr/>
        </p:nvSpPr>
        <p:spPr>
          <a:xfrm>
            <a:off x="3000546" y="1620082"/>
            <a:ext cx="20338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Send updated proposal</a:t>
            </a:r>
          </a:p>
        </p:txBody>
      </p:sp>
      <p:cxnSp>
        <p:nvCxnSpPr>
          <p:cNvPr id="141" name="Straight Arrow Connector 140">
            <a:extLst>
              <a:ext uri="{FF2B5EF4-FFF2-40B4-BE49-F238E27FC236}">
                <a16:creationId xmlns:a16="http://schemas.microsoft.com/office/drawing/2014/main" id="{8BE00256-6AF9-49C7-A1C6-E6E58782B085}"/>
              </a:ext>
            </a:extLst>
          </p:cNvPr>
          <p:cNvCxnSpPr>
            <a:cxnSpLocks/>
          </p:cNvCxnSpPr>
          <p:nvPr/>
        </p:nvCxnSpPr>
        <p:spPr>
          <a:xfrm>
            <a:off x="8405998" y="2000731"/>
            <a:ext cx="0" cy="22236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1" name="TextBox 220">
            <a:extLst>
              <a:ext uri="{FF2B5EF4-FFF2-40B4-BE49-F238E27FC236}">
                <a16:creationId xmlns:a16="http://schemas.microsoft.com/office/drawing/2014/main" id="{DD95EEA9-629D-4065-9811-D21D1F4A1D11}"/>
              </a:ext>
            </a:extLst>
          </p:cNvPr>
          <p:cNvSpPr txBox="1"/>
          <p:nvPr/>
        </p:nvSpPr>
        <p:spPr>
          <a:xfrm>
            <a:off x="804083" y="4882802"/>
            <a:ext cx="11069483" cy="1740897"/>
          </a:xfrm>
          <a:prstGeom prst="rect">
            <a:avLst/>
          </a:prstGeom>
          <a:solidFill>
            <a:srgbClr val="EAEAE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0" name="Rectangle 249">
            <a:extLst>
              <a:ext uri="{FF2B5EF4-FFF2-40B4-BE49-F238E27FC236}">
                <a16:creationId xmlns:a16="http://schemas.microsoft.com/office/drawing/2014/main" id="{99A6BBE5-16DE-4D61-8B0C-D0073F24B016}"/>
              </a:ext>
            </a:extLst>
          </p:cNvPr>
          <p:cNvSpPr/>
          <p:nvPr/>
        </p:nvSpPr>
        <p:spPr>
          <a:xfrm>
            <a:off x="4213077" y="4115740"/>
            <a:ext cx="1703122" cy="559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TM Approval Committee</a:t>
            </a:r>
          </a:p>
        </p:txBody>
      </p:sp>
      <p:cxnSp>
        <p:nvCxnSpPr>
          <p:cNvPr id="255" name="Straight Arrow Connector 254">
            <a:extLst>
              <a:ext uri="{FF2B5EF4-FFF2-40B4-BE49-F238E27FC236}">
                <a16:creationId xmlns:a16="http://schemas.microsoft.com/office/drawing/2014/main" id="{B09A05EA-E8B8-43B9-A69C-F217837A6056}"/>
              </a:ext>
            </a:extLst>
          </p:cNvPr>
          <p:cNvCxnSpPr>
            <a:cxnSpLocks/>
          </p:cNvCxnSpPr>
          <p:nvPr/>
        </p:nvCxnSpPr>
        <p:spPr>
          <a:xfrm>
            <a:off x="4812619" y="2808271"/>
            <a:ext cx="459" cy="1307469"/>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BC499407-D418-4585-9C88-D5E766072FDC}"/>
              </a:ext>
            </a:extLst>
          </p:cNvPr>
          <p:cNvCxnSpPr>
            <a:cxnSpLocks/>
            <a:stCxn id="250" idx="1"/>
            <a:endCxn id="296" idx="5"/>
          </p:cNvCxnSpPr>
          <p:nvPr/>
        </p:nvCxnSpPr>
        <p:spPr>
          <a:xfrm flipH="1">
            <a:off x="3316735" y="4395276"/>
            <a:ext cx="896342" cy="1773"/>
          </a:xfrm>
          <a:prstGeom prst="straightConnector1">
            <a:avLst/>
          </a:prstGeom>
          <a:ln w="25400">
            <a:solidFill>
              <a:srgbClr val="CC66FF"/>
            </a:solidFill>
            <a:tailEnd type="triangle"/>
          </a:ln>
        </p:spPr>
        <p:style>
          <a:lnRef idx="1">
            <a:schemeClr val="accent1"/>
          </a:lnRef>
          <a:fillRef idx="0">
            <a:schemeClr val="accent1"/>
          </a:fillRef>
          <a:effectRef idx="0">
            <a:schemeClr val="accent1"/>
          </a:effectRef>
          <a:fontRef idx="minor">
            <a:schemeClr val="tx1"/>
          </a:fontRef>
        </p:style>
      </p:cxnSp>
      <p:sp>
        <p:nvSpPr>
          <p:cNvPr id="296" name="Isosceles Triangle 295">
            <a:extLst>
              <a:ext uri="{FF2B5EF4-FFF2-40B4-BE49-F238E27FC236}">
                <a16:creationId xmlns:a16="http://schemas.microsoft.com/office/drawing/2014/main" id="{5D64072A-FF4B-4621-AB3E-02F7C090D690}"/>
              </a:ext>
            </a:extLst>
          </p:cNvPr>
          <p:cNvSpPr/>
          <p:nvPr/>
        </p:nvSpPr>
        <p:spPr>
          <a:xfrm>
            <a:off x="2491778" y="4122729"/>
            <a:ext cx="1099942" cy="548640"/>
          </a:xfrm>
          <a:prstGeom prst="triangle">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Final Vote</a:t>
            </a:r>
          </a:p>
        </p:txBody>
      </p:sp>
      <p:sp>
        <p:nvSpPr>
          <p:cNvPr id="298" name="Rectangle 297">
            <a:extLst>
              <a:ext uri="{FF2B5EF4-FFF2-40B4-BE49-F238E27FC236}">
                <a16:creationId xmlns:a16="http://schemas.microsoft.com/office/drawing/2014/main" id="{849D4B5F-80FD-4EC5-91FE-54D6FFD6AF16}"/>
              </a:ext>
            </a:extLst>
          </p:cNvPr>
          <p:cNvSpPr/>
          <p:nvPr/>
        </p:nvSpPr>
        <p:spPr>
          <a:xfrm rot="5400000">
            <a:off x="4446881" y="3337988"/>
            <a:ext cx="967302" cy="179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forward</a:t>
            </a:r>
          </a:p>
        </p:txBody>
      </p:sp>
      <p:sp>
        <p:nvSpPr>
          <p:cNvPr id="308" name="TextBox 307">
            <a:extLst>
              <a:ext uri="{FF2B5EF4-FFF2-40B4-BE49-F238E27FC236}">
                <a16:creationId xmlns:a16="http://schemas.microsoft.com/office/drawing/2014/main" id="{675C24A2-24DD-4606-9B53-111B38C1D7D6}"/>
              </a:ext>
            </a:extLst>
          </p:cNvPr>
          <p:cNvSpPr txBox="1"/>
          <p:nvPr/>
        </p:nvSpPr>
        <p:spPr>
          <a:xfrm>
            <a:off x="834524" y="4824118"/>
            <a:ext cx="2409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Protocol Amendment</a:t>
            </a:r>
          </a:p>
        </p:txBody>
      </p:sp>
      <p:cxnSp>
        <p:nvCxnSpPr>
          <p:cNvPr id="310" name="Connector: Elbow 309">
            <a:extLst>
              <a:ext uri="{FF2B5EF4-FFF2-40B4-BE49-F238E27FC236}">
                <a16:creationId xmlns:a16="http://schemas.microsoft.com/office/drawing/2014/main" id="{97E9FD0A-48CD-4435-9F08-0925C9C925FF}"/>
              </a:ext>
            </a:extLst>
          </p:cNvPr>
          <p:cNvCxnSpPr>
            <a:cxnSpLocks/>
            <a:stCxn id="296" idx="1"/>
          </p:cNvCxnSpPr>
          <p:nvPr/>
        </p:nvCxnSpPr>
        <p:spPr>
          <a:xfrm rot="10800000" flipV="1">
            <a:off x="1502040" y="4397049"/>
            <a:ext cx="1264724" cy="369332"/>
          </a:xfrm>
          <a:prstGeom prst="bentConnector3">
            <a:avLst>
              <a:gd name="adj1" fmla="val 99807"/>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2" name="TextBox 311">
            <a:extLst>
              <a:ext uri="{FF2B5EF4-FFF2-40B4-BE49-F238E27FC236}">
                <a16:creationId xmlns:a16="http://schemas.microsoft.com/office/drawing/2014/main" id="{E1E44B83-0421-41F5-8EE6-1F4C0AFFF471}"/>
              </a:ext>
            </a:extLst>
          </p:cNvPr>
          <p:cNvSpPr txBox="1"/>
          <p:nvPr/>
        </p:nvSpPr>
        <p:spPr>
          <a:xfrm>
            <a:off x="1446938" y="4158341"/>
            <a:ext cx="10999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Approval</a:t>
            </a:r>
          </a:p>
        </p:txBody>
      </p:sp>
      <p:sp>
        <p:nvSpPr>
          <p:cNvPr id="313" name="Rectangle 312">
            <a:extLst>
              <a:ext uri="{FF2B5EF4-FFF2-40B4-BE49-F238E27FC236}">
                <a16:creationId xmlns:a16="http://schemas.microsoft.com/office/drawing/2014/main" id="{1D5E33FA-593C-404A-80ED-4672260D9F20}"/>
              </a:ext>
            </a:extLst>
          </p:cNvPr>
          <p:cNvSpPr/>
          <p:nvPr/>
        </p:nvSpPr>
        <p:spPr>
          <a:xfrm>
            <a:off x="858474" y="5222939"/>
            <a:ext cx="2179177" cy="656558"/>
          </a:xfrm>
          <a:prstGeom prst="rect">
            <a:avLst/>
          </a:prstGeom>
          <a:solidFill>
            <a:srgbClr val="99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SWOG 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Protocol Project Manager </a:t>
            </a:r>
          </a:p>
        </p:txBody>
      </p:sp>
      <p:sp>
        <p:nvSpPr>
          <p:cNvPr id="314" name="Rectangle 313">
            <a:extLst>
              <a:ext uri="{FF2B5EF4-FFF2-40B4-BE49-F238E27FC236}">
                <a16:creationId xmlns:a16="http://schemas.microsoft.com/office/drawing/2014/main" id="{01E17960-30E7-4B79-B01B-77F30A91D2E7}"/>
              </a:ext>
            </a:extLst>
          </p:cNvPr>
          <p:cNvSpPr/>
          <p:nvPr/>
        </p:nvSpPr>
        <p:spPr>
          <a:xfrm>
            <a:off x="868611" y="6069130"/>
            <a:ext cx="2179178" cy="400519"/>
          </a:xfrm>
          <a:prstGeom prst="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Contracts &amp; Budgets Team</a:t>
            </a:r>
          </a:p>
        </p:txBody>
      </p:sp>
      <p:cxnSp>
        <p:nvCxnSpPr>
          <p:cNvPr id="316" name="Straight Arrow Connector 315">
            <a:extLst>
              <a:ext uri="{FF2B5EF4-FFF2-40B4-BE49-F238E27FC236}">
                <a16:creationId xmlns:a16="http://schemas.microsoft.com/office/drawing/2014/main" id="{C99BE7F1-07C9-467A-B5CE-883190182BA2}"/>
              </a:ext>
            </a:extLst>
          </p:cNvPr>
          <p:cNvCxnSpPr>
            <a:cxnSpLocks/>
          </p:cNvCxnSpPr>
          <p:nvPr/>
        </p:nvCxnSpPr>
        <p:spPr>
          <a:xfrm>
            <a:off x="3047789" y="5575634"/>
            <a:ext cx="2850087"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a16="http://schemas.microsoft.com/office/drawing/2014/main" id="{8E71A7E7-E4A4-463B-A4D7-05231CA3C2D7}"/>
              </a:ext>
            </a:extLst>
          </p:cNvPr>
          <p:cNvSpPr txBox="1"/>
          <p:nvPr/>
        </p:nvSpPr>
        <p:spPr>
          <a:xfrm>
            <a:off x="5897876" y="5239439"/>
            <a:ext cx="1601243" cy="1057077"/>
          </a:xfrm>
          <a:prstGeom prst="rect">
            <a:avLst/>
          </a:prstGeom>
          <a:solidFill>
            <a:srgbClr val="FFFF0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CTEP &amp; CIRB</a:t>
            </a:r>
          </a:p>
        </p:txBody>
      </p:sp>
      <p:cxnSp>
        <p:nvCxnSpPr>
          <p:cNvPr id="319" name="Straight Arrow Connector 318">
            <a:extLst>
              <a:ext uri="{FF2B5EF4-FFF2-40B4-BE49-F238E27FC236}">
                <a16:creationId xmlns:a16="http://schemas.microsoft.com/office/drawing/2014/main" id="{7D24A1FC-F413-475A-832C-E9C6DB602D56}"/>
              </a:ext>
            </a:extLst>
          </p:cNvPr>
          <p:cNvCxnSpPr>
            <a:cxnSpLocks/>
          </p:cNvCxnSpPr>
          <p:nvPr/>
        </p:nvCxnSpPr>
        <p:spPr>
          <a:xfrm>
            <a:off x="3057927" y="6146775"/>
            <a:ext cx="2839949"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96187185-ED1D-4CE4-AD91-52F1434672EA}"/>
              </a:ext>
            </a:extLst>
          </p:cNvPr>
          <p:cNvSpPr txBox="1"/>
          <p:nvPr/>
        </p:nvSpPr>
        <p:spPr>
          <a:xfrm>
            <a:off x="3112455" y="5101204"/>
            <a:ext cx="27025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 Protocol Amendment submitted to PIO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Contracts and funding are in place</a:t>
            </a:r>
          </a:p>
        </p:txBody>
      </p:sp>
      <p:cxnSp>
        <p:nvCxnSpPr>
          <p:cNvPr id="322" name="Straight Arrow Connector 321">
            <a:extLst>
              <a:ext uri="{FF2B5EF4-FFF2-40B4-BE49-F238E27FC236}">
                <a16:creationId xmlns:a16="http://schemas.microsoft.com/office/drawing/2014/main" id="{77E8C510-A5B4-4F3E-85C8-7A40D6CDB5F5}"/>
              </a:ext>
            </a:extLst>
          </p:cNvPr>
          <p:cNvCxnSpPr>
            <a:cxnSpLocks/>
          </p:cNvCxnSpPr>
          <p:nvPr/>
        </p:nvCxnSpPr>
        <p:spPr>
          <a:xfrm>
            <a:off x="7499119" y="5767977"/>
            <a:ext cx="503638" cy="0"/>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8" name="Diamond 327">
            <a:extLst>
              <a:ext uri="{FF2B5EF4-FFF2-40B4-BE49-F238E27FC236}">
                <a16:creationId xmlns:a16="http://schemas.microsoft.com/office/drawing/2014/main" id="{3C018FE9-5B94-4984-A528-5C471B60670B}"/>
              </a:ext>
            </a:extLst>
          </p:cNvPr>
          <p:cNvSpPr/>
          <p:nvPr/>
        </p:nvSpPr>
        <p:spPr>
          <a:xfrm>
            <a:off x="8010132" y="5401281"/>
            <a:ext cx="1289698" cy="713900"/>
          </a:xfrm>
          <a:prstGeom prst="diamond">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Review</a:t>
            </a:r>
          </a:p>
        </p:txBody>
      </p:sp>
      <p:cxnSp>
        <p:nvCxnSpPr>
          <p:cNvPr id="331" name="Straight Arrow Connector 330">
            <a:extLst>
              <a:ext uri="{FF2B5EF4-FFF2-40B4-BE49-F238E27FC236}">
                <a16:creationId xmlns:a16="http://schemas.microsoft.com/office/drawing/2014/main" id="{5FC3A621-68FC-4B4F-9407-6DC1F095F32E}"/>
              </a:ext>
            </a:extLst>
          </p:cNvPr>
          <p:cNvCxnSpPr>
            <a:cxnSpLocks/>
            <a:stCxn id="328" idx="3"/>
          </p:cNvCxnSpPr>
          <p:nvPr/>
        </p:nvCxnSpPr>
        <p:spPr>
          <a:xfrm>
            <a:off x="9299830" y="5758231"/>
            <a:ext cx="1070112" cy="9746"/>
          </a:xfrm>
          <a:prstGeom prst="straightConnector1">
            <a:avLst/>
          </a:prstGeom>
          <a:ln w="254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8669A96-4DB5-4661-93DE-1F0D845DF57F}"/>
              </a:ext>
            </a:extLst>
          </p:cNvPr>
          <p:cNvSpPr txBox="1"/>
          <p:nvPr/>
        </p:nvSpPr>
        <p:spPr>
          <a:xfrm>
            <a:off x="8951455" y="6133570"/>
            <a:ext cx="1571747" cy="461665"/>
          </a:xfrm>
          <a:prstGeom prst="rect">
            <a:avLst/>
          </a:prstGeom>
          <a:solidFill>
            <a:schemeClr val="bg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Data transfer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ship specimens to lab</a:t>
            </a:r>
          </a:p>
        </p:txBody>
      </p:sp>
      <p:sp>
        <p:nvSpPr>
          <p:cNvPr id="333" name="TextBox 332">
            <a:extLst>
              <a:ext uri="{FF2B5EF4-FFF2-40B4-BE49-F238E27FC236}">
                <a16:creationId xmlns:a16="http://schemas.microsoft.com/office/drawing/2014/main" id="{0ABEDD50-8A86-44CF-86FB-5E30062FC931}"/>
              </a:ext>
            </a:extLst>
          </p:cNvPr>
          <p:cNvSpPr txBox="1"/>
          <p:nvPr/>
        </p:nvSpPr>
        <p:spPr>
          <a:xfrm>
            <a:off x="9304633" y="5492807"/>
            <a:ext cx="87881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approval</a:t>
            </a:r>
          </a:p>
        </p:txBody>
      </p:sp>
      <p:cxnSp>
        <p:nvCxnSpPr>
          <p:cNvPr id="3" name="Straight Connector 2">
            <a:extLst>
              <a:ext uri="{FF2B5EF4-FFF2-40B4-BE49-F238E27FC236}">
                <a16:creationId xmlns:a16="http://schemas.microsoft.com/office/drawing/2014/main" id="{A4FF15A2-D9E9-4D6A-A3F6-0A1A6EFD8169}"/>
              </a:ext>
            </a:extLst>
          </p:cNvPr>
          <p:cNvCxnSpPr>
            <a:cxnSpLocks/>
          </p:cNvCxnSpPr>
          <p:nvPr/>
        </p:nvCxnSpPr>
        <p:spPr>
          <a:xfrm flipH="1">
            <a:off x="8964876" y="5767977"/>
            <a:ext cx="446054" cy="365593"/>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14B717-9960-4E0A-BE8A-97DE53A0DD3F}"/>
              </a:ext>
            </a:extLst>
          </p:cNvPr>
          <p:cNvCxnSpPr>
            <a:cxnSpLocks/>
          </p:cNvCxnSpPr>
          <p:nvPr/>
        </p:nvCxnSpPr>
        <p:spPr>
          <a:xfrm>
            <a:off x="10047561" y="5758231"/>
            <a:ext cx="471338" cy="388544"/>
          </a:xfrm>
          <a:prstGeom prst="line">
            <a:avLst/>
          </a:prstGeom>
          <a:ln>
            <a:solidFill>
              <a:srgbClr val="00CC00"/>
            </a:solidFill>
          </a:ln>
        </p:spPr>
        <p:style>
          <a:lnRef idx="1">
            <a:schemeClr val="accent1"/>
          </a:lnRef>
          <a:fillRef idx="0">
            <a:schemeClr val="accent1"/>
          </a:fillRef>
          <a:effectRef idx="0">
            <a:schemeClr val="accent1"/>
          </a:effectRef>
          <a:fontRef idx="minor">
            <a:schemeClr val="tx1"/>
          </a:fontRef>
        </p:style>
      </p:cxnSp>
      <p:sp>
        <p:nvSpPr>
          <p:cNvPr id="329" name="Star: 5 Points 328">
            <a:extLst>
              <a:ext uri="{FF2B5EF4-FFF2-40B4-BE49-F238E27FC236}">
                <a16:creationId xmlns:a16="http://schemas.microsoft.com/office/drawing/2014/main" id="{14B80926-518C-48A4-8F86-8C94179D66D8}"/>
              </a:ext>
            </a:extLst>
          </p:cNvPr>
          <p:cNvSpPr/>
          <p:nvPr/>
        </p:nvSpPr>
        <p:spPr>
          <a:xfrm>
            <a:off x="10119724" y="5001334"/>
            <a:ext cx="1767570" cy="1291827"/>
          </a:xfrm>
          <a:prstGeom prst="star5">
            <a:avLst/>
          </a:pr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TM analysis begins</a:t>
            </a:r>
          </a:p>
        </p:txBody>
      </p:sp>
      <p:cxnSp>
        <p:nvCxnSpPr>
          <p:cNvPr id="226" name="Straight Arrow Connector 225">
            <a:extLst>
              <a:ext uri="{FF2B5EF4-FFF2-40B4-BE49-F238E27FC236}">
                <a16:creationId xmlns:a16="http://schemas.microsoft.com/office/drawing/2014/main" id="{F7CFA78F-0CC5-4BA7-8E66-9B8A06B2CFB1}"/>
              </a:ext>
            </a:extLst>
          </p:cNvPr>
          <p:cNvCxnSpPr>
            <a:cxnSpLocks/>
          </p:cNvCxnSpPr>
          <p:nvPr/>
        </p:nvCxnSpPr>
        <p:spPr>
          <a:xfrm>
            <a:off x="8189543" y="2846627"/>
            <a:ext cx="0" cy="39597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DCF87B0-A5CB-40CA-A943-359468D9B9A1}"/>
              </a:ext>
            </a:extLst>
          </p:cNvPr>
          <p:cNvCxnSpPr>
            <a:cxnSpLocks/>
          </p:cNvCxnSpPr>
          <p:nvPr/>
        </p:nvCxnSpPr>
        <p:spPr>
          <a:xfrm flipH="1" flipV="1">
            <a:off x="2325374" y="1640174"/>
            <a:ext cx="5864169" cy="160242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D82A20D6-7686-455A-BD10-DB06561548C3}"/>
              </a:ext>
            </a:extLst>
          </p:cNvPr>
          <p:cNvCxnSpPr>
            <a:stCxn id="41" idx="2"/>
          </p:cNvCxnSpPr>
          <p:nvPr/>
        </p:nvCxnSpPr>
        <p:spPr>
          <a:xfrm flipH="1">
            <a:off x="5741682" y="3632061"/>
            <a:ext cx="3889" cy="228007"/>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66C196D3-52E2-4C71-9561-09406768410E}"/>
              </a:ext>
            </a:extLst>
          </p:cNvPr>
          <p:cNvSpPr/>
          <p:nvPr/>
        </p:nvSpPr>
        <p:spPr>
          <a:xfrm>
            <a:off x="929049" y="2916767"/>
            <a:ext cx="2811141" cy="909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TM/SL voting outcome sent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Comments/Suggestions to PI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TM/SL scientific reviewers, statistician, Protocol PM</a:t>
            </a:r>
          </a:p>
        </p:txBody>
      </p:sp>
      <p:sp>
        <p:nvSpPr>
          <p:cNvPr id="67" name="TextBox 66">
            <a:extLst>
              <a:ext uri="{FF2B5EF4-FFF2-40B4-BE49-F238E27FC236}">
                <a16:creationId xmlns:a16="http://schemas.microsoft.com/office/drawing/2014/main" id="{670D4E0D-B964-4BD1-9040-59BDA4CA9F76}"/>
              </a:ext>
            </a:extLst>
          </p:cNvPr>
          <p:cNvSpPr txBox="1"/>
          <p:nvPr/>
        </p:nvSpPr>
        <p:spPr>
          <a:xfrm>
            <a:off x="10085476" y="1918318"/>
            <a:ext cx="1341690" cy="646331"/>
          </a:xfrm>
          <a:prstGeom prst="rect">
            <a:avLst/>
          </a:prstGeom>
          <a:solidFill>
            <a:srgbClr val="FF993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Statistician/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Stats PRC</a:t>
            </a:r>
          </a:p>
        </p:txBody>
      </p:sp>
      <p:sp>
        <p:nvSpPr>
          <p:cNvPr id="2" name="Rectangle 1">
            <a:extLst>
              <a:ext uri="{FF2B5EF4-FFF2-40B4-BE49-F238E27FC236}">
                <a16:creationId xmlns:a16="http://schemas.microsoft.com/office/drawing/2014/main" id="{C7D9ABA5-B855-4055-8FBA-B84CE37F8A6D}"/>
              </a:ext>
            </a:extLst>
          </p:cNvPr>
          <p:cNvSpPr/>
          <p:nvPr/>
        </p:nvSpPr>
        <p:spPr>
          <a:xfrm>
            <a:off x="143465" y="543808"/>
            <a:ext cx="527240" cy="193618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59" name="Rectangle 58">
            <a:extLst>
              <a:ext uri="{FF2B5EF4-FFF2-40B4-BE49-F238E27FC236}">
                <a16:creationId xmlns:a16="http://schemas.microsoft.com/office/drawing/2014/main" id="{63D51730-7F54-491F-9437-3A4B7983E945}"/>
              </a:ext>
            </a:extLst>
          </p:cNvPr>
          <p:cNvSpPr/>
          <p:nvPr/>
        </p:nvSpPr>
        <p:spPr>
          <a:xfrm>
            <a:off x="152096" y="2514894"/>
            <a:ext cx="515855" cy="134517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61" name="Rectangle 60">
            <a:extLst>
              <a:ext uri="{FF2B5EF4-FFF2-40B4-BE49-F238E27FC236}">
                <a16:creationId xmlns:a16="http://schemas.microsoft.com/office/drawing/2014/main" id="{76381686-0E13-4EB2-8FA2-1BE745814B42}"/>
              </a:ext>
            </a:extLst>
          </p:cNvPr>
          <p:cNvSpPr/>
          <p:nvPr/>
        </p:nvSpPr>
        <p:spPr>
          <a:xfrm>
            <a:off x="149843" y="3894971"/>
            <a:ext cx="527240" cy="94837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62" name="Rectangle 61">
            <a:extLst>
              <a:ext uri="{FF2B5EF4-FFF2-40B4-BE49-F238E27FC236}">
                <a16:creationId xmlns:a16="http://schemas.microsoft.com/office/drawing/2014/main" id="{ED929D6D-A5A8-4F45-9A92-3A88C616EEAD}"/>
              </a:ext>
            </a:extLst>
          </p:cNvPr>
          <p:cNvSpPr/>
          <p:nvPr/>
        </p:nvSpPr>
        <p:spPr>
          <a:xfrm>
            <a:off x="149843" y="4878250"/>
            <a:ext cx="527240" cy="170811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63" name="TextBox 62">
            <a:extLst>
              <a:ext uri="{FF2B5EF4-FFF2-40B4-BE49-F238E27FC236}">
                <a16:creationId xmlns:a16="http://schemas.microsoft.com/office/drawing/2014/main" id="{7EAE8AE5-F713-4C36-BB8A-DF7E4AFB77E5}"/>
              </a:ext>
            </a:extLst>
          </p:cNvPr>
          <p:cNvSpPr txBox="1"/>
          <p:nvPr/>
        </p:nvSpPr>
        <p:spPr>
          <a:xfrm>
            <a:off x="9100638" y="2179541"/>
            <a:ext cx="7298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approve</a:t>
            </a:r>
          </a:p>
        </p:txBody>
      </p:sp>
      <p:sp>
        <p:nvSpPr>
          <p:cNvPr id="14" name="TextBox 13">
            <a:extLst>
              <a:ext uri="{FF2B5EF4-FFF2-40B4-BE49-F238E27FC236}">
                <a16:creationId xmlns:a16="http://schemas.microsoft.com/office/drawing/2014/main" id="{12FE470D-B599-4751-AD37-9966C838E077}"/>
              </a:ext>
            </a:extLst>
          </p:cNvPr>
          <p:cNvSpPr txBox="1"/>
          <p:nvPr/>
        </p:nvSpPr>
        <p:spPr>
          <a:xfrm>
            <a:off x="8165145" y="2828108"/>
            <a:ext cx="15788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requires modification/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disapprove</a:t>
            </a:r>
          </a:p>
        </p:txBody>
      </p:sp>
      <p:sp>
        <p:nvSpPr>
          <p:cNvPr id="69" name="Title 4">
            <a:extLst>
              <a:ext uri="{FF2B5EF4-FFF2-40B4-BE49-F238E27FC236}">
                <a16:creationId xmlns:a16="http://schemas.microsoft.com/office/drawing/2014/main" id="{6AEA3502-F4B4-4457-9BCF-9FA077C1C6B5}"/>
              </a:ext>
            </a:extLst>
          </p:cNvPr>
          <p:cNvSpPr txBox="1">
            <a:spLocks/>
          </p:cNvSpPr>
          <p:nvPr/>
        </p:nvSpPr>
        <p:spPr>
          <a:xfrm>
            <a:off x="9410930" y="301437"/>
            <a:ext cx="2704869" cy="1233046"/>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5400" b="1" kern="1200" baseline="0">
                <a:solidFill>
                  <a:srgbClr val="2E398E"/>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Approval Process</a:t>
            </a:r>
          </a:p>
        </p:txBody>
      </p:sp>
    </p:spTree>
    <p:extLst>
      <p:ext uri="{BB962C8B-B14F-4D97-AF65-F5344CB8AC3E}">
        <p14:creationId xmlns:p14="http://schemas.microsoft.com/office/powerpoint/2010/main" val="3346976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4580-79AE-BC59-E11A-8CA3E112876F}"/>
              </a:ext>
            </a:extLst>
          </p:cNvPr>
          <p:cNvSpPr>
            <a:spLocks noGrp="1"/>
          </p:cNvSpPr>
          <p:nvPr>
            <p:ph type="title"/>
          </p:nvPr>
        </p:nvSpPr>
        <p:spPr/>
        <p:txBody>
          <a:bodyPr>
            <a:normAutofit/>
          </a:bodyPr>
          <a:lstStyle/>
          <a:p>
            <a:r>
              <a:rPr lang="en-US" sz="3800" dirty="0"/>
              <a:t>Manuscripts in Progress: </a:t>
            </a:r>
            <a:br>
              <a:rPr lang="en-US" sz="3800" dirty="0"/>
            </a:br>
            <a:r>
              <a:rPr lang="en-US" sz="3800" dirty="0"/>
              <a:t>Translational Medicine or Ancillary Projects </a:t>
            </a:r>
          </a:p>
        </p:txBody>
      </p:sp>
      <p:sp>
        <p:nvSpPr>
          <p:cNvPr id="3" name="Content Placeholder 2">
            <a:extLst>
              <a:ext uri="{FF2B5EF4-FFF2-40B4-BE49-F238E27FC236}">
                <a16:creationId xmlns:a16="http://schemas.microsoft.com/office/drawing/2014/main" id="{E07DFD15-6559-C8AA-AF56-1EBAD821D7DE}"/>
              </a:ext>
            </a:extLst>
          </p:cNvPr>
          <p:cNvSpPr>
            <a:spLocks noGrp="1"/>
          </p:cNvSpPr>
          <p:nvPr>
            <p:ph idx="1"/>
          </p:nvPr>
        </p:nvSpPr>
        <p:spPr/>
        <p:txBody>
          <a:bodyPr numCol="2">
            <a:noAutofit/>
          </a:bodyPr>
          <a:lstStyle/>
          <a:p>
            <a:pPr>
              <a:lnSpc>
                <a:spcPct val="120000"/>
              </a:lnSpc>
              <a:spcBef>
                <a:spcPts val="0"/>
              </a:spcBef>
              <a:spcAft>
                <a:spcPts val="0"/>
              </a:spcAft>
            </a:pPr>
            <a:r>
              <a:rPr lang="en-US" sz="1600" b="1" dirty="0"/>
              <a:t>S1800A </a:t>
            </a:r>
            <a:r>
              <a:rPr lang="en-US" sz="1600" b="1" dirty="0" err="1"/>
              <a:t>ctDNA</a:t>
            </a:r>
            <a:endParaRPr lang="en-US" sz="1600" b="1" dirty="0"/>
          </a:p>
          <a:p>
            <a:pPr lvl="1">
              <a:lnSpc>
                <a:spcPct val="120000"/>
              </a:lnSpc>
              <a:spcBef>
                <a:spcPts val="0"/>
              </a:spcBef>
              <a:spcAft>
                <a:spcPts val="0"/>
              </a:spcAft>
            </a:pPr>
            <a:r>
              <a:rPr lang="en-US" sz="1400" dirty="0"/>
              <a:t>Project Lead(s): Konstantin </a:t>
            </a:r>
            <a:r>
              <a:rPr lang="en-US" sz="1400" dirty="0" err="1"/>
              <a:t>Dragnev</a:t>
            </a:r>
            <a:r>
              <a:rPr lang="en-US" sz="1400" dirty="0"/>
              <a:t> and Karen </a:t>
            </a:r>
            <a:r>
              <a:rPr lang="en-US" sz="1400" dirty="0" err="1"/>
              <a:t>Reckamp</a:t>
            </a:r>
            <a:endParaRPr lang="en-US" sz="1400" dirty="0"/>
          </a:p>
          <a:p>
            <a:pPr lvl="1">
              <a:lnSpc>
                <a:spcPct val="120000"/>
              </a:lnSpc>
              <a:spcBef>
                <a:spcPts val="0"/>
              </a:spcBef>
              <a:spcAft>
                <a:spcPts val="600"/>
              </a:spcAft>
            </a:pPr>
            <a:r>
              <a:rPr lang="en-US" sz="1600" dirty="0"/>
              <a:t>Protocol being updated to have approval to do analyses </a:t>
            </a:r>
          </a:p>
          <a:p>
            <a:pPr>
              <a:lnSpc>
                <a:spcPct val="120000"/>
              </a:lnSpc>
              <a:spcBef>
                <a:spcPts val="0"/>
              </a:spcBef>
              <a:spcAft>
                <a:spcPts val="0"/>
              </a:spcAft>
            </a:pPr>
            <a:r>
              <a:rPr lang="en-US" sz="1600" b="1" dirty="0"/>
              <a:t>Lung-MAP Accrual </a:t>
            </a:r>
          </a:p>
          <a:p>
            <a:pPr lvl="1">
              <a:lnSpc>
                <a:spcPct val="120000"/>
              </a:lnSpc>
              <a:spcBef>
                <a:spcPts val="0"/>
              </a:spcBef>
              <a:spcAft>
                <a:spcPts val="0"/>
              </a:spcAft>
            </a:pPr>
            <a:r>
              <a:rPr lang="en-US" sz="1600" dirty="0"/>
              <a:t>Project Lead(s): Mary Redman</a:t>
            </a:r>
          </a:p>
          <a:p>
            <a:pPr lvl="1">
              <a:lnSpc>
                <a:spcPct val="120000"/>
              </a:lnSpc>
              <a:spcBef>
                <a:spcPts val="0"/>
              </a:spcBef>
              <a:spcAft>
                <a:spcPts val="600"/>
              </a:spcAft>
            </a:pPr>
            <a:r>
              <a:rPr lang="en-US" sz="1600" dirty="0"/>
              <a:t>Manuscript in progression </a:t>
            </a:r>
          </a:p>
          <a:p>
            <a:pPr>
              <a:lnSpc>
                <a:spcPct val="120000"/>
              </a:lnSpc>
              <a:spcBef>
                <a:spcPts val="0"/>
              </a:spcBef>
              <a:spcAft>
                <a:spcPts val="0"/>
              </a:spcAft>
            </a:pPr>
            <a:r>
              <a:rPr lang="en-US" sz="1600" b="1" dirty="0"/>
              <a:t>S1400 NGS </a:t>
            </a:r>
          </a:p>
          <a:p>
            <a:pPr lvl="1">
              <a:lnSpc>
                <a:spcPct val="120000"/>
              </a:lnSpc>
              <a:spcBef>
                <a:spcPts val="0"/>
              </a:spcBef>
              <a:spcAft>
                <a:spcPts val="0"/>
              </a:spcAft>
            </a:pPr>
            <a:r>
              <a:rPr lang="en-US" sz="1600" dirty="0"/>
              <a:t>Project Lead(s): David </a:t>
            </a:r>
            <a:r>
              <a:rPr lang="en-US" sz="1600" dirty="0" err="1"/>
              <a:t>Kozono</a:t>
            </a:r>
            <a:r>
              <a:rPr lang="en-US" sz="1600" dirty="0"/>
              <a:t> and Michael Wu</a:t>
            </a:r>
          </a:p>
          <a:p>
            <a:pPr lvl="1">
              <a:lnSpc>
                <a:spcPct val="120000"/>
              </a:lnSpc>
              <a:spcBef>
                <a:spcPts val="0"/>
              </a:spcBef>
              <a:spcAft>
                <a:spcPts val="600"/>
              </a:spcAft>
            </a:pPr>
            <a:r>
              <a:rPr lang="en-US" sz="1600" dirty="0"/>
              <a:t>Manuscript to be submitted soon </a:t>
            </a:r>
          </a:p>
          <a:p>
            <a:pPr>
              <a:lnSpc>
                <a:spcPct val="120000"/>
              </a:lnSpc>
              <a:spcBef>
                <a:spcPts val="0"/>
              </a:spcBef>
              <a:spcAft>
                <a:spcPts val="0"/>
              </a:spcAft>
            </a:pPr>
            <a:r>
              <a:rPr lang="en-US" sz="1600" b="1" dirty="0"/>
              <a:t>LUNGMAP </a:t>
            </a:r>
            <a:r>
              <a:rPr lang="en-US" sz="1600" b="1" dirty="0" err="1"/>
              <a:t>ctDNA</a:t>
            </a:r>
            <a:r>
              <a:rPr lang="en-US" sz="1600" b="1" dirty="0"/>
              <a:t>/tissue NGS comparison</a:t>
            </a:r>
          </a:p>
          <a:p>
            <a:pPr lvl="1">
              <a:lnSpc>
                <a:spcPct val="120000"/>
              </a:lnSpc>
              <a:spcBef>
                <a:spcPts val="0"/>
              </a:spcBef>
              <a:spcAft>
                <a:spcPts val="0"/>
              </a:spcAft>
            </a:pPr>
            <a:r>
              <a:rPr lang="en-US" sz="1600" dirty="0"/>
              <a:t>Project Lead(s): </a:t>
            </a:r>
            <a:r>
              <a:rPr lang="en-US" sz="1600" dirty="0" err="1"/>
              <a:t>Charu</a:t>
            </a:r>
            <a:r>
              <a:rPr lang="en-US" sz="1600" dirty="0"/>
              <a:t> Aggarwal and Phil Mack </a:t>
            </a:r>
          </a:p>
          <a:p>
            <a:pPr lvl="1">
              <a:lnSpc>
                <a:spcPct val="120000"/>
              </a:lnSpc>
              <a:spcBef>
                <a:spcPts val="0"/>
              </a:spcBef>
              <a:spcAft>
                <a:spcPts val="600"/>
              </a:spcAft>
            </a:pPr>
            <a:r>
              <a:rPr lang="en-US" sz="1600" dirty="0"/>
              <a:t>Presented at WCLC 2020 and ASCO 2023</a:t>
            </a:r>
          </a:p>
          <a:p>
            <a:pPr lvl="1">
              <a:lnSpc>
                <a:spcPct val="120000"/>
              </a:lnSpc>
              <a:spcBef>
                <a:spcPts val="0"/>
              </a:spcBef>
              <a:spcAft>
                <a:spcPts val="600"/>
              </a:spcAft>
            </a:pPr>
            <a:r>
              <a:rPr lang="en-US" sz="1600" dirty="0"/>
              <a:t>Aim to be submitted Q1 2024</a:t>
            </a:r>
          </a:p>
          <a:p>
            <a:pPr>
              <a:lnSpc>
                <a:spcPct val="120000"/>
              </a:lnSpc>
              <a:spcBef>
                <a:spcPts val="0"/>
              </a:spcBef>
              <a:spcAft>
                <a:spcPts val="0"/>
              </a:spcAft>
            </a:pPr>
            <a:r>
              <a:rPr lang="en-US" sz="1600" b="1" dirty="0"/>
              <a:t>S1400 IO biomarkers </a:t>
            </a:r>
          </a:p>
          <a:p>
            <a:pPr lvl="1">
              <a:lnSpc>
                <a:spcPct val="120000"/>
              </a:lnSpc>
              <a:spcBef>
                <a:spcPts val="0"/>
              </a:spcBef>
              <a:spcAft>
                <a:spcPts val="0"/>
              </a:spcAft>
            </a:pPr>
            <a:r>
              <a:rPr lang="en-US" sz="1400" dirty="0"/>
              <a:t>Project Lead(s): Fred Hirsch</a:t>
            </a:r>
          </a:p>
          <a:p>
            <a:pPr lvl="1">
              <a:lnSpc>
                <a:spcPct val="120000"/>
              </a:lnSpc>
              <a:spcBef>
                <a:spcPts val="0"/>
              </a:spcBef>
              <a:spcAft>
                <a:spcPts val="0"/>
              </a:spcAft>
            </a:pPr>
            <a:r>
              <a:rPr lang="en-US" sz="1400" dirty="0"/>
              <a:t>Presented at WCLC 2020</a:t>
            </a:r>
          </a:p>
          <a:p>
            <a:pPr lvl="1">
              <a:lnSpc>
                <a:spcPct val="120000"/>
              </a:lnSpc>
              <a:spcBef>
                <a:spcPts val="0"/>
              </a:spcBef>
              <a:spcAft>
                <a:spcPts val="600"/>
              </a:spcAft>
            </a:pPr>
            <a:r>
              <a:rPr lang="en-US" sz="1400" dirty="0"/>
              <a:t>Aim to be submitted by Q2 2024</a:t>
            </a:r>
          </a:p>
        </p:txBody>
      </p:sp>
      <p:sp>
        <p:nvSpPr>
          <p:cNvPr id="4" name="Slide Number Placeholder 3">
            <a:extLst>
              <a:ext uri="{FF2B5EF4-FFF2-40B4-BE49-F238E27FC236}">
                <a16:creationId xmlns:a16="http://schemas.microsoft.com/office/drawing/2014/main" id="{A80A33D0-E05C-71DB-2FCE-EA17DD447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13140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0BEE-5B17-4558-020D-C7D89DF009D1}"/>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0B0BE7E2-7172-989E-4098-ABB77B3A1198}"/>
              </a:ext>
            </a:extLst>
          </p:cNvPr>
          <p:cNvSpPr>
            <a:spLocks noGrp="1"/>
          </p:cNvSpPr>
          <p:nvPr>
            <p:ph idx="1"/>
          </p:nvPr>
        </p:nvSpPr>
        <p:spPr/>
        <p:txBody>
          <a:bodyPr/>
          <a:lstStyle/>
          <a:p>
            <a:pPr marL="0" indent="0">
              <a:buNone/>
              <a:tabLst>
                <a:tab pos="1651000" algn="l"/>
              </a:tabLst>
            </a:pPr>
            <a:r>
              <a:rPr lang="en-US" dirty="0"/>
              <a:t>  </a:t>
            </a:r>
            <a:r>
              <a:rPr lang="en-US" sz="3200" dirty="0"/>
              <a:t>Email: dkozono@bwh.harvard.edu</a:t>
            </a:r>
            <a:endParaRPr lang="en-US" dirty="0"/>
          </a:p>
        </p:txBody>
      </p:sp>
    </p:spTree>
    <p:extLst>
      <p:ext uri="{BB962C8B-B14F-4D97-AF65-F5344CB8AC3E}">
        <p14:creationId xmlns:p14="http://schemas.microsoft.com/office/powerpoint/2010/main" val="1191454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7B58-AB27-49B9-965A-8E1901711959}"/>
              </a:ext>
            </a:extLst>
          </p:cNvPr>
          <p:cNvSpPr>
            <a:spLocks noGrp="1"/>
          </p:cNvSpPr>
          <p:nvPr>
            <p:ph type="ctrTitle"/>
          </p:nvPr>
        </p:nvSpPr>
        <p:spPr/>
        <p:txBody>
          <a:bodyPr>
            <a:normAutofit/>
          </a:bodyPr>
          <a:lstStyle/>
          <a:p>
            <a:r>
              <a:rPr lang="en-US" dirty="0"/>
              <a:t>Lung-MAP Drug Selection Committee </a:t>
            </a:r>
          </a:p>
        </p:txBody>
      </p:sp>
      <p:sp>
        <p:nvSpPr>
          <p:cNvPr id="3" name="Subtitle 2">
            <a:extLst>
              <a:ext uri="{FF2B5EF4-FFF2-40B4-BE49-F238E27FC236}">
                <a16:creationId xmlns:a16="http://schemas.microsoft.com/office/drawing/2014/main" id="{6E4986C1-26C2-4D74-A999-AD76ACA612F8}"/>
              </a:ext>
            </a:extLst>
          </p:cNvPr>
          <p:cNvSpPr>
            <a:spLocks noGrp="1"/>
          </p:cNvSpPr>
          <p:nvPr>
            <p:ph type="subTitle" idx="1"/>
          </p:nvPr>
        </p:nvSpPr>
        <p:spPr/>
        <p:txBody>
          <a:bodyPr>
            <a:normAutofit fontScale="85000" lnSpcReduction="20000"/>
          </a:bodyPr>
          <a:lstStyle/>
          <a:p>
            <a:r>
              <a:rPr lang="en-US" sz="2800" dirty="0"/>
              <a:t>Saiama Waqar, MBBS, MSCI</a:t>
            </a:r>
          </a:p>
          <a:p>
            <a:r>
              <a:rPr lang="en-US" sz="2000" dirty="0"/>
              <a:t>Medical Oncology &amp; Drug Selection Committee Chair</a:t>
            </a:r>
          </a:p>
          <a:p>
            <a:r>
              <a:rPr lang="en-US" sz="2000" dirty="0"/>
              <a:t>NRG</a:t>
            </a:r>
          </a:p>
        </p:txBody>
      </p:sp>
    </p:spTree>
    <p:extLst>
      <p:ext uri="{BB962C8B-B14F-4D97-AF65-F5344CB8AC3E}">
        <p14:creationId xmlns:p14="http://schemas.microsoft.com/office/powerpoint/2010/main" val="38697023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59" y="136124"/>
            <a:ext cx="10515600" cy="1325563"/>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Disclosures</a:t>
            </a:r>
          </a:p>
        </p:txBody>
      </p:sp>
      <p:sp>
        <p:nvSpPr>
          <p:cNvPr id="6" name="Content Placeholder 2"/>
          <p:cNvSpPr txBox="1">
            <a:spLocks/>
          </p:cNvSpPr>
          <p:nvPr/>
        </p:nvSpPr>
        <p:spPr>
          <a:xfrm>
            <a:off x="587646" y="1683068"/>
            <a:ext cx="11078307" cy="5076458"/>
          </a:xfrm>
          <a:prstGeom prst="rect">
            <a:avLst/>
          </a:prstGeom>
        </p:spPr>
        <p:txBody>
          <a:bodyPr vert="horz" lIns="121621" tIns="60809" rIns="121621" bIns="60809" rtlCol="0">
            <a:noAutofit/>
          </a:bodyPr>
          <a:lstStyle>
            <a:lvl1pPr marL="253366" indent="-253366"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3200" kern="1200">
                <a:solidFill>
                  <a:schemeClr val="tx1"/>
                </a:solidFill>
                <a:latin typeface="+mn-lt"/>
                <a:ea typeface="+mn-ea"/>
                <a:cs typeface="+mn-cs"/>
              </a:defRPr>
            </a:lvl1pPr>
            <a:lvl2pPr marL="751638" indent="-335711"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900" kern="1200">
                <a:solidFill>
                  <a:schemeClr val="tx1"/>
                </a:solidFill>
                <a:latin typeface="+mn-lt"/>
                <a:ea typeface="+mn-ea"/>
                <a:cs typeface="+mn-cs"/>
              </a:defRPr>
            </a:lvl2pPr>
            <a:lvl3pPr marL="1180245" indent="-263917"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2700" kern="1200">
                <a:solidFill>
                  <a:schemeClr val="tx1"/>
                </a:solidFill>
                <a:latin typeface="+mn-lt"/>
                <a:ea typeface="+mn-ea"/>
                <a:cs typeface="+mn-cs"/>
              </a:defRPr>
            </a:lvl3pPr>
            <a:lvl4pPr marL="1606734" indent="-304027"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400" kern="1200">
                <a:solidFill>
                  <a:schemeClr val="tx1"/>
                </a:solidFill>
                <a:latin typeface="+mn-lt"/>
                <a:ea typeface="+mn-ea"/>
                <a:cs typeface="+mn-cs"/>
              </a:defRPr>
            </a:lvl4pPr>
            <a:lvl5pPr marL="2035337" indent="-249141" algn="l" defTabSz="1216139" rtl="0" eaLnBrk="1" latinLnBrk="0" hangingPunct="1">
              <a:lnSpc>
                <a:spcPct val="90000"/>
              </a:lnSpc>
              <a:spcBef>
                <a:spcPts val="0"/>
              </a:spcBef>
              <a:spcAft>
                <a:spcPts val="799"/>
              </a:spcAft>
              <a:buClr>
                <a:srgbClr val="00457C"/>
              </a:buClr>
              <a:buFont typeface="Arial" panose="020B0604020202020204" pitchFamily="34" charset="0"/>
              <a:buChar char="•"/>
              <a:tabLst/>
              <a:defRPr sz="2400" kern="1200">
                <a:solidFill>
                  <a:schemeClr val="tx1"/>
                </a:solidFill>
                <a:latin typeface="+mn-lt"/>
                <a:ea typeface="+mn-ea"/>
                <a:cs typeface="+mn-cs"/>
              </a:defRPr>
            </a:lvl5pPr>
            <a:lvl6pPr marL="3344363"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2437"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0502"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68566"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415927" marR="0" lvl="1" indent="0"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Advisory Board</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Astra Zeneca</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Gilead</a:t>
            </a:r>
          </a:p>
          <a:p>
            <a:pPr marL="415927" marR="0" lvl="1" indent="0"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Research Grant support</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SWOG-Clinical Trials Partnership</a:t>
            </a:r>
          </a:p>
          <a:p>
            <a:pPr marL="751638" marR="0" lvl="1" indent="-335711"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Research Support to institution for clinical trials (site PI): AbbVie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Ariad</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Pharmaceuticals, Genentech,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Immunomedics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Inc., Millennium Pharmaceuticals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Roche,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Astellas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Pharma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Daiichi Sankyo,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Cullinan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Pearl,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Verastem</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GlaxoSmithKline/GSK , Janssen Research &amp; Development LLC ,Elevation Oncology, Genentech,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Loxo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Oncology, Takeda Pharmaceuticals</a:t>
            </a:r>
          </a:p>
        </p:txBody>
      </p:sp>
    </p:spTree>
    <p:extLst>
      <p:ext uri="{BB962C8B-B14F-4D97-AF65-F5344CB8AC3E}">
        <p14:creationId xmlns:p14="http://schemas.microsoft.com/office/powerpoint/2010/main" val="42686478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536" y="148213"/>
            <a:ext cx="10515600" cy="885457"/>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DSC Overview</a:t>
            </a:r>
          </a:p>
        </p:txBody>
      </p:sp>
      <p:sp>
        <p:nvSpPr>
          <p:cNvPr id="3" name="Content Placeholder 2"/>
          <p:cNvSpPr>
            <a:spLocks noGrp="1"/>
          </p:cNvSpPr>
          <p:nvPr>
            <p:ph idx="1"/>
          </p:nvPr>
        </p:nvSpPr>
        <p:spPr>
          <a:xfrm>
            <a:off x="918918" y="1473435"/>
            <a:ext cx="4592420" cy="4885137"/>
          </a:xfrm>
        </p:spPr>
        <p:txBody>
          <a:bodyPr>
            <a:noAutofit/>
          </a:bodyPr>
          <a:lstStyle/>
          <a:p>
            <a:pPr marL="225425" lvl="0" indent="-225425">
              <a:spcBef>
                <a:spcPts val="1200"/>
              </a:spcBef>
              <a:spcAft>
                <a:spcPts val="200"/>
              </a:spcAft>
              <a:buClr>
                <a:srgbClr val="B2B2B2">
                  <a:lumMod val="50000"/>
                </a:srgbClr>
              </a:buClr>
              <a:buSzPct val="100000"/>
            </a:pPr>
            <a:r>
              <a:rPr lang="en-US" sz="2400" dirty="0">
                <a:solidFill>
                  <a:prstClr val="black">
                    <a:lumMod val="75000"/>
                    <a:lumOff val="25000"/>
                  </a:prstClr>
                </a:solidFill>
                <a:latin typeface="Arial" panose="020B0604020202020204" pitchFamily="34" charset="0"/>
                <a:cs typeface="Arial" panose="020B0604020202020204" pitchFamily="34" charset="0"/>
              </a:rPr>
              <a:t>Sub-study ideas</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2000" dirty="0">
                <a:solidFill>
                  <a:prstClr val="black">
                    <a:lumMod val="75000"/>
                    <a:lumOff val="25000"/>
                  </a:prstClr>
                </a:solidFill>
                <a:latin typeface="Arial" panose="020B0604020202020204" pitchFamily="34" charset="0"/>
                <a:cs typeface="Arial" panose="020B0604020202020204" pitchFamily="34" charset="0"/>
              </a:rPr>
              <a:t>Investigators/Drug Selection Committee Initiated</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2000" dirty="0">
                <a:solidFill>
                  <a:prstClr val="black">
                    <a:lumMod val="75000"/>
                    <a:lumOff val="25000"/>
                  </a:prstClr>
                </a:solidFill>
                <a:latin typeface="Arial" panose="020B0604020202020204" pitchFamily="34" charset="0"/>
                <a:cs typeface="Arial" panose="020B0604020202020204" pitchFamily="34" charset="0"/>
              </a:rPr>
              <a:t>Pharmaceutical company initiated</a:t>
            </a:r>
          </a:p>
          <a:p>
            <a:pPr marL="225425" lvl="0" indent="-225425">
              <a:spcBef>
                <a:spcPts val="1200"/>
              </a:spcBef>
              <a:spcAft>
                <a:spcPts val="200"/>
              </a:spcAft>
              <a:buClr>
                <a:srgbClr val="B2B2B2">
                  <a:lumMod val="50000"/>
                </a:srgbClr>
              </a:buClr>
              <a:buSzPct val="100000"/>
            </a:pPr>
            <a:r>
              <a:rPr lang="en-US" sz="2400" dirty="0">
                <a:solidFill>
                  <a:prstClr val="black">
                    <a:lumMod val="75000"/>
                    <a:lumOff val="25000"/>
                  </a:prstClr>
                </a:solidFill>
                <a:latin typeface="Arial" panose="020B0604020202020204" pitchFamily="34" charset="0"/>
                <a:cs typeface="Arial" panose="020B0604020202020204" pitchFamily="34" charset="0"/>
              </a:rPr>
              <a:t>Initial Qualification</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2000" dirty="0">
                <a:solidFill>
                  <a:prstClr val="black">
                    <a:lumMod val="75000"/>
                    <a:lumOff val="25000"/>
                  </a:prstClr>
                </a:solidFill>
                <a:latin typeface="Arial" panose="020B0604020202020204" pitchFamily="34" charset="0"/>
                <a:cs typeface="Arial" panose="020B0604020202020204" pitchFamily="34" charset="0"/>
              </a:rPr>
              <a:t>Investigational drug/biomarker combination with preclinical &amp; clinical data supporting safety &amp; potential efficacy as a targeted therapy or “non-match” therapy</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2000" dirty="0">
                <a:solidFill>
                  <a:prstClr val="black">
                    <a:lumMod val="75000"/>
                    <a:lumOff val="25000"/>
                  </a:prstClr>
                </a:solidFill>
                <a:latin typeface="Arial" panose="020B0604020202020204" pitchFamily="34" charset="0"/>
                <a:cs typeface="Arial" panose="020B0604020202020204" pitchFamily="34" charset="0"/>
              </a:rPr>
              <a:t>Ready or near ready to enter the Lung-MAP phase 2 clinical protocol</a:t>
            </a:r>
          </a:p>
        </p:txBody>
      </p:sp>
      <p:sp>
        <p:nvSpPr>
          <p:cNvPr id="9" name="Content Placeholder 2"/>
          <p:cNvSpPr txBox="1">
            <a:spLocks/>
          </p:cNvSpPr>
          <p:nvPr/>
        </p:nvSpPr>
        <p:spPr>
          <a:xfrm>
            <a:off x="6316648" y="1473434"/>
            <a:ext cx="4592420" cy="4885137"/>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Evaluated by the Lung-MAP Drug Selection Committee (DSC), comprised of:</a:t>
            </a:r>
          </a:p>
          <a:p>
            <a:pPr marL="486918" marR="0" lvl="1" indent="-285750" algn="l" defTabSz="914400" rtl="0" eaLnBrk="1" fontAlgn="auto" latinLnBrk="0" hangingPunct="1">
              <a:lnSpc>
                <a:spcPct val="90000"/>
              </a:lnSpc>
              <a:spcBef>
                <a:spcPts val="200"/>
              </a:spcBef>
              <a:spcAft>
                <a:spcPts val="400"/>
              </a:spcAft>
              <a:buClr>
                <a:srgbClr val="B2B2B2">
                  <a:lumMod val="50000"/>
                </a:srgbClr>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Key investigators &amp; clinical researchers</a:t>
            </a:r>
          </a:p>
          <a:p>
            <a:pPr marL="486918" marR="0" lvl="1" indent="-285750" algn="l" defTabSz="914400" rtl="0" eaLnBrk="1" fontAlgn="auto" latinLnBrk="0" hangingPunct="1">
              <a:lnSpc>
                <a:spcPct val="90000"/>
              </a:lnSpc>
              <a:spcBef>
                <a:spcPts val="200"/>
              </a:spcBef>
              <a:spcAft>
                <a:spcPts val="400"/>
              </a:spcAft>
              <a:buClr>
                <a:srgbClr val="B2B2B2">
                  <a:lumMod val="50000"/>
                </a:srgbClr>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Biomarker &amp; molecular target experts from academia, NCI &amp; FDA</a:t>
            </a:r>
          </a:p>
          <a:p>
            <a:pPr marL="486918" marR="0" lvl="1" indent="-285750" algn="l" defTabSz="914400" rtl="0" eaLnBrk="1" fontAlgn="auto" latinLnBrk="0" hangingPunct="1">
              <a:lnSpc>
                <a:spcPct val="90000"/>
              </a:lnSpc>
              <a:spcBef>
                <a:spcPts val="200"/>
              </a:spcBef>
              <a:spcAft>
                <a:spcPts val="400"/>
              </a:spcAft>
              <a:buClr>
                <a:srgbClr val="B2B2B2">
                  <a:lumMod val="50000"/>
                </a:srgbClr>
              </a:buClr>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Non-conflicted industry-based drug developers</a:t>
            </a:r>
            <a:endPar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17008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6185"/>
            <a:ext cx="10515600" cy="788094"/>
          </a:xfrm>
        </p:spPr>
        <p:txBody>
          <a:bodyPr>
            <a:normAutofit/>
          </a:bodyPr>
          <a:lstStyle/>
          <a:p>
            <a:pPr algn="ctr"/>
            <a:r>
              <a:rPr lang="en-US" sz="4000" dirty="0">
                <a:solidFill>
                  <a:srgbClr val="0070C0"/>
                </a:solidFill>
                <a:latin typeface="Arial" panose="020B0604020202020204" pitchFamily="34" charset="0"/>
                <a:cs typeface="Arial" panose="020B0604020202020204" pitchFamily="34" charset="0"/>
              </a:rPr>
              <a:t>DSC Process</a:t>
            </a:r>
          </a:p>
        </p:txBody>
      </p:sp>
      <p:pic>
        <p:nvPicPr>
          <p:cNvPr id="6" name="Picture 5"/>
          <p:cNvPicPr>
            <a:picLocks noChangeAspect="1"/>
          </p:cNvPicPr>
          <p:nvPr/>
        </p:nvPicPr>
        <p:blipFill>
          <a:blip r:embed="rId2"/>
          <a:stretch>
            <a:fillRect/>
          </a:stretch>
        </p:blipFill>
        <p:spPr>
          <a:xfrm>
            <a:off x="975735" y="1221971"/>
            <a:ext cx="10245147" cy="4796270"/>
          </a:xfrm>
          <a:prstGeom prst="rect">
            <a:avLst/>
          </a:prstGeom>
        </p:spPr>
      </p:pic>
    </p:spTree>
    <p:extLst>
      <p:ext uri="{BB962C8B-B14F-4D97-AF65-F5344CB8AC3E}">
        <p14:creationId xmlns:p14="http://schemas.microsoft.com/office/powerpoint/2010/main" val="4237607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2CD58AA4-1B0E-587C-C21B-AFDBCD040583}"/>
              </a:ext>
            </a:extLst>
          </p:cNvPr>
          <p:cNvSpPr txBox="1">
            <a:spLocks/>
          </p:cNvSpPr>
          <p:nvPr/>
        </p:nvSpPr>
        <p:spPr>
          <a:xfrm>
            <a:off x="0" y="-12700"/>
            <a:ext cx="12192000" cy="812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50" normalizeH="0" baseline="0" noProof="0">
                <a:ln>
                  <a:noFill/>
                </a:ln>
                <a:solidFill>
                  <a:prstClr val="black"/>
                </a:solidFill>
                <a:effectLst/>
                <a:uLnTx/>
                <a:uFillTx/>
                <a:latin typeface="Calibri Light"/>
                <a:ea typeface="+mj-ea"/>
                <a:cs typeface="+mj-cs"/>
              </a:rPr>
              <a:t>Current Lung-MAP Schema</a:t>
            </a:r>
            <a:endParaRPr kumimoji="0" lang="en-US" sz="4000" b="1" i="0" u="none" strike="noStrike" kern="1200" cap="none" spc="-50" normalizeH="0" baseline="0" noProof="0" dirty="0">
              <a:ln>
                <a:noFill/>
              </a:ln>
              <a:solidFill>
                <a:prstClr val="black"/>
              </a:solidFill>
              <a:effectLst/>
              <a:uLnTx/>
              <a:uFillTx/>
              <a:latin typeface="Calibri Light"/>
              <a:ea typeface="+mj-ea"/>
              <a:cs typeface="+mj-cs"/>
            </a:endParaRPr>
          </a:p>
        </p:txBody>
      </p:sp>
      <p:sp>
        <p:nvSpPr>
          <p:cNvPr id="12" name="TextBox 2">
            <a:extLst>
              <a:ext uri="{FF2B5EF4-FFF2-40B4-BE49-F238E27FC236}">
                <a16:creationId xmlns:a16="http://schemas.microsoft.com/office/drawing/2014/main" id="{372D0248-8BC2-525D-4F67-9A634C7CFB6A}"/>
              </a:ext>
            </a:extLst>
          </p:cNvPr>
          <p:cNvSpPr txBox="1">
            <a:spLocks noChangeArrowheads="1"/>
          </p:cNvSpPr>
          <p:nvPr/>
        </p:nvSpPr>
        <p:spPr bwMode="auto">
          <a:xfrm>
            <a:off x="9029664" y="1627393"/>
            <a:ext cx="1862296"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Non-match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13" name="TextBox 2">
            <a:extLst>
              <a:ext uri="{FF2B5EF4-FFF2-40B4-BE49-F238E27FC236}">
                <a16:creationId xmlns:a16="http://schemas.microsoft.com/office/drawing/2014/main" id="{9F4F26B8-D978-5AB8-3448-512F7400A860}"/>
              </a:ext>
            </a:extLst>
          </p:cNvPr>
          <p:cNvSpPr txBox="1">
            <a:spLocks noChangeArrowheads="1"/>
          </p:cNvSpPr>
          <p:nvPr/>
        </p:nvSpPr>
        <p:spPr bwMode="auto">
          <a:xfrm>
            <a:off x="2603501" y="1627393"/>
            <a:ext cx="1863837"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Biomarker–Driven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16" name="Left Bracket 15">
            <a:extLst>
              <a:ext uri="{FF2B5EF4-FFF2-40B4-BE49-F238E27FC236}">
                <a16:creationId xmlns:a16="http://schemas.microsoft.com/office/drawing/2014/main" id="{0C3523B4-16B9-3651-9C5B-DD465E79448E}"/>
              </a:ext>
            </a:extLst>
          </p:cNvPr>
          <p:cNvSpPr/>
          <p:nvPr/>
        </p:nvSpPr>
        <p:spPr>
          <a:xfrm rot="5400000">
            <a:off x="3653705" y="412486"/>
            <a:ext cx="218210" cy="3945943"/>
          </a:xfrm>
          <a:custGeom>
            <a:avLst/>
            <a:gdLst>
              <a:gd name="connsiteX0" fmla="*/ 210517 w 210517"/>
              <a:gd name="connsiteY0" fmla="*/ 3948546 h 3948546"/>
              <a:gd name="connsiteX1" fmla="*/ 0 w 210517"/>
              <a:gd name="connsiteY1" fmla="*/ 3931004 h 3948546"/>
              <a:gd name="connsiteX2" fmla="*/ 0 w 210517"/>
              <a:gd name="connsiteY2" fmla="*/ 17542 h 3948546"/>
              <a:gd name="connsiteX3" fmla="*/ 210517 w 210517"/>
              <a:gd name="connsiteY3" fmla="*/ 0 h 3948546"/>
              <a:gd name="connsiteX4" fmla="*/ 210517 w 210517"/>
              <a:gd name="connsiteY4" fmla="*/ 3948546 h 3948546"/>
              <a:gd name="connsiteX0" fmla="*/ 210517 w 210517"/>
              <a:gd name="connsiteY0" fmla="*/ 3948546 h 3948546"/>
              <a:gd name="connsiteX1" fmla="*/ 0 w 210517"/>
              <a:gd name="connsiteY1" fmla="*/ 3931004 h 3948546"/>
              <a:gd name="connsiteX2" fmla="*/ 0 w 210517"/>
              <a:gd name="connsiteY2" fmla="*/ 17542 h 3948546"/>
              <a:gd name="connsiteX3" fmla="*/ 210517 w 210517"/>
              <a:gd name="connsiteY3" fmla="*/ 0 h 3948546"/>
              <a:gd name="connsiteX0" fmla="*/ 210517 w 227298"/>
              <a:gd name="connsiteY0" fmla="*/ 3948546 h 3948546"/>
              <a:gd name="connsiteX1" fmla="*/ 0 w 227298"/>
              <a:gd name="connsiteY1" fmla="*/ 3931004 h 3948546"/>
              <a:gd name="connsiteX2" fmla="*/ 0 w 227298"/>
              <a:gd name="connsiteY2" fmla="*/ 17542 h 3948546"/>
              <a:gd name="connsiteX3" fmla="*/ 210517 w 227298"/>
              <a:gd name="connsiteY3" fmla="*/ 0 h 3948546"/>
              <a:gd name="connsiteX4" fmla="*/ 210517 w 227298"/>
              <a:gd name="connsiteY4" fmla="*/ 3948546 h 3948546"/>
              <a:gd name="connsiteX0" fmla="*/ 210517 w 227298"/>
              <a:gd name="connsiteY0" fmla="*/ 3948546 h 3948546"/>
              <a:gd name="connsiteX1" fmla="*/ 0 w 227298"/>
              <a:gd name="connsiteY1" fmla="*/ 3931004 h 3948546"/>
              <a:gd name="connsiteX2" fmla="*/ 0 w 227298"/>
              <a:gd name="connsiteY2" fmla="*/ 17542 h 3948546"/>
              <a:gd name="connsiteX3" fmla="*/ 227298 w 227298"/>
              <a:gd name="connsiteY3" fmla="*/ 16778 h 3948546"/>
            </a:gdLst>
            <a:ahLst/>
            <a:cxnLst>
              <a:cxn ang="0">
                <a:pos x="connsiteX0" y="connsiteY0"/>
              </a:cxn>
              <a:cxn ang="0">
                <a:pos x="connsiteX1" y="connsiteY1"/>
              </a:cxn>
              <a:cxn ang="0">
                <a:pos x="connsiteX2" y="connsiteY2"/>
              </a:cxn>
              <a:cxn ang="0">
                <a:pos x="connsiteX3" y="connsiteY3"/>
              </a:cxn>
            </a:cxnLst>
            <a:rect l="l" t="t" r="r" b="b"/>
            <a:pathLst>
              <a:path w="227298" h="3948546" stroke="0" extrusionOk="0">
                <a:moveTo>
                  <a:pt x="210517" y="3948546"/>
                </a:moveTo>
                <a:cubicBezTo>
                  <a:pt x="94252" y="3948546"/>
                  <a:pt x="0" y="3940692"/>
                  <a:pt x="0" y="3931004"/>
                </a:cubicBezTo>
                <a:lnTo>
                  <a:pt x="0" y="17542"/>
                </a:lnTo>
                <a:cubicBezTo>
                  <a:pt x="0" y="7854"/>
                  <a:pt x="94252" y="0"/>
                  <a:pt x="210517" y="0"/>
                </a:cubicBezTo>
                <a:lnTo>
                  <a:pt x="210517" y="3948546"/>
                </a:lnTo>
                <a:close/>
              </a:path>
              <a:path w="227298" h="3948546" fill="none">
                <a:moveTo>
                  <a:pt x="210517" y="3948546"/>
                </a:moveTo>
                <a:cubicBezTo>
                  <a:pt x="94252" y="3948546"/>
                  <a:pt x="0" y="3940692"/>
                  <a:pt x="0" y="3931004"/>
                </a:cubicBezTo>
                <a:lnTo>
                  <a:pt x="0" y="17542"/>
                </a:lnTo>
                <a:cubicBezTo>
                  <a:pt x="0" y="7854"/>
                  <a:pt x="111033" y="16778"/>
                  <a:pt x="227298" y="16778"/>
                </a:cubicBezTo>
              </a:path>
            </a:pathLst>
          </a:custGeom>
          <a:noFill/>
          <a:ln w="38100" cap="flat" cmpd="sng" algn="ctr">
            <a:solidFill>
              <a:schemeClr val="bg2">
                <a:lumMod val="50000"/>
              </a:scheme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sp>
        <p:nvSpPr>
          <p:cNvPr id="17" name="TextBox 2">
            <a:extLst>
              <a:ext uri="{FF2B5EF4-FFF2-40B4-BE49-F238E27FC236}">
                <a16:creationId xmlns:a16="http://schemas.microsoft.com/office/drawing/2014/main" id="{3F6FCA9B-F8FC-BC87-0A48-E0BA891B28BA}"/>
              </a:ext>
            </a:extLst>
          </p:cNvPr>
          <p:cNvSpPr txBox="1">
            <a:spLocks noChangeArrowheads="1"/>
          </p:cNvSpPr>
          <p:nvPr/>
        </p:nvSpPr>
        <p:spPr bwMode="auto">
          <a:xfrm>
            <a:off x="5490268" y="984842"/>
            <a:ext cx="1875706" cy="261610"/>
          </a:xfrm>
          <a:prstGeom prst="rect">
            <a:avLst/>
          </a:prstGeom>
          <a:solidFill>
            <a:srgbClr val="92D050"/>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LUNGMAP Screening</a:t>
            </a:r>
          </a:p>
        </p:txBody>
      </p:sp>
      <p:sp>
        <p:nvSpPr>
          <p:cNvPr id="22" name="Rectangle 21">
            <a:extLst>
              <a:ext uri="{FF2B5EF4-FFF2-40B4-BE49-F238E27FC236}">
                <a16:creationId xmlns:a16="http://schemas.microsoft.com/office/drawing/2014/main" id="{6C509F54-C1A6-A911-81FE-BE9216A810F7}"/>
              </a:ext>
            </a:extLst>
          </p:cNvPr>
          <p:cNvSpPr/>
          <p:nvPr/>
        </p:nvSpPr>
        <p:spPr>
          <a:xfrm>
            <a:off x="615277" y="1064983"/>
            <a:ext cx="221861" cy="211015"/>
          </a:xfrm>
          <a:prstGeom prst="rect">
            <a:avLst/>
          </a:prstGeom>
          <a:solidFill>
            <a:srgbClr val="00B0F0"/>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0CB140-F579-8137-F97C-9B139E1BEF19}"/>
              </a:ext>
            </a:extLst>
          </p:cNvPr>
          <p:cNvSpPr/>
          <p:nvPr/>
        </p:nvSpPr>
        <p:spPr>
          <a:xfrm>
            <a:off x="615277" y="450466"/>
            <a:ext cx="221861" cy="211015"/>
          </a:xfrm>
          <a:prstGeom prst="rect">
            <a:avLst/>
          </a:prstGeom>
          <a:solidFill>
            <a:srgbClr val="92D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618175A-6CAC-A6E6-3CAC-2429AE931B7F}"/>
              </a:ext>
            </a:extLst>
          </p:cNvPr>
          <p:cNvSpPr txBox="1"/>
          <p:nvPr/>
        </p:nvSpPr>
        <p:spPr>
          <a:xfrm>
            <a:off x="849930" y="432863"/>
            <a:ext cx="114843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Actively Accruing</a:t>
            </a:r>
          </a:p>
        </p:txBody>
      </p:sp>
      <p:sp>
        <p:nvSpPr>
          <p:cNvPr id="26" name="TextBox 25">
            <a:extLst>
              <a:ext uri="{FF2B5EF4-FFF2-40B4-BE49-F238E27FC236}">
                <a16:creationId xmlns:a16="http://schemas.microsoft.com/office/drawing/2014/main" id="{9691DCB5-803A-B346-6DCE-BFFF951026F0}"/>
              </a:ext>
            </a:extLst>
          </p:cNvPr>
          <p:cNvSpPr txBox="1"/>
          <p:nvPr/>
        </p:nvSpPr>
        <p:spPr>
          <a:xfrm>
            <a:off x="838355" y="1039380"/>
            <a:ext cx="103367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In Development</a:t>
            </a:r>
          </a:p>
        </p:txBody>
      </p:sp>
      <p:cxnSp>
        <p:nvCxnSpPr>
          <p:cNvPr id="29" name="Straight Connector 28">
            <a:extLst>
              <a:ext uri="{FF2B5EF4-FFF2-40B4-BE49-F238E27FC236}">
                <a16:creationId xmlns:a16="http://schemas.microsoft.com/office/drawing/2014/main" id="{DD763DFB-53D7-C4F4-2231-E56D14A138ED}"/>
              </a:ext>
            </a:extLst>
          </p:cNvPr>
          <p:cNvCxnSpPr>
            <a:cxnSpLocks/>
            <a:endCxn id="17" idx="2"/>
          </p:cNvCxnSpPr>
          <p:nvPr/>
        </p:nvCxnSpPr>
        <p:spPr>
          <a:xfrm flipV="1">
            <a:off x="6428121" y="1246452"/>
            <a:ext cx="0" cy="14550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7048CEBC-1AEE-7271-DC5C-12CC72BDB8DA}"/>
              </a:ext>
            </a:extLst>
          </p:cNvPr>
          <p:cNvSpPr/>
          <p:nvPr/>
        </p:nvSpPr>
        <p:spPr>
          <a:xfrm rot="5400000">
            <a:off x="6627003" y="-1682639"/>
            <a:ext cx="238439" cy="6421606"/>
          </a:xfrm>
          <a:prstGeom prst="leftBracket">
            <a:avLst/>
          </a:prstGeom>
          <a:noFill/>
          <a:ln w="38100" cap="flat" cmpd="sng" algn="ctr">
            <a:solidFill>
              <a:schemeClr val="bg2">
                <a:lumMod val="50000"/>
              </a:schemeClr>
            </a:solidFill>
            <a:prstDash val="solid"/>
            <a:headEnd type="arrow" w="sm" len="sm"/>
            <a:tailEnd type="arrow" w="sm" len="sm"/>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cxnSp>
        <p:nvCxnSpPr>
          <p:cNvPr id="31" name="Straight Arrow Connector 30">
            <a:extLst>
              <a:ext uri="{FF2B5EF4-FFF2-40B4-BE49-F238E27FC236}">
                <a16:creationId xmlns:a16="http://schemas.microsoft.com/office/drawing/2014/main" id="{13DD9189-F4F6-31ED-E33C-DF0E33AA57FF}"/>
              </a:ext>
            </a:extLst>
          </p:cNvPr>
          <p:cNvCxnSpPr>
            <a:cxnSpLocks noChangeShapeType="1"/>
          </p:cNvCxnSpPr>
          <p:nvPr/>
        </p:nvCxnSpPr>
        <p:spPr bwMode="auto">
          <a:xfrm>
            <a:off x="3483641" y="2058280"/>
            <a:ext cx="0" cy="218056"/>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cxnSp>
        <p:nvCxnSpPr>
          <p:cNvPr id="32" name="Straight Arrow Connector 31">
            <a:extLst>
              <a:ext uri="{FF2B5EF4-FFF2-40B4-BE49-F238E27FC236}">
                <a16:creationId xmlns:a16="http://schemas.microsoft.com/office/drawing/2014/main" id="{107E80E5-97A6-C315-B16F-9EF0E6319D7C}"/>
              </a:ext>
            </a:extLst>
          </p:cNvPr>
          <p:cNvCxnSpPr>
            <a:cxnSpLocks noChangeShapeType="1"/>
          </p:cNvCxnSpPr>
          <p:nvPr/>
        </p:nvCxnSpPr>
        <p:spPr bwMode="auto">
          <a:xfrm>
            <a:off x="9984172" y="2058280"/>
            <a:ext cx="0" cy="500362"/>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C12BFDE8-F4B5-0D4A-D73C-B66707235DF9}"/>
              </a:ext>
            </a:extLst>
          </p:cNvPr>
          <p:cNvCxnSpPr>
            <a:cxnSpLocks noChangeShapeType="1"/>
          </p:cNvCxnSpPr>
          <p:nvPr/>
        </p:nvCxnSpPr>
        <p:spPr bwMode="auto">
          <a:xfrm rot="-480000" flipH="1">
            <a:off x="824385" y="3784569"/>
            <a:ext cx="51089" cy="361554"/>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sp>
        <p:nvSpPr>
          <p:cNvPr id="33" name="TextBox 2">
            <a:extLst>
              <a:ext uri="{FF2B5EF4-FFF2-40B4-BE49-F238E27FC236}">
                <a16:creationId xmlns:a16="http://schemas.microsoft.com/office/drawing/2014/main" id="{7AB17D27-700A-C86B-1813-5038FED2E9BE}"/>
              </a:ext>
            </a:extLst>
          </p:cNvPr>
          <p:cNvSpPr txBox="1">
            <a:spLocks noChangeArrowheads="1"/>
          </p:cNvSpPr>
          <p:nvPr/>
        </p:nvSpPr>
        <p:spPr bwMode="auto">
          <a:xfrm>
            <a:off x="435942" y="3220243"/>
            <a:ext cx="792854" cy="553998"/>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sz="1000" b="0" i="0" u="sng" strike="noStrike" kern="0" cap="none" spc="0" normalizeH="0" baseline="0">
                <a:ln>
                  <a:noFill/>
                </a:ln>
                <a:solidFill>
                  <a:schemeClr val="bg1"/>
                </a:solidFill>
                <a:effectLst/>
                <a:uLnTx/>
                <a:uFillTx/>
                <a:latin typeface="Calibri" panose="020F0502020204030204"/>
                <a:ea typeface="ヒラギノ角ゴ Pro W3"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KRASG12C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p:txBody>
      </p:sp>
      <p:sp>
        <p:nvSpPr>
          <p:cNvPr id="34" name="TextBox 33">
            <a:extLst>
              <a:ext uri="{FF2B5EF4-FFF2-40B4-BE49-F238E27FC236}">
                <a16:creationId xmlns:a16="http://schemas.microsoft.com/office/drawing/2014/main" id="{62ED9D81-78FD-404B-5B79-AF40F6463AFD}"/>
              </a:ext>
            </a:extLst>
          </p:cNvPr>
          <p:cNvSpPr txBox="1"/>
          <p:nvPr/>
        </p:nvSpPr>
        <p:spPr>
          <a:xfrm>
            <a:off x="389705" y="2997943"/>
            <a:ext cx="847337"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Open</a:t>
            </a:r>
          </a:p>
        </p:txBody>
      </p:sp>
      <p:sp>
        <p:nvSpPr>
          <p:cNvPr id="35" name="TextBox 62">
            <a:extLst>
              <a:ext uri="{FF2B5EF4-FFF2-40B4-BE49-F238E27FC236}">
                <a16:creationId xmlns:a16="http://schemas.microsoft.com/office/drawing/2014/main" id="{51FDE8C3-3CFD-2E2E-9F48-C559CFDD0FDF}"/>
              </a:ext>
            </a:extLst>
          </p:cNvPr>
          <p:cNvSpPr txBox="1"/>
          <p:nvPr/>
        </p:nvSpPr>
        <p:spPr>
          <a:xfrm>
            <a:off x="450583" y="4213243"/>
            <a:ext cx="798691" cy="400110"/>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Sotorasib (AMG 510)</a:t>
            </a:r>
          </a:p>
        </p:txBody>
      </p:sp>
      <p:sp>
        <p:nvSpPr>
          <p:cNvPr id="39" name="Rectangle 38">
            <a:extLst>
              <a:ext uri="{FF2B5EF4-FFF2-40B4-BE49-F238E27FC236}">
                <a16:creationId xmlns:a16="http://schemas.microsoft.com/office/drawing/2014/main" id="{47CF2FD4-E915-139E-2BC9-5DC45F0737B4}"/>
              </a:ext>
            </a:extLst>
          </p:cNvPr>
          <p:cNvSpPr/>
          <p:nvPr/>
        </p:nvSpPr>
        <p:spPr>
          <a:xfrm>
            <a:off x="615277" y="769343"/>
            <a:ext cx="221861" cy="211015"/>
          </a:xfrm>
          <a:prstGeom prst="rect">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A2CD74E-EC16-BC0C-7222-3C38F98B52FA}"/>
              </a:ext>
            </a:extLst>
          </p:cNvPr>
          <p:cNvSpPr txBox="1"/>
          <p:nvPr/>
        </p:nvSpPr>
        <p:spPr>
          <a:xfrm>
            <a:off x="849930" y="751740"/>
            <a:ext cx="159928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Temporarily Closed</a:t>
            </a:r>
          </a:p>
        </p:txBody>
      </p:sp>
      <p:cxnSp>
        <p:nvCxnSpPr>
          <p:cNvPr id="8" name="Straight Arrow Connector 7">
            <a:extLst>
              <a:ext uri="{FF2B5EF4-FFF2-40B4-BE49-F238E27FC236}">
                <a16:creationId xmlns:a16="http://schemas.microsoft.com/office/drawing/2014/main" id="{6E11516F-B909-BCB5-DCDB-AE10B4E621D4}"/>
              </a:ext>
            </a:extLst>
          </p:cNvPr>
          <p:cNvCxnSpPr>
            <a:cxnSpLocks noChangeShapeType="1"/>
          </p:cNvCxnSpPr>
          <p:nvPr/>
        </p:nvCxnSpPr>
        <p:spPr bwMode="auto">
          <a:xfrm>
            <a:off x="5983307" y="4008661"/>
            <a:ext cx="1355" cy="274320"/>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sp>
        <p:nvSpPr>
          <p:cNvPr id="55" name="TextBox 2">
            <a:extLst>
              <a:ext uri="{FF2B5EF4-FFF2-40B4-BE49-F238E27FC236}">
                <a16:creationId xmlns:a16="http://schemas.microsoft.com/office/drawing/2014/main" id="{AD2ECC28-B705-63F5-82ED-4D3B7B039D27}"/>
              </a:ext>
            </a:extLst>
          </p:cNvPr>
          <p:cNvSpPr txBox="1">
            <a:spLocks noChangeArrowheads="1"/>
          </p:cNvSpPr>
          <p:nvPr/>
        </p:nvSpPr>
        <p:spPr bwMode="auto">
          <a:xfrm>
            <a:off x="5462486" y="3217319"/>
            <a:ext cx="1034068" cy="784830"/>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EGFR mutation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prstClr val="white"/>
                </a:solidFill>
                <a:effectLst/>
                <a:uLnTx/>
                <a:uFillTx/>
                <a:latin typeface="Calibri" panose="020F0502020204030204"/>
                <a:ea typeface="ヒラギノ角ゴ Pro W3" charset="-128"/>
                <a:cs typeface="+mn-cs"/>
              </a:rPr>
              <a:t> </a:t>
            </a:r>
            <a:r>
              <a:rPr kumimoji="0" lang="en-US" sz="9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w/ acquired MET amplification at resistance</a:t>
            </a:r>
          </a:p>
        </p:txBody>
      </p:sp>
      <p:sp>
        <p:nvSpPr>
          <p:cNvPr id="56" name="TextBox 49">
            <a:extLst>
              <a:ext uri="{FF2B5EF4-FFF2-40B4-BE49-F238E27FC236}">
                <a16:creationId xmlns:a16="http://schemas.microsoft.com/office/drawing/2014/main" id="{1B50D42F-DC26-8B01-34F8-9006973025E1}"/>
              </a:ext>
            </a:extLst>
          </p:cNvPr>
          <p:cNvSpPr txBox="1"/>
          <p:nvPr/>
        </p:nvSpPr>
        <p:spPr>
          <a:xfrm>
            <a:off x="5514397" y="2986805"/>
            <a:ext cx="885722"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Open</a:t>
            </a:r>
          </a:p>
        </p:txBody>
      </p:sp>
      <p:sp>
        <p:nvSpPr>
          <p:cNvPr id="57" name="TextBox 63">
            <a:extLst>
              <a:ext uri="{FF2B5EF4-FFF2-40B4-BE49-F238E27FC236}">
                <a16:creationId xmlns:a16="http://schemas.microsoft.com/office/drawing/2014/main" id="{7BBF5947-7334-EA83-00AE-606CF4573CF8}"/>
              </a:ext>
            </a:extLst>
          </p:cNvPr>
          <p:cNvSpPr txBox="1"/>
          <p:nvPr/>
        </p:nvSpPr>
        <p:spPr>
          <a:xfrm>
            <a:off x="5352034" y="4313784"/>
            <a:ext cx="1394188"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INC280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C</a:t>
            </a:r>
            <a:r>
              <a:rPr kumimoji="0" lang="en-US" sz="1000" b="1"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mn-cs"/>
              </a:rPr>
              <a:t>apmatinib</a:t>
            </a:r>
            <a:r>
              <a:rPr kumimoji="0" lang="en-US" sz="1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 </a:t>
            </a:r>
            <a:r>
              <a:rPr kumimoji="0" lang="en-US" sz="1000" b="1" i="0" u="none" strike="noStrike" kern="1200" cap="none" spc="0" normalizeH="0" baseline="0" noProof="0" dirty="0">
                <a:ln>
                  <a:noFill/>
                </a:ln>
                <a:solidFill>
                  <a:prstClr val="black"/>
                </a:solidFill>
                <a:effectLst/>
                <a:uLnTx/>
                <a:uFillTx/>
                <a:latin typeface="Calibri"/>
                <a:ea typeface="+mn-ea"/>
                <a:cs typeface="+mn-cs"/>
              </a:rPr>
              <a:t>+ Osimertinib + Ramucirumab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Vs.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INC280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Capmatinib</a:t>
            </a:r>
            <a:r>
              <a:rPr kumimoji="0" lang="en-US" sz="1000" b="1" i="0" u="none" strike="noStrike" kern="1200" cap="none" spc="0" normalizeH="0" baseline="0" noProof="0" dirty="0">
                <a:ln>
                  <a:noFill/>
                </a:ln>
                <a:solidFill>
                  <a:prstClr val="black"/>
                </a:solidFill>
                <a:effectLst/>
                <a:uLnTx/>
                <a:uFillTx/>
                <a:latin typeface="Calibri"/>
                <a:ea typeface="+mn-ea"/>
                <a:cs typeface="+mn-cs"/>
              </a:rPr>
              <a:t>) + Osimertinib</a:t>
            </a:r>
          </a:p>
        </p:txBody>
      </p:sp>
      <p:sp>
        <p:nvSpPr>
          <p:cNvPr id="59" name="TextBox 2">
            <a:extLst>
              <a:ext uri="{FF2B5EF4-FFF2-40B4-BE49-F238E27FC236}">
                <a16:creationId xmlns:a16="http://schemas.microsoft.com/office/drawing/2014/main" id="{F611580F-8009-A607-3ECA-5E7402A5B9D5}"/>
              </a:ext>
            </a:extLst>
          </p:cNvPr>
          <p:cNvSpPr txBox="1">
            <a:spLocks noChangeArrowheads="1"/>
          </p:cNvSpPr>
          <p:nvPr/>
        </p:nvSpPr>
        <p:spPr bwMode="auto">
          <a:xfrm>
            <a:off x="9491820" y="3299216"/>
            <a:ext cx="1034068" cy="400110"/>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S1800E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Phase II/III</a:t>
            </a:r>
          </a:p>
        </p:txBody>
      </p:sp>
      <p:sp>
        <p:nvSpPr>
          <p:cNvPr id="61" name="TextBox 60">
            <a:extLst>
              <a:ext uri="{FF2B5EF4-FFF2-40B4-BE49-F238E27FC236}">
                <a16:creationId xmlns:a16="http://schemas.microsoft.com/office/drawing/2014/main" id="{7DD0420E-C1FF-110B-1A8E-A61525AD435A}"/>
              </a:ext>
            </a:extLst>
          </p:cNvPr>
          <p:cNvSpPr txBox="1"/>
          <p:nvPr/>
        </p:nvSpPr>
        <p:spPr>
          <a:xfrm>
            <a:off x="9259010" y="3034052"/>
            <a:ext cx="1491219"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DSC Approved</a:t>
            </a:r>
            <a:r>
              <a:rPr kumimoji="0" lang="en-US" sz="900" b="0" i="0" u="none" strike="noStrike" kern="1200" cap="none" spc="0" normalizeH="0" baseline="30000" noProof="0" dirty="0">
                <a:ln>
                  <a:noFill/>
                </a:ln>
                <a:solidFill>
                  <a:prstClr val="black"/>
                </a:solidFill>
                <a:effectLst/>
                <a:uLnTx/>
                <a:uFillTx/>
                <a:latin typeface="Calibri"/>
                <a:ea typeface="+mn-ea"/>
                <a:cs typeface="+mn-cs"/>
              </a:rPr>
              <a:t> 2</a:t>
            </a:r>
            <a:endPar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63" name="Straight Arrow Connector 62">
            <a:extLst>
              <a:ext uri="{FF2B5EF4-FFF2-40B4-BE49-F238E27FC236}">
                <a16:creationId xmlns:a16="http://schemas.microsoft.com/office/drawing/2014/main" id="{5AC8273B-ECEA-C74B-F7BC-367EF1F7C8D4}"/>
              </a:ext>
            </a:extLst>
          </p:cNvPr>
          <p:cNvCxnSpPr>
            <a:cxnSpLocks noChangeShapeType="1"/>
          </p:cNvCxnSpPr>
          <p:nvPr/>
        </p:nvCxnSpPr>
        <p:spPr bwMode="auto">
          <a:xfrm>
            <a:off x="9997740" y="3693887"/>
            <a:ext cx="0" cy="226969"/>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sp>
        <p:nvSpPr>
          <p:cNvPr id="65" name="TextBox 62">
            <a:extLst>
              <a:ext uri="{FF2B5EF4-FFF2-40B4-BE49-F238E27FC236}">
                <a16:creationId xmlns:a16="http://schemas.microsoft.com/office/drawing/2014/main" id="{B48A5066-A61C-0AE1-95E3-FAECE64562BC}"/>
              </a:ext>
            </a:extLst>
          </p:cNvPr>
          <p:cNvSpPr txBox="1"/>
          <p:nvPr/>
        </p:nvSpPr>
        <p:spPr>
          <a:xfrm>
            <a:off x="9500288" y="3925844"/>
            <a:ext cx="1025600" cy="707886"/>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anti-PD1 + anti-VEGFR2 + Docetaxel vs. SoC</a:t>
            </a:r>
          </a:p>
        </p:txBody>
      </p:sp>
      <p:sp>
        <p:nvSpPr>
          <p:cNvPr id="47" name="TextBox 2">
            <a:extLst>
              <a:ext uri="{FF2B5EF4-FFF2-40B4-BE49-F238E27FC236}">
                <a16:creationId xmlns:a16="http://schemas.microsoft.com/office/drawing/2014/main" id="{B96D4532-7F1E-4F82-B42C-EAC110E964A4}"/>
              </a:ext>
            </a:extLst>
          </p:cNvPr>
          <p:cNvSpPr txBox="1">
            <a:spLocks noChangeArrowheads="1"/>
          </p:cNvSpPr>
          <p:nvPr/>
        </p:nvSpPr>
        <p:spPr bwMode="auto">
          <a:xfrm>
            <a:off x="3935175" y="3229868"/>
            <a:ext cx="832991" cy="553998"/>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CEACAM5 expressing</a:t>
            </a:r>
          </a:p>
        </p:txBody>
      </p:sp>
      <p:sp>
        <p:nvSpPr>
          <p:cNvPr id="51" name="TextBox 50">
            <a:extLst>
              <a:ext uri="{FF2B5EF4-FFF2-40B4-BE49-F238E27FC236}">
                <a16:creationId xmlns:a16="http://schemas.microsoft.com/office/drawing/2014/main" id="{0B78BDDB-5802-5D6A-991D-02F4B20FDA40}"/>
              </a:ext>
            </a:extLst>
          </p:cNvPr>
          <p:cNvSpPr txBox="1"/>
          <p:nvPr/>
        </p:nvSpPr>
        <p:spPr>
          <a:xfrm>
            <a:off x="3892594" y="2999036"/>
            <a:ext cx="918152"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DSC Approved</a:t>
            </a:r>
            <a:r>
              <a:rPr kumimoji="0" lang="en-US" sz="900" b="0" i="0" u="none" strike="noStrike" kern="1200" cap="none" spc="0" normalizeH="0" baseline="30000" noProof="0" dirty="0">
                <a:ln>
                  <a:noFill/>
                </a:ln>
                <a:solidFill>
                  <a:prstClr val="black"/>
                </a:solidFill>
                <a:effectLst/>
                <a:uLnTx/>
                <a:uFillTx/>
                <a:latin typeface="Calibri"/>
                <a:ea typeface="+mn-ea"/>
                <a:cs typeface="+mn-cs"/>
              </a:rPr>
              <a:t> 2</a:t>
            </a:r>
            <a:endPar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6808335-0E80-BB97-A04C-289CD38AD6AD}"/>
              </a:ext>
            </a:extLst>
          </p:cNvPr>
          <p:cNvSpPr txBox="1"/>
          <p:nvPr/>
        </p:nvSpPr>
        <p:spPr>
          <a:xfrm>
            <a:off x="3697333" y="4100203"/>
            <a:ext cx="1308674" cy="1169551"/>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CEACAM5-targeting ADC + checkpoint inhibitor + anti-VEGFR2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vs.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Checkpoint inhibitor + anti-VEGFR2</a:t>
            </a:r>
          </a:p>
        </p:txBody>
      </p:sp>
      <p:cxnSp>
        <p:nvCxnSpPr>
          <p:cNvPr id="52" name="Straight Arrow Connector 51">
            <a:extLst>
              <a:ext uri="{FF2B5EF4-FFF2-40B4-BE49-F238E27FC236}">
                <a16:creationId xmlns:a16="http://schemas.microsoft.com/office/drawing/2014/main" id="{44008AF1-744A-414A-FE16-3449AA56961B}"/>
              </a:ext>
            </a:extLst>
          </p:cNvPr>
          <p:cNvCxnSpPr>
            <a:cxnSpLocks noChangeShapeType="1"/>
          </p:cNvCxnSpPr>
          <p:nvPr/>
        </p:nvCxnSpPr>
        <p:spPr bwMode="auto">
          <a:xfrm>
            <a:off x="4314800" y="3791856"/>
            <a:ext cx="0" cy="277544"/>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sp>
        <p:nvSpPr>
          <p:cNvPr id="2" name="TextBox 2">
            <a:extLst>
              <a:ext uri="{FF2B5EF4-FFF2-40B4-BE49-F238E27FC236}">
                <a16:creationId xmlns:a16="http://schemas.microsoft.com/office/drawing/2014/main" id="{AAA2AC51-BBDD-C2CF-E438-2D72480D5079}"/>
              </a:ext>
            </a:extLst>
          </p:cNvPr>
          <p:cNvSpPr txBox="1">
            <a:spLocks noChangeArrowheads="1"/>
          </p:cNvSpPr>
          <p:nvPr/>
        </p:nvSpPr>
        <p:spPr bwMode="auto">
          <a:xfrm>
            <a:off x="1397084" y="3228775"/>
            <a:ext cx="854681" cy="553998"/>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S1900J</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MET amplification</a:t>
            </a:r>
          </a:p>
        </p:txBody>
      </p:sp>
      <p:sp>
        <p:nvSpPr>
          <p:cNvPr id="3" name="TextBox 2">
            <a:extLst>
              <a:ext uri="{FF2B5EF4-FFF2-40B4-BE49-F238E27FC236}">
                <a16:creationId xmlns:a16="http://schemas.microsoft.com/office/drawing/2014/main" id="{A1CF0478-ABAF-3C8F-A729-2E64604D0DBF}"/>
              </a:ext>
            </a:extLst>
          </p:cNvPr>
          <p:cNvSpPr txBox="1"/>
          <p:nvPr/>
        </p:nvSpPr>
        <p:spPr>
          <a:xfrm>
            <a:off x="1060508" y="2999697"/>
            <a:ext cx="1491219"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Q4 2023</a:t>
            </a:r>
          </a:p>
        </p:txBody>
      </p:sp>
      <p:sp>
        <p:nvSpPr>
          <p:cNvPr id="5" name="TextBox 62">
            <a:extLst>
              <a:ext uri="{FF2B5EF4-FFF2-40B4-BE49-F238E27FC236}">
                <a16:creationId xmlns:a16="http://schemas.microsoft.com/office/drawing/2014/main" id="{3D28484D-9C95-D500-DE41-EB9FD51F101C}"/>
              </a:ext>
            </a:extLst>
          </p:cNvPr>
          <p:cNvSpPr txBox="1"/>
          <p:nvPr/>
        </p:nvSpPr>
        <p:spPr>
          <a:xfrm>
            <a:off x="1370517" y="4252671"/>
            <a:ext cx="901456" cy="553998"/>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EGFR-MET bispecific antibody</a:t>
            </a:r>
          </a:p>
        </p:txBody>
      </p:sp>
      <p:sp>
        <p:nvSpPr>
          <p:cNvPr id="46" name="TextBox 2">
            <a:extLst>
              <a:ext uri="{FF2B5EF4-FFF2-40B4-BE49-F238E27FC236}">
                <a16:creationId xmlns:a16="http://schemas.microsoft.com/office/drawing/2014/main" id="{42FC4C28-70BD-43AA-8A33-C1E794DCD9D6}"/>
              </a:ext>
            </a:extLst>
          </p:cNvPr>
          <p:cNvSpPr txBox="1">
            <a:spLocks noChangeArrowheads="1"/>
          </p:cNvSpPr>
          <p:nvPr/>
        </p:nvSpPr>
        <p:spPr bwMode="auto">
          <a:xfrm>
            <a:off x="2464874" y="3213259"/>
            <a:ext cx="802357" cy="585030"/>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MET Exon 14 skipping </a:t>
            </a:r>
          </a:p>
        </p:txBody>
      </p:sp>
      <p:cxnSp>
        <p:nvCxnSpPr>
          <p:cNvPr id="48" name="Straight Arrow Connector 47">
            <a:extLst>
              <a:ext uri="{FF2B5EF4-FFF2-40B4-BE49-F238E27FC236}">
                <a16:creationId xmlns:a16="http://schemas.microsoft.com/office/drawing/2014/main" id="{DC1AF503-3FB3-78A8-113E-3C8A03B77963}"/>
              </a:ext>
            </a:extLst>
          </p:cNvPr>
          <p:cNvCxnSpPr>
            <a:cxnSpLocks noChangeShapeType="1"/>
          </p:cNvCxnSpPr>
          <p:nvPr/>
        </p:nvCxnSpPr>
        <p:spPr bwMode="auto">
          <a:xfrm>
            <a:off x="2835618" y="3805564"/>
            <a:ext cx="0" cy="263836"/>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sp>
        <p:nvSpPr>
          <p:cNvPr id="70" name="TextBox 69">
            <a:extLst>
              <a:ext uri="{FF2B5EF4-FFF2-40B4-BE49-F238E27FC236}">
                <a16:creationId xmlns:a16="http://schemas.microsoft.com/office/drawing/2014/main" id="{E2D7A903-02C0-7576-BD86-1636EA220B14}"/>
              </a:ext>
            </a:extLst>
          </p:cNvPr>
          <p:cNvSpPr txBox="1"/>
          <p:nvPr/>
        </p:nvSpPr>
        <p:spPr>
          <a:xfrm>
            <a:off x="2396217" y="2995032"/>
            <a:ext cx="861361"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Q4 2023</a:t>
            </a:r>
          </a:p>
        </p:txBody>
      </p:sp>
      <p:sp>
        <p:nvSpPr>
          <p:cNvPr id="67" name="TextBox 2">
            <a:extLst>
              <a:ext uri="{FF2B5EF4-FFF2-40B4-BE49-F238E27FC236}">
                <a16:creationId xmlns:a16="http://schemas.microsoft.com/office/drawing/2014/main" id="{7835FB7F-1D04-4041-AA85-584819E1AB40}"/>
              </a:ext>
            </a:extLst>
          </p:cNvPr>
          <p:cNvSpPr txBox="1">
            <a:spLocks noChangeArrowheads="1"/>
          </p:cNvSpPr>
          <p:nvPr/>
        </p:nvSpPr>
        <p:spPr bwMode="auto">
          <a:xfrm>
            <a:off x="1131759" y="2627037"/>
            <a:ext cx="1863837"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Targeted therapy-Naive</a:t>
            </a:r>
          </a:p>
        </p:txBody>
      </p:sp>
      <p:sp>
        <p:nvSpPr>
          <p:cNvPr id="71" name="TextBox 2">
            <a:extLst>
              <a:ext uri="{FF2B5EF4-FFF2-40B4-BE49-F238E27FC236}">
                <a16:creationId xmlns:a16="http://schemas.microsoft.com/office/drawing/2014/main" id="{DF9749AE-83E5-46B4-9455-6F711ADC47C3}"/>
              </a:ext>
            </a:extLst>
          </p:cNvPr>
          <p:cNvSpPr txBox="1">
            <a:spLocks noChangeArrowheads="1"/>
          </p:cNvSpPr>
          <p:nvPr/>
        </p:nvSpPr>
        <p:spPr bwMode="auto">
          <a:xfrm>
            <a:off x="5223338" y="2614271"/>
            <a:ext cx="1467840"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TKI-Treated/Resistant</a:t>
            </a:r>
          </a:p>
        </p:txBody>
      </p:sp>
      <p:sp>
        <p:nvSpPr>
          <p:cNvPr id="72" name="TextBox 71">
            <a:extLst>
              <a:ext uri="{FF2B5EF4-FFF2-40B4-BE49-F238E27FC236}">
                <a16:creationId xmlns:a16="http://schemas.microsoft.com/office/drawing/2014/main" id="{675E6345-F0BE-4BD9-BC96-A9AB8C2E5D34}"/>
              </a:ext>
            </a:extLst>
          </p:cNvPr>
          <p:cNvSpPr txBox="1"/>
          <p:nvPr/>
        </p:nvSpPr>
        <p:spPr>
          <a:xfrm>
            <a:off x="2322434" y="4143323"/>
            <a:ext cx="111898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MET TKI Vs.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MET TKI + anti-VEGFR2</a:t>
            </a:r>
          </a:p>
        </p:txBody>
      </p:sp>
      <p:sp>
        <p:nvSpPr>
          <p:cNvPr id="73" name="TextBox 2">
            <a:extLst>
              <a:ext uri="{FF2B5EF4-FFF2-40B4-BE49-F238E27FC236}">
                <a16:creationId xmlns:a16="http://schemas.microsoft.com/office/drawing/2014/main" id="{30E9FECD-FF1E-4E1A-9C37-133F0E62E1B3}"/>
              </a:ext>
            </a:extLst>
          </p:cNvPr>
          <p:cNvSpPr txBox="1">
            <a:spLocks noChangeArrowheads="1"/>
          </p:cNvSpPr>
          <p:nvPr/>
        </p:nvSpPr>
        <p:spPr bwMode="auto">
          <a:xfrm>
            <a:off x="8840099" y="2640014"/>
            <a:ext cx="2220142"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ICI Acquired Resistance</a:t>
            </a:r>
            <a:r>
              <a:rPr kumimoji="0" lang="en-US" sz="1100" b="1" i="0" u="none" strike="noStrike" kern="0" cap="none" spc="0" normalizeH="0" baseline="30000" noProof="0" dirty="0">
                <a:ln>
                  <a:noFill/>
                </a:ln>
                <a:solidFill>
                  <a:prstClr val="white"/>
                </a:solidFill>
                <a:effectLst/>
                <a:uLnTx/>
                <a:uFillTx/>
                <a:latin typeface="Calibri" panose="020F0502020204030204"/>
                <a:ea typeface="ヒラギノ角ゴ Pro W3" charset="-128"/>
                <a:cs typeface="+mn-cs"/>
              </a:rPr>
              <a:t>1</a:t>
            </a: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a:t>
            </a:r>
          </a:p>
        </p:txBody>
      </p:sp>
      <p:sp>
        <p:nvSpPr>
          <p:cNvPr id="4" name="TextBox 3">
            <a:extLst>
              <a:ext uri="{FF2B5EF4-FFF2-40B4-BE49-F238E27FC236}">
                <a16:creationId xmlns:a16="http://schemas.microsoft.com/office/drawing/2014/main" id="{13706E94-14B1-438D-BC6C-D3546A2C18A9}"/>
              </a:ext>
            </a:extLst>
          </p:cNvPr>
          <p:cNvSpPr txBox="1"/>
          <p:nvPr/>
        </p:nvSpPr>
        <p:spPr>
          <a:xfrm>
            <a:off x="413280" y="5360250"/>
            <a:ext cx="11458038" cy="559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prstClr val="black"/>
                </a:solidFill>
                <a:effectLst/>
                <a:uLnTx/>
                <a:uFillTx/>
                <a:latin typeface="Calibri"/>
                <a:ea typeface="+mn-ea"/>
                <a:cs typeface="+mn-cs"/>
              </a:rPr>
              <a:t>1 </a:t>
            </a:r>
            <a:r>
              <a:rPr kumimoji="0" lang="en-US" sz="1050" b="0" i="0" u="none" strike="noStrike" kern="1200" cap="none" spc="0" normalizeH="0" baseline="0" noProof="0" dirty="0">
                <a:ln>
                  <a:noFill/>
                </a:ln>
                <a:solidFill>
                  <a:prstClr val="black"/>
                </a:solidFill>
                <a:effectLst/>
                <a:uLnTx/>
                <a:uFillTx/>
                <a:latin typeface="Calibri"/>
                <a:ea typeface="+mn-ea"/>
                <a:cs typeface="+mn-cs"/>
              </a:rPr>
              <a:t>Acquired Resistance is defined as progression at least (≥) 84 days from initiation of the most recent line of anti-PD-1/PD-L1 </a:t>
            </a:r>
            <a:r>
              <a:rPr kumimoji="0" lang="en-US" sz="1050" b="0" i="0" u="sng" strike="noStrike" kern="1200" cap="none" spc="0" normalizeH="0" baseline="0" noProof="0" dirty="0">
                <a:ln>
                  <a:noFill/>
                </a:ln>
                <a:solidFill>
                  <a:prstClr val="black"/>
                </a:solidFill>
                <a:effectLst/>
                <a:uLnTx/>
                <a:uFillTx/>
                <a:latin typeface="Calibri"/>
                <a:ea typeface="+mn-ea"/>
                <a:cs typeface="+mn-cs"/>
              </a:rPr>
              <a:t>and</a:t>
            </a:r>
            <a:r>
              <a:rPr kumimoji="0" lang="en-US" sz="1050" b="0" i="0" u="none" strike="noStrike" kern="1200" cap="none" spc="0" normalizeH="0" baseline="0" noProof="0" dirty="0">
                <a:ln>
                  <a:noFill/>
                </a:ln>
                <a:solidFill>
                  <a:prstClr val="black"/>
                </a:solidFill>
                <a:effectLst/>
                <a:uLnTx/>
                <a:uFillTx/>
                <a:latin typeface="Calibri"/>
                <a:ea typeface="+mn-ea"/>
                <a:cs typeface="+mn-cs"/>
              </a:rPr>
              <a:t> best response of stable disease, partial response, or complete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prstClr val="black"/>
                </a:solidFill>
                <a:effectLst/>
                <a:uLnTx/>
                <a:uFillTx/>
                <a:latin typeface="Calibri"/>
                <a:ea typeface="+mn-ea"/>
                <a:cs typeface="+mn-cs"/>
              </a:rPr>
              <a:t>2  </a:t>
            </a:r>
            <a:r>
              <a:rPr kumimoji="0" lang="en-US" sz="1050" b="0" i="0" u="none" strike="noStrike" kern="1200" cap="none" spc="0" normalizeH="0" baseline="0" noProof="0" dirty="0">
                <a:ln>
                  <a:noFill/>
                </a:ln>
                <a:solidFill>
                  <a:prstClr val="black"/>
                </a:solidFill>
                <a:effectLst/>
                <a:uLnTx/>
                <a:uFillTx/>
                <a:latin typeface="Calibri"/>
                <a:ea typeface="+mn-ea"/>
                <a:cs typeface="+mn-cs"/>
              </a:rPr>
              <a:t>Approved by the Lung-MAP Drug Selection Committee </a:t>
            </a:r>
            <a:endParaRPr kumimoji="0" lang="en-US" sz="105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D8B68EBE-16DE-6A66-A049-582D9980DA1A}"/>
              </a:ext>
            </a:extLst>
          </p:cNvPr>
          <p:cNvSpPr txBox="1"/>
          <p:nvPr/>
        </p:nvSpPr>
        <p:spPr>
          <a:xfrm>
            <a:off x="413280" y="5800260"/>
            <a:ext cx="11092357" cy="892552"/>
          </a:xfrm>
          <a:prstGeom prst="rect">
            <a:avLst/>
          </a:prstGeom>
          <a:noFill/>
        </p:spPr>
        <p:txBody>
          <a:bodyPr wrap="square">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TRIAL POINTS OF INTEREST: </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Each of sub-study operates independently of the others</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Prescreening can be performed while the patient is on any line of therapy for stage IV disease</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Repeat or fresh biopsy necessary for tissue screening is paid by the trial</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30000" noProof="0" dirty="0">
                <a:ln>
                  <a:noFill/>
                </a:ln>
                <a:solidFill>
                  <a:prstClr val="black"/>
                </a:solidFill>
                <a:effectLst/>
                <a:uLnTx/>
                <a:uFillTx/>
                <a:latin typeface="Calibri" panose="020F0502020204030204"/>
                <a:ea typeface="ＭＳ Ｐゴシック" charset="0"/>
                <a:cs typeface="+mn-cs"/>
              </a:rPr>
              <a:t>#</a:t>
            </a:r>
            <a:r>
              <a:rPr kumimoji="0" lang="en-US" sz="105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Biomarker-driven sub-studies may progress to Phase III if study meets endpoint and Phase III is feasible, at which point the standard of care arm will be determined.</a:t>
            </a:r>
          </a:p>
        </p:txBody>
      </p:sp>
      <p:cxnSp>
        <p:nvCxnSpPr>
          <p:cNvPr id="10" name="Straight Arrow Connector 9">
            <a:extLst>
              <a:ext uri="{FF2B5EF4-FFF2-40B4-BE49-F238E27FC236}">
                <a16:creationId xmlns:a16="http://schemas.microsoft.com/office/drawing/2014/main" id="{853B5875-F1FE-4AD9-3E88-F689E802B502}"/>
              </a:ext>
            </a:extLst>
          </p:cNvPr>
          <p:cNvCxnSpPr>
            <a:cxnSpLocks noChangeShapeType="1"/>
          </p:cNvCxnSpPr>
          <p:nvPr/>
        </p:nvCxnSpPr>
        <p:spPr bwMode="auto">
          <a:xfrm>
            <a:off x="1789839" y="3782773"/>
            <a:ext cx="0" cy="410714"/>
          </a:xfrm>
          <a:prstGeom prst="straightConnector1">
            <a:avLst/>
          </a:prstGeom>
          <a:noFill/>
          <a:ln w="28575" algn="ctr">
            <a:solidFill>
              <a:schemeClr val="bg2">
                <a:lumMod val="50000"/>
              </a:schemeClr>
            </a:solidFill>
            <a:round/>
            <a:headEnd/>
            <a:tailEnd type="arrow" w="sm" len="sm"/>
          </a:ln>
          <a:extLst>
            <a:ext uri="{909E8E84-426E-40dd-AFC4-6F175D3DCCD1}">
              <a14:hiddenFill xmlns="" xmlns:a14="http://schemas.microsoft.com/office/drawing/2010/main">
                <a:noFill/>
              </a14:hiddenFill>
            </a:ext>
          </a:extLst>
        </p:spPr>
      </p:cxnSp>
      <p:cxnSp>
        <p:nvCxnSpPr>
          <p:cNvPr id="20" name="Straight Connector 19">
            <a:extLst>
              <a:ext uri="{FF2B5EF4-FFF2-40B4-BE49-F238E27FC236}">
                <a16:creationId xmlns:a16="http://schemas.microsoft.com/office/drawing/2014/main" id="{C3B5DA1D-C284-11A9-55D2-66632902824E}"/>
              </a:ext>
            </a:extLst>
          </p:cNvPr>
          <p:cNvCxnSpPr>
            <a:cxnSpLocks/>
          </p:cNvCxnSpPr>
          <p:nvPr/>
        </p:nvCxnSpPr>
        <p:spPr>
          <a:xfrm>
            <a:off x="4291230" y="2276336"/>
            <a:ext cx="0" cy="22731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2">
            <a:extLst>
              <a:ext uri="{FF2B5EF4-FFF2-40B4-BE49-F238E27FC236}">
                <a16:creationId xmlns:a16="http://schemas.microsoft.com/office/drawing/2014/main" id="{A7ADC21E-8081-34A9-200B-0775AC9FBCCE}"/>
              </a:ext>
            </a:extLst>
          </p:cNvPr>
          <p:cNvSpPr txBox="1">
            <a:spLocks noChangeArrowheads="1"/>
          </p:cNvSpPr>
          <p:nvPr/>
        </p:nvSpPr>
        <p:spPr bwMode="auto">
          <a:xfrm>
            <a:off x="3825378" y="2623963"/>
            <a:ext cx="1052583"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ICI Resistance </a:t>
            </a:r>
          </a:p>
        </p:txBody>
      </p:sp>
    </p:spTree>
    <p:extLst>
      <p:ext uri="{BB962C8B-B14F-4D97-AF65-F5344CB8AC3E}">
        <p14:creationId xmlns:p14="http://schemas.microsoft.com/office/powerpoint/2010/main" val="4261251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FD7264-A042-4DA2-8E24-EC252B9FE3D2}"/>
              </a:ext>
            </a:extLst>
          </p:cNvPr>
          <p:cNvSpPr>
            <a:spLocks noGrp="1"/>
          </p:cNvSpPr>
          <p:nvPr>
            <p:ph type="title"/>
          </p:nvPr>
        </p:nvSpPr>
        <p:spPr>
          <a:xfrm>
            <a:off x="609600" y="75302"/>
            <a:ext cx="10546080" cy="1259738"/>
          </a:xfrm>
        </p:spPr>
        <p:txBody>
          <a:bodyPr>
            <a:normAutofit/>
          </a:bodyPr>
          <a:lstStyle/>
          <a:p>
            <a:r>
              <a:rPr lang="en-US" sz="2400" b="1" dirty="0">
                <a:latin typeface="+mn-lt"/>
              </a:rPr>
              <a:t>S1900J</a:t>
            </a:r>
            <a:r>
              <a:rPr lang="en-US" sz="2400" dirty="0">
                <a:latin typeface="+mn-lt"/>
              </a:rPr>
              <a:t> 	 A Phase II of Amivantamab in Participants with Stage IV or Recurrent Non-Small 	Cell Lung Cancer Previously Treated with high MET amplification (Lung-MAP 	Sub-Study)</a:t>
            </a:r>
          </a:p>
        </p:txBody>
      </p:sp>
      <p:sp>
        <p:nvSpPr>
          <p:cNvPr id="5" name="TextBox 4">
            <a:extLst>
              <a:ext uri="{FF2B5EF4-FFF2-40B4-BE49-F238E27FC236}">
                <a16:creationId xmlns:a16="http://schemas.microsoft.com/office/drawing/2014/main" id="{039ED32C-5BB4-D359-579D-A7F653BFA86F}"/>
              </a:ext>
            </a:extLst>
          </p:cNvPr>
          <p:cNvSpPr txBox="1"/>
          <p:nvPr/>
        </p:nvSpPr>
        <p:spPr>
          <a:xfrm>
            <a:off x="5045338" y="1485650"/>
            <a:ext cx="6110342" cy="138499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Study chairs: Rolfo (chair), Gadgeel (co-chair)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Lead Group/Committee Chair: SWOG/Gray</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Study Champion Lead: Gandara</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Stats: Redman, Minichiello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DC: Highleyman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PM: Beeler </a:t>
            </a:r>
          </a:p>
        </p:txBody>
      </p:sp>
      <p:sp>
        <p:nvSpPr>
          <p:cNvPr id="6" name="Rectangle: Rounded Corners 5">
            <a:extLst>
              <a:ext uri="{FF2B5EF4-FFF2-40B4-BE49-F238E27FC236}">
                <a16:creationId xmlns:a16="http://schemas.microsoft.com/office/drawing/2014/main" id="{9650771C-719B-4E0B-B2A7-C07CD0755D66}"/>
              </a:ext>
            </a:extLst>
          </p:cNvPr>
          <p:cNvSpPr/>
          <p:nvPr/>
        </p:nvSpPr>
        <p:spPr bwMode="auto">
          <a:xfrm>
            <a:off x="3425108" y="1577077"/>
            <a:ext cx="2215985" cy="736849"/>
          </a:xfrm>
          <a:prstGeom prst="roundRect">
            <a:avLst/>
          </a:prstGeom>
          <a:solidFill>
            <a:srgbClr val="4F8DF3"/>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Registration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Screening Study </a:t>
            </a:r>
          </a:p>
        </p:txBody>
      </p:sp>
      <p:sp>
        <p:nvSpPr>
          <p:cNvPr id="7" name="Rectangle: Rounded Corners 6">
            <a:extLst>
              <a:ext uri="{FF2B5EF4-FFF2-40B4-BE49-F238E27FC236}">
                <a16:creationId xmlns:a16="http://schemas.microsoft.com/office/drawing/2014/main" id="{151C8ECE-75DC-69A8-0F2D-1CF03E4A67CE}"/>
              </a:ext>
            </a:extLst>
          </p:cNvPr>
          <p:cNvSpPr/>
          <p:nvPr/>
        </p:nvSpPr>
        <p:spPr bwMode="auto">
          <a:xfrm>
            <a:off x="3320033" y="2689635"/>
            <a:ext cx="2426133" cy="736849"/>
          </a:xfrm>
          <a:prstGeom prst="roundRect">
            <a:avLst/>
          </a:prstGeom>
          <a:solidFill>
            <a:srgbClr val="FFC00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MET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Amplification</a:t>
            </a:r>
          </a:p>
        </p:txBody>
      </p:sp>
      <p:cxnSp>
        <p:nvCxnSpPr>
          <p:cNvPr id="8" name="Straight Arrow Connector 7">
            <a:extLst>
              <a:ext uri="{FF2B5EF4-FFF2-40B4-BE49-F238E27FC236}">
                <a16:creationId xmlns:a16="http://schemas.microsoft.com/office/drawing/2014/main" id="{E13742EE-AF83-9BFB-4BF3-3C9E4040862B}"/>
              </a:ext>
            </a:extLst>
          </p:cNvPr>
          <p:cNvCxnSpPr>
            <a:cxnSpLocks/>
          </p:cNvCxnSpPr>
          <p:nvPr/>
        </p:nvCxnSpPr>
        <p:spPr>
          <a:xfrm>
            <a:off x="4533100" y="2313926"/>
            <a:ext cx="0" cy="3432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Rectangle: Rounded Corners 9">
            <a:extLst>
              <a:ext uri="{FF2B5EF4-FFF2-40B4-BE49-F238E27FC236}">
                <a16:creationId xmlns:a16="http://schemas.microsoft.com/office/drawing/2014/main" id="{D2CC8075-1136-1D37-54C3-7A902B899C7D}"/>
              </a:ext>
            </a:extLst>
          </p:cNvPr>
          <p:cNvSpPr/>
          <p:nvPr/>
        </p:nvSpPr>
        <p:spPr bwMode="auto">
          <a:xfrm>
            <a:off x="1585859" y="3905644"/>
            <a:ext cx="2081677" cy="978655"/>
          </a:xfrm>
          <a:prstGeom prst="roundRect">
            <a:avLst/>
          </a:prstGeom>
          <a:solidFill>
            <a:srgbClr val="92D05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Non-Squamous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N=40 Eligible (44 total)</a:t>
            </a:r>
          </a:p>
        </p:txBody>
      </p:sp>
      <p:sp>
        <p:nvSpPr>
          <p:cNvPr id="15" name="Rectangle: Rounded Corners 14">
            <a:extLst>
              <a:ext uri="{FF2B5EF4-FFF2-40B4-BE49-F238E27FC236}">
                <a16:creationId xmlns:a16="http://schemas.microsoft.com/office/drawing/2014/main" id="{C311289C-F180-EF86-DB76-8E71479EE48A}"/>
              </a:ext>
            </a:extLst>
          </p:cNvPr>
          <p:cNvSpPr/>
          <p:nvPr/>
        </p:nvSpPr>
        <p:spPr bwMode="auto">
          <a:xfrm>
            <a:off x="5472154" y="3853073"/>
            <a:ext cx="2202763" cy="978655"/>
          </a:xfrm>
          <a:prstGeom prst="roundRect">
            <a:avLst/>
          </a:prstGeom>
          <a:solidFill>
            <a:srgbClr val="5AC6F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Squamous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Cohort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N=40 Eligible (44 total)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6" name="Straight Arrow Connector 15">
            <a:extLst>
              <a:ext uri="{FF2B5EF4-FFF2-40B4-BE49-F238E27FC236}">
                <a16:creationId xmlns:a16="http://schemas.microsoft.com/office/drawing/2014/main" id="{B3A2676E-0A10-5614-4C60-15B51984FE61}"/>
              </a:ext>
            </a:extLst>
          </p:cNvPr>
          <p:cNvCxnSpPr>
            <a:cxnSpLocks/>
          </p:cNvCxnSpPr>
          <p:nvPr/>
        </p:nvCxnSpPr>
        <p:spPr>
          <a:xfrm>
            <a:off x="4526700" y="3417041"/>
            <a:ext cx="1833209" cy="4009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3DE1B805-4D32-0581-49CE-89A998D3CD5A}"/>
              </a:ext>
            </a:extLst>
          </p:cNvPr>
          <p:cNvSpPr txBox="1"/>
          <p:nvPr/>
        </p:nvSpPr>
        <p:spPr>
          <a:xfrm>
            <a:off x="7674917" y="3051634"/>
            <a:ext cx="3693197"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Primary Endpoint: Response by RECIST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4" name="TextBox 13">
            <a:extLst>
              <a:ext uri="{FF2B5EF4-FFF2-40B4-BE49-F238E27FC236}">
                <a16:creationId xmlns:a16="http://schemas.microsoft.com/office/drawing/2014/main" id="{E99D0FB1-AD01-CA8F-270D-AD6D9AF58B0E}"/>
              </a:ext>
            </a:extLst>
          </p:cNvPr>
          <p:cNvSpPr txBox="1"/>
          <p:nvPr/>
        </p:nvSpPr>
        <p:spPr>
          <a:xfrm>
            <a:off x="2318594" y="4843552"/>
            <a:ext cx="4429010" cy="1205458"/>
          </a:xfrm>
          <a:prstGeom prst="rect">
            <a:avLst/>
          </a:prstGeom>
          <a:noFill/>
        </p:spPr>
        <p:style>
          <a:lnRef idx="0">
            <a:schemeClr val="accent6"/>
          </a:lnRef>
          <a:fillRef idx="3">
            <a:schemeClr val="accent6"/>
          </a:fillRef>
          <a:effectRef idx="3">
            <a:schemeClr val="accent6"/>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Amivantamab</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1050 or 1400 mg (if 80kg+)</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Calibri"/>
                <a:ea typeface="+mn-ea"/>
                <a:cs typeface="+mn-cs"/>
              </a:rPr>
              <a:t>Q weekly x 4 weeks</a:t>
            </a: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Calibri"/>
                <a:ea typeface="+mn-ea"/>
                <a:cs typeface="+mn-cs"/>
              </a:rPr>
              <a:t>Q 2W thereafter</a:t>
            </a:r>
          </a:p>
        </p:txBody>
      </p:sp>
      <p:cxnSp>
        <p:nvCxnSpPr>
          <p:cNvPr id="9" name="Straight Arrow Connector 8">
            <a:extLst>
              <a:ext uri="{FF2B5EF4-FFF2-40B4-BE49-F238E27FC236}">
                <a16:creationId xmlns:a16="http://schemas.microsoft.com/office/drawing/2014/main" id="{82533B35-3CB2-03EA-2AAD-8B4A96788F95}"/>
              </a:ext>
            </a:extLst>
          </p:cNvPr>
          <p:cNvCxnSpPr>
            <a:cxnSpLocks/>
          </p:cNvCxnSpPr>
          <p:nvPr/>
        </p:nvCxnSpPr>
        <p:spPr>
          <a:xfrm flipH="1">
            <a:off x="2779781" y="3412204"/>
            <a:ext cx="1775510" cy="4489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8100509" y="4342400"/>
            <a:ext cx="3391592" cy="120032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Protocol re-submitted to CTEP 8/25/2023 to address minor follow-up review comments, activation targeted for Q1 2024</a:t>
            </a:r>
          </a:p>
        </p:txBody>
      </p:sp>
    </p:spTree>
    <p:extLst>
      <p:ext uri="{BB962C8B-B14F-4D97-AF65-F5344CB8AC3E}">
        <p14:creationId xmlns:p14="http://schemas.microsoft.com/office/powerpoint/2010/main" val="35394872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44BC-6456-898E-5969-1B269C423906}"/>
              </a:ext>
            </a:extLst>
          </p:cNvPr>
          <p:cNvSpPr>
            <a:spLocks noGrp="1"/>
          </p:cNvSpPr>
          <p:nvPr>
            <p:ph type="title"/>
          </p:nvPr>
        </p:nvSpPr>
        <p:spPr>
          <a:xfrm>
            <a:off x="533945" y="255688"/>
            <a:ext cx="10546080" cy="1456386"/>
          </a:xfrm>
        </p:spPr>
        <p:txBody>
          <a:bodyPr>
            <a:normAutofit/>
          </a:bodyPr>
          <a:lstStyle/>
          <a:p>
            <a:r>
              <a:rPr lang="en-US" sz="2400" b="1" dirty="0">
                <a:effectLst/>
                <a:latin typeface="+mn-lt"/>
                <a:ea typeface="Times New Roman" panose="02020603050405020304" pitchFamily="18" charset="0"/>
              </a:rPr>
              <a:t>S1900K </a:t>
            </a:r>
            <a:r>
              <a:rPr lang="en-US" sz="2400" dirty="0">
                <a:effectLst/>
                <a:latin typeface="+mn-lt"/>
                <a:ea typeface="Times New Roman" panose="02020603050405020304" pitchFamily="18" charset="0"/>
              </a:rPr>
              <a:t>A Randomized Phase II Study of </a:t>
            </a:r>
            <a:r>
              <a:rPr lang="en-US" sz="2400" dirty="0" err="1">
                <a:effectLst/>
                <a:latin typeface="+mn-lt"/>
                <a:ea typeface="Times New Roman" panose="02020603050405020304" pitchFamily="18" charset="0"/>
              </a:rPr>
              <a:t>Tepotinib</a:t>
            </a:r>
            <a:r>
              <a:rPr lang="en-US" sz="2400" dirty="0">
                <a:effectLst/>
                <a:latin typeface="+mn-lt"/>
                <a:ea typeface="Times New Roman" panose="02020603050405020304" pitchFamily="18" charset="0"/>
              </a:rPr>
              <a:t> with or without Ramucirumab in 	Participants with MET Exon 14 Skipping Stage IV or Recurrent Non-Small Cell 	Lung Cancer </a:t>
            </a:r>
            <a:r>
              <a:rPr lang="en-US" sz="2400" dirty="0">
                <a:latin typeface="+mn-lt"/>
              </a:rPr>
              <a:t>(</a:t>
            </a:r>
            <a:r>
              <a:rPr lang="en-US" sz="2400" dirty="0" err="1">
                <a:latin typeface="+mn-lt"/>
              </a:rPr>
              <a:t>Lung-MAP</a:t>
            </a:r>
            <a:r>
              <a:rPr lang="en-US" sz="2400" dirty="0">
                <a:latin typeface="+mn-lt"/>
              </a:rPr>
              <a:t> Sub-Study)</a:t>
            </a:r>
            <a:br>
              <a:rPr lang="en-US" sz="2400" dirty="0">
                <a:effectLst/>
                <a:latin typeface="+mn-lt"/>
                <a:ea typeface="Times New Roman" panose="02020603050405020304" pitchFamily="18" charset="0"/>
              </a:rPr>
            </a:br>
            <a:endParaRPr lang="en-US" sz="2400" dirty="0">
              <a:latin typeface="+mn-lt"/>
            </a:endParaRPr>
          </a:p>
        </p:txBody>
      </p:sp>
      <p:sp>
        <p:nvSpPr>
          <p:cNvPr id="4" name="Slide Number Placeholder 3">
            <a:extLst>
              <a:ext uri="{FF2B5EF4-FFF2-40B4-BE49-F238E27FC236}">
                <a16:creationId xmlns:a16="http://schemas.microsoft.com/office/drawing/2014/main" id="{8EA26BCC-263A-2FCF-0CB3-C9185C03C6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FC8D1685-624D-ECD6-F5DB-78EB875920C2}"/>
              </a:ext>
            </a:extLst>
          </p:cNvPr>
          <p:cNvSpPr/>
          <p:nvPr/>
        </p:nvSpPr>
        <p:spPr bwMode="auto">
          <a:xfrm>
            <a:off x="218280" y="3849531"/>
            <a:ext cx="2215985" cy="736849"/>
          </a:xfrm>
          <a:prstGeom prst="roundRect">
            <a:avLst/>
          </a:prstGeom>
          <a:solidFill>
            <a:srgbClr val="4F8DF3"/>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Registration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Screening Study </a:t>
            </a:r>
          </a:p>
        </p:txBody>
      </p:sp>
      <p:sp>
        <p:nvSpPr>
          <p:cNvPr id="7" name="Rectangle: Rounded Corners 6">
            <a:extLst>
              <a:ext uri="{FF2B5EF4-FFF2-40B4-BE49-F238E27FC236}">
                <a16:creationId xmlns:a16="http://schemas.microsoft.com/office/drawing/2014/main" id="{F318966C-A13B-50E0-E525-3E69C31FBA1C}"/>
              </a:ext>
            </a:extLst>
          </p:cNvPr>
          <p:cNvSpPr/>
          <p:nvPr/>
        </p:nvSpPr>
        <p:spPr bwMode="auto">
          <a:xfrm>
            <a:off x="2792253" y="3849531"/>
            <a:ext cx="2426133" cy="996785"/>
          </a:xfrm>
          <a:prstGeom prst="roundRect">
            <a:avLst/>
          </a:prstGeom>
          <a:solidFill>
            <a:srgbClr val="FFC00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MET exon 14 skipping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positive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(local CLIA profiling allowed)</a:t>
            </a:r>
          </a:p>
        </p:txBody>
      </p:sp>
      <p:sp>
        <p:nvSpPr>
          <p:cNvPr id="8" name="Oval 7">
            <a:extLst>
              <a:ext uri="{FF2B5EF4-FFF2-40B4-BE49-F238E27FC236}">
                <a16:creationId xmlns:a16="http://schemas.microsoft.com/office/drawing/2014/main" id="{598282A7-BC7F-093C-6566-5CA9A0B8BE63}"/>
              </a:ext>
            </a:extLst>
          </p:cNvPr>
          <p:cNvSpPr/>
          <p:nvPr/>
        </p:nvSpPr>
        <p:spPr>
          <a:xfrm>
            <a:off x="5616917" y="3834693"/>
            <a:ext cx="2581151" cy="845820"/>
          </a:xfrm>
          <a:prstGeom prst="ellipse">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Randomization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1:1 </a:t>
            </a:r>
          </a:p>
        </p:txBody>
      </p:sp>
      <p:sp>
        <p:nvSpPr>
          <p:cNvPr id="9" name="Rectangle: Rounded Corners 8">
            <a:extLst>
              <a:ext uri="{FF2B5EF4-FFF2-40B4-BE49-F238E27FC236}">
                <a16:creationId xmlns:a16="http://schemas.microsoft.com/office/drawing/2014/main" id="{AABA4E7A-CD26-50D8-ADE7-DD5C712BC566}"/>
              </a:ext>
            </a:extLst>
          </p:cNvPr>
          <p:cNvSpPr/>
          <p:nvPr/>
        </p:nvSpPr>
        <p:spPr bwMode="auto">
          <a:xfrm>
            <a:off x="8493347" y="3184265"/>
            <a:ext cx="3302926" cy="1044734"/>
          </a:xfrm>
          <a:prstGeom prst="roundRect">
            <a:avLst/>
          </a:prstGeom>
          <a:solidFill>
            <a:srgbClr val="92D050"/>
          </a:solidFill>
          <a:ln w="9525" cap="flat" cmpd="sng" algn="ctr">
            <a:noFill/>
            <a:prstDash val="solid"/>
            <a:round/>
            <a:headEnd type="none" w="med" len="med"/>
            <a:tailEnd type="none" w="med" len="me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ARM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a:ea typeface="+mn-ea"/>
                <a:cs typeface="+mn-cs"/>
              </a:rPr>
              <a:t>Tepotinib</a:t>
            </a:r>
            <a:r>
              <a:rPr kumimoji="0" lang="en-US" sz="1600" b="1" i="0" u="none" strike="noStrike" kern="1200" cap="none" spc="0" normalizeH="0" baseline="0" noProof="0" dirty="0">
                <a:ln>
                  <a:noFill/>
                </a:ln>
                <a:solidFill>
                  <a:prstClr val="black"/>
                </a:solidFill>
                <a:effectLst/>
                <a:uLnTx/>
                <a:uFillTx/>
                <a:latin typeface="Calibri"/>
                <a:ea typeface="+mn-ea"/>
                <a:cs typeface="+mn-cs"/>
              </a:rPr>
              <a:t> + ramucirumab</a:t>
            </a:r>
          </a:p>
        </p:txBody>
      </p:sp>
      <p:sp>
        <p:nvSpPr>
          <p:cNvPr id="10" name="Rectangle: Rounded Corners 9">
            <a:extLst>
              <a:ext uri="{FF2B5EF4-FFF2-40B4-BE49-F238E27FC236}">
                <a16:creationId xmlns:a16="http://schemas.microsoft.com/office/drawing/2014/main" id="{1769684E-ED77-2144-EC0E-CDAB711D0838}"/>
              </a:ext>
            </a:extLst>
          </p:cNvPr>
          <p:cNvSpPr/>
          <p:nvPr/>
        </p:nvSpPr>
        <p:spPr bwMode="auto">
          <a:xfrm>
            <a:off x="8516569" y="4586381"/>
            <a:ext cx="3302926" cy="1327722"/>
          </a:xfrm>
          <a:prstGeom prst="roundRect">
            <a:avLst/>
          </a:prstGeom>
          <a:solidFill>
            <a:srgbClr val="5AC6F0"/>
          </a:solidFill>
          <a:ln w="9525" cap="flat" cmpd="sng" algn="ctr">
            <a:noFill/>
            <a:prstDash val="solid"/>
            <a:round/>
            <a:headEnd type="none" w="med" len="med"/>
            <a:tailEnd type="none" w="med" len="me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ARM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a:ea typeface="+mn-ea"/>
                <a:cs typeface="+mn-cs"/>
              </a:rPr>
              <a:t>Tepotinib</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47FD54E-63BC-06B5-0E2C-D302DA835004}"/>
              </a:ext>
            </a:extLst>
          </p:cNvPr>
          <p:cNvSpPr txBox="1"/>
          <p:nvPr/>
        </p:nvSpPr>
        <p:spPr>
          <a:xfrm>
            <a:off x="269573" y="5111516"/>
            <a:ext cx="37419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 = 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Primary Endpoint: Response (confirmed and unconfirmed, complete and partial) per RECIST 1.1.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E63FE02A-3586-E614-7068-BBC7CA274A34}"/>
              </a:ext>
            </a:extLst>
          </p:cNvPr>
          <p:cNvCxnSpPr>
            <a:cxnSpLocks/>
          </p:cNvCxnSpPr>
          <p:nvPr/>
        </p:nvCxnSpPr>
        <p:spPr>
          <a:xfrm>
            <a:off x="2434265" y="4237742"/>
            <a:ext cx="35798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4A4D954D-7063-3F6C-D9F1-31E9F5893175}"/>
              </a:ext>
            </a:extLst>
          </p:cNvPr>
          <p:cNvCxnSpPr>
            <a:cxnSpLocks/>
            <a:endCxn id="8" idx="2"/>
          </p:cNvCxnSpPr>
          <p:nvPr/>
        </p:nvCxnSpPr>
        <p:spPr>
          <a:xfrm>
            <a:off x="5218386" y="4257604"/>
            <a:ext cx="39853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F5641BE9-32D7-D217-1C8B-9BBCE53B9082}"/>
              </a:ext>
            </a:extLst>
          </p:cNvPr>
          <p:cNvCxnSpPr>
            <a:cxnSpLocks/>
            <a:stCxn id="8" idx="7"/>
          </p:cNvCxnSpPr>
          <p:nvPr/>
        </p:nvCxnSpPr>
        <p:spPr>
          <a:xfrm flipV="1">
            <a:off x="7820067" y="3834693"/>
            <a:ext cx="673280" cy="1238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297716C1-0F79-C1B3-974E-55A110B3B9ED}"/>
              </a:ext>
            </a:extLst>
          </p:cNvPr>
          <p:cNvCxnSpPr>
            <a:cxnSpLocks/>
            <a:stCxn id="8" idx="5"/>
          </p:cNvCxnSpPr>
          <p:nvPr/>
        </p:nvCxnSpPr>
        <p:spPr>
          <a:xfrm>
            <a:off x="7820067" y="4556644"/>
            <a:ext cx="696502" cy="2896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5B960375-7411-BA10-1B93-B3C74845BCCE}"/>
              </a:ext>
            </a:extLst>
          </p:cNvPr>
          <p:cNvSpPr txBox="1"/>
          <p:nvPr/>
        </p:nvSpPr>
        <p:spPr>
          <a:xfrm>
            <a:off x="5145152" y="1572592"/>
            <a:ext cx="6105832" cy="138499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Study Chairs: Paik (chair), Le (co-chair)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Lead Group/Committee Chair: SWOG/Gray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Study Champion Lead:  J. Patel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Stats: Redman, Minichiello,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DC: Highleyman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PM: Beeler </a:t>
            </a:r>
          </a:p>
        </p:txBody>
      </p:sp>
      <p:sp>
        <p:nvSpPr>
          <p:cNvPr id="16" name="TextBox 15"/>
          <p:cNvSpPr txBox="1"/>
          <p:nvPr/>
        </p:nvSpPr>
        <p:spPr>
          <a:xfrm>
            <a:off x="986404" y="1976126"/>
            <a:ext cx="3611698" cy="120032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CIRB approval 8/9/2023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CTEP approval on hold 8/15/2023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Contract underway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Activation targeted for Q3 2023</a:t>
            </a:r>
          </a:p>
        </p:txBody>
      </p:sp>
    </p:spTree>
    <p:extLst>
      <p:ext uri="{BB962C8B-B14F-4D97-AF65-F5344CB8AC3E}">
        <p14:creationId xmlns:p14="http://schemas.microsoft.com/office/powerpoint/2010/main" val="39845383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023E19-F096-0BB3-CF7A-17FE191875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B874C8A7-4331-4558-6CF9-C7D082F26A63}"/>
              </a:ext>
            </a:extLst>
          </p:cNvPr>
          <p:cNvSpPr txBox="1"/>
          <p:nvPr/>
        </p:nvSpPr>
        <p:spPr>
          <a:xfrm>
            <a:off x="678452" y="191534"/>
            <a:ext cx="108350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S1900L</a:t>
            </a:r>
            <a:r>
              <a:rPr kumimoji="0" lang="en-US" sz="2400" b="0" i="0" u="none" strike="noStrike" kern="1200" cap="none" spc="0" normalizeH="0" baseline="0" noProof="0" dirty="0">
                <a:ln>
                  <a:noFill/>
                </a:ln>
                <a:solidFill>
                  <a:prstClr val="black"/>
                </a:solidFill>
                <a:effectLst/>
                <a:uLnTx/>
                <a:uFillTx/>
                <a:latin typeface="Calibri"/>
                <a:ea typeface="+mn-ea"/>
                <a:cs typeface="+mn-cs"/>
              </a:rPr>
              <a:t> A Randomized Phase II Trial of Pembrolizumab and Ramucirumab with or without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Tusamitamab-ravtansine</a:t>
            </a:r>
            <a:r>
              <a:rPr kumimoji="0" lang="en-US" sz="2400" b="0" i="0" u="none" strike="noStrike" kern="1200" cap="none" spc="0" normalizeH="0" baseline="0" noProof="0" dirty="0">
                <a:ln>
                  <a:noFill/>
                </a:ln>
                <a:solidFill>
                  <a:prstClr val="black"/>
                </a:solidFill>
                <a:effectLst/>
                <a:uLnTx/>
                <a:uFillTx/>
                <a:latin typeface="Calibri"/>
                <a:ea typeface="+mn-ea"/>
                <a:cs typeface="+mn-cs"/>
              </a:rPr>
              <a:t> in CEACAM5 Expressing, Previously Treated, Stage IV or Recurrent NSCLC (Lung-MAP Sub-Study)</a:t>
            </a:r>
          </a:p>
        </p:txBody>
      </p:sp>
      <p:sp>
        <p:nvSpPr>
          <p:cNvPr id="9" name="Content Placeholder 29">
            <a:extLst>
              <a:ext uri="{FF2B5EF4-FFF2-40B4-BE49-F238E27FC236}">
                <a16:creationId xmlns:a16="http://schemas.microsoft.com/office/drawing/2014/main" id="{1F3A9EB4-8E67-CEE3-8BBB-838FDDB07138}"/>
              </a:ext>
            </a:extLst>
          </p:cNvPr>
          <p:cNvSpPr txBox="1">
            <a:spLocks/>
          </p:cNvSpPr>
          <p:nvPr/>
        </p:nvSpPr>
        <p:spPr>
          <a:xfrm>
            <a:off x="135588" y="2224943"/>
            <a:ext cx="1592307" cy="1167212"/>
          </a:xfrm>
          <a:prstGeom prst="roundRect">
            <a:avLst>
              <a:gd name="adj" fmla="val 5354"/>
            </a:avLst>
          </a:prstGeom>
          <a:solidFill>
            <a:srgbClr val="4F8DF3"/>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oAutofit/>
          </a:bodyPr>
          <a:lstStyle>
            <a:lvl1pPr marL="171450" indent="-1714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lt1"/>
                </a:solidFill>
                <a:latin typeface="+mn-lt"/>
                <a:ea typeface="+mn-ea"/>
                <a:cs typeface="+mn-cs"/>
              </a:defRPr>
            </a:lvl1pPr>
            <a:lvl2pPr marL="342900" indent="-168275" algn="l" defTabSz="685800" rtl="0" eaLnBrk="1" latinLnBrk="0" hangingPunct="1">
              <a:lnSpc>
                <a:spcPct val="125000"/>
              </a:lnSpc>
              <a:spcBef>
                <a:spcPts val="0"/>
              </a:spcBef>
              <a:buClr>
                <a:schemeClr val="accent2"/>
              </a:buClr>
              <a:buFont typeface="System Font Regular"/>
              <a:buChar char="–"/>
              <a:tabLst/>
              <a:defRPr sz="10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121898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CEACAM5 </a:t>
            </a:r>
            <a:b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tumor assessment</a:t>
            </a:r>
          </a:p>
          <a:p>
            <a:pPr marL="0" marR="0" lvl="0" indent="0" algn="ctr" defTabSz="121898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Prevalence</a:t>
            </a:r>
          </a:p>
          <a:p>
            <a:pPr marL="0" marR="0" lvl="0" indent="0" algn="ctr" defTabSz="1218988"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121898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IHC 3-5 slides, 5 day turn around</a:t>
            </a:r>
          </a:p>
        </p:txBody>
      </p:sp>
      <p:sp>
        <p:nvSpPr>
          <p:cNvPr id="10" name="Content Placeholder 29">
            <a:extLst>
              <a:ext uri="{FF2B5EF4-FFF2-40B4-BE49-F238E27FC236}">
                <a16:creationId xmlns:a16="http://schemas.microsoft.com/office/drawing/2014/main" id="{E5757904-42AE-D417-D13F-2EA66310452B}"/>
              </a:ext>
            </a:extLst>
          </p:cNvPr>
          <p:cNvSpPr txBox="1">
            <a:spLocks/>
          </p:cNvSpPr>
          <p:nvPr/>
        </p:nvSpPr>
        <p:spPr>
          <a:xfrm>
            <a:off x="1823626" y="1515428"/>
            <a:ext cx="4608809" cy="4147965"/>
          </a:xfrm>
          <a:prstGeom prst="roundRect">
            <a:avLst>
              <a:gd name="adj" fmla="val 5354"/>
            </a:avLst>
          </a:prstGeom>
          <a:solidFill>
            <a:srgbClr val="FFCC0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40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INCLUSION CRITERIA  </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Pts with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aNSCLC</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PDL1 all comers </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Squamous and non squamous histology</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Failure/PD after PD1/PDL1 inhibitor and platinum-doublet CT</a:t>
            </a:r>
          </a:p>
          <a:p>
            <a:pPr marL="573614" marR="0" lvl="1" indent="-116414" algn="l" defTabSz="914400" rtl="0" eaLnBrk="1" fontAlgn="auto" latinLnBrk="0" hangingPunct="1">
              <a:lnSpc>
                <a:spcPct val="90000"/>
              </a:lnSpc>
              <a:spcBef>
                <a:spcPts val="500"/>
              </a:spcBef>
              <a:spcAft>
                <a:spcPts val="267"/>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Acquired resistance to ICI (&gt;84 days)</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Pts with KRAS G12C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mt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must have received prior KRAS G12C inhibitor or must be ineligible or declined</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CEACAM5 expression by IHC: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in intensity ≥1% TPS (moderate + high)</a:t>
            </a:r>
          </a:p>
          <a:p>
            <a:pPr marL="725999" marR="0" lvl="1" indent="-116414" algn="l" defTabSz="914400" rtl="0" eaLnBrk="1" fontAlgn="auto" latinLnBrk="0" hangingPunct="1">
              <a:lnSpc>
                <a:spcPct val="90000"/>
              </a:lnSpc>
              <a:spcBef>
                <a:spcPts val="500"/>
              </a:spcBef>
              <a:spcAft>
                <a:spcPts val="267"/>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ARCHIVE OR FRESH BIOPSY</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ECOG 0-1</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All patients meet eligibility to receive Ramucirumab</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Untreated asymptomatic brain metastasis </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Previously treated stable brain metastasis</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NO prior treatment with Docetaxel</a:t>
            </a:r>
          </a:p>
        </p:txBody>
      </p:sp>
      <p:sp>
        <p:nvSpPr>
          <p:cNvPr id="11" name="Content Placeholder 29">
            <a:extLst>
              <a:ext uri="{FF2B5EF4-FFF2-40B4-BE49-F238E27FC236}">
                <a16:creationId xmlns:a16="http://schemas.microsoft.com/office/drawing/2014/main" id="{0F1BC11A-6FF3-2B07-4CB1-96F9957AD035}"/>
              </a:ext>
            </a:extLst>
          </p:cNvPr>
          <p:cNvSpPr txBox="1">
            <a:spLocks/>
          </p:cNvSpPr>
          <p:nvPr/>
        </p:nvSpPr>
        <p:spPr>
          <a:xfrm>
            <a:off x="1823626" y="5771136"/>
            <a:ext cx="4777505" cy="548384"/>
          </a:xfrm>
          <a:prstGeom prst="roundRect">
            <a:avLst>
              <a:gd name="adj" fmla="val 5354"/>
            </a:avLst>
          </a:prstGeom>
          <a:solidFill>
            <a:srgbClr val="00206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oAutofit/>
          </a:bodyPr>
          <a:lstStyle>
            <a:lvl1pPr marL="171450" indent="-1714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lt1"/>
                </a:solidFill>
                <a:latin typeface="+mn-lt"/>
                <a:ea typeface="+mn-ea"/>
                <a:cs typeface="+mn-cs"/>
              </a:defRPr>
            </a:lvl1pPr>
            <a:lvl2pPr marL="342900" indent="-168275" algn="l" defTabSz="685800" rtl="0" eaLnBrk="1" latinLnBrk="0" hangingPunct="1">
              <a:lnSpc>
                <a:spcPct val="125000"/>
              </a:lnSpc>
              <a:spcBef>
                <a:spcPts val="0"/>
              </a:spcBef>
              <a:buClr>
                <a:schemeClr val="accent2"/>
              </a:buClr>
              <a:buFont typeface="System Font Regular"/>
              <a:buChar char="–"/>
              <a:tabLst/>
              <a:defRPr sz="10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l" defTabSz="685800" rtl="0" eaLnBrk="1" fontAlgn="auto" latinLnBrk="0" hangingPunct="1">
              <a:lnSpc>
                <a:spcPct val="125000"/>
              </a:lnSpc>
              <a:spcBef>
                <a:spcPts val="0"/>
              </a:spcBef>
              <a:spcAft>
                <a:spcPts val="267"/>
              </a:spcAft>
              <a:buClr>
                <a:srgbClr val="ED7D31"/>
              </a:buClr>
              <a:buSzTx/>
              <a:buFont typeface="Arial" panose="020B0604020202020204" pitchFamily="34" charset="0"/>
              <a:buNone/>
              <a:tabLst/>
              <a:defRPr/>
            </a:pPr>
            <a:r>
              <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rPr>
              <a:t>EXPLORATORY POPULATION: Pts with driver mutations who have exhausted all lines of standard of care therapy (prior PD1/PDL1 inhibitor required)</a:t>
            </a:r>
          </a:p>
        </p:txBody>
      </p:sp>
      <p:sp>
        <p:nvSpPr>
          <p:cNvPr id="12" name="Content Placeholder 29">
            <a:extLst>
              <a:ext uri="{FF2B5EF4-FFF2-40B4-BE49-F238E27FC236}">
                <a16:creationId xmlns:a16="http://schemas.microsoft.com/office/drawing/2014/main" id="{B2C77E19-4775-61DE-BEDC-329982042AAE}"/>
              </a:ext>
            </a:extLst>
          </p:cNvPr>
          <p:cNvSpPr txBox="1">
            <a:spLocks/>
          </p:cNvSpPr>
          <p:nvPr/>
        </p:nvSpPr>
        <p:spPr>
          <a:xfrm>
            <a:off x="7882411" y="2377542"/>
            <a:ext cx="2658114" cy="1360753"/>
          </a:xfrm>
          <a:prstGeom prst="roundRect">
            <a:avLst>
              <a:gd name="adj" fmla="val 5354"/>
            </a:avLst>
          </a:prstGeom>
          <a:solidFill>
            <a:srgbClr val="9966FF"/>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oAutofit/>
          </a:bodyPr>
          <a:lstStyle>
            <a:lvl1pPr marL="171450" indent="-1714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lt1"/>
                </a:solidFill>
                <a:latin typeface="+mn-lt"/>
                <a:ea typeface="+mn-ea"/>
                <a:cs typeface="+mn-cs"/>
              </a:defRPr>
            </a:lvl1pPr>
            <a:lvl2pPr marL="342900" indent="-168275" algn="l" defTabSz="685800" rtl="0" eaLnBrk="1" latinLnBrk="0" hangingPunct="1">
              <a:lnSpc>
                <a:spcPct val="125000"/>
              </a:lnSpc>
              <a:spcBef>
                <a:spcPts val="0"/>
              </a:spcBef>
              <a:buClr>
                <a:schemeClr val="accent2"/>
              </a:buClr>
              <a:buFont typeface="System Font Regular"/>
              <a:buChar char="–"/>
              <a:tabLst/>
              <a:defRPr sz="10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914377" rtl="0" eaLnBrk="1" fontAlgn="auto" latinLnBrk="0" hangingPunct="1">
              <a:lnSpc>
                <a:spcPct val="125000"/>
              </a:lnSpc>
              <a:spcBef>
                <a:spcPts val="0"/>
              </a:spcBef>
              <a:spcAft>
                <a:spcPts val="400"/>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ARM A: (n=42)</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Pembrolizumab 200mg IV Q3W</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Tusamitamab </a:t>
            </a: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ravtansine 150 mg/m</a:t>
            </a:r>
            <a:r>
              <a:rPr kumimoji="0" lang="en-US" sz="1100" b="1" i="0" u="none" strike="noStrike" kern="0" cap="none" spc="0" normalizeH="0" baseline="30000" noProof="0" dirty="0">
                <a:ln>
                  <a:noFill/>
                </a:ln>
                <a:solidFill>
                  <a:prstClr val="black"/>
                </a:solidFill>
                <a:effectLst/>
                <a:uLnTx/>
                <a:uFillTx/>
                <a:latin typeface="Calibri" panose="020F0502020204030204"/>
                <a:ea typeface="+mn-ea"/>
                <a:cs typeface="+mn-cs"/>
              </a:rPr>
              <a:t>2</a:t>
            </a: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 IV Q3W </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Ramucirumab 10 mg/kg IV Q3W</a:t>
            </a:r>
          </a:p>
          <a:p>
            <a:pPr marL="116414" marR="0" lvl="0" indent="-116414"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Char char="•"/>
              <a:tabLst/>
              <a:defRPr/>
            </a:pPr>
            <a:endParaRPr kumimoji="0" lang="en-GB" sz="10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9">
            <a:extLst>
              <a:ext uri="{FF2B5EF4-FFF2-40B4-BE49-F238E27FC236}">
                <a16:creationId xmlns:a16="http://schemas.microsoft.com/office/drawing/2014/main" id="{D2CF0D95-1B1F-7559-8364-AB67BAFB135A}"/>
              </a:ext>
            </a:extLst>
          </p:cNvPr>
          <p:cNvSpPr txBox="1">
            <a:spLocks/>
          </p:cNvSpPr>
          <p:nvPr/>
        </p:nvSpPr>
        <p:spPr>
          <a:xfrm>
            <a:off x="7904068" y="3892390"/>
            <a:ext cx="2641661" cy="949388"/>
          </a:xfrm>
          <a:prstGeom prst="roundRect">
            <a:avLst>
              <a:gd name="adj" fmla="val 5354"/>
            </a:avLst>
          </a:prstGeom>
          <a:solidFill>
            <a:srgbClr val="B1D92C"/>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oAutofit/>
          </a:bodyPr>
          <a:lstStyle>
            <a:lvl1pPr marL="171450" indent="-1714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lt1"/>
                </a:solidFill>
                <a:latin typeface="+mn-lt"/>
                <a:ea typeface="+mn-ea"/>
                <a:cs typeface="+mn-cs"/>
              </a:defRPr>
            </a:lvl1pPr>
            <a:lvl2pPr marL="342900" indent="-168275" algn="l" defTabSz="685800" rtl="0" eaLnBrk="1" latinLnBrk="0" hangingPunct="1">
              <a:lnSpc>
                <a:spcPct val="125000"/>
              </a:lnSpc>
              <a:spcBef>
                <a:spcPts val="0"/>
              </a:spcBef>
              <a:buClr>
                <a:schemeClr val="accent2"/>
              </a:buClr>
              <a:buFont typeface="System Font Regular"/>
              <a:buChar char="–"/>
              <a:tabLst/>
              <a:defRPr sz="10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914377" rtl="0" eaLnBrk="1" fontAlgn="auto" latinLnBrk="0" hangingPunct="1">
              <a:lnSpc>
                <a:spcPct val="125000"/>
              </a:lnSpc>
              <a:spcBef>
                <a:spcPts val="0"/>
              </a:spcBef>
              <a:spcAft>
                <a:spcPts val="400"/>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ARM B: (n=42)</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Pembrolizumab 200mg IV Q3W</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Ramucirumab 10 mg/kg IV Q3W</a:t>
            </a:r>
          </a:p>
          <a:p>
            <a:pPr marL="116414" marR="0" lvl="0" indent="-116414"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ontent Placeholder 29">
            <a:extLst>
              <a:ext uri="{FF2B5EF4-FFF2-40B4-BE49-F238E27FC236}">
                <a16:creationId xmlns:a16="http://schemas.microsoft.com/office/drawing/2014/main" id="{E078EDAE-7764-791D-5474-CFFFCA94335D}"/>
              </a:ext>
            </a:extLst>
          </p:cNvPr>
          <p:cNvSpPr txBox="1">
            <a:spLocks/>
          </p:cNvSpPr>
          <p:nvPr/>
        </p:nvSpPr>
        <p:spPr>
          <a:xfrm>
            <a:off x="7925183" y="5383384"/>
            <a:ext cx="2765391" cy="1076401"/>
          </a:xfrm>
          <a:prstGeom prst="roundRect">
            <a:avLst>
              <a:gd name="adj" fmla="val 5354"/>
            </a:avLst>
          </a:prstGeom>
          <a:solidFill>
            <a:srgbClr val="00206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oAutofit/>
          </a:bodyPr>
          <a:lstStyle>
            <a:lvl1pPr marL="171450" indent="-1714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lt1"/>
                </a:solidFill>
                <a:latin typeface="+mn-lt"/>
                <a:ea typeface="+mn-ea"/>
                <a:cs typeface="+mn-cs"/>
              </a:defRPr>
            </a:lvl1pPr>
            <a:lvl2pPr marL="342900" indent="-168275" algn="l" defTabSz="685800" rtl="0" eaLnBrk="1" latinLnBrk="0" hangingPunct="1">
              <a:lnSpc>
                <a:spcPct val="125000"/>
              </a:lnSpc>
              <a:spcBef>
                <a:spcPts val="0"/>
              </a:spcBef>
              <a:buClr>
                <a:schemeClr val="accent2"/>
              </a:buClr>
              <a:buFont typeface="System Font Regular"/>
              <a:buChar char="–"/>
              <a:tabLst/>
              <a:defRPr sz="10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Single arm exploratory cohort (n=30)</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Pembrolizumab 200mg IV Q3W</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Tusamitamab </a:t>
            </a: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ravtansine 150 mg/m</a:t>
            </a:r>
            <a:r>
              <a:rPr kumimoji="0" lang="en-US" sz="1100" b="1" i="0" u="none" strike="noStrike" kern="0" cap="none" spc="0" normalizeH="0" baseline="30000" noProof="0" dirty="0">
                <a:ln>
                  <a:noFill/>
                </a:ln>
                <a:solidFill>
                  <a:srgbClr val="FFFFFF"/>
                </a:solidFill>
                <a:effectLst/>
                <a:uLnTx/>
                <a:uFillTx/>
                <a:latin typeface="Calibri" panose="020F0502020204030204"/>
                <a:ea typeface="+mn-ea"/>
                <a:cs typeface="+mn-cs"/>
              </a:rPr>
              <a:t>2</a:t>
            </a:r>
            <a:r>
              <a:rPr kumimoji="0" lang="en-US" sz="1100" b="1" i="0" u="none" strike="noStrike" kern="0" cap="none" spc="0" normalizeH="0" baseline="0" noProof="0" dirty="0">
                <a:ln>
                  <a:noFill/>
                </a:ln>
                <a:solidFill>
                  <a:srgbClr val="FFFFFF"/>
                </a:solidFill>
                <a:effectLst/>
                <a:uLnTx/>
                <a:uFillTx/>
                <a:latin typeface="Calibri" panose="020F0502020204030204"/>
                <a:ea typeface="+mn-ea"/>
                <a:cs typeface="+mn-cs"/>
              </a:rPr>
              <a:t> IV Q3W </a:t>
            </a:r>
            <a:endPar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rPr>
              <a:t>Ramucirumab 10 mg/kg IV Q3W</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endPar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endParaRPr kumimoji="0" lang="en-GB"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6ED09986-3518-0C12-C144-66BC4F3F594B}"/>
              </a:ext>
            </a:extLst>
          </p:cNvPr>
          <p:cNvCxnSpPr/>
          <p:nvPr/>
        </p:nvCxnSpPr>
        <p:spPr>
          <a:xfrm>
            <a:off x="6656884" y="6041112"/>
            <a:ext cx="11574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Rounded Corners 9">
            <a:extLst>
              <a:ext uri="{FF2B5EF4-FFF2-40B4-BE49-F238E27FC236}">
                <a16:creationId xmlns:a16="http://schemas.microsoft.com/office/drawing/2014/main" id="{4D758C55-58C6-A556-6019-EB6DCD223644}"/>
              </a:ext>
            </a:extLst>
          </p:cNvPr>
          <p:cNvSpPr/>
          <p:nvPr/>
        </p:nvSpPr>
        <p:spPr>
          <a:xfrm>
            <a:off x="6528166" y="2433901"/>
            <a:ext cx="1258514" cy="680484"/>
          </a:xfrm>
          <a:prstGeom prst="roundRect">
            <a:avLst>
              <a:gd name="adj" fmla="val 12358"/>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267"/>
              </a:spcAft>
              <a:buClrTx/>
              <a:buSzTx/>
              <a:buFontTx/>
              <a:buNone/>
              <a:tabLst/>
              <a:defRPr/>
            </a:pPr>
            <a:r>
              <a:rPr kumimoji="0" lang="en-GB" sz="1200" b="1" i="0" u="none" strike="noStrike" kern="1200" cap="none" spc="0" normalizeH="0" baseline="0" noProof="0" dirty="0">
                <a:ln>
                  <a:noFill/>
                </a:ln>
                <a:solidFill>
                  <a:srgbClr val="23004C"/>
                </a:solidFill>
                <a:effectLst/>
                <a:uLnTx/>
                <a:uFillTx/>
                <a:latin typeface="Calibri" panose="020F0502020204030204"/>
                <a:ea typeface="+mn-ea"/>
                <a:cs typeface="+mn-cs"/>
              </a:rPr>
              <a:t>Randomization</a:t>
            </a:r>
          </a:p>
          <a:p>
            <a:pPr marL="0" marR="0" lvl="0" indent="0" algn="ctr" defTabSz="609585" rtl="0" eaLnBrk="1" fontAlgn="auto" latinLnBrk="0" hangingPunct="1">
              <a:lnSpc>
                <a:spcPct val="100000"/>
              </a:lnSpc>
              <a:spcBef>
                <a:spcPts val="0"/>
              </a:spcBef>
              <a:spcAft>
                <a:spcPts val="267"/>
              </a:spcAft>
              <a:buClrTx/>
              <a:buSzTx/>
              <a:buFontTx/>
              <a:buNone/>
              <a:tabLst/>
              <a:defRPr/>
            </a:pPr>
            <a:r>
              <a:rPr kumimoji="0" lang="en-GB" sz="1200" b="1" i="0" u="none" strike="noStrike" kern="1200" cap="none" spc="0" normalizeH="0" baseline="0" noProof="0" dirty="0">
                <a:ln>
                  <a:noFill/>
                </a:ln>
                <a:solidFill>
                  <a:srgbClr val="23004C"/>
                </a:solidFill>
                <a:effectLst/>
                <a:uLnTx/>
                <a:uFillTx/>
                <a:latin typeface="Calibri" panose="020F0502020204030204"/>
                <a:ea typeface="+mn-ea"/>
                <a:cs typeface="+mn-cs"/>
              </a:rPr>
              <a:t> 1:1</a:t>
            </a:r>
          </a:p>
        </p:txBody>
      </p:sp>
      <p:sp>
        <p:nvSpPr>
          <p:cNvPr id="17" name="TextBox 16">
            <a:extLst>
              <a:ext uri="{FF2B5EF4-FFF2-40B4-BE49-F238E27FC236}">
                <a16:creationId xmlns:a16="http://schemas.microsoft.com/office/drawing/2014/main" id="{37070108-8F23-6536-0E51-76298EA1568C}"/>
              </a:ext>
            </a:extLst>
          </p:cNvPr>
          <p:cNvSpPr txBox="1"/>
          <p:nvPr/>
        </p:nvSpPr>
        <p:spPr>
          <a:xfrm>
            <a:off x="6546042" y="3230567"/>
            <a:ext cx="155284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Stratification factors</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Histology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CEACAM5 expression</a:t>
            </a:r>
          </a:p>
        </p:txBody>
      </p:sp>
      <p:sp>
        <p:nvSpPr>
          <p:cNvPr id="18" name="Rectangle: Rounded Corners 36">
            <a:extLst>
              <a:ext uri="{FF2B5EF4-FFF2-40B4-BE49-F238E27FC236}">
                <a16:creationId xmlns:a16="http://schemas.microsoft.com/office/drawing/2014/main" id="{884E04A0-DB24-A0E8-F6CE-CF22DA52C3BC}"/>
              </a:ext>
            </a:extLst>
          </p:cNvPr>
          <p:cNvSpPr/>
          <p:nvPr/>
        </p:nvSpPr>
        <p:spPr>
          <a:xfrm>
            <a:off x="10758849" y="2909035"/>
            <a:ext cx="1258514" cy="1360753"/>
          </a:xfrm>
          <a:prstGeom prst="roundRect">
            <a:avLst>
              <a:gd name="adj" fmla="val 12358"/>
            </a:avLst>
          </a:prstGeom>
          <a:noFill/>
          <a:ln>
            <a:solidFill>
              <a:srgbClr val="521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267"/>
              </a:spcAft>
              <a:buClrTx/>
              <a:buSzTx/>
              <a:buFontTx/>
              <a:buNone/>
              <a:tabLst/>
              <a:defRPr/>
            </a:pPr>
            <a:r>
              <a:rPr kumimoji="0" lang="en-GB" sz="1067" b="1" i="0" u="none" strike="noStrike" kern="1200" cap="none" spc="0" normalizeH="0" baseline="0" noProof="0" dirty="0">
                <a:ln>
                  <a:noFill/>
                </a:ln>
                <a:solidFill>
                  <a:srgbClr val="23004C"/>
                </a:solidFill>
                <a:effectLst/>
                <a:uLnTx/>
                <a:uFillTx/>
                <a:latin typeface="Calibri" panose="020F0502020204030204"/>
                <a:ea typeface="+mn-ea"/>
                <a:cs typeface="+mn-cs"/>
              </a:rPr>
              <a:t>Treatment until disease progression, unacceptable toxicity</a:t>
            </a:r>
          </a:p>
        </p:txBody>
      </p:sp>
      <p:sp>
        <p:nvSpPr>
          <p:cNvPr id="19" name="TextBox 18">
            <a:extLst>
              <a:ext uri="{FF2B5EF4-FFF2-40B4-BE49-F238E27FC236}">
                <a16:creationId xmlns:a16="http://schemas.microsoft.com/office/drawing/2014/main" id="{AE0089EF-D9C6-673E-D30C-A740C6383D66}"/>
              </a:ext>
            </a:extLst>
          </p:cNvPr>
          <p:cNvSpPr txBox="1"/>
          <p:nvPr/>
        </p:nvSpPr>
        <p:spPr>
          <a:xfrm>
            <a:off x="5282274" y="992353"/>
            <a:ext cx="6105832" cy="138499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Study Chairs: Judd (chair), Petty (co-chair)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Lead Group/Committee Chair: ECOG/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Brahmer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Study Champion Lead:  Leal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Stats: Redman, Minichiello,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DC: Highleyman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PMs: Laubach/Beeler </a:t>
            </a:r>
          </a:p>
        </p:txBody>
      </p:sp>
    </p:spTree>
    <p:extLst>
      <p:ext uri="{BB962C8B-B14F-4D97-AF65-F5344CB8AC3E}">
        <p14:creationId xmlns:p14="http://schemas.microsoft.com/office/powerpoint/2010/main" val="32765100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023E19-F096-0BB3-CF7A-17FE191875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B874C8A7-4331-4558-6CF9-C7D082F26A63}"/>
              </a:ext>
            </a:extLst>
          </p:cNvPr>
          <p:cNvSpPr txBox="1"/>
          <p:nvPr/>
        </p:nvSpPr>
        <p:spPr>
          <a:xfrm>
            <a:off x="678452" y="191534"/>
            <a:ext cx="108350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Updated S1900L:</a:t>
            </a:r>
            <a:r>
              <a:rPr kumimoji="0" lang="en-US" sz="2400" b="0" i="0" u="none" strike="noStrike" kern="1200" cap="none" spc="0" normalizeH="0" baseline="0" noProof="0" dirty="0">
                <a:ln>
                  <a:noFill/>
                </a:ln>
                <a:solidFill>
                  <a:prstClr val="black"/>
                </a:solidFill>
                <a:effectLst/>
                <a:uLnTx/>
                <a:uFillTx/>
                <a:latin typeface="Calibri"/>
                <a:ea typeface="+mn-ea"/>
                <a:cs typeface="+mn-cs"/>
              </a:rPr>
              <a:t> A Randomized Phase II Trial of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Pembrolizumab</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Ramucirumab</a:t>
            </a:r>
            <a:r>
              <a:rPr kumimoji="0" lang="en-US" sz="2400" b="0" i="0" u="none" strike="noStrike" kern="1200" cap="none" spc="0" normalizeH="0" baseline="0" noProof="0" dirty="0">
                <a:ln>
                  <a:noFill/>
                </a:ln>
                <a:solidFill>
                  <a:prstClr val="black"/>
                </a:solidFill>
                <a:effectLst/>
                <a:uLnTx/>
                <a:uFillTx/>
                <a:latin typeface="Calibri"/>
                <a:ea typeface="+mn-ea"/>
                <a:cs typeface="+mn-cs"/>
              </a:rPr>
              <a:t> and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Tusamitamab</a:t>
            </a:r>
            <a:r>
              <a:rPr kumimoji="0" lang="en-US" sz="2400" b="0" i="0" u="none" strike="noStrike" kern="1200" cap="none" spc="0" normalizeH="0" baseline="0" noProof="0" dirty="0">
                <a:ln>
                  <a:noFill/>
                </a:ln>
                <a:solidFill>
                  <a:prstClr val="black"/>
                </a:solidFill>
                <a:effectLst/>
                <a:uLnTx/>
                <a:uFillTx/>
                <a:latin typeface="Calibri"/>
                <a:ea typeface="+mn-ea"/>
                <a:cs typeface="+mn-cs"/>
              </a:rPr>
              <a:t>-ravtansine vs. SOC in CEACAM5 Expressing, Previously Treated, Stage IV or Recurrent NSCLC</a:t>
            </a:r>
          </a:p>
        </p:txBody>
      </p:sp>
      <p:sp>
        <p:nvSpPr>
          <p:cNvPr id="9" name="Content Placeholder 29">
            <a:extLst>
              <a:ext uri="{FF2B5EF4-FFF2-40B4-BE49-F238E27FC236}">
                <a16:creationId xmlns:a16="http://schemas.microsoft.com/office/drawing/2014/main" id="{1F3A9EB4-8E67-CEE3-8BBB-838FDDB07138}"/>
              </a:ext>
            </a:extLst>
          </p:cNvPr>
          <p:cNvSpPr txBox="1">
            <a:spLocks/>
          </p:cNvSpPr>
          <p:nvPr/>
        </p:nvSpPr>
        <p:spPr>
          <a:xfrm>
            <a:off x="135588" y="2224943"/>
            <a:ext cx="1592307" cy="1167212"/>
          </a:xfrm>
          <a:prstGeom prst="roundRect">
            <a:avLst>
              <a:gd name="adj" fmla="val 5354"/>
            </a:avLst>
          </a:prstGeom>
          <a:solidFill>
            <a:srgbClr val="4F8DF3"/>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oAutofit/>
          </a:bodyPr>
          <a:lstStyle>
            <a:lvl1pPr marL="171450" indent="-1714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lt1"/>
                </a:solidFill>
                <a:latin typeface="+mn-lt"/>
                <a:ea typeface="+mn-ea"/>
                <a:cs typeface="+mn-cs"/>
              </a:defRPr>
            </a:lvl1pPr>
            <a:lvl2pPr marL="342900" indent="-168275" algn="l" defTabSz="685800" rtl="0" eaLnBrk="1" latinLnBrk="0" hangingPunct="1">
              <a:lnSpc>
                <a:spcPct val="125000"/>
              </a:lnSpc>
              <a:spcBef>
                <a:spcPts val="0"/>
              </a:spcBef>
              <a:buClr>
                <a:schemeClr val="accent2"/>
              </a:buClr>
              <a:buFont typeface="System Font Regular"/>
              <a:buChar char="–"/>
              <a:tabLst/>
              <a:defRPr sz="10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121898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CEACAM5 </a:t>
            </a:r>
            <a:b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b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tumor assessment</a:t>
            </a:r>
          </a:p>
          <a:p>
            <a:pPr marL="0" marR="0" lvl="0" indent="0" algn="ctr" defTabSz="121898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Prevalence</a:t>
            </a:r>
          </a:p>
          <a:p>
            <a:pPr marL="0" marR="0" lvl="0" indent="0" algn="ctr" defTabSz="1218988"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1218988"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Calibri" panose="020F0502020204030204"/>
                <a:ea typeface="+mn-ea"/>
                <a:cs typeface="+mn-cs"/>
              </a:rPr>
              <a:t>IHC 3-5 slides, 5 day turn around</a:t>
            </a:r>
          </a:p>
        </p:txBody>
      </p:sp>
      <p:sp>
        <p:nvSpPr>
          <p:cNvPr id="10" name="Content Placeholder 29">
            <a:extLst>
              <a:ext uri="{FF2B5EF4-FFF2-40B4-BE49-F238E27FC236}">
                <a16:creationId xmlns:a16="http://schemas.microsoft.com/office/drawing/2014/main" id="{E5757904-42AE-D417-D13F-2EA66310452B}"/>
              </a:ext>
            </a:extLst>
          </p:cNvPr>
          <p:cNvSpPr txBox="1">
            <a:spLocks/>
          </p:cNvSpPr>
          <p:nvPr/>
        </p:nvSpPr>
        <p:spPr>
          <a:xfrm>
            <a:off x="1823626" y="1515428"/>
            <a:ext cx="4608809" cy="4147965"/>
          </a:xfrm>
          <a:prstGeom prst="roundRect">
            <a:avLst>
              <a:gd name="adj" fmla="val 5354"/>
            </a:avLst>
          </a:prstGeom>
          <a:solidFill>
            <a:srgbClr val="FFCC0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40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INCLUSION CRITERIA  </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Pts with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aNSCLC</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PDL1 all comers </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Squamous and non squamous histology</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Failure/PD after PD1/PDL1 inhibitor and platinum-doublet CT</a:t>
            </a:r>
          </a:p>
          <a:p>
            <a:pPr marL="573614" marR="0" lvl="1" indent="-116414" algn="l" defTabSz="914400" rtl="0" eaLnBrk="1" fontAlgn="auto" latinLnBrk="0" hangingPunct="1">
              <a:lnSpc>
                <a:spcPct val="90000"/>
              </a:lnSpc>
              <a:spcBef>
                <a:spcPts val="500"/>
              </a:spcBef>
              <a:spcAft>
                <a:spcPts val="267"/>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Acquired resistance to ICI (&gt;84 days)</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Pts with KRAS G12C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mt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must have received prior KRAS G12C inhibitor or must be ineligible or declined</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CEACAM5 expression by IHC: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in intensity ≥1% TPS (moderate + high)</a:t>
            </a:r>
          </a:p>
          <a:p>
            <a:pPr marL="725999" marR="0" lvl="1" indent="-116414" algn="l" defTabSz="914400" rtl="0" eaLnBrk="1" fontAlgn="auto" latinLnBrk="0" hangingPunct="1">
              <a:lnSpc>
                <a:spcPct val="90000"/>
              </a:lnSpc>
              <a:spcBef>
                <a:spcPts val="500"/>
              </a:spcBef>
              <a:spcAft>
                <a:spcPts val="267"/>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ARCHIVE OR FRESH BIOPSY</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ECOG 0-1</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All patients meet eligibility to receive Ramucirumab</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Untreated asymptomatic brain metastasis </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Previously treated stable brain metastasis</a:t>
            </a:r>
          </a:p>
          <a:p>
            <a:pPr marL="116414" marR="0" lvl="0" indent="-116414" algn="l" defTabSz="914400" rtl="0" eaLnBrk="1" fontAlgn="auto" latinLnBrk="0" hangingPunct="1">
              <a:lnSpc>
                <a:spcPct val="90000"/>
              </a:lnSpc>
              <a:spcBef>
                <a:spcPts val="1000"/>
              </a:spcBef>
              <a:spcAft>
                <a:spcPts val="267"/>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NO prior treatment with Docetaxel</a:t>
            </a:r>
          </a:p>
        </p:txBody>
      </p:sp>
      <p:sp>
        <p:nvSpPr>
          <p:cNvPr id="12" name="Content Placeholder 29">
            <a:extLst>
              <a:ext uri="{FF2B5EF4-FFF2-40B4-BE49-F238E27FC236}">
                <a16:creationId xmlns:a16="http://schemas.microsoft.com/office/drawing/2014/main" id="{B2C77E19-4775-61DE-BEDC-329982042AAE}"/>
              </a:ext>
            </a:extLst>
          </p:cNvPr>
          <p:cNvSpPr txBox="1">
            <a:spLocks/>
          </p:cNvSpPr>
          <p:nvPr/>
        </p:nvSpPr>
        <p:spPr>
          <a:xfrm>
            <a:off x="7882411" y="2377542"/>
            <a:ext cx="2658114" cy="1360753"/>
          </a:xfrm>
          <a:prstGeom prst="roundRect">
            <a:avLst>
              <a:gd name="adj" fmla="val 5354"/>
            </a:avLst>
          </a:prstGeom>
          <a:solidFill>
            <a:srgbClr val="9966FF"/>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oAutofit/>
          </a:bodyPr>
          <a:lstStyle>
            <a:lvl1pPr marL="171450" indent="-1714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lt1"/>
                </a:solidFill>
                <a:latin typeface="+mn-lt"/>
                <a:ea typeface="+mn-ea"/>
                <a:cs typeface="+mn-cs"/>
              </a:defRPr>
            </a:lvl1pPr>
            <a:lvl2pPr marL="342900" indent="-168275" algn="l" defTabSz="685800" rtl="0" eaLnBrk="1" latinLnBrk="0" hangingPunct="1">
              <a:lnSpc>
                <a:spcPct val="125000"/>
              </a:lnSpc>
              <a:spcBef>
                <a:spcPts val="0"/>
              </a:spcBef>
              <a:buClr>
                <a:schemeClr val="accent2"/>
              </a:buClr>
              <a:buFont typeface="System Font Regular"/>
              <a:buChar char="–"/>
              <a:tabLst/>
              <a:defRPr sz="10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914377" rtl="0" eaLnBrk="1" fontAlgn="auto" latinLnBrk="0" hangingPunct="1">
              <a:lnSpc>
                <a:spcPct val="125000"/>
              </a:lnSpc>
              <a:spcBef>
                <a:spcPts val="0"/>
              </a:spcBef>
              <a:spcAft>
                <a:spcPts val="400"/>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ARM A: (n=42)</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Pembrolizumab 200mg IV Q3W</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Tusamitamab </a:t>
            </a: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ravtansine 150 mg/m</a:t>
            </a:r>
            <a:r>
              <a:rPr kumimoji="0" lang="en-US" sz="1100" b="1" i="0" u="none" strike="noStrike" kern="0" cap="none" spc="0" normalizeH="0" baseline="30000" noProof="0" dirty="0">
                <a:ln>
                  <a:noFill/>
                </a:ln>
                <a:solidFill>
                  <a:prstClr val="black"/>
                </a:solidFill>
                <a:effectLst/>
                <a:uLnTx/>
                <a:uFillTx/>
                <a:latin typeface="Calibri" panose="020F0502020204030204"/>
                <a:ea typeface="+mn-ea"/>
                <a:cs typeface="+mn-cs"/>
              </a:rPr>
              <a:t>2</a:t>
            </a: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 IV Q3W </a:t>
            </a:r>
            <a:endPar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Ramucirumab 10 mg/kg IV Q3W</a:t>
            </a:r>
          </a:p>
          <a:p>
            <a:pPr marL="116414" marR="0" lvl="0" indent="-116414"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Char char="•"/>
              <a:tabLst/>
              <a:defRPr/>
            </a:pPr>
            <a:endParaRPr kumimoji="0" lang="en-GB" sz="10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9">
            <a:extLst>
              <a:ext uri="{FF2B5EF4-FFF2-40B4-BE49-F238E27FC236}">
                <a16:creationId xmlns:a16="http://schemas.microsoft.com/office/drawing/2014/main" id="{D2CF0D95-1B1F-7559-8364-AB67BAFB135A}"/>
              </a:ext>
            </a:extLst>
          </p:cNvPr>
          <p:cNvSpPr txBox="1">
            <a:spLocks/>
          </p:cNvSpPr>
          <p:nvPr/>
        </p:nvSpPr>
        <p:spPr>
          <a:xfrm>
            <a:off x="7904068" y="3892390"/>
            <a:ext cx="2641661" cy="949388"/>
          </a:xfrm>
          <a:prstGeom prst="roundRect">
            <a:avLst>
              <a:gd name="adj" fmla="val 5354"/>
            </a:avLst>
          </a:prstGeom>
          <a:solidFill>
            <a:srgbClr val="B1D92C"/>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oAutofit/>
          </a:bodyPr>
          <a:lstStyle>
            <a:lvl1pPr marL="171450" indent="-171450" algn="l" defTabSz="685800" rtl="0" eaLnBrk="1" latinLnBrk="0" hangingPunct="1">
              <a:lnSpc>
                <a:spcPct val="125000"/>
              </a:lnSpc>
              <a:spcBef>
                <a:spcPts val="0"/>
              </a:spcBef>
              <a:buClr>
                <a:schemeClr val="accent2"/>
              </a:buClr>
              <a:buFont typeface="Arial" panose="020B0604020202020204" pitchFamily="34" charset="0"/>
              <a:buChar char="•"/>
              <a:defRPr sz="1000" b="0" i="0" kern="1200">
                <a:solidFill>
                  <a:schemeClr val="lt1"/>
                </a:solidFill>
                <a:latin typeface="+mn-lt"/>
                <a:ea typeface="+mn-ea"/>
                <a:cs typeface="+mn-cs"/>
              </a:defRPr>
            </a:lvl1pPr>
            <a:lvl2pPr marL="342900" indent="-168275" algn="l" defTabSz="685800" rtl="0" eaLnBrk="1" latinLnBrk="0" hangingPunct="1">
              <a:lnSpc>
                <a:spcPct val="125000"/>
              </a:lnSpc>
              <a:spcBef>
                <a:spcPts val="0"/>
              </a:spcBef>
              <a:buClr>
                <a:schemeClr val="accent2"/>
              </a:buClr>
              <a:buFont typeface="System Font Regular"/>
              <a:buChar char="–"/>
              <a:tabLst/>
              <a:defRPr sz="1000" b="0" i="0" kern="1200">
                <a:solidFill>
                  <a:schemeClr val="lt1"/>
                </a:solidFill>
                <a:latin typeface="+mn-lt"/>
                <a:ea typeface="+mn-ea"/>
                <a:cs typeface="+mn-cs"/>
              </a:defRPr>
            </a:lvl2pPr>
            <a:lvl3pPr marL="4572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3pPr>
            <a:lvl4pPr marL="684000" indent="-226800" algn="l" defTabSz="685800" rtl="0" eaLnBrk="1" latinLnBrk="0" hangingPunct="1">
              <a:lnSpc>
                <a:spcPct val="125000"/>
              </a:lnSpc>
              <a:spcBef>
                <a:spcPts val="0"/>
              </a:spcBef>
              <a:buFontTx/>
              <a:buBlip>
                <a:blip r:embed="rId2"/>
              </a:buBlip>
              <a:defRPr sz="1000" b="0" i="0" kern="1200">
                <a:solidFill>
                  <a:schemeClr val="lt1"/>
                </a:solidFill>
                <a:latin typeface="+mn-lt"/>
                <a:ea typeface="+mn-ea"/>
                <a:cs typeface="+mn-cs"/>
              </a:defRPr>
            </a:lvl4pPr>
            <a:lvl5pPr marL="0" indent="0" algn="l" defTabSz="685800" rtl="0" eaLnBrk="1" latinLnBrk="0" hangingPunct="1">
              <a:lnSpc>
                <a:spcPct val="125000"/>
              </a:lnSpc>
              <a:spcBef>
                <a:spcPts val="0"/>
              </a:spcBef>
              <a:buFont typeface="Arial" panose="020B0604020202020204" pitchFamily="34" charset="0"/>
              <a:buNone/>
              <a:defRPr sz="1000" b="1" i="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marR="0" lvl="0" indent="0" algn="ctr" defTabSz="914377" rtl="0" eaLnBrk="1" fontAlgn="auto" latinLnBrk="0" hangingPunct="1">
              <a:lnSpc>
                <a:spcPct val="125000"/>
              </a:lnSpc>
              <a:spcBef>
                <a:spcPts val="0"/>
              </a:spcBef>
              <a:spcAft>
                <a:spcPts val="400"/>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ARM B: (n=42)</a:t>
            </a:r>
          </a:p>
          <a:p>
            <a:pPr marL="0" marR="0" lvl="0" indent="0"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Docetaxel plus ramucirumab (SOC)</a:t>
            </a:r>
          </a:p>
          <a:p>
            <a:pPr marL="116414" marR="0" lvl="0" indent="-116414" algn="l" defTabSz="914377" rtl="0" eaLnBrk="1" fontAlgn="auto" latinLnBrk="0" hangingPunct="1">
              <a:lnSpc>
                <a:spcPct val="125000"/>
              </a:lnSpc>
              <a:spcBef>
                <a:spcPts val="0"/>
              </a:spcBef>
              <a:spcAft>
                <a:spcPts val="267"/>
              </a:spcAft>
              <a:buClr>
                <a:srgbClr val="7A00E6"/>
              </a:buClr>
              <a:buSzTx/>
              <a:buFont typeface="Arial" panose="020B0604020202020204" pitchFamily="34" charset="0"/>
              <a:buChar char="•"/>
              <a:tabLst/>
              <a:defRPr/>
            </a:pP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9">
            <a:extLst>
              <a:ext uri="{FF2B5EF4-FFF2-40B4-BE49-F238E27FC236}">
                <a16:creationId xmlns:a16="http://schemas.microsoft.com/office/drawing/2014/main" id="{4D758C55-58C6-A556-6019-EB6DCD223644}"/>
              </a:ext>
            </a:extLst>
          </p:cNvPr>
          <p:cNvSpPr/>
          <p:nvPr/>
        </p:nvSpPr>
        <p:spPr>
          <a:xfrm>
            <a:off x="6528166" y="2433901"/>
            <a:ext cx="1258514" cy="680484"/>
          </a:xfrm>
          <a:prstGeom prst="roundRect">
            <a:avLst>
              <a:gd name="adj" fmla="val 12358"/>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267"/>
              </a:spcAft>
              <a:buClrTx/>
              <a:buSzTx/>
              <a:buFontTx/>
              <a:buNone/>
              <a:tabLst/>
              <a:defRPr/>
            </a:pPr>
            <a:r>
              <a:rPr kumimoji="0" lang="en-GB" sz="1200" b="1" i="0" u="none" strike="noStrike" kern="1200" cap="none" spc="0" normalizeH="0" baseline="0" noProof="0" dirty="0">
                <a:ln>
                  <a:noFill/>
                </a:ln>
                <a:solidFill>
                  <a:srgbClr val="23004C"/>
                </a:solidFill>
                <a:effectLst/>
                <a:uLnTx/>
                <a:uFillTx/>
                <a:latin typeface="Calibri" panose="020F0502020204030204"/>
                <a:ea typeface="+mn-ea"/>
                <a:cs typeface="+mn-cs"/>
              </a:rPr>
              <a:t>Randomization</a:t>
            </a:r>
          </a:p>
          <a:p>
            <a:pPr marL="0" marR="0" lvl="0" indent="0" algn="ctr" defTabSz="609585" rtl="0" eaLnBrk="1" fontAlgn="auto" latinLnBrk="0" hangingPunct="1">
              <a:lnSpc>
                <a:spcPct val="100000"/>
              </a:lnSpc>
              <a:spcBef>
                <a:spcPts val="0"/>
              </a:spcBef>
              <a:spcAft>
                <a:spcPts val="267"/>
              </a:spcAft>
              <a:buClrTx/>
              <a:buSzTx/>
              <a:buFontTx/>
              <a:buNone/>
              <a:tabLst/>
              <a:defRPr/>
            </a:pPr>
            <a:r>
              <a:rPr kumimoji="0" lang="en-GB" sz="1200" b="1" i="0" u="none" strike="noStrike" kern="1200" cap="none" spc="0" normalizeH="0" baseline="0" noProof="0" dirty="0">
                <a:ln>
                  <a:noFill/>
                </a:ln>
                <a:solidFill>
                  <a:srgbClr val="23004C"/>
                </a:solidFill>
                <a:effectLst/>
                <a:uLnTx/>
                <a:uFillTx/>
                <a:latin typeface="Calibri" panose="020F0502020204030204"/>
                <a:ea typeface="+mn-ea"/>
                <a:cs typeface="+mn-cs"/>
              </a:rPr>
              <a:t> 1:1</a:t>
            </a:r>
          </a:p>
        </p:txBody>
      </p:sp>
      <p:sp>
        <p:nvSpPr>
          <p:cNvPr id="17" name="TextBox 16">
            <a:extLst>
              <a:ext uri="{FF2B5EF4-FFF2-40B4-BE49-F238E27FC236}">
                <a16:creationId xmlns:a16="http://schemas.microsoft.com/office/drawing/2014/main" id="{37070108-8F23-6536-0E51-76298EA1568C}"/>
              </a:ext>
            </a:extLst>
          </p:cNvPr>
          <p:cNvSpPr txBox="1"/>
          <p:nvPr/>
        </p:nvSpPr>
        <p:spPr>
          <a:xfrm>
            <a:off x="6546042" y="3230567"/>
            <a:ext cx="1552843"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Stratification factors</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Histology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CEACAM5 expression</a:t>
            </a:r>
          </a:p>
        </p:txBody>
      </p:sp>
      <p:sp>
        <p:nvSpPr>
          <p:cNvPr id="18" name="Rectangle: Rounded Corners 36">
            <a:extLst>
              <a:ext uri="{FF2B5EF4-FFF2-40B4-BE49-F238E27FC236}">
                <a16:creationId xmlns:a16="http://schemas.microsoft.com/office/drawing/2014/main" id="{884E04A0-DB24-A0E8-F6CE-CF22DA52C3BC}"/>
              </a:ext>
            </a:extLst>
          </p:cNvPr>
          <p:cNvSpPr/>
          <p:nvPr/>
        </p:nvSpPr>
        <p:spPr>
          <a:xfrm>
            <a:off x="10758849" y="2909035"/>
            <a:ext cx="1258514" cy="1737780"/>
          </a:xfrm>
          <a:prstGeom prst="roundRect">
            <a:avLst>
              <a:gd name="adj" fmla="val 12358"/>
            </a:avLst>
          </a:prstGeom>
          <a:noFill/>
          <a:ln>
            <a:solidFill>
              <a:srgbClr val="521B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267"/>
              </a:spcAft>
              <a:buClrTx/>
              <a:buSzTx/>
              <a:buFontTx/>
              <a:buNone/>
              <a:tabLst/>
              <a:defRPr/>
            </a:pPr>
            <a:r>
              <a:rPr kumimoji="0" lang="en-GB" sz="1067" b="1" i="0" u="none" strike="noStrike" kern="1200" cap="none" spc="0" normalizeH="0" baseline="0" noProof="0" dirty="0">
                <a:ln>
                  <a:noFill/>
                </a:ln>
                <a:solidFill>
                  <a:srgbClr val="23004C"/>
                </a:solidFill>
                <a:effectLst/>
                <a:uLnTx/>
                <a:uFillTx/>
                <a:latin typeface="Calibri" panose="020F0502020204030204"/>
                <a:ea typeface="+mn-ea"/>
                <a:cs typeface="+mn-cs"/>
              </a:rPr>
              <a:t>Treatment until disease progression, unacceptable toxicity</a:t>
            </a:r>
          </a:p>
          <a:p>
            <a:pPr marL="0" marR="0" lvl="0" indent="0" algn="ctr" defTabSz="609585" rtl="0" eaLnBrk="1" fontAlgn="auto" latinLnBrk="0" hangingPunct="1">
              <a:lnSpc>
                <a:spcPct val="100000"/>
              </a:lnSpc>
              <a:spcBef>
                <a:spcPts val="0"/>
              </a:spcBef>
              <a:spcAft>
                <a:spcPts val="267"/>
              </a:spcAft>
              <a:buClrTx/>
              <a:buSzTx/>
              <a:buFontTx/>
              <a:buNone/>
              <a:tabLst/>
              <a:defRPr/>
            </a:pPr>
            <a:endParaRPr kumimoji="0" lang="en-GB" sz="1067" b="1" i="0" u="none" strike="noStrike" kern="1200" cap="none" spc="0" normalizeH="0" baseline="0" noProof="0" dirty="0">
              <a:ln>
                <a:noFill/>
              </a:ln>
              <a:solidFill>
                <a:srgbClr val="23004C"/>
              </a:solidFill>
              <a:effectLst/>
              <a:uLnTx/>
              <a:uFillTx/>
              <a:latin typeface="Calibri" panose="020F0502020204030204"/>
              <a:ea typeface="+mn-ea"/>
              <a:cs typeface="+mn-cs"/>
            </a:endParaRPr>
          </a:p>
          <a:p>
            <a:pPr marL="0" marR="0" lvl="0" indent="0" algn="ctr" defTabSz="609585" rtl="0" eaLnBrk="1" fontAlgn="auto" latinLnBrk="0" hangingPunct="1">
              <a:lnSpc>
                <a:spcPct val="100000"/>
              </a:lnSpc>
              <a:spcBef>
                <a:spcPts val="0"/>
              </a:spcBef>
              <a:spcAft>
                <a:spcPts val="267"/>
              </a:spcAft>
              <a:buClrTx/>
              <a:buSzTx/>
              <a:buFontTx/>
              <a:buNone/>
              <a:tabLst/>
              <a:defRPr/>
            </a:pPr>
            <a:r>
              <a:rPr kumimoji="0" lang="en-GB" sz="1067" b="1" i="0" u="none" strike="noStrike" kern="1200" cap="none" spc="0" normalizeH="0" baseline="0" noProof="0" dirty="0">
                <a:ln>
                  <a:noFill/>
                </a:ln>
                <a:solidFill>
                  <a:srgbClr val="23004C"/>
                </a:solidFill>
                <a:effectLst/>
                <a:uLnTx/>
                <a:uFillTx/>
                <a:latin typeface="Calibri" panose="020F0502020204030204"/>
                <a:ea typeface="+mn-ea"/>
                <a:cs typeface="+mn-cs"/>
              </a:rPr>
              <a:t>10 patient safety run in</a:t>
            </a:r>
          </a:p>
          <a:p>
            <a:pPr marL="0" marR="0" lvl="0" indent="0" algn="ctr" defTabSz="609585" rtl="0" eaLnBrk="1" fontAlgn="auto" latinLnBrk="0" hangingPunct="1">
              <a:lnSpc>
                <a:spcPct val="100000"/>
              </a:lnSpc>
              <a:spcBef>
                <a:spcPts val="0"/>
              </a:spcBef>
              <a:spcAft>
                <a:spcPts val="267"/>
              </a:spcAft>
              <a:buClrTx/>
              <a:buSzTx/>
              <a:buFontTx/>
              <a:buNone/>
              <a:tabLst/>
              <a:defRPr/>
            </a:pPr>
            <a:endParaRPr kumimoji="0" lang="en-GB" sz="1067" b="1" i="0" u="none" strike="noStrike" kern="1200" cap="none" spc="0" normalizeH="0" baseline="0" noProof="0" dirty="0">
              <a:ln>
                <a:noFill/>
              </a:ln>
              <a:solidFill>
                <a:srgbClr val="23004C"/>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E0089EF-D9C6-673E-D30C-A740C6383D66}"/>
              </a:ext>
            </a:extLst>
          </p:cNvPr>
          <p:cNvSpPr txBox="1"/>
          <p:nvPr/>
        </p:nvSpPr>
        <p:spPr>
          <a:xfrm>
            <a:off x="5282274" y="992353"/>
            <a:ext cx="6105832" cy="138499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Study Chairs: Judd (chair), Petty (co-chair)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Lead Group/Committee Chair: ECOG/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Brahmer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Study Champion Lead:  Leal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Stats: Redman, Minichiello,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DC: Highleyman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PMs: Laubach/Beeler </a:t>
            </a:r>
          </a:p>
        </p:txBody>
      </p:sp>
      <p:sp>
        <p:nvSpPr>
          <p:cNvPr id="20" name="TextBox 19"/>
          <p:cNvSpPr txBox="1"/>
          <p:nvPr/>
        </p:nvSpPr>
        <p:spPr>
          <a:xfrm>
            <a:off x="7528521" y="5253143"/>
            <a:ext cx="3751850"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Budget being looked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Pending DSC voting on new design</a:t>
            </a:r>
          </a:p>
        </p:txBody>
      </p:sp>
    </p:spTree>
    <p:extLst>
      <p:ext uri="{BB962C8B-B14F-4D97-AF65-F5344CB8AC3E}">
        <p14:creationId xmlns:p14="http://schemas.microsoft.com/office/powerpoint/2010/main" val="764603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descr="Figure">
            <a:extLst>
              <a:ext uri="{FF2B5EF4-FFF2-40B4-BE49-F238E27FC236}">
                <a16:creationId xmlns:a16="http://schemas.microsoft.com/office/drawing/2014/main" id="{EC912A1D-0172-E286-06EA-EB5EB71814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3" t="1083" r="2617" b="58111"/>
          <a:stretch/>
        </p:blipFill>
        <p:spPr bwMode="auto">
          <a:xfrm>
            <a:off x="1740023" y="1438183"/>
            <a:ext cx="4811697" cy="3817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ure">
            <a:extLst>
              <a:ext uri="{FF2B5EF4-FFF2-40B4-BE49-F238E27FC236}">
                <a16:creationId xmlns:a16="http://schemas.microsoft.com/office/drawing/2014/main" id="{BAD2D916-5149-5777-8277-2AED3F70F1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 t="94332" r="788" b="2230"/>
          <a:stretch/>
        </p:blipFill>
        <p:spPr bwMode="auto">
          <a:xfrm>
            <a:off x="2962282" y="6276513"/>
            <a:ext cx="8513686" cy="5454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F479E3F-8B10-50AE-2F4E-F2603A2D6BE5}"/>
              </a:ext>
            </a:extLst>
          </p:cNvPr>
          <p:cNvSpPr>
            <a:spLocks noGrp="1"/>
          </p:cNvSpPr>
          <p:nvPr>
            <p:ph type="title"/>
          </p:nvPr>
        </p:nvSpPr>
        <p:spPr>
          <a:xfrm>
            <a:off x="609600" y="36083"/>
            <a:ext cx="10546080" cy="1668430"/>
          </a:xfrm>
        </p:spPr>
        <p:txBody>
          <a:bodyPr/>
          <a:lstStyle/>
          <a:p>
            <a:r>
              <a:rPr lang="en-US" sz="3200" dirty="0">
                <a:solidFill>
                  <a:schemeClr val="tx1"/>
                </a:solidFill>
              </a:rPr>
              <a:t>Representativeness of patients enrolled in Lung-MAP</a:t>
            </a:r>
            <a:br>
              <a:rPr lang="en-US" sz="3200" dirty="0">
                <a:solidFill>
                  <a:schemeClr val="tx1"/>
                </a:solidFill>
              </a:rPr>
            </a:br>
            <a:br>
              <a:rPr lang="en-US" sz="3200" dirty="0">
                <a:solidFill>
                  <a:schemeClr val="tx1"/>
                </a:solidFill>
              </a:rPr>
            </a:br>
            <a:endParaRPr lang="en-US" sz="3200" dirty="0">
              <a:solidFill>
                <a:schemeClr val="tx1"/>
              </a:solidFill>
            </a:endParaRPr>
          </a:p>
        </p:txBody>
      </p:sp>
      <p:pic>
        <p:nvPicPr>
          <p:cNvPr id="6" name="Picture 2" descr="Figure">
            <a:extLst>
              <a:ext uri="{FF2B5EF4-FFF2-40B4-BE49-F238E27FC236}">
                <a16:creationId xmlns:a16="http://schemas.microsoft.com/office/drawing/2014/main" id="{8A1D10A6-0353-2AEA-7B0E-938F48130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5" t="40755" r="2227" b="6008"/>
          <a:stretch/>
        </p:blipFill>
        <p:spPr bwMode="auto">
          <a:xfrm>
            <a:off x="6664271" y="1104606"/>
            <a:ext cx="4811697" cy="4914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miling at the camera&#10;&#10;Description automatically generated with medium confidence">
            <a:extLst>
              <a:ext uri="{FF2B5EF4-FFF2-40B4-BE49-F238E27FC236}">
                <a16:creationId xmlns:a16="http://schemas.microsoft.com/office/drawing/2014/main" id="{640A706E-AD25-1C18-CD41-A613C251C0AF}"/>
              </a:ext>
            </a:extLst>
          </p:cNvPr>
          <p:cNvPicPr>
            <a:picLocks noChangeAspect="1"/>
          </p:cNvPicPr>
          <p:nvPr/>
        </p:nvPicPr>
        <p:blipFill rotWithShape="1">
          <a:blip r:embed="rId3">
            <a:extLst>
              <a:ext uri="{28A0092B-C50C-407E-A947-70E740481C1C}">
                <a14:useLocalDpi xmlns:a14="http://schemas.microsoft.com/office/drawing/2010/main" val="0"/>
              </a:ext>
            </a:extLst>
          </a:blip>
          <a:srcRect l="19644" r="32712"/>
          <a:stretch/>
        </p:blipFill>
        <p:spPr>
          <a:xfrm>
            <a:off x="256913" y="1303050"/>
            <a:ext cx="1293608" cy="1811008"/>
          </a:xfrm>
          <a:prstGeom prst="rect">
            <a:avLst/>
          </a:prstGeom>
        </p:spPr>
      </p:pic>
      <p:pic>
        <p:nvPicPr>
          <p:cNvPr id="8" name="Picture 2" descr="Mary Redman Ph.D.">
            <a:extLst>
              <a:ext uri="{FF2B5EF4-FFF2-40B4-BE49-F238E27FC236}">
                <a16:creationId xmlns:a16="http://schemas.microsoft.com/office/drawing/2014/main" id="{4D0A444C-06CA-67A5-85E6-3DBFC3863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13" y="3469426"/>
            <a:ext cx="1185567" cy="17862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E7309CE-0BB8-3938-C0FD-7C93EE524382}"/>
              </a:ext>
            </a:extLst>
          </p:cNvPr>
          <p:cNvSpPr txBox="1"/>
          <p:nvPr/>
        </p:nvSpPr>
        <p:spPr>
          <a:xfrm>
            <a:off x="199317" y="3114058"/>
            <a:ext cx="259080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err="1">
                <a:ln>
                  <a:noFill/>
                </a:ln>
                <a:solidFill>
                  <a:prstClr val="black"/>
                </a:solidFill>
                <a:effectLst/>
                <a:uLnTx/>
                <a:uFillTx/>
                <a:latin typeface="Calibri"/>
                <a:ea typeface="+mn-ea"/>
                <a:cs typeface="+mn-cs"/>
              </a:rPr>
              <a:t>Riha</a:t>
            </a:r>
            <a:r>
              <a:rPr kumimoji="0" lang="en-US" sz="1333" b="0" i="0" u="none" strike="noStrike" kern="1200" cap="none" spc="0" normalizeH="0" baseline="0" noProof="0" dirty="0">
                <a:ln>
                  <a:noFill/>
                </a:ln>
                <a:solidFill>
                  <a:prstClr val="black"/>
                </a:solidFill>
                <a:effectLst/>
                <a:uLnTx/>
                <a:uFillTx/>
                <a:latin typeface="Calibri"/>
                <a:ea typeface="+mn-ea"/>
                <a:cs typeface="+mn-cs"/>
              </a:rPr>
              <a:t> Vaidya, PhD</a:t>
            </a:r>
            <a:endParaRPr kumimoji="0" lang="en-US" sz="1867"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F91A120-FA94-EF72-3D62-C188309419A6}"/>
              </a:ext>
            </a:extLst>
          </p:cNvPr>
          <p:cNvSpPr txBox="1"/>
          <p:nvPr/>
        </p:nvSpPr>
        <p:spPr>
          <a:xfrm>
            <a:off x="199317" y="5271090"/>
            <a:ext cx="259080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Calibri"/>
                <a:ea typeface="+mn-ea"/>
                <a:cs typeface="+mn-cs"/>
              </a:rPr>
              <a:t>Mary Redman, PhD</a:t>
            </a:r>
            <a:endParaRPr kumimoji="0" lang="en-US" sz="1867"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35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EB8F-8111-414A-A5BB-A1F7A6C147E5}"/>
              </a:ext>
            </a:extLst>
          </p:cNvPr>
          <p:cNvSpPr>
            <a:spLocks noGrp="1"/>
          </p:cNvSpPr>
          <p:nvPr>
            <p:ph type="title"/>
          </p:nvPr>
        </p:nvSpPr>
        <p:spPr/>
        <p:txBody>
          <a:bodyPr>
            <a:normAutofit/>
          </a:bodyPr>
          <a:lstStyle/>
          <a:p>
            <a:r>
              <a:rPr lang="en-US" sz="2400" b="1" dirty="0">
                <a:latin typeface="+mn-lt"/>
              </a:rPr>
              <a:t>S1800E </a:t>
            </a:r>
            <a:r>
              <a:rPr kumimoji="0" lang="en-US" sz="2400" i="0" u="none" strike="noStrike" kern="1200" cap="none" spc="0" normalizeH="0" baseline="0" noProof="0" dirty="0">
                <a:ln>
                  <a:noFill/>
                </a:ln>
                <a:solidFill>
                  <a:srgbClr val="000000"/>
                </a:solidFill>
                <a:effectLst/>
                <a:uLnTx/>
                <a:uFillTx/>
                <a:latin typeface="+mn-lt"/>
                <a:cs typeface="Arial" panose="020B0604020202020204" pitchFamily="34" charset="0"/>
              </a:rPr>
              <a:t>A Randomized Phase III </a:t>
            </a:r>
            <a:r>
              <a:rPr lang="en-US" sz="2400" dirty="0">
                <a:solidFill>
                  <a:srgbClr val="000000"/>
                </a:solidFill>
                <a:latin typeface="+mn-lt"/>
                <a:cs typeface="Arial" panose="020B0604020202020204" pitchFamily="34" charset="0"/>
              </a:rPr>
              <a:t>Study</a:t>
            </a:r>
            <a:r>
              <a:rPr kumimoji="0" lang="en-US" sz="2400" i="0" u="none" strike="noStrike" kern="1200" cap="none" spc="0" normalizeH="0" baseline="0" noProof="0" dirty="0">
                <a:ln>
                  <a:noFill/>
                </a:ln>
                <a:solidFill>
                  <a:srgbClr val="000000"/>
                </a:solidFill>
                <a:effectLst/>
                <a:uLnTx/>
                <a:uFillTx/>
                <a:latin typeface="+mn-lt"/>
                <a:cs typeface="Arial" panose="020B0604020202020204" pitchFamily="34" charset="0"/>
              </a:rPr>
              <a:t> of Docetaxel and </a:t>
            </a:r>
            <a:r>
              <a:rPr kumimoji="0" lang="en-US" sz="2400" i="0" u="none" strike="noStrike" kern="1200" cap="none" spc="0" normalizeH="0" baseline="0" noProof="0" dirty="0" err="1">
                <a:ln>
                  <a:noFill/>
                </a:ln>
                <a:solidFill>
                  <a:srgbClr val="000000"/>
                </a:solidFill>
                <a:effectLst/>
                <a:uLnTx/>
                <a:uFillTx/>
                <a:latin typeface="+mn-lt"/>
                <a:cs typeface="Arial" panose="020B0604020202020204" pitchFamily="34" charset="0"/>
              </a:rPr>
              <a:t>Ramucirumab</a:t>
            </a:r>
            <a:r>
              <a:rPr kumimoji="0" lang="en-US" sz="2400" i="0" u="none" strike="noStrike" kern="1200" cap="none" spc="0" normalizeH="0" baseline="0" noProof="0" dirty="0">
                <a:ln>
                  <a:noFill/>
                </a:ln>
                <a:solidFill>
                  <a:srgbClr val="000000"/>
                </a:solidFill>
                <a:effectLst/>
                <a:uLnTx/>
                <a:uFillTx/>
                <a:latin typeface="+mn-lt"/>
                <a:cs typeface="Arial" panose="020B0604020202020204" pitchFamily="34" charset="0"/>
              </a:rPr>
              <a:t> with or without</a:t>
            </a:r>
            <a:r>
              <a:rPr kumimoji="0" lang="en-US" sz="2400" i="0" u="none" strike="noStrike" kern="1200" cap="none" spc="0" normalizeH="0" noProof="0" dirty="0">
                <a:ln>
                  <a:noFill/>
                </a:ln>
                <a:solidFill>
                  <a:srgbClr val="000000"/>
                </a:solidFill>
                <a:effectLst/>
                <a:uLnTx/>
                <a:uFillTx/>
                <a:latin typeface="+mn-lt"/>
                <a:cs typeface="Arial" panose="020B0604020202020204" pitchFamily="34" charset="0"/>
              </a:rPr>
              <a:t> </a:t>
            </a:r>
            <a:r>
              <a:rPr lang="en-US" sz="2400" i="0" u="none" strike="noStrike" baseline="0" dirty="0" err="1">
                <a:solidFill>
                  <a:srgbClr val="000000"/>
                </a:solidFill>
                <a:latin typeface="+mn-lt"/>
                <a:cs typeface="Arial" panose="020B0604020202020204" pitchFamily="34" charset="0"/>
              </a:rPr>
              <a:t>Cemiplimab</a:t>
            </a:r>
            <a:r>
              <a:rPr lang="en-US" sz="2400" i="0" u="none" strike="noStrike" baseline="0">
                <a:solidFill>
                  <a:srgbClr val="000000"/>
                </a:solidFill>
                <a:latin typeface="+mn-lt"/>
                <a:cs typeface="Arial" panose="020B0604020202020204" pitchFamily="34" charset="0"/>
              </a:rPr>
              <a:t> for </a:t>
            </a:r>
            <a:r>
              <a:rPr lang="en-US" sz="2400" i="0" u="none" strike="noStrike" baseline="0" dirty="0">
                <a:solidFill>
                  <a:srgbClr val="000000"/>
                </a:solidFill>
                <a:latin typeface="+mn-lt"/>
                <a:cs typeface="Arial" panose="020B0604020202020204" pitchFamily="34" charset="0"/>
              </a:rPr>
              <a:t>Participants Previously Treated with Platinum-based Chemotherapy and Immunotherapy for Stage IV or Recurrent Non-Small Cell Lung Cancer </a:t>
            </a:r>
            <a:r>
              <a:rPr lang="en-US" sz="2400" dirty="0">
                <a:effectLst/>
                <a:latin typeface="+mn-lt"/>
                <a:ea typeface="Times New Roman" panose="02020603050405020304" pitchFamily="18" charset="0"/>
                <a:cs typeface="Arial" panose="020B0604020202020204" pitchFamily="34" charset="0"/>
              </a:rPr>
              <a:t>(Lung-MAP Non-Match Sub-Study)</a:t>
            </a:r>
            <a:endParaRPr lang="en-US" sz="2400" dirty="0">
              <a:latin typeface="+mn-lt"/>
            </a:endParaRPr>
          </a:p>
        </p:txBody>
      </p:sp>
      <p:sp>
        <p:nvSpPr>
          <p:cNvPr id="4" name="Slide Number Placeholder 3">
            <a:extLst>
              <a:ext uri="{FF2B5EF4-FFF2-40B4-BE49-F238E27FC236}">
                <a16:creationId xmlns:a16="http://schemas.microsoft.com/office/drawing/2014/main" id="{09294ACA-E316-4C36-89DE-067194080D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FCDD78F-A2FA-4765-81BD-41A7D873BB82}"/>
              </a:ext>
            </a:extLst>
          </p:cNvPr>
          <p:cNvSpPr txBox="1"/>
          <p:nvPr/>
        </p:nvSpPr>
        <p:spPr>
          <a:xfrm>
            <a:off x="8091615" y="5920428"/>
            <a:ext cx="410038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10 Participant Safety Run-In for Arm B</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8624E1FA-7D2C-448E-8EFD-35D5B5C0DF02}"/>
              </a:ext>
            </a:extLst>
          </p:cNvPr>
          <p:cNvSpPr/>
          <p:nvPr/>
        </p:nvSpPr>
        <p:spPr bwMode="auto">
          <a:xfrm>
            <a:off x="218280" y="3849531"/>
            <a:ext cx="2215985" cy="736849"/>
          </a:xfrm>
          <a:prstGeom prst="roundRect">
            <a:avLst/>
          </a:prstGeom>
          <a:solidFill>
            <a:srgbClr val="4F8DF3"/>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Registration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Screening Study </a:t>
            </a:r>
          </a:p>
        </p:txBody>
      </p:sp>
      <p:sp>
        <p:nvSpPr>
          <p:cNvPr id="7" name="Rectangle: Rounded Corners 6">
            <a:extLst>
              <a:ext uri="{FF2B5EF4-FFF2-40B4-BE49-F238E27FC236}">
                <a16:creationId xmlns:a16="http://schemas.microsoft.com/office/drawing/2014/main" id="{A630A160-5057-445F-BC6F-0DC254C7E9F6}"/>
              </a:ext>
            </a:extLst>
          </p:cNvPr>
          <p:cNvSpPr/>
          <p:nvPr/>
        </p:nvSpPr>
        <p:spPr bwMode="auto">
          <a:xfrm>
            <a:off x="2792253" y="3849531"/>
            <a:ext cx="2426133" cy="996785"/>
          </a:xfrm>
          <a:prstGeom prst="roundRect">
            <a:avLst/>
          </a:prstGeom>
          <a:solidFill>
            <a:srgbClr val="FFC00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Screening Study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determine sub-study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a:ea typeface="+mn-ea"/>
                <a:cs typeface="+mn-cs"/>
              </a:rPr>
              <a:t>assignment </a:t>
            </a:r>
          </a:p>
        </p:txBody>
      </p:sp>
      <p:sp>
        <p:nvSpPr>
          <p:cNvPr id="8" name="Oval 7">
            <a:extLst>
              <a:ext uri="{FF2B5EF4-FFF2-40B4-BE49-F238E27FC236}">
                <a16:creationId xmlns:a16="http://schemas.microsoft.com/office/drawing/2014/main" id="{B5F200A4-7D71-45F6-87A2-3D61B9EFF215}"/>
              </a:ext>
            </a:extLst>
          </p:cNvPr>
          <p:cNvSpPr/>
          <p:nvPr/>
        </p:nvSpPr>
        <p:spPr>
          <a:xfrm>
            <a:off x="5616917" y="3834693"/>
            <a:ext cx="2581151" cy="845820"/>
          </a:xfrm>
          <a:prstGeom prst="ellipse">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Randomization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1:1 </a:t>
            </a:r>
          </a:p>
        </p:txBody>
      </p:sp>
      <p:sp>
        <p:nvSpPr>
          <p:cNvPr id="9" name="Rectangle: Rounded Corners 8">
            <a:extLst>
              <a:ext uri="{FF2B5EF4-FFF2-40B4-BE49-F238E27FC236}">
                <a16:creationId xmlns:a16="http://schemas.microsoft.com/office/drawing/2014/main" id="{D6FC095C-02AE-48DB-A1F4-8D9CDF40BA86}"/>
              </a:ext>
            </a:extLst>
          </p:cNvPr>
          <p:cNvSpPr/>
          <p:nvPr/>
        </p:nvSpPr>
        <p:spPr bwMode="auto">
          <a:xfrm>
            <a:off x="8493347" y="3184264"/>
            <a:ext cx="3302926" cy="1044734"/>
          </a:xfrm>
          <a:prstGeom prst="roundRect">
            <a:avLst/>
          </a:prstGeom>
          <a:solidFill>
            <a:srgbClr val="92D05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ARM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Standard of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Docetaxel + Ramucirumab</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53BCE746-72B1-49F2-AACD-20ED5F9DA0A2}"/>
              </a:ext>
            </a:extLst>
          </p:cNvPr>
          <p:cNvSpPr/>
          <p:nvPr/>
        </p:nvSpPr>
        <p:spPr bwMode="auto">
          <a:xfrm>
            <a:off x="8516569" y="4586380"/>
            <a:ext cx="3302926" cy="1299832"/>
          </a:xfrm>
          <a:prstGeom prst="roundRect">
            <a:avLst/>
          </a:prstGeom>
          <a:solidFill>
            <a:srgbClr val="5AC6F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ARM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Cemiplimab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Docetaxel + Ramucirumab</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BC365FE-06AF-43DC-A742-56C52EF8495A}"/>
              </a:ext>
            </a:extLst>
          </p:cNvPr>
          <p:cNvSpPr txBox="1"/>
          <p:nvPr/>
        </p:nvSpPr>
        <p:spPr>
          <a:xfrm>
            <a:off x="269573" y="5111515"/>
            <a:ext cx="289546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 = max 378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For 340 Eligible Participants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Primary objective: 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3845760A-7F69-4490-A1F6-A59EC013940C}"/>
              </a:ext>
            </a:extLst>
          </p:cNvPr>
          <p:cNvCxnSpPr>
            <a:cxnSpLocks/>
          </p:cNvCxnSpPr>
          <p:nvPr/>
        </p:nvCxnSpPr>
        <p:spPr>
          <a:xfrm>
            <a:off x="2434265" y="4237741"/>
            <a:ext cx="35798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849A9583-8C51-4DFB-AF8C-4C3257FA517F}"/>
              </a:ext>
            </a:extLst>
          </p:cNvPr>
          <p:cNvCxnSpPr>
            <a:cxnSpLocks/>
            <a:endCxn id="8" idx="2"/>
          </p:cNvCxnSpPr>
          <p:nvPr/>
        </p:nvCxnSpPr>
        <p:spPr>
          <a:xfrm>
            <a:off x="5218386" y="4257603"/>
            <a:ext cx="39853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7FA7820C-64B6-47BA-B0A2-EC08581421DC}"/>
              </a:ext>
            </a:extLst>
          </p:cNvPr>
          <p:cNvCxnSpPr>
            <a:cxnSpLocks/>
            <a:stCxn id="8" idx="7"/>
          </p:cNvCxnSpPr>
          <p:nvPr/>
        </p:nvCxnSpPr>
        <p:spPr>
          <a:xfrm flipV="1">
            <a:off x="7820067" y="3834693"/>
            <a:ext cx="673280" cy="1238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F4A09A56-D897-4B59-B1F7-271A354483D5}"/>
              </a:ext>
            </a:extLst>
          </p:cNvPr>
          <p:cNvCxnSpPr>
            <a:cxnSpLocks/>
            <a:stCxn id="8" idx="5"/>
          </p:cNvCxnSpPr>
          <p:nvPr/>
        </p:nvCxnSpPr>
        <p:spPr>
          <a:xfrm>
            <a:off x="7820067" y="4556645"/>
            <a:ext cx="696502" cy="2896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4B3D3622-BED5-64E0-CC60-728C9203B5E7}"/>
              </a:ext>
            </a:extLst>
          </p:cNvPr>
          <p:cNvSpPr txBox="1"/>
          <p:nvPr/>
        </p:nvSpPr>
        <p:spPr>
          <a:xfrm>
            <a:off x="5045338" y="1514921"/>
            <a:ext cx="6110342" cy="138499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Study Chairs: Waqar (chair), Li (co-chair)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Lead Group/Committee Chair: SWOG/Gray</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Study Champion Lead: Gandara</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Stats: Redman, Minichiello</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DC: Highleyman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PM: Biddle </a:t>
            </a:r>
          </a:p>
        </p:txBody>
      </p:sp>
      <p:sp>
        <p:nvSpPr>
          <p:cNvPr id="3" name="TextBox 2"/>
          <p:cNvSpPr txBox="1"/>
          <p:nvPr/>
        </p:nvSpPr>
        <p:spPr>
          <a:xfrm>
            <a:off x="1263535" y="2078182"/>
            <a:ext cx="3391592" cy="92333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DSC approved 4/1/22, redesign to phase 3, submitted to CTEP 9/21/23</a:t>
            </a:r>
          </a:p>
        </p:txBody>
      </p:sp>
    </p:spTree>
    <p:extLst>
      <p:ext uri="{BB962C8B-B14F-4D97-AF65-F5344CB8AC3E}">
        <p14:creationId xmlns:p14="http://schemas.microsoft.com/office/powerpoint/2010/main" val="14366852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a:xfrm>
            <a:off x="982980" y="1439758"/>
            <a:ext cx="10058400" cy="3566160"/>
          </a:xfrm>
        </p:spPr>
        <p:txBody>
          <a:bodyPr>
            <a:normAutofit/>
          </a:bodyPr>
          <a:lstStyle/>
          <a:p>
            <a:r>
              <a:rPr lang="en-US" sz="8000" dirty="0"/>
              <a:t>Closing Announcements &amp; General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a:xfrm>
            <a:off x="1066800" y="4925187"/>
            <a:ext cx="10058400" cy="1143000"/>
          </a:xfrm>
        </p:spPr>
        <p:txBody>
          <a:bodyPr>
            <a:normAutofit/>
          </a:bodyPr>
          <a:lstStyle/>
          <a:p>
            <a:r>
              <a:rPr lang="en-US" dirty="0"/>
              <a:t>Hossein Borghaei</a:t>
            </a:r>
            <a:r>
              <a:rPr lang="en-US" sz="2400" dirty="0"/>
              <a:t>, MS, DO, </a:t>
            </a:r>
            <a:r>
              <a:rPr lang="en-US" sz="2400" dirty="0" err="1"/>
              <a:t>LunGMAP</a:t>
            </a:r>
            <a:r>
              <a:rPr lang="en-US" sz="2400" dirty="0"/>
              <a:t> Chair</a:t>
            </a:r>
          </a:p>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7445829" y="377489"/>
            <a:ext cx="3984648" cy="233713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Virtual attendees</a:t>
            </a:r>
            <a:r>
              <a:rPr lang="en-US" sz="2000" dirty="0">
                <a:solidFill>
                  <a:schemeClr val="tx1"/>
                </a:solidFill>
              </a:rPr>
              <a:t>–</a:t>
            </a:r>
            <a:endParaRPr kumimoji="0" lang="en-US" sz="2000" b="0" i="0" u="none" strike="noStrike" kern="1200" cap="none" spc="0" normalizeH="0" baseline="0" noProof="0" dirty="0">
              <a:ln>
                <a:noFill/>
              </a:ln>
              <a:solidFill>
                <a:schemeClr val="tx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Place your questions in the chat box and a team member will read it out loud for the study team to answer.</a:t>
            </a:r>
          </a:p>
        </p:txBody>
      </p:sp>
    </p:spTree>
    <p:extLst>
      <p:ext uri="{BB962C8B-B14F-4D97-AF65-F5344CB8AC3E}">
        <p14:creationId xmlns:p14="http://schemas.microsoft.com/office/powerpoint/2010/main" val="10318381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a:xfrm>
            <a:off x="599090" y="1845734"/>
            <a:ext cx="5183700" cy="4023360"/>
          </a:xfrm>
        </p:spPr>
        <p:txBody>
          <a:bodyPr>
            <a:normAutofit fontScale="77500" lnSpcReduction="20000"/>
          </a:bodyPr>
          <a:lstStyle/>
          <a:p>
            <a:pPr marL="0" indent="0">
              <a:buNone/>
            </a:pPr>
            <a:r>
              <a:rPr lang="en-US" sz="3100" dirty="0"/>
              <a:t>Site Coordinators Committee</a:t>
            </a:r>
          </a:p>
          <a:p>
            <a:pPr marL="0" lvl="1" indent="0">
              <a:lnSpc>
                <a:spcPct val="100000"/>
              </a:lnSpc>
              <a:spcBef>
                <a:spcPts val="1200"/>
              </a:spcBef>
              <a:spcAft>
                <a:spcPts val="200"/>
              </a:spcAft>
              <a:buSzPct val="100000"/>
              <a:buNone/>
            </a:pPr>
            <a:r>
              <a:rPr lang="en-US" sz="2600" dirty="0">
                <a:solidFill>
                  <a:srgbClr val="0070C0"/>
                </a:solidFill>
                <a:hlinkClick r:id="rId3">
                  <a:extLst>
                    <a:ext uri="{A12FA001-AC4F-418D-AE19-62706E023703}">
                      <ahyp:hlinkClr xmlns:ahyp="http://schemas.microsoft.com/office/drawing/2018/hyperlinkcolor" val="tx"/>
                    </a:ext>
                  </a:extLst>
                </a:hlinkClick>
              </a:rPr>
              <a:t>LUNGMAPSCC@crab.org</a:t>
            </a:r>
            <a:r>
              <a:rPr lang="en-US" sz="2600" dirty="0">
                <a:solidFill>
                  <a:srgbClr val="0070C0"/>
                </a:solidFill>
              </a:rPr>
              <a:t> </a:t>
            </a:r>
          </a:p>
          <a:p>
            <a:pPr marL="0" indent="0">
              <a:buNone/>
            </a:pPr>
            <a:r>
              <a:rPr lang="en-US" sz="3100" dirty="0"/>
              <a:t>Protocol &amp; Regulatory Questions</a:t>
            </a:r>
          </a:p>
          <a:p>
            <a:pPr marL="0" indent="0">
              <a:buNone/>
            </a:pPr>
            <a:r>
              <a:rPr lang="en-US" sz="2600" dirty="0">
                <a:solidFill>
                  <a:srgbClr val="0070C0"/>
                </a:solidFill>
                <a:hlinkClick r:id="rId4">
                  <a:extLst>
                    <a:ext uri="{A12FA001-AC4F-418D-AE19-62706E023703}">
                      <ahyp:hlinkClr xmlns:ahyp="http://schemas.microsoft.com/office/drawing/2018/hyperlinkcolor" val="tx"/>
                    </a:ext>
                  </a:extLst>
                </a:hlinkClick>
              </a:rPr>
              <a:t>jbeeler@swog.org</a:t>
            </a:r>
            <a:r>
              <a:rPr lang="en-US" sz="2600" dirty="0">
                <a:solidFill>
                  <a:srgbClr val="0070C0"/>
                </a:solidFill>
              </a:rPr>
              <a:t> </a:t>
            </a:r>
            <a:r>
              <a:rPr lang="en-US" sz="2600" dirty="0"/>
              <a:t>or</a:t>
            </a:r>
          </a:p>
          <a:p>
            <a:pPr marL="0" lvl="1" indent="0">
              <a:spcBef>
                <a:spcPts val="1200"/>
              </a:spcBef>
              <a:spcAft>
                <a:spcPts val="200"/>
              </a:spcAft>
              <a:buSzPct val="100000"/>
              <a:buNone/>
            </a:pPr>
            <a:r>
              <a:rPr lang="en-US" sz="2600" dirty="0">
                <a:solidFill>
                  <a:srgbClr val="0070C0"/>
                </a:solidFill>
                <a:hlinkClick r:id="rId5">
                  <a:extLst>
                    <a:ext uri="{A12FA001-AC4F-418D-AE19-62706E023703}">
                      <ahyp:hlinkClr xmlns:ahyp="http://schemas.microsoft.com/office/drawing/2018/hyperlinkcolor" val="tx"/>
                    </a:ext>
                  </a:extLst>
                </a:hlinkClick>
              </a:rPr>
              <a:t>lsmith@swog.org</a:t>
            </a:r>
            <a:r>
              <a:rPr lang="en-US" sz="2600" dirty="0">
                <a:solidFill>
                  <a:srgbClr val="0070C0"/>
                </a:solidFill>
              </a:rPr>
              <a:t> </a:t>
            </a:r>
          </a:p>
          <a:p>
            <a:pPr marL="0" lvl="1" indent="0">
              <a:lnSpc>
                <a:spcPct val="100000"/>
              </a:lnSpc>
              <a:spcBef>
                <a:spcPts val="1200"/>
              </a:spcBef>
              <a:spcAft>
                <a:spcPts val="200"/>
              </a:spcAft>
              <a:buSzPct val="100000"/>
              <a:buNone/>
            </a:pPr>
            <a:r>
              <a:rPr lang="en-US" sz="3100" dirty="0"/>
              <a:t>Eligibility &amp; Data Submission Questions</a:t>
            </a:r>
          </a:p>
          <a:p>
            <a:pPr marL="0" lvl="1" indent="0">
              <a:spcBef>
                <a:spcPts val="1200"/>
              </a:spcBef>
              <a:spcAft>
                <a:spcPts val="200"/>
              </a:spcAft>
              <a:buSzPct val="100000"/>
              <a:buNone/>
            </a:pPr>
            <a:r>
              <a:rPr lang="en-US" sz="26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2600" dirty="0">
              <a:solidFill>
                <a:srgbClr val="0070C0"/>
              </a:solidFill>
            </a:endParaRPr>
          </a:p>
          <a:p>
            <a:pPr marL="0" lvl="1" indent="0">
              <a:spcBef>
                <a:spcPts val="1200"/>
              </a:spcBef>
              <a:spcAft>
                <a:spcPts val="200"/>
              </a:spcAft>
              <a:buSzPct val="100000"/>
              <a:buNone/>
            </a:pPr>
            <a:r>
              <a:rPr lang="en-US" sz="3100" dirty="0"/>
              <a:t>Funding Questions</a:t>
            </a:r>
          </a:p>
          <a:p>
            <a:pPr marL="0" lvl="1" indent="0">
              <a:lnSpc>
                <a:spcPct val="100000"/>
              </a:lnSpc>
              <a:spcBef>
                <a:spcPts val="1200"/>
              </a:spcBef>
              <a:spcAft>
                <a:spcPts val="200"/>
              </a:spcAft>
              <a:buSzPct val="100000"/>
              <a:buNone/>
            </a:pPr>
            <a:r>
              <a:rPr lang="en-US" sz="2600" dirty="0">
                <a:solidFill>
                  <a:srgbClr val="0070C0"/>
                </a:solidFill>
                <a:hlinkClick r:id="rId7">
                  <a:extLst>
                    <a:ext uri="{A12FA001-AC4F-418D-AE19-62706E023703}">
                      <ahyp:hlinkClr xmlns:ahyp="http://schemas.microsoft.com/office/drawing/2018/hyperlinkcolor" val="tx"/>
                    </a:ext>
                  </a:extLst>
                </a:hlinkClick>
              </a:rPr>
              <a:t>Funding@swog.org</a:t>
            </a:r>
            <a:endParaRPr lang="en-US" sz="2600" dirty="0">
              <a:solidFill>
                <a:srgbClr val="0070C0"/>
              </a:solidFill>
            </a:endParaRPr>
          </a:p>
          <a:p>
            <a:pPr marL="182880" lvl="2" indent="0">
              <a:spcBef>
                <a:spcPts val="1200"/>
              </a:spcBef>
              <a:spcAft>
                <a:spcPts val="200"/>
              </a:spcAft>
              <a:buSzPct val="100000"/>
              <a:buNone/>
            </a:pP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a:xfrm>
            <a:off x="5885793" y="1845734"/>
            <a:ext cx="5269887" cy="4382255"/>
          </a:xfrm>
        </p:spPr>
        <p:txBody>
          <a:bodyPr>
            <a:normAutofit fontScale="77500" lnSpcReduction="20000"/>
          </a:bodyPr>
          <a:lstStyle/>
          <a:p>
            <a:pPr marL="0" lvl="1" indent="0">
              <a:spcBef>
                <a:spcPts val="1200"/>
              </a:spcBef>
              <a:spcAft>
                <a:spcPts val="200"/>
              </a:spcAft>
              <a:buSzPct val="100000"/>
              <a:buNone/>
            </a:pPr>
            <a:r>
              <a:rPr lang="en-US" sz="3100" dirty="0"/>
              <a:t>General Medical Questions</a:t>
            </a:r>
          </a:p>
          <a:p>
            <a:pPr marL="0" lvl="1" indent="0">
              <a:lnSpc>
                <a:spcPct val="100000"/>
              </a:lnSpc>
              <a:spcBef>
                <a:spcPts val="1200"/>
              </a:spcBef>
              <a:spcAft>
                <a:spcPts val="200"/>
              </a:spcAft>
              <a:buSzPct val="100000"/>
              <a:buNone/>
            </a:pPr>
            <a:r>
              <a:rPr lang="en-US" sz="2600" dirty="0">
                <a:solidFill>
                  <a:srgbClr val="0070C0"/>
                </a:solidFill>
                <a:hlinkClick r:id="rId8">
                  <a:extLst>
                    <a:ext uri="{A12FA001-AC4F-418D-AE19-62706E023703}">
                      <ahyp:hlinkClr xmlns:ahyp="http://schemas.microsoft.com/office/drawing/2018/hyperlinkcolor" val="tx"/>
                    </a:ext>
                  </a:extLst>
                </a:hlinkClick>
              </a:rPr>
              <a:t>LUNGMAP@swog.org</a:t>
            </a:r>
            <a:endParaRPr lang="en-US" sz="2600" dirty="0">
              <a:solidFill>
                <a:srgbClr val="0070C0"/>
              </a:solidFill>
            </a:endParaRPr>
          </a:p>
          <a:p>
            <a:pPr marL="0" lvl="1" indent="0">
              <a:spcBef>
                <a:spcPts val="1200"/>
              </a:spcBef>
              <a:spcAft>
                <a:spcPts val="200"/>
              </a:spcAft>
              <a:buSzPct val="100000"/>
              <a:buNone/>
            </a:pPr>
            <a:r>
              <a:rPr lang="en-US" sz="3100" dirty="0"/>
              <a:t>S1900E Medical Questions</a:t>
            </a:r>
          </a:p>
          <a:p>
            <a:pPr marL="0" lvl="1" indent="0">
              <a:lnSpc>
                <a:spcPct val="100000"/>
              </a:lnSpc>
              <a:spcBef>
                <a:spcPts val="1200"/>
              </a:spcBef>
              <a:spcAft>
                <a:spcPts val="200"/>
              </a:spcAft>
              <a:buSzPct val="100000"/>
              <a:buNone/>
            </a:pPr>
            <a:r>
              <a:rPr lang="en-US" sz="2600" dirty="0">
                <a:solidFill>
                  <a:srgbClr val="0070C0"/>
                </a:solidFill>
                <a:hlinkClick r:id="rId9">
                  <a:extLst>
                    <a:ext uri="{A12FA001-AC4F-418D-AE19-62706E023703}">
                      <ahyp:hlinkClr xmlns:ahyp="http://schemas.microsoft.com/office/drawing/2018/hyperlinkcolor" val="tx"/>
                    </a:ext>
                  </a:extLst>
                </a:hlinkClick>
              </a:rPr>
              <a:t>S1900EMedicalQuery@swog.org</a:t>
            </a:r>
            <a:r>
              <a:rPr lang="en-US" sz="2600" dirty="0">
                <a:solidFill>
                  <a:srgbClr val="0070C0"/>
                </a:solidFill>
              </a:rPr>
              <a:t> </a:t>
            </a:r>
          </a:p>
          <a:p>
            <a:pPr marL="0" lvl="1" indent="0">
              <a:spcBef>
                <a:spcPts val="1200"/>
              </a:spcBef>
              <a:spcAft>
                <a:spcPts val="200"/>
              </a:spcAft>
              <a:buSzPct val="100000"/>
              <a:buNone/>
            </a:pPr>
            <a:r>
              <a:rPr lang="en-US" sz="3100" dirty="0"/>
              <a:t>S1900G Medical Questions</a:t>
            </a:r>
          </a:p>
          <a:p>
            <a:pPr marL="0" lvl="1" indent="0">
              <a:lnSpc>
                <a:spcPct val="100000"/>
              </a:lnSpc>
              <a:spcBef>
                <a:spcPts val="1200"/>
              </a:spcBef>
              <a:spcAft>
                <a:spcPts val="200"/>
              </a:spcAft>
              <a:buSzPct val="100000"/>
              <a:buNone/>
            </a:pPr>
            <a:r>
              <a:rPr lang="en-US" sz="2600" dirty="0">
                <a:solidFill>
                  <a:srgbClr val="0070C0"/>
                </a:solidFill>
                <a:hlinkClick r:id="rId10">
                  <a:extLst>
                    <a:ext uri="{A12FA001-AC4F-418D-AE19-62706E023703}">
                      <ahyp:hlinkClr xmlns:ahyp="http://schemas.microsoft.com/office/drawing/2018/hyperlinkcolor" val="tx"/>
                    </a:ext>
                  </a:extLst>
                </a:hlinkClick>
              </a:rPr>
              <a:t>S1900GMedicalQuery@swog.org</a:t>
            </a:r>
            <a:r>
              <a:rPr lang="en-US" sz="2600" dirty="0">
                <a:solidFill>
                  <a:srgbClr val="0070C0"/>
                </a:solidFill>
              </a:rPr>
              <a:t> </a:t>
            </a:r>
          </a:p>
          <a:p>
            <a:pPr marL="0" indent="0">
              <a:buNone/>
            </a:pPr>
            <a:r>
              <a:rPr lang="en-US" sz="3100" dirty="0"/>
              <a:t>Accrual Enhancement Committee</a:t>
            </a:r>
          </a:p>
          <a:p>
            <a:pPr marL="0" indent="0">
              <a:buNone/>
            </a:pPr>
            <a:r>
              <a:rPr lang="en-US" sz="2600" dirty="0">
                <a:solidFill>
                  <a:srgbClr val="0070C0"/>
                </a:solidFill>
                <a:hlinkClick r:id="rId11">
                  <a:extLst>
                    <a:ext uri="{A12FA001-AC4F-418D-AE19-62706E023703}">
                      <ahyp:hlinkClr xmlns:ahyp="http://schemas.microsoft.com/office/drawing/2018/hyperlinkcolor" val="tx"/>
                    </a:ext>
                  </a:extLst>
                </a:hlinkClick>
              </a:rPr>
              <a:t>lungmapAEC@swog.org </a:t>
            </a:r>
            <a:endParaRPr lang="en-US" sz="2600" dirty="0">
              <a:solidFill>
                <a:srgbClr val="0070C0"/>
              </a:solidFill>
            </a:endParaRPr>
          </a:p>
          <a:p>
            <a:pPr marL="0" indent="0">
              <a:buNone/>
            </a:pPr>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2">
            <a:clrChange>
              <a:clrFrom>
                <a:srgbClr val="FEFEFE"/>
              </a:clrFrom>
              <a:clrTo>
                <a:srgbClr val="FEFEFE">
                  <a:alpha val="0"/>
                </a:srgbClr>
              </a:clrTo>
            </a:clrChange>
          </a:blip>
          <a:srcRect l="23100" t="36717" r="66690" b="21807"/>
          <a:stretch/>
        </p:blipFill>
        <p:spPr>
          <a:xfrm>
            <a:off x="9816369" y="4506624"/>
            <a:ext cx="1843538" cy="1721366"/>
          </a:xfrm>
          <a:prstGeom prst="rect">
            <a:avLst/>
          </a:prstGeom>
        </p:spPr>
      </p:pic>
    </p:spTree>
    <p:extLst>
      <p:ext uri="{BB962C8B-B14F-4D97-AF65-F5344CB8AC3E}">
        <p14:creationId xmlns:p14="http://schemas.microsoft.com/office/powerpoint/2010/main" val="22759426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5A3583-5200-4B74-8DD4-E01232B0C2B7}"/>
              </a:ext>
            </a:extLst>
          </p:cNvPr>
          <p:cNvSpPr>
            <a:spLocks noGrp="1"/>
          </p:cNvSpPr>
          <p:nvPr>
            <p:ph type="title"/>
          </p:nvPr>
        </p:nvSpPr>
        <p:spPr/>
        <p:txBody>
          <a:bodyPr/>
          <a:lstStyle/>
          <a:p>
            <a:r>
              <a:rPr lang="en-US" dirty="0"/>
              <a:t>Acknowledgements</a:t>
            </a:r>
          </a:p>
        </p:txBody>
      </p:sp>
      <p:sp>
        <p:nvSpPr>
          <p:cNvPr id="6" name="Text Placeholder 5">
            <a:extLst>
              <a:ext uri="{FF2B5EF4-FFF2-40B4-BE49-F238E27FC236}">
                <a16:creationId xmlns:a16="http://schemas.microsoft.com/office/drawing/2014/main" id="{FC06BFCE-BFCA-4865-9B6C-6850136B605A}"/>
              </a:ext>
            </a:extLst>
          </p:cNvPr>
          <p:cNvSpPr>
            <a:spLocks noGrp="1"/>
          </p:cNvSpPr>
          <p:nvPr>
            <p:ph type="body" idx="1"/>
          </p:nvPr>
        </p:nvSpPr>
        <p:spPr>
          <a:xfrm>
            <a:off x="666356" y="1846052"/>
            <a:ext cx="10489324" cy="736282"/>
          </a:xfrm>
        </p:spPr>
        <p:txBody>
          <a:bodyPr>
            <a:normAutofit/>
          </a:bodyPr>
          <a:lstStyle/>
          <a:p>
            <a:pPr algn="ctr"/>
            <a:r>
              <a:rPr lang="en-US" sz="3200" b="1" cap="none" dirty="0">
                <a:solidFill>
                  <a:schemeClr val="tx1">
                    <a:lumMod val="75000"/>
                    <a:lumOff val="25000"/>
                  </a:schemeClr>
                </a:solidFill>
                <a:latin typeface="Bradley Hand ITC" panose="03070402050302030203" pitchFamily="66" charset="0"/>
              </a:rPr>
              <a:t>Thank you for supporting the Lung-MAP Trial! </a:t>
            </a:r>
          </a:p>
          <a:p>
            <a:endParaRPr lang="en-US" dirty="0"/>
          </a:p>
        </p:txBody>
      </p:sp>
      <p:sp>
        <p:nvSpPr>
          <p:cNvPr id="7" name="Content Placeholder 6">
            <a:extLst>
              <a:ext uri="{FF2B5EF4-FFF2-40B4-BE49-F238E27FC236}">
                <a16:creationId xmlns:a16="http://schemas.microsoft.com/office/drawing/2014/main" id="{5E53C1C7-D91C-42EA-85F2-EDB6C4A48298}"/>
              </a:ext>
            </a:extLst>
          </p:cNvPr>
          <p:cNvSpPr>
            <a:spLocks noGrp="1"/>
          </p:cNvSpPr>
          <p:nvPr>
            <p:ph sz="half" idx="2"/>
          </p:nvPr>
        </p:nvSpPr>
        <p:spPr/>
        <p:txBody>
          <a:bodyPr>
            <a:normAutofit fontScale="92500" lnSpcReduction="20000"/>
          </a:bodyPr>
          <a:lstStyle/>
          <a:p>
            <a:pPr marL="0" indent="0">
              <a:buNone/>
            </a:pPr>
            <a:r>
              <a:rPr lang="en-US" b="1" dirty="0">
                <a:solidFill>
                  <a:srgbClr val="0070C0"/>
                </a:solidFill>
              </a:rPr>
              <a:t>Patients and Sites</a:t>
            </a:r>
          </a:p>
          <a:p>
            <a:pPr marL="0" indent="0">
              <a:buNone/>
            </a:pPr>
            <a:r>
              <a:rPr lang="en-US" b="1" dirty="0">
                <a:solidFill>
                  <a:srgbClr val="0070C0"/>
                </a:solidFill>
              </a:rPr>
              <a:t>Lung-MAP Site Coordinators Committee</a:t>
            </a:r>
          </a:p>
          <a:p>
            <a:pPr marL="0" indent="0">
              <a:buNone/>
            </a:pPr>
            <a:r>
              <a:rPr lang="en-US" b="1" dirty="0">
                <a:solidFill>
                  <a:srgbClr val="0070C0"/>
                </a:solidFill>
              </a:rPr>
              <a:t>Patient Advocate</a:t>
            </a:r>
          </a:p>
          <a:p>
            <a:pPr marL="0" indent="0">
              <a:buNone/>
            </a:pPr>
            <a:r>
              <a:rPr lang="en-US" b="1" dirty="0">
                <a:solidFill>
                  <a:srgbClr val="0070C0"/>
                </a:solidFill>
              </a:rPr>
              <a:t>Diversity, Equity, and Inclusion Champion</a:t>
            </a:r>
          </a:p>
          <a:p>
            <a:pPr marL="0" indent="0">
              <a:buNone/>
            </a:pPr>
            <a:r>
              <a:rPr lang="en-US" b="1" dirty="0">
                <a:solidFill>
                  <a:srgbClr val="0070C0"/>
                </a:solidFill>
              </a:rPr>
              <a:t>Accrual Enhancement Committee</a:t>
            </a:r>
          </a:p>
          <a:p>
            <a:pPr marL="0" indent="0">
              <a:buNone/>
            </a:pPr>
            <a:r>
              <a:rPr lang="en-US" b="1" dirty="0">
                <a:solidFill>
                  <a:srgbClr val="0070C0"/>
                </a:solidFill>
              </a:rPr>
              <a:t>Trial Oversight Committee</a:t>
            </a:r>
          </a:p>
          <a:p>
            <a:pPr marL="0" indent="0">
              <a:buNone/>
            </a:pPr>
            <a:r>
              <a:rPr lang="en-US" b="1" dirty="0">
                <a:solidFill>
                  <a:srgbClr val="0070C0"/>
                </a:solidFill>
              </a:rPr>
              <a:t>Study Chairs</a:t>
            </a:r>
          </a:p>
          <a:p>
            <a:pPr marL="0" indent="0">
              <a:buNone/>
            </a:pPr>
            <a:r>
              <a:rPr lang="en-US" b="1" dirty="0">
                <a:solidFill>
                  <a:srgbClr val="0070C0"/>
                </a:solidFill>
              </a:rPr>
              <a:t>Statistical Team</a:t>
            </a:r>
          </a:p>
          <a:p>
            <a:pPr marL="0" indent="0">
              <a:buNone/>
            </a:pPr>
            <a:r>
              <a:rPr lang="en-US" b="1" dirty="0">
                <a:solidFill>
                  <a:srgbClr val="0070C0"/>
                </a:solidFill>
              </a:rPr>
              <a:t>Pharmaceutical Collaborators</a:t>
            </a:r>
          </a:p>
        </p:txBody>
      </p:sp>
      <p:sp>
        <p:nvSpPr>
          <p:cNvPr id="9" name="Content Placeholder 8">
            <a:extLst>
              <a:ext uri="{FF2B5EF4-FFF2-40B4-BE49-F238E27FC236}">
                <a16:creationId xmlns:a16="http://schemas.microsoft.com/office/drawing/2014/main" id="{CBC9C7A1-3E2B-409F-9A9A-33DE3EF3BCD7}"/>
              </a:ext>
            </a:extLst>
          </p:cNvPr>
          <p:cNvSpPr>
            <a:spLocks noGrp="1"/>
          </p:cNvSpPr>
          <p:nvPr>
            <p:ph sz="quarter" idx="4"/>
          </p:nvPr>
        </p:nvSpPr>
        <p:spPr/>
        <p:txBody>
          <a:bodyPr>
            <a:normAutofit fontScale="92500" lnSpcReduction="20000"/>
          </a:bodyPr>
          <a:lstStyle/>
          <a:p>
            <a:pPr marL="0" indent="0">
              <a:buNone/>
            </a:pPr>
            <a:r>
              <a:rPr lang="en-US" b="1" dirty="0">
                <a:solidFill>
                  <a:srgbClr val="0070C0"/>
                </a:solidFill>
              </a:rPr>
              <a:t>Data Coordinators &amp; Protocol Project Managers</a:t>
            </a:r>
          </a:p>
          <a:p>
            <a:pPr marL="0" indent="0">
              <a:buNone/>
            </a:pPr>
            <a:r>
              <a:rPr lang="en-US" b="1" dirty="0">
                <a:solidFill>
                  <a:srgbClr val="0070C0"/>
                </a:solidFill>
              </a:rPr>
              <a:t>Applications Development Team</a:t>
            </a:r>
          </a:p>
          <a:p>
            <a:pPr marL="0" indent="0">
              <a:buNone/>
            </a:pPr>
            <a:r>
              <a:rPr lang="en-US" b="1" dirty="0">
                <a:solidFill>
                  <a:srgbClr val="0070C0"/>
                </a:solidFill>
              </a:rPr>
              <a:t>Quality Assurance Team</a:t>
            </a:r>
          </a:p>
          <a:p>
            <a:pPr marL="0" indent="0">
              <a:buNone/>
            </a:pPr>
            <a:r>
              <a:rPr lang="en-US" b="1" dirty="0">
                <a:solidFill>
                  <a:srgbClr val="0070C0"/>
                </a:solidFill>
              </a:rPr>
              <a:t>Funding &amp; Contracts Team</a:t>
            </a:r>
          </a:p>
          <a:p>
            <a:pPr marL="0" indent="0">
              <a:buNone/>
            </a:pPr>
            <a:r>
              <a:rPr lang="en-US" b="1" dirty="0">
                <a:solidFill>
                  <a:srgbClr val="0070C0"/>
                </a:solidFill>
              </a:rPr>
              <a:t>NCI, CTEP, CIRB, CTSU</a:t>
            </a:r>
          </a:p>
          <a:p>
            <a:pPr marL="0" indent="0">
              <a:buNone/>
            </a:pPr>
            <a:r>
              <a:rPr lang="en-US" b="1" dirty="0">
                <a:solidFill>
                  <a:srgbClr val="0070C0"/>
                </a:solidFill>
              </a:rPr>
              <a:t>Foundation for the National Institutes of Health</a:t>
            </a:r>
          </a:p>
          <a:p>
            <a:pPr marL="0" indent="0">
              <a:buNone/>
            </a:pPr>
            <a:r>
              <a:rPr lang="en-US" b="1" dirty="0">
                <a:solidFill>
                  <a:srgbClr val="0070C0"/>
                </a:solidFill>
              </a:rPr>
              <a:t>Friends of Cancer Research</a:t>
            </a:r>
          </a:p>
          <a:p>
            <a:pPr marL="0" indent="0">
              <a:buNone/>
            </a:pPr>
            <a:r>
              <a:rPr lang="en-US" b="1" dirty="0">
                <a:solidFill>
                  <a:srgbClr val="0070C0"/>
                </a:solidFill>
              </a:rPr>
              <a:t>CCS Associates Inc.</a:t>
            </a:r>
          </a:p>
        </p:txBody>
      </p:sp>
      <p:sp>
        <p:nvSpPr>
          <p:cNvPr id="4" name="Slide Number Placeholder 3">
            <a:extLst>
              <a:ext uri="{FF2B5EF4-FFF2-40B4-BE49-F238E27FC236}">
                <a16:creationId xmlns:a16="http://schemas.microsoft.com/office/drawing/2014/main" id="{B944DFF3-05D2-40FE-9A13-37057C909A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6243405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Adjourn</a:t>
            </a:r>
          </a:p>
        </p:txBody>
      </p:sp>
      <p:sp>
        <p:nvSpPr>
          <p:cNvPr id="3" name="Content Placeholder 2"/>
          <p:cNvSpPr>
            <a:spLocks noGrp="1"/>
          </p:cNvSpPr>
          <p:nvPr>
            <p:ph idx="1"/>
          </p:nvPr>
        </p:nvSpPr>
        <p:spPr>
          <a:xfrm>
            <a:off x="609600" y="2361971"/>
            <a:ext cx="10546080" cy="2235059"/>
          </a:xfrm>
          <a:noFill/>
        </p:spPr>
        <p:txBody>
          <a:bodyPr/>
          <a:lstStyle/>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r>
              <a:rPr lang="en-US" sz="4400" b="1" dirty="0">
                <a:solidFill>
                  <a:srgbClr val="0070C0"/>
                </a:solidFill>
              </a:rPr>
              <a:t>Thank you joining us!</a:t>
            </a:r>
          </a:p>
        </p:txBody>
      </p:sp>
      <p:sp>
        <p:nvSpPr>
          <p:cNvPr id="4" name="Content Placeholder 2"/>
          <p:cNvSpPr txBox="1">
            <a:spLocks/>
          </p:cNvSpPr>
          <p:nvPr/>
        </p:nvSpPr>
        <p:spPr>
          <a:xfrm>
            <a:off x="609600" y="4778181"/>
            <a:ext cx="10546080" cy="1319302"/>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slides will be available on the SWOG &amp; CTSU websites</a:t>
            </a:r>
            <a:endParaRPr kumimoji="0" lang="en-US" sz="2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a:extLst>
              <a:ext uri="{FF2B5EF4-FFF2-40B4-BE49-F238E27FC236}">
                <a16:creationId xmlns:a16="http://schemas.microsoft.com/office/drawing/2014/main" id="{3F3391F6-1563-481E-910A-86E5EDEE6E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3111EE93-254D-4F86-A53E-32AFFAB1CCA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38242" y="1806777"/>
            <a:ext cx="4115517" cy="1456387"/>
          </a:xfrm>
          <a:prstGeom prst="rect">
            <a:avLst/>
          </a:prstGeom>
        </p:spPr>
      </p:pic>
    </p:spTree>
    <p:extLst>
      <p:ext uri="{BB962C8B-B14F-4D97-AF65-F5344CB8AC3E}">
        <p14:creationId xmlns:p14="http://schemas.microsoft.com/office/powerpoint/2010/main" val="717657783"/>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3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3.xml><?xml version="1.0" encoding="utf-8"?>
<a:theme xmlns:a="http://schemas.openxmlformats.org/drawingml/2006/main" name="1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4.xml><?xml version="1.0" encoding="utf-8"?>
<a:theme xmlns:a="http://schemas.openxmlformats.org/drawingml/2006/main" name="2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5.xml><?xml version="1.0" encoding="utf-8"?>
<a:theme xmlns:a="http://schemas.openxmlformats.org/drawingml/2006/main" name="4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1946</TotalTime>
  <Words>8281</Words>
  <Application>Microsoft Office PowerPoint</Application>
  <PresentationFormat>Widescreen</PresentationFormat>
  <Paragraphs>1481</Paragraphs>
  <Slides>94</Slides>
  <Notes>26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94</vt:i4>
      </vt:variant>
    </vt:vector>
  </HeadingPairs>
  <TitlesOfParts>
    <vt:vector size="110" baseType="lpstr">
      <vt:lpstr>Arial</vt:lpstr>
      <vt:lpstr>Bradley Hand ITC</vt:lpstr>
      <vt:lpstr>Calibri</vt:lpstr>
      <vt:lpstr>Calibri Light</vt:lpstr>
      <vt:lpstr>Courier New</vt:lpstr>
      <vt:lpstr>Lucida Grande</vt:lpstr>
      <vt:lpstr>Symbol</vt:lpstr>
      <vt:lpstr>System Font Regular</vt:lpstr>
      <vt:lpstr>Times New Roman</vt:lpstr>
      <vt:lpstr>Verdana</vt:lpstr>
      <vt:lpstr>Wingdings</vt:lpstr>
      <vt:lpstr>Retrospect</vt:lpstr>
      <vt:lpstr>3_Retrospect</vt:lpstr>
      <vt:lpstr>1_Retrospect</vt:lpstr>
      <vt:lpstr>2_Retrospect</vt:lpstr>
      <vt:lpstr>4_Retrospect</vt:lpstr>
      <vt:lpstr>PowerPoint Presentation</vt:lpstr>
      <vt:lpstr>Agenda</vt:lpstr>
      <vt:lpstr>Welcome</vt:lpstr>
      <vt:lpstr>Lung-MAP Accomplishments</vt:lpstr>
      <vt:lpstr>Publications Updates</vt:lpstr>
      <vt:lpstr>Publications in 2023</vt:lpstr>
      <vt:lpstr>Manuscripts in Progress: Primary Results of Sub-studies</vt:lpstr>
      <vt:lpstr>Manuscripts in Progress:  Translational Medicine or Ancillary Projects </vt:lpstr>
      <vt:lpstr>Representativeness of patients enrolled in Lung-MAP  </vt:lpstr>
      <vt:lpstr>Representativeness of patients enrolled in Lung-MAP  </vt:lpstr>
      <vt:lpstr>Accrual Update</vt:lpstr>
      <vt:lpstr>Lung-MAP Accrual (as of October 2023)</vt:lpstr>
      <vt:lpstr>Accrual Enhancement Committee Update</vt:lpstr>
      <vt:lpstr>Advocate Webinar</vt:lpstr>
      <vt:lpstr>PowerPoint Presentation</vt:lpstr>
      <vt:lpstr>Lessons Learned</vt:lpstr>
      <vt:lpstr>Lessons Learned</vt:lpstr>
      <vt:lpstr>Lessons Learned</vt:lpstr>
      <vt:lpstr>AEC: Next Steps</vt:lpstr>
      <vt:lpstr>PowerPoint Presentation</vt:lpstr>
      <vt:lpstr>PowerPoint Presentation</vt:lpstr>
      <vt:lpstr>S1900E  A Phase II Study Of Sotorasib (AMG 510) In Participants With Previously Treated Stage IV Or Recurrent KRAS G12C Mutated Non-squamous Non-small Cell Lung Cancer (ECOG-ACRIN Lung-MAP Sub-study) </vt:lpstr>
      <vt:lpstr>PowerPoint Presentation</vt:lpstr>
      <vt:lpstr>Lung-Map S1900E Status Update</vt:lpstr>
      <vt:lpstr>Lung-Map S1900E Status Update</vt:lpstr>
      <vt:lpstr>S1900E Contacts</vt:lpstr>
      <vt:lpstr>S1900G  A Randomized Phase II Study of Capmatinib plus Osimertinib with or without Ramucirumab in Participants with EGFR-Mutant, MET-Amplified Stage IV or Recurrent Non-Small Cell Lung Cancer (Lung-MAP Sub-Study) </vt:lpstr>
      <vt:lpstr>Background/Overview</vt:lpstr>
      <vt:lpstr>S1900G Schema</vt:lpstr>
      <vt:lpstr>Key Eligibility (1)</vt:lpstr>
      <vt:lpstr>Key Eligibility (2)</vt:lpstr>
      <vt:lpstr>Biomarker detection</vt:lpstr>
      <vt:lpstr>Identification of MET amplification</vt:lpstr>
      <vt:lpstr>Updates</vt:lpstr>
      <vt:lpstr>S1900G Contacts</vt:lpstr>
      <vt:lpstr>S1900K  A Randomized Phase II Study of Tepotinib With Or Without Ramucirumab In Participants With MET Exon 14 Skipping Positive Stage IV Or Recurrent Non-Small Cell Lung Cancer (Lung-MAP Sub-Study) </vt:lpstr>
      <vt:lpstr>MET alterations in NSCLC: exon 14 skipping</vt:lpstr>
      <vt:lpstr>MET exon 14 skipping is actionable</vt:lpstr>
      <vt:lpstr>Testing for and treating MET exon 14 skipping now standard of care</vt:lpstr>
      <vt:lpstr>MET inhibitor efficacy: room for improvement</vt:lpstr>
      <vt:lpstr>MET inhibitor AEs as a window into biology: edema, effusions, hypoalbuminemia</vt:lpstr>
      <vt:lpstr>Tepotinib AE kinetics as a window into biology: edema as a unique toxicity</vt:lpstr>
      <vt:lpstr>S1900K A Randomized Phase II Study of Tepotinib with or without Ramucirumab in Participants with MET Exon 14 Skipping Stage IV or Recurrent Non-Small Cell Lung Cancer</vt:lpstr>
      <vt:lpstr>S1900K schema</vt:lpstr>
      <vt:lpstr>Statistical considerations</vt:lpstr>
      <vt:lpstr>S1900K contacts</vt:lpstr>
      <vt:lpstr>S1900J  A Phase II of Amivantamab-vmjw in Participants with Stage IV or Recurrent Non-Small Cell Lung Cancer Previously Treated with high MET amplification (Lung-MAP Sub-Study) </vt:lpstr>
      <vt:lpstr>cMET in NSCLC: Can We Cut off the Head of the Hydra?  </vt:lpstr>
      <vt:lpstr>Amivantamab-vmjw </vt:lpstr>
      <vt:lpstr>S1900J   A Phase II of Amivantamab in Participants with Stage IV or Recurrent Non-Small  Cell Lung Cancer Previously Treated with high MET amplification (Lung-MAP  Sub-Study)</vt:lpstr>
      <vt:lpstr>Primary Objective  </vt:lpstr>
      <vt:lpstr>Inclusion criteria</vt:lpstr>
      <vt:lpstr>Trial Status</vt:lpstr>
      <vt:lpstr>S1900J contacts</vt:lpstr>
      <vt:lpstr>The Future of  Lung-MAP  (NGS Platform Expansion)</vt:lpstr>
      <vt:lpstr>Lung-MAP Translational Medicine</vt:lpstr>
      <vt:lpstr>Disclosures</vt:lpstr>
      <vt:lpstr>Expanding LUNGMAP to allow other NGS platforms</vt:lpstr>
      <vt:lpstr>Which tests for LUNGMAP?</vt:lpstr>
      <vt:lpstr>Commercial lab tumor tests meeting criteria</vt:lpstr>
      <vt:lpstr>Academic lab tumor tests</vt:lpstr>
      <vt:lpstr>Circulating tumor (ctDNA) tests for enrollment onto matched sub-studies</vt:lpstr>
      <vt:lpstr>Commercial lab ctDNA tests meeting criteria</vt:lpstr>
      <vt:lpstr>How to collect data: Case Report Form per S2302 Pragmatica-Lung</vt:lpstr>
      <vt:lpstr>Complex biomarker definitions example: MET exon 14</vt:lpstr>
      <vt:lpstr>Confirmatory testing of samples</vt:lpstr>
      <vt:lpstr>PowerPoint Presentation</vt:lpstr>
      <vt:lpstr>Protein expression biomarkers</vt:lpstr>
      <vt:lpstr>Where do we need expression biomarkers the most?</vt:lpstr>
      <vt:lpstr>Where do we need expression biomarkers the most?</vt:lpstr>
      <vt:lpstr>Expression biomarker considerations</vt:lpstr>
      <vt:lpstr>RFI for protein biomarker assays</vt:lpstr>
      <vt:lpstr>How to utilize Lung-MAP Data</vt:lpstr>
      <vt:lpstr>Tumor tissues</vt:lpstr>
      <vt:lpstr>S1400 sequencing data</vt:lpstr>
      <vt:lpstr>Lung-MAP blood samples</vt:lpstr>
      <vt:lpstr>Making the most of TM resources</vt:lpstr>
      <vt:lpstr>PowerPoint Presentation</vt:lpstr>
      <vt:lpstr>PowerPoint Presentation</vt:lpstr>
      <vt:lpstr>Thank You</vt:lpstr>
      <vt:lpstr>Lung-MAP Drug Selection Committee </vt:lpstr>
      <vt:lpstr>Disclosures</vt:lpstr>
      <vt:lpstr>DSC Overview</vt:lpstr>
      <vt:lpstr>DSC Process</vt:lpstr>
      <vt:lpstr>PowerPoint Presentation</vt:lpstr>
      <vt:lpstr>S1900J   A Phase II of Amivantamab in Participants with Stage IV or Recurrent Non-Small  Cell Lung Cancer Previously Treated with high MET amplification (Lung-MAP  Sub-Study)</vt:lpstr>
      <vt:lpstr>S1900K A Randomized Phase II Study of Tepotinib with or without Ramucirumab in  Participants with MET Exon 14 Skipping Stage IV or Recurrent Non-Small Cell  Lung Cancer (Lung-MAP Sub-Study) </vt:lpstr>
      <vt:lpstr>PowerPoint Presentation</vt:lpstr>
      <vt:lpstr>PowerPoint Presentation</vt:lpstr>
      <vt:lpstr>S1800E A Randomized Phase III Study of Docetaxel and Ramucirumab with or without Cemiplimab for Participants Previously Treated with Platinum-based Chemotherapy and Immunotherapy for Stage IV or Recurrent Non-Small Cell Lung Cancer (Lung-MAP Non-Match Sub-Study)</vt:lpstr>
      <vt:lpstr>Closing Announcements &amp; General Q &amp; A Session</vt:lpstr>
      <vt:lpstr>Contact Us</vt:lpstr>
      <vt:lpstr>Acknowledgements</vt:lpstr>
      <vt:lpstr>Summary &amp; 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Gildner, Laura</dc:creator>
  <cp:lastModifiedBy>Beeler, Jennifer</cp:lastModifiedBy>
  <cp:revision>74</cp:revision>
  <dcterms:created xsi:type="dcterms:W3CDTF">2022-10-11T18:50:43Z</dcterms:created>
  <dcterms:modified xsi:type="dcterms:W3CDTF">2023-10-05T21:12:38Z</dcterms:modified>
</cp:coreProperties>
</file>