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4" r:id="rId5"/>
  </p:sldMasterIdLst>
  <p:notesMasterIdLst>
    <p:notesMasterId r:id="rId17"/>
  </p:notesMasterIdLst>
  <p:handoutMasterIdLst>
    <p:handoutMasterId r:id="rId18"/>
  </p:handoutMasterIdLst>
  <p:sldIdLst>
    <p:sldId id="270" r:id="rId6"/>
    <p:sldId id="381" r:id="rId7"/>
    <p:sldId id="472" r:id="rId8"/>
    <p:sldId id="382" r:id="rId9"/>
    <p:sldId id="474" r:id="rId10"/>
    <p:sldId id="475" r:id="rId11"/>
    <p:sldId id="473" r:id="rId12"/>
    <p:sldId id="477" r:id="rId13"/>
    <p:sldId id="478" r:id="rId14"/>
    <p:sldId id="471" r:id="rId15"/>
    <p:sldId id="479" r:id="rId1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a:srgbClr val="003399"/>
    <a:srgbClr val="000066"/>
    <a:srgbClr val="B8B91F"/>
    <a:srgbClr val="728C8B"/>
    <a:srgbClr val="927C61"/>
    <a:srgbClr val="E1E1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55" autoAdjust="0"/>
    <p:restoredTop sz="79133" autoAdjust="0"/>
  </p:normalViewPr>
  <p:slideViewPr>
    <p:cSldViewPr snapToGrid="0">
      <p:cViewPr varScale="1">
        <p:scale>
          <a:sx n="48" d="100"/>
          <a:sy n="48" d="100"/>
        </p:scale>
        <p:origin x="1416" y="60"/>
      </p:cViewPr>
      <p:guideLst>
        <p:guide orient="horz" pos="2160"/>
        <p:guide pos="3840"/>
      </p:guideLst>
    </p:cSldViewPr>
  </p:slideViewPr>
  <p:notesTextViewPr>
    <p:cViewPr>
      <p:scale>
        <a:sx n="1" d="1"/>
        <a:sy n="1" d="1"/>
      </p:scale>
      <p:origin x="0" y="0"/>
    </p:cViewPr>
  </p:notesTextViewPr>
  <p:sorterViewPr>
    <p:cViewPr>
      <p:scale>
        <a:sx n="80" d="100"/>
        <a:sy n="80" d="100"/>
      </p:scale>
      <p:origin x="0" y="-9893"/>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649"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134" y="1"/>
            <a:ext cx="3038648" cy="466725"/>
          </a:xfrm>
          <a:prstGeom prst="rect">
            <a:avLst/>
          </a:prstGeom>
        </p:spPr>
        <p:txBody>
          <a:bodyPr vert="horz" lIns="91440" tIns="45720" rIns="91440" bIns="45720" rtlCol="0"/>
          <a:lstStyle>
            <a:lvl1pPr algn="r">
              <a:defRPr sz="1200"/>
            </a:lvl1pPr>
          </a:lstStyle>
          <a:p>
            <a:fld id="{FA924232-942B-4CF1-8762-123AA10E60FC}" type="datetimeFigureOut">
              <a:rPr lang="en-US" smtClean="0"/>
              <a:pPr/>
              <a:t>10/12/2017</a:t>
            </a:fld>
            <a:endParaRPr lang="en-US" dirty="0"/>
          </a:p>
        </p:txBody>
      </p:sp>
      <p:sp>
        <p:nvSpPr>
          <p:cNvPr id="4" name="Footer Placeholder 3"/>
          <p:cNvSpPr>
            <a:spLocks noGrp="1"/>
          </p:cNvSpPr>
          <p:nvPr>
            <p:ph type="ftr" sz="quarter" idx="2"/>
          </p:nvPr>
        </p:nvSpPr>
        <p:spPr>
          <a:xfrm>
            <a:off x="0" y="8829676"/>
            <a:ext cx="3038649"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134" y="8829676"/>
            <a:ext cx="3038648" cy="466725"/>
          </a:xfrm>
          <a:prstGeom prst="rect">
            <a:avLst/>
          </a:prstGeom>
        </p:spPr>
        <p:txBody>
          <a:bodyPr vert="horz" lIns="91440" tIns="45720" rIns="91440" bIns="45720" rtlCol="0" anchor="b"/>
          <a:lstStyle>
            <a:lvl1pPr algn="r">
              <a:defRPr sz="1200"/>
            </a:lvl1pPr>
          </a:lstStyle>
          <a:p>
            <a:fld id="{D2BC623E-D155-4303-8FF8-80A9A000ADA2}" type="slidenum">
              <a:rPr lang="en-US" smtClean="0"/>
              <a:pPr/>
              <a:t>‹#›</a:t>
            </a:fld>
            <a:endParaRPr lang="en-US" dirty="0"/>
          </a:p>
        </p:txBody>
      </p:sp>
    </p:spTree>
    <p:extLst>
      <p:ext uri="{BB962C8B-B14F-4D97-AF65-F5344CB8AC3E}">
        <p14:creationId xmlns:p14="http://schemas.microsoft.com/office/powerpoint/2010/main" val="1453421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649"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134" y="1"/>
            <a:ext cx="3038648" cy="466725"/>
          </a:xfrm>
          <a:prstGeom prst="rect">
            <a:avLst/>
          </a:prstGeom>
        </p:spPr>
        <p:txBody>
          <a:bodyPr vert="horz" lIns="91440" tIns="45720" rIns="91440" bIns="45720" rtlCol="0"/>
          <a:lstStyle>
            <a:lvl1pPr algn="r">
              <a:defRPr sz="1200"/>
            </a:lvl1pPr>
          </a:lstStyle>
          <a:p>
            <a:fld id="{891A9970-2462-43B0-9C9B-51114862A4FD}" type="datetimeFigureOut">
              <a:rPr lang="en-US" smtClean="0"/>
              <a:pPr/>
              <a:t>10/12/2017</a:t>
            </a:fld>
            <a:endParaRPr lang="en-US" dirty="0"/>
          </a:p>
        </p:txBody>
      </p:sp>
      <p:sp>
        <p:nvSpPr>
          <p:cNvPr id="4" name="Slide Image Placeholder 3"/>
          <p:cNvSpPr>
            <a:spLocks noGrp="1" noRot="1" noChangeAspect="1"/>
          </p:cNvSpPr>
          <p:nvPr>
            <p:ph type="sldImg" idx="2"/>
          </p:nvPr>
        </p:nvSpPr>
        <p:spPr>
          <a:xfrm>
            <a:off x="717550" y="1162050"/>
            <a:ext cx="5576888"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848" y="4473576"/>
            <a:ext cx="560832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6"/>
            <a:ext cx="3038649"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134" y="8829676"/>
            <a:ext cx="3038648" cy="466725"/>
          </a:xfrm>
          <a:prstGeom prst="rect">
            <a:avLst/>
          </a:prstGeom>
        </p:spPr>
        <p:txBody>
          <a:bodyPr vert="horz" lIns="91440" tIns="45720" rIns="91440" bIns="45720" rtlCol="0" anchor="b"/>
          <a:lstStyle>
            <a:lvl1pPr algn="r">
              <a:defRPr sz="1200"/>
            </a:lvl1pPr>
          </a:lstStyle>
          <a:p>
            <a:fld id="{0AC32826-4357-451F-99FB-6C9607A54F6E}" type="slidenum">
              <a:rPr lang="en-US" smtClean="0"/>
              <a:pPr/>
              <a:t>‹#›</a:t>
            </a:fld>
            <a:endParaRPr lang="en-US" dirty="0"/>
          </a:p>
        </p:txBody>
      </p:sp>
    </p:spTree>
    <p:extLst>
      <p:ext uri="{BB962C8B-B14F-4D97-AF65-F5344CB8AC3E}">
        <p14:creationId xmlns:p14="http://schemas.microsoft.com/office/powerpoint/2010/main" val="3722075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A8A349-BF76-48FE-B072-F2BBD60BE842}" type="slidenum">
              <a:rPr lang="en-US" smtClean="0"/>
              <a:pPr/>
              <a:t>2</a:t>
            </a:fld>
            <a:endParaRPr lang="en-US" dirty="0"/>
          </a:p>
        </p:txBody>
      </p:sp>
    </p:spTree>
    <p:extLst>
      <p:ext uri="{BB962C8B-B14F-4D97-AF65-F5344CB8AC3E}">
        <p14:creationId xmlns:p14="http://schemas.microsoft.com/office/powerpoint/2010/main" val="990557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A8A349-BF76-48FE-B072-F2BBD60BE842}" type="slidenum">
              <a:rPr lang="en-US" smtClean="0"/>
              <a:pPr/>
              <a:t>3</a:t>
            </a:fld>
            <a:endParaRPr lang="en-US" dirty="0"/>
          </a:p>
        </p:txBody>
      </p:sp>
    </p:spTree>
    <p:extLst>
      <p:ext uri="{BB962C8B-B14F-4D97-AF65-F5344CB8AC3E}">
        <p14:creationId xmlns:p14="http://schemas.microsoft.com/office/powerpoint/2010/main" val="1199529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A8A349-BF76-48FE-B072-F2BBD60BE842}" type="slidenum">
              <a:rPr lang="en-US" smtClean="0"/>
              <a:pPr/>
              <a:t>4</a:t>
            </a:fld>
            <a:endParaRPr lang="en-US" dirty="0"/>
          </a:p>
        </p:txBody>
      </p:sp>
    </p:spTree>
    <p:extLst>
      <p:ext uri="{BB962C8B-B14F-4D97-AF65-F5344CB8AC3E}">
        <p14:creationId xmlns:p14="http://schemas.microsoft.com/office/powerpoint/2010/main" val="177174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C32826-4357-451F-99FB-6C9607A54F6E}" type="slidenum">
              <a:rPr lang="en-US" smtClean="0"/>
              <a:pPr/>
              <a:t>5</a:t>
            </a:fld>
            <a:endParaRPr lang="en-US" dirty="0"/>
          </a:p>
        </p:txBody>
      </p:sp>
    </p:spTree>
    <p:extLst>
      <p:ext uri="{BB962C8B-B14F-4D97-AF65-F5344CB8AC3E}">
        <p14:creationId xmlns:p14="http://schemas.microsoft.com/office/powerpoint/2010/main" val="22012183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A8A349-BF76-48FE-B072-F2BBD60BE842}" type="slidenum">
              <a:rPr lang="en-US" smtClean="0"/>
              <a:pPr/>
              <a:t>7</a:t>
            </a:fld>
            <a:endParaRPr lang="en-US" dirty="0"/>
          </a:p>
        </p:txBody>
      </p:sp>
    </p:spTree>
    <p:extLst>
      <p:ext uri="{BB962C8B-B14F-4D97-AF65-F5344CB8AC3E}">
        <p14:creationId xmlns:p14="http://schemas.microsoft.com/office/powerpoint/2010/main" val="2797756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A8A349-BF76-48FE-B072-F2BBD60BE842}" type="slidenum">
              <a:rPr lang="en-US" smtClean="0"/>
              <a:pPr/>
              <a:t>8</a:t>
            </a:fld>
            <a:endParaRPr lang="en-US" dirty="0"/>
          </a:p>
        </p:txBody>
      </p:sp>
    </p:spTree>
    <p:extLst>
      <p:ext uri="{BB962C8B-B14F-4D97-AF65-F5344CB8AC3E}">
        <p14:creationId xmlns:p14="http://schemas.microsoft.com/office/powerpoint/2010/main" val="28830895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A8A349-BF76-48FE-B072-F2BBD60BE842}" type="slidenum">
              <a:rPr lang="en-US" smtClean="0"/>
              <a:pPr/>
              <a:t>9</a:t>
            </a:fld>
            <a:endParaRPr lang="en-US" dirty="0"/>
          </a:p>
        </p:txBody>
      </p:sp>
    </p:spTree>
    <p:extLst>
      <p:ext uri="{BB962C8B-B14F-4D97-AF65-F5344CB8AC3E}">
        <p14:creationId xmlns:p14="http://schemas.microsoft.com/office/powerpoint/2010/main" val="3440058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C32826-4357-451F-99FB-6C9607A54F6E}" type="slidenum">
              <a:rPr lang="en-US" smtClean="0"/>
              <a:pPr/>
              <a:t>10</a:t>
            </a:fld>
            <a:endParaRPr lang="en-US" dirty="0"/>
          </a:p>
        </p:txBody>
      </p:sp>
    </p:spTree>
    <p:extLst>
      <p:ext uri="{BB962C8B-B14F-4D97-AF65-F5344CB8AC3E}">
        <p14:creationId xmlns:p14="http://schemas.microsoft.com/office/powerpoint/2010/main" val="28227881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595BC94-4F12-4EC0-AA9F-06211B111863}" type="datetime1">
              <a:rPr lang="en-US" smtClean="0"/>
              <a:pPr/>
              <a:t>10/12/2017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r>
              <a:rPr lang="en-US"/>
              <a:t>Slide </a:t>
            </a:r>
            <a:fld id="{4FAB73BC-B049-4115-A692-8D63A059BFB8}"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1B263B09-3228-445D-8F58-0AB44AF0F06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93255" y="6420793"/>
            <a:ext cx="2866449" cy="417213"/>
          </a:xfrm>
          <a:prstGeom prst="rect">
            <a:avLst/>
          </a:prstGeom>
        </p:spPr>
      </p:pic>
      <p:pic>
        <p:nvPicPr>
          <p:cNvPr id="11" name="Picture 10">
            <a:extLst>
              <a:ext uri="{FF2B5EF4-FFF2-40B4-BE49-F238E27FC236}">
                <a16:creationId xmlns:a16="http://schemas.microsoft.com/office/drawing/2014/main" id="{03AB81E6-8C3A-4184-BA8B-878EE316101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41434" y="6334316"/>
            <a:ext cx="1160217" cy="493092"/>
          </a:xfrm>
          <a:prstGeom prst="rect">
            <a:avLst/>
          </a:prstGeom>
        </p:spPr>
      </p:pic>
    </p:spTree>
    <p:extLst>
      <p:ext uri="{BB962C8B-B14F-4D97-AF65-F5344CB8AC3E}">
        <p14:creationId xmlns:p14="http://schemas.microsoft.com/office/powerpoint/2010/main" val="2948531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6911E7-A33F-4685-BC8B-219156F07E61}" type="datetime1">
              <a:rPr lang="en-US" smtClean="0"/>
              <a:pPr/>
              <a:t>10/12/2017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r>
              <a:rPr lang="en-US"/>
              <a:t>Slide </a:t>
            </a:r>
            <a:fld id="{4FAB73BC-B049-4115-A692-8D63A059BFB8}" type="slidenum">
              <a:rPr lang="en-US" smtClean="0"/>
              <a:pPr/>
              <a:t>‹#›</a:t>
            </a:fld>
            <a:endParaRPr lang="en-US" dirty="0"/>
          </a:p>
        </p:txBody>
      </p:sp>
    </p:spTree>
    <p:extLst>
      <p:ext uri="{BB962C8B-B14F-4D97-AF65-F5344CB8AC3E}">
        <p14:creationId xmlns:p14="http://schemas.microsoft.com/office/powerpoint/2010/main" val="827502072"/>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6911E7-A33F-4685-BC8B-219156F07E61}" type="datetime1">
              <a:rPr lang="en-US" smtClean="0"/>
              <a:pPr/>
              <a:t>10/12/2017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r>
              <a:rPr lang="en-US"/>
              <a:t>Slide </a:t>
            </a:r>
            <a:fld id="{4FAB73BC-B049-4115-A692-8D63A059BFB8}" type="slidenum">
              <a:rPr lang="en-US" smtClean="0"/>
              <a:pPr/>
              <a:t>‹#›</a:t>
            </a:fld>
            <a:endParaRPr lang="en-US" dirty="0"/>
          </a:p>
        </p:txBody>
      </p:sp>
    </p:spTree>
    <p:extLst>
      <p:ext uri="{BB962C8B-B14F-4D97-AF65-F5344CB8AC3E}">
        <p14:creationId xmlns:p14="http://schemas.microsoft.com/office/powerpoint/2010/main" val="2153994737"/>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715963"/>
          </a:xfrm>
        </p:spPr>
        <p:txBody>
          <a:bodyPr lIns="274320"/>
          <a:lstStyle>
            <a:lvl1pPr algn="l">
              <a:defRPr sz="2800"/>
            </a:lvl1pPr>
          </a:lstStyle>
          <a:p>
            <a:r>
              <a:rPr lang="en-US"/>
              <a:t>Click to edit Master title style</a:t>
            </a:r>
            <a:endParaRPr lang="en-US" dirty="0"/>
          </a:p>
        </p:txBody>
      </p:sp>
    </p:spTree>
    <p:extLst>
      <p:ext uri="{BB962C8B-B14F-4D97-AF65-F5344CB8AC3E}">
        <p14:creationId xmlns:p14="http://schemas.microsoft.com/office/powerpoint/2010/main" val="1129156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F8E996-30E7-49AF-A6AE-46E10BB2BF6E}" type="datetime1">
              <a:rPr lang="en-US" smtClean="0"/>
              <a:pPr/>
              <a:t>10/12/2017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r>
              <a:rPr lang="en-US"/>
              <a:t>Slide: </a:t>
            </a:r>
            <a:fld id="{629637A9-119A-49DA-BD12-AAC58B377D80}" type="slidenum">
              <a:rPr lang="en-US" smtClean="0"/>
              <a:pPr/>
              <a:t>‹#›</a:t>
            </a:fld>
            <a:endParaRPr lang="en-US" dirty="0"/>
          </a:p>
        </p:txBody>
      </p:sp>
    </p:spTree>
    <p:extLst>
      <p:ext uri="{BB962C8B-B14F-4D97-AF65-F5344CB8AC3E}">
        <p14:creationId xmlns:p14="http://schemas.microsoft.com/office/powerpoint/2010/main" val="3446959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24A2C2B-E689-4779-84CF-7FF69DFAB136}" type="datetime1">
              <a:rPr lang="en-US" smtClean="0"/>
              <a:pPr/>
              <a:t>10/12/2017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r>
              <a:rPr lang="en-US"/>
              <a:t>Slide: </a:t>
            </a:r>
            <a:fld id="{4FAB73BC-B049-4115-A692-8D63A059BFB8}"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069821D4-CE8D-4C31-B465-15FBCEBA5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93255" y="6420793"/>
            <a:ext cx="2866449" cy="417213"/>
          </a:xfrm>
          <a:prstGeom prst="rect">
            <a:avLst/>
          </a:prstGeom>
        </p:spPr>
      </p:pic>
      <p:pic>
        <p:nvPicPr>
          <p:cNvPr id="11" name="Picture 10">
            <a:extLst>
              <a:ext uri="{FF2B5EF4-FFF2-40B4-BE49-F238E27FC236}">
                <a16:creationId xmlns:a16="http://schemas.microsoft.com/office/drawing/2014/main" id="{4823E78E-1562-4E3F-BC5B-664BC006BC2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41434" y="6334316"/>
            <a:ext cx="1160217" cy="493092"/>
          </a:xfrm>
          <a:prstGeom prst="rect">
            <a:avLst/>
          </a:prstGeom>
        </p:spPr>
      </p:pic>
    </p:spTree>
    <p:extLst>
      <p:ext uri="{BB962C8B-B14F-4D97-AF65-F5344CB8AC3E}">
        <p14:creationId xmlns:p14="http://schemas.microsoft.com/office/powerpoint/2010/main" val="2380133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A0B4514-59B8-4E8D-90EC-EA809576936A}" type="datetime1">
              <a:rPr lang="en-US" smtClean="0"/>
              <a:pPr/>
              <a:t>10/12/2017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r>
              <a:rPr lang="en-US"/>
              <a:t>Slide </a:t>
            </a:r>
            <a:fld id="{4FAB73BC-B049-4115-A692-8D63A059BFB8}" type="slidenum">
              <a:rPr lang="en-US" smtClean="0"/>
              <a:pPr/>
              <a:t>‹#›</a:t>
            </a:fld>
            <a:endParaRPr lang="en-US" dirty="0"/>
          </a:p>
        </p:txBody>
      </p:sp>
    </p:spTree>
    <p:extLst>
      <p:ext uri="{BB962C8B-B14F-4D97-AF65-F5344CB8AC3E}">
        <p14:creationId xmlns:p14="http://schemas.microsoft.com/office/powerpoint/2010/main" val="3959811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132A7F2-2F9A-4A0A-BE56-4174A97FED99}" type="datetime1">
              <a:rPr lang="en-US" smtClean="0"/>
              <a:pPr/>
              <a:t>10/12/2017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r>
              <a:rPr lang="en-US"/>
              <a:t>Slide </a:t>
            </a:r>
            <a:fld id="{4FAB73BC-B049-4115-A692-8D63A059BFB8}" type="slidenum">
              <a:rPr lang="en-US" smtClean="0"/>
              <a:pPr/>
              <a:t>‹#›</a:t>
            </a:fld>
            <a:endParaRPr lang="en-US" dirty="0"/>
          </a:p>
        </p:txBody>
      </p:sp>
    </p:spTree>
    <p:extLst>
      <p:ext uri="{BB962C8B-B14F-4D97-AF65-F5344CB8AC3E}">
        <p14:creationId xmlns:p14="http://schemas.microsoft.com/office/powerpoint/2010/main" val="1888589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96CD502-FC6F-42E3-91B9-072037D479A0}" type="datetime1">
              <a:rPr lang="en-US" smtClean="0"/>
              <a:pPr/>
              <a:t>10/12/2017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r>
              <a:rPr lang="en-US"/>
              <a:t>Slide </a:t>
            </a:r>
            <a:fld id="{4FAB73BC-B049-4115-A692-8D63A059BFB8}" type="slidenum">
              <a:rPr lang="en-US" smtClean="0"/>
              <a:pPr/>
              <a:t>‹#›</a:t>
            </a:fld>
            <a:endParaRPr lang="en-US" dirty="0"/>
          </a:p>
        </p:txBody>
      </p:sp>
    </p:spTree>
    <p:extLst>
      <p:ext uri="{BB962C8B-B14F-4D97-AF65-F5344CB8AC3E}">
        <p14:creationId xmlns:p14="http://schemas.microsoft.com/office/powerpoint/2010/main" val="1752244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5617FE9-50BC-4451-A9B1-964D268AB840}" type="datetime1">
              <a:rPr lang="en-US" smtClean="0"/>
              <a:pPr/>
              <a:t>10/12/2017</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r>
              <a:rPr lang="en-US"/>
              <a:t>Slide </a:t>
            </a:r>
            <a:fld id="{4FAB73BC-B049-4115-A692-8D63A059BFB8}" type="slidenum">
              <a:rPr lang="en-US" smtClean="0"/>
              <a:pPr/>
              <a:t>‹#›</a:t>
            </a:fld>
            <a:endParaRPr lang="en-US" dirty="0"/>
          </a:p>
        </p:txBody>
      </p:sp>
      <p:pic>
        <p:nvPicPr>
          <p:cNvPr id="10" name="Picture 9">
            <a:extLst>
              <a:ext uri="{FF2B5EF4-FFF2-40B4-BE49-F238E27FC236}">
                <a16:creationId xmlns:a16="http://schemas.microsoft.com/office/drawing/2014/main" id="{616C67F4-6ABF-4E54-A900-A1328B3DD1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93255" y="6420793"/>
            <a:ext cx="2866449" cy="417213"/>
          </a:xfrm>
          <a:prstGeom prst="rect">
            <a:avLst/>
          </a:prstGeom>
        </p:spPr>
      </p:pic>
      <p:pic>
        <p:nvPicPr>
          <p:cNvPr id="11" name="Picture 10">
            <a:extLst>
              <a:ext uri="{FF2B5EF4-FFF2-40B4-BE49-F238E27FC236}">
                <a16:creationId xmlns:a16="http://schemas.microsoft.com/office/drawing/2014/main" id="{C65CBA14-ACBB-46EC-B595-F2A1714F6F5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41434" y="6334316"/>
            <a:ext cx="1160217" cy="493092"/>
          </a:xfrm>
          <a:prstGeom prst="rect">
            <a:avLst/>
          </a:prstGeom>
        </p:spPr>
      </p:pic>
    </p:spTree>
    <p:extLst>
      <p:ext uri="{BB962C8B-B14F-4D97-AF65-F5344CB8AC3E}">
        <p14:creationId xmlns:p14="http://schemas.microsoft.com/office/powerpoint/2010/main" val="2771416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79977FC-6BCD-4D96-8A1B-1BA662181DFB}" type="datetime1">
              <a:rPr lang="en-US" smtClean="0"/>
              <a:pPr/>
              <a:t>10/12/2017</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pic>
        <p:nvPicPr>
          <p:cNvPr id="10" name="Picture 9">
            <a:extLst>
              <a:ext uri="{FF2B5EF4-FFF2-40B4-BE49-F238E27FC236}">
                <a16:creationId xmlns:a16="http://schemas.microsoft.com/office/drawing/2014/main" id="{00E35F04-5DED-4A49-865F-CACFD6C00B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4175" y="6407697"/>
            <a:ext cx="2866449" cy="417213"/>
          </a:xfrm>
          <a:prstGeom prst="rect">
            <a:avLst/>
          </a:prstGeom>
        </p:spPr>
      </p:pic>
      <p:pic>
        <p:nvPicPr>
          <p:cNvPr id="11" name="Picture 10">
            <a:extLst>
              <a:ext uri="{FF2B5EF4-FFF2-40B4-BE49-F238E27FC236}">
                <a16:creationId xmlns:a16="http://schemas.microsoft.com/office/drawing/2014/main" id="{4BFAD5B2-8C11-45CC-ADA2-D2F943B031C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41434" y="6334316"/>
            <a:ext cx="1160217" cy="493092"/>
          </a:xfrm>
          <a:prstGeom prst="rect">
            <a:avLst/>
          </a:prstGeom>
        </p:spPr>
      </p:pic>
    </p:spTree>
    <p:extLst>
      <p:ext uri="{BB962C8B-B14F-4D97-AF65-F5344CB8AC3E}">
        <p14:creationId xmlns:p14="http://schemas.microsoft.com/office/powerpoint/2010/main" val="3808349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B59AF11-5243-4B2D-A84F-620A9C276CEA}" type="datetime1">
              <a:rPr lang="en-US" smtClean="0"/>
              <a:pPr/>
              <a:t>10/12/2017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r>
              <a:rPr lang="en-US"/>
              <a:t>Slide </a:t>
            </a:r>
            <a:fld id="{4FAB73BC-B049-4115-A692-8D63A059BFB8}" type="slidenum">
              <a:rPr lang="en-US" smtClean="0"/>
              <a:pPr/>
              <a:t>‹#›</a:t>
            </a:fld>
            <a:endParaRPr lang="en-US" dirty="0"/>
          </a:p>
        </p:txBody>
      </p:sp>
      <p:pic>
        <p:nvPicPr>
          <p:cNvPr id="10" name="Picture 9">
            <a:extLst>
              <a:ext uri="{FF2B5EF4-FFF2-40B4-BE49-F238E27FC236}">
                <a16:creationId xmlns:a16="http://schemas.microsoft.com/office/drawing/2014/main" id="{4794DE26-4931-4CAD-BA60-CF1FFCA9AD5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93255" y="6420793"/>
            <a:ext cx="2866449" cy="417213"/>
          </a:xfrm>
          <a:prstGeom prst="rect">
            <a:avLst/>
          </a:prstGeom>
        </p:spPr>
      </p:pic>
      <p:pic>
        <p:nvPicPr>
          <p:cNvPr id="11" name="Picture 10">
            <a:extLst>
              <a:ext uri="{FF2B5EF4-FFF2-40B4-BE49-F238E27FC236}">
                <a16:creationId xmlns:a16="http://schemas.microsoft.com/office/drawing/2014/main" id="{E8D3D2F6-AE8B-448D-BFD6-7ED09D00163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41434" y="6334316"/>
            <a:ext cx="1160217" cy="493092"/>
          </a:xfrm>
          <a:prstGeom prst="rect">
            <a:avLst/>
          </a:prstGeom>
        </p:spPr>
      </p:pic>
    </p:spTree>
    <p:extLst>
      <p:ext uri="{BB962C8B-B14F-4D97-AF65-F5344CB8AC3E}">
        <p14:creationId xmlns:p14="http://schemas.microsoft.com/office/powerpoint/2010/main" val="931881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B6911E7-A33F-4685-BC8B-219156F07E61}" type="datetime1">
              <a:rPr lang="en-US" smtClean="0"/>
              <a:pPr/>
              <a:t>10/12/2017</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r>
              <a:rPr lang="en-US"/>
              <a:t>Slide </a:t>
            </a:r>
            <a:fld id="{4FAB73BC-B049-4115-A692-8D63A059BFB8}"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096F5C16-677B-4262-83DD-70AABEB7AA1E}"/>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4693255" y="6420793"/>
            <a:ext cx="2866449" cy="417213"/>
          </a:xfrm>
          <a:prstGeom prst="rect">
            <a:avLst/>
          </a:prstGeom>
        </p:spPr>
      </p:pic>
      <p:pic>
        <p:nvPicPr>
          <p:cNvPr id="12" name="Picture 11">
            <a:extLst>
              <a:ext uri="{FF2B5EF4-FFF2-40B4-BE49-F238E27FC236}">
                <a16:creationId xmlns:a16="http://schemas.microsoft.com/office/drawing/2014/main" id="{A9A6998D-032F-456F-9136-BABB43B1F44E}"/>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941434" y="6334316"/>
            <a:ext cx="1160217" cy="493092"/>
          </a:xfrm>
          <a:prstGeom prst="rect">
            <a:avLst/>
          </a:prstGeom>
        </p:spPr>
      </p:pic>
    </p:spTree>
    <p:extLst>
      <p:ext uri="{BB962C8B-B14F-4D97-AF65-F5344CB8AC3E}">
        <p14:creationId xmlns:p14="http://schemas.microsoft.com/office/powerpoint/2010/main" val="106837471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61" r:id="rId12"/>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mailto:S1400question@crab.org"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a:t>Audit Update</a:t>
            </a:r>
            <a:endParaRPr lang="en-US" dirty="0"/>
          </a:p>
        </p:txBody>
      </p:sp>
      <p:sp>
        <p:nvSpPr>
          <p:cNvPr id="3" name="Text Placeholder 2"/>
          <p:cNvSpPr>
            <a:spLocks noGrp="1"/>
          </p:cNvSpPr>
          <p:nvPr>
            <p:ph type="body" idx="1"/>
          </p:nvPr>
        </p:nvSpPr>
        <p:spPr/>
        <p:txBody>
          <a:bodyPr>
            <a:normAutofit/>
          </a:bodyPr>
          <a:lstStyle/>
          <a:p>
            <a:r>
              <a:rPr lang="en-US" dirty="0"/>
              <a:t>Rose Ermete, Rn, </a:t>
            </a:r>
            <a:r>
              <a:rPr lang="en-US" dirty="0" err="1"/>
              <a:t>bsn</a:t>
            </a:r>
            <a:r>
              <a:rPr lang="en-US" dirty="0"/>
              <a:t>, </a:t>
            </a:r>
            <a:r>
              <a:rPr lang="en-US" dirty="0" err="1"/>
              <a:t>ocn</a:t>
            </a:r>
            <a:r>
              <a:rPr lang="en-US" dirty="0"/>
              <a:t>, </a:t>
            </a:r>
            <a:r>
              <a:rPr lang="en-US" dirty="0" err="1"/>
              <a:t>ccrp</a:t>
            </a:r>
            <a:endParaRPr lang="en-US" dirty="0"/>
          </a:p>
          <a:p>
            <a:r>
              <a:rPr lang="en-US" dirty="0"/>
              <a:t>SWOG Quality Assurance Manager</a:t>
            </a:r>
          </a:p>
        </p:txBody>
      </p:sp>
      <p:sp>
        <p:nvSpPr>
          <p:cNvPr id="7" name="Slide Number Placeholder 6"/>
          <p:cNvSpPr>
            <a:spLocks noGrp="1"/>
          </p:cNvSpPr>
          <p:nvPr>
            <p:ph type="sldNum" sz="quarter" idx="12"/>
          </p:nvPr>
        </p:nvSpPr>
        <p:spPr>
          <a:xfrm>
            <a:off x="0" y="6492875"/>
            <a:ext cx="1312025" cy="365125"/>
          </a:xfrm>
        </p:spPr>
        <p:txBody>
          <a:bodyPr/>
          <a:lstStyle/>
          <a:p>
            <a:r>
              <a:rPr lang="en-US" dirty="0"/>
              <a:t>Slide: </a:t>
            </a:r>
            <a:fld id="{4FAB73BC-B049-4115-A692-8D63A059BFB8}" type="slidenum">
              <a:rPr lang="en-US" smtClean="0"/>
              <a:pPr/>
              <a:t>1</a:t>
            </a:fld>
            <a:endParaRPr lang="en-US" dirty="0"/>
          </a:p>
        </p:txBody>
      </p:sp>
      <p:pic>
        <p:nvPicPr>
          <p:cNvPr id="5" name="Picture 4">
            <a:extLst>
              <a:ext uri="{FF2B5EF4-FFF2-40B4-BE49-F238E27FC236}">
                <a16:creationId xmlns:a16="http://schemas.microsoft.com/office/drawing/2014/main" id="{200B6342-F200-412A-931D-27EBE650C9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572" y="376612"/>
            <a:ext cx="4737001" cy="2681560"/>
          </a:xfrm>
          <a:prstGeom prst="rect">
            <a:avLst/>
          </a:prstGeom>
        </p:spPr>
      </p:pic>
      <p:sp>
        <p:nvSpPr>
          <p:cNvPr id="4" name="Rectangle 3">
            <a:extLst>
              <a:ext uri="{FF2B5EF4-FFF2-40B4-BE49-F238E27FC236}">
                <a16:creationId xmlns:a16="http://schemas.microsoft.com/office/drawing/2014/main" id="{5E4F1FC1-4776-4943-9143-A6E77633C5B5}"/>
              </a:ext>
            </a:extLst>
          </p:cNvPr>
          <p:cNvSpPr/>
          <p:nvPr/>
        </p:nvSpPr>
        <p:spPr>
          <a:xfrm>
            <a:off x="4072675" y="2227175"/>
            <a:ext cx="4432346" cy="830997"/>
          </a:xfrm>
          <a:prstGeom prst="rect">
            <a:avLst/>
          </a:prstGeom>
        </p:spPr>
        <p:txBody>
          <a:bodyPr wrap="square">
            <a:spAutoFit/>
          </a:bodyPr>
          <a:lstStyle/>
          <a:p>
            <a:r>
              <a:rPr lang="en-US" sz="4800" b="1" i="1" kern="0" dirty="0">
                <a:ln>
                  <a:solidFill>
                    <a:schemeClr val="bg1"/>
                  </a:solidFill>
                </a:ln>
                <a:solidFill>
                  <a:srgbClr val="002060"/>
                </a:solidFill>
                <a:latin typeface="Arial Black" pitchFamily="34" charset="0"/>
              </a:rPr>
              <a:t>LUNG-MAP</a:t>
            </a:r>
            <a:endParaRPr lang="en-US" sz="4800" dirty="0"/>
          </a:p>
        </p:txBody>
      </p:sp>
    </p:spTree>
    <p:extLst>
      <p:ext uri="{BB962C8B-B14F-4D97-AF65-F5344CB8AC3E}">
        <p14:creationId xmlns:p14="http://schemas.microsoft.com/office/powerpoint/2010/main" val="659815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942" y="96225"/>
            <a:ext cx="12012058" cy="1241846"/>
          </a:xfrm>
        </p:spPr>
        <p:txBody>
          <a:bodyPr/>
          <a:lstStyle/>
          <a:p>
            <a:r>
              <a:rPr lang="en-US" dirty="0"/>
              <a:t>Data Delinquency  &amp; Failure to Collect Specimens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586931399"/>
              </p:ext>
            </p:extLst>
          </p:nvPr>
        </p:nvGraphicFramePr>
        <p:xfrm>
          <a:off x="590972" y="2156680"/>
          <a:ext cx="10545762" cy="3754120"/>
        </p:xfrm>
        <a:graphic>
          <a:graphicData uri="http://schemas.openxmlformats.org/drawingml/2006/table">
            <a:tbl>
              <a:tblPr firstRow="1" bandRow="1">
                <a:tableStyleId>{5C22544A-7EE6-4342-B048-85BDC9FD1C3A}</a:tableStyleId>
              </a:tblPr>
              <a:tblGrid>
                <a:gridCol w="3515254">
                  <a:extLst>
                    <a:ext uri="{9D8B030D-6E8A-4147-A177-3AD203B41FA5}">
                      <a16:colId xmlns:a16="http://schemas.microsoft.com/office/drawing/2014/main" val="20000"/>
                    </a:ext>
                  </a:extLst>
                </a:gridCol>
                <a:gridCol w="3515254">
                  <a:extLst>
                    <a:ext uri="{9D8B030D-6E8A-4147-A177-3AD203B41FA5}">
                      <a16:colId xmlns:a16="http://schemas.microsoft.com/office/drawing/2014/main" val="20001"/>
                    </a:ext>
                  </a:extLst>
                </a:gridCol>
                <a:gridCol w="3515254">
                  <a:extLst>
                    <a:ext uri="{9D8B030D-6E8A-4147-A177-3AD203B41FA5}">
                      <a16:colId xmlns:a16="http://schemas.microsoft.com/office/drawing/2014/main" val="20002"/>
                    </a:ext>
                  </a:extLst>
                </a:gridCol>
              </a:tblGrid>
              <a:tr h="370840">
                <a:tc>
                  <a:txBody>
                    <a:bodyPr/>
                    <a:lstStyle/>
                    <a:p>
                      <a:pPr algn="ctr"/>
                      <a:r>
                        <a:rPr lang="en-US" dirty="0"/>
                        <a:t>Medidata</a:t>
                      </a:r>
                      <a:r>
                        <a:rPr lang="en-US" baseline="0" dirty="0"/>
                        <a:t> Rave®</a:t>
                      </a:r>
                      <a:endParaRPr lang="en-US" dirty="0"/>
                    </a:p>
                  </a:txBody>
                  <a:tcPr>
                    <a:solidFill>
                      <a:schemeClr val="accent2"/>
                    </a:solidFill>
                  </a:tcPr>
                </a:tc>
                <a:tc>
                  <a:txBody>
                    <a:bodyPr/>
                    <a:lstStyle/>
                    <a:p>
                      <a:pPr algn="ctr"/>
                      <a:r>
                        <a:rPr lang="en-US" dirty="0"/>
                        <a:t>TRIAD application</a:t>
                      </a:r>
                    </a:p>
                  </a:txBody>
                  <a:tcPr>
                    <a:solidFill>
                      <a:schemeClr val="accent6"/>
                    </a:solidFill>
                  </a:tcPr>
                </a:tc>
                <a:tc>
                  <a:txBody>
                    <a:bodyPr/>
                    <a:lstStyle/>
                    <a:p>
                      <a:pPr algn="ctr"/>
                      <a:r>
                        <a:rPr lang="en-US" dirty="0"/>
                        <a:t>SWOG</a:t>
                      </a:r>
                      <a:r>
                        <a:rPr lang="en-US" baseline="0" dirty="0"/>
                        <a:t> </a:t>
                      </a:r>
                      <a:r>
                        <a:rPr lang="en-US" dirty="0"/>
                        <a:t>Specimen Tracking System</a:t>
                      </a:r>
                    </a:p>
                  </a:txBody>
                  <a:tcPr>
                    <a:solidFill>
                      <a:schemeClr val="accent1">
                        <a:lumMod val="75000"/>
                      </a:schemeClr>
                    </a:solidFill>
                  </a:tcPr>
                </a:tc>
                <a:extLst>
                  <a:ext uri="{0D108BD9-81ED-4DB2-BD59-A6C34878D82A}">
                    <a16:rowId xmlns:a16="http://schemas.microsoft.com/office/drawing/2014/main" val="10000"/>
                  </a:ext>
                </a:extLst>
              </a:tr>
              <a:tr h="370840">
                <a:tc>
                  <a:txBody>
                    <a:bodyPr/>
                    <a:lstStyle/>
                    <a:p>
                      <a:pPr algn="ctr"/>
                      <a:r>
                        <a:rPr lang="en-US" b="1" dirty="0">
                          <a:solidFill>
                            <a:schemeClr val="bg1">
                              <a:lumMod val="95000"/>
                            </a:schemeClr>
                          </a:solidFill>
                        </a:rPr>
                        <a:t>All case report forms &amp;</a:t>
                      </a:r>
                      <a:r>
                        <a:rPr lang="en-US" b="1" baseline="0" dirty="0">
                          <a:solidFill>
                            <a:schemeClr val="bg1">
                              <a:lumMod val="95000"/>
                            </a:schemeClr>
                          </a:solidFill>
                        </a:rPr>
                        <a:t> specified </a:t>
                      </a:r>
                      <a:r>
                        <a:rPr lang="en-US" b="1" dirty="0">
                          <a:solidFill>
                            <a:schemeClr val="bg1">
                              <a:lumMod val="95000"/>
                            </a:schemeClr>
                          </a:solidFill>
                        </a:rPr>
                        <a:t>source documentation</a:t>
                      </a:r>
                    </a:p>
                  </a:txBody>
                  <a:tcPr>
                    <a:solidFill>
                      <a:schemeClr val="accent2"/>
                    </a:solidFill>
                  </a:tcPr>
                </a:tc>
                <a:tc>
                  <a:txBody>
                    <a:bodyPr/>
                    <a:lstStyle/>
                    <a:p>
                      <a:pPr algn="ctr"/>
                      <a:r>
                        <a:rPr lang="en-US" b="1" dirty="0">
                          <a:solidFill>
                            <a:schemeClr val="bg1">
                              <a:lumMod val="95000"/>
                            </a:schemeClr>
                          </a:solidFill>
                        </a:rPr>
                        <a:t>Radiology images</a:t>
                      </a:r>
                    </a:p>
                  </a:txBody>
                  <a:tcPr>
                    <a:solidFill>
                      <a:schemeClr val="accent6"/>
                    </a:solidFill>
                  </a:tcPr>
                </a:tc>
                <a:tc>
                  <a:txBody>
                    <a:bodyPr/>
                    <a:lstStyle/>
                    <a:p>
                      <a:pPr algn="ctr"/>
                      <a:r>
                        <a:rPr lang="en-US" b="1" dirty="0">
                          <a:solidFill>
                            <a:schemeClr val="bg1">
                              <a:lumMod val="95000"/>
                            </a:schemeClr>
                          </a:solidFill>
                        </a:rPr>
                        <a:t>All specimens</a:t>
                      </a:r>
                    </a:p>
                  </a:txBody>
                  <a:tcPr>
                    <a:solidFill>
                      <a:schemeClr val="accent1">
                        <a:lumMod val="75000"/>
                      </a:schemeClr>
                    </a:solidFill>
                  </a:tcPr>
                </a:tc>
                <a:extLst>
                  <a:ext uri="{0D108BD9-81ED-4DB2-BD59-A6C34878D82A}">
                    <a16:rowId xmlns:a16="http://schemas.microsoft.com/office/drawing/2014/main" val="10001"/>
                  </a:ext>
                </a:extLst>
              </a:tr>
              <a:tr h="370840">
                <a:tc>
                  <a:txBody>
                    <a:bodyPr/>
                    <a:lstStyle/>
                    <a:p>
                      <a:pPr algn="ctr"/>
                      <a:r>
                        <a:rPr lang="en-US" dirty="0">
                          <a:solidFill>
                            <a:schemeClr val="bg1">
                              <a:lumMod val="95000"/>
                            </a:schemeClr>
                          </a:solidFill>
                        </a:rPr>
                        <a:t>Protocol </a:t>
                      </a:r>
                      <a:r>
                        <a:rPr lang="en-US" baseline="0" dirty="0">
                          <a:solidFill>
                            <a:schemeClr val="bg1">
                              <a:lumMod val="95000"/>
                            </a:schemeClr>
                          </a:solidFill>
                        </a:rPr>
                        <a:t>Section 14 for submission schedule</a:t>
                      </a:r>
                      <a:endParaRPr lang="en-US" dirty="0">
                        <a:solidFill>
                          <a:schemeClr val="bg1">
                            <a:lumMod val="95000"/>
                          </a:schemeClr>
                        </a:solidFill>
                      </a:endParaRPr>
                    </a:p>
                  </a:txBody>
                  <a:tcPr>
                    <a:solidFill>
                      <a:schemeClr val="accent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lumMod val="95000"/>
                            </a:schemeClr>
                          </a:solidFill>
                        </a:rPr>
                        <a:t>Protocol Section</a:t>
                      </a:r>
                      <a:r>
                        <a:rPr lang="en-US" baseline="0" dirty="0">
                          <a:solidFill>
                            <a:schemeClr val="bg1">
                              <a:lumMod val="95000"/>
                            </a:schemeClr>
                          </a:solidFill>
                        </a:rPr>
                        <a:t> 14 for schedule</a:t>
                      </a:r>
                      <a:endParaRPr lang="en-US" dirty="0">
                        <a:solidFill>
                          <a:schemeClr val="bg1">
                            <a:lumMod val="95000"/>
                          </a:schemeClr>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lumMod val="95000"/>
                            </a:schemeClr>
                          </a:solidFill>
                        </a:rPr>
                        <a:t>Protocol </a:t>
                      </a:r>
                      <a:r>
                        <a:rPr lang="en-US" baseline="0" dirty="0">
                          <a:solidFill>
                            <a:schemeClr val="bg1">
                              <a:lumMod val="95000"/>
                            </a:schemeClr>
                          </a:solidFill>
                        </a:rPr>
                        <a:t>Section 15 for details</a:t>
                      </a:r>
                      <a:endParaRPr lang="en-US" dirty="0">
                        <a:solidFill>
                          <a:schemeClr val="bg1">
                            <a:lumMod val="95000"/>
                          </a:schemeClr>
                        </a:solidFill>
                      </a:endParaRPr>
                    </a:p>
                  </a:txBody>
                  <a:tcPr>
                    <a:solidFill>
                      <a:schemeClr val="accent6"/>
                    </a:solidFill>
                  </a:tcPr>
                </a:tc>
                <a:tc>
                  <a:txBody>
                    <a:bodyPr/>
                    <a:lstStyle/>
                    <a:p>
                      <a:pPr algn="ctr"/>
                      <a:r>
                        <a:rPr lang="en-US" dirty="0">
                          <a:solidFill>
                            <a:schemeClr val="bg1">
                              <a:lumMod val="95000"/>
                            </a:schemeClr>
                          </a:solidFill>
                        </a:rPr>
                        <a:t>Protocol </a:t>
                      </a:r>
                      <a:r>
                        <a:rPr lang="en-US" baseline="0" dirty="0">
                          <a:solidFill>
                            <a:schemeClr val="bg1">
                              <a:lumMod val="95000"/>
                            </a:schemeClr>
                          </a:solidFill>
                        </a:rPr>
                        <a:t>Section 15 for details and schedule</a:t>
                      </a:r>
                      <a:endParaRPr lang="en-US" dirty="0">
                        <a:solidFill>
                          <a:schemeClr val="bg1">
                            <a:lumMod val="95000"/>
                          </a:schemeClr>
                        </a:solidFill>
                      </a:endParaRPr>
                    </a:p>
                  </a:txBody>
                  <a:tcPr>
                    <a:solidFill>
                      <a:schemeClr val="accent1">
                        <a:lumMod val="75000"/>
                      </a:schemeClr>
                    </a:solidFill>
                  </a:tcPr>
                </a:tc>
                <a:extLst>
                  <a:ext uri="{0D108BD9-81ED-4DB2-BD59-A6C34878D82A}">
                    <a16:rowId xmlns:a16="http://schemas.microsoft.com/office/drawing/2014/main" val="10002"/>
                  </a:ext>
                </a:extLst>
              </a:tr>
              <a:tr h="370840">
                <a:tc>
                  <a:txBody>
                    <a:bodyPr/>
                    <a:lstStyle/>
                    <a:p>
                      <a:pPr algn="ctr"/>
                      <a:r>
                        <a:rPr lang="en-US" dirty="0">
                          <a:solidFill>
                            <a:schemeClr val="bg1">
                              <a:lumMod val="95000"/>
                            </a:schemeClr>
                          </a:solidFill>
                        </a:rPr>
                        <a:t>Baseline forms due within 7 days of registration </a:t>
                      </a:r>
                    </a:p>
                  </a:txBody>
                  <a:tcPr>
                    <a:solidFill>
                      <a:schemeClr val="accent2"/>
                    </a:solidFill>
                  </a:tcPr>
                </a:tc>
                <a:tc>
                  <a:txBody>
                    <a:bodyPr/>
                    <a:lstStyle/>
                    <a:p>
                      <a:pPr algn="ctr"/>
                      <a:r>
                        <a:rPr lang="en-US" dirty="0">
                          <a:solidFill>
                            <a:schemeClr val="bg1">
                              <a:lumMod val="95000"/>
                            </a:schemeClr>
                          </a:solidFill>
                        </a:rPr>
                        <a:t>Scan images to be uploaded within 7 days of the disease assessment</a:t>
                      </a:r>
                    </a:p>
                  </a:txBody>
                  <a:tcPr>
                    <a:solidFill>
                      <a:schemeClr val="accent6"/>
                    </a:solidFill>
                  </a:tcPr>
                </a:tc>
                <a:tc>
                  <a:txBody>
                    <a:bodyPr/>
                    <a:lstStyle/>
                    <a:p>
                      <a:pPr algn="ctr"/>
                      <a:r>
                        <a:rPr lang="en-US" dirty="0">
                          <a:solidFill>
                            <a:schemeClr val="bg1">
                              <a:lumMod val="95000"/>
                            </a:schemeClr>
                          </a:solidFill>
                        </a:rPr>
                        <a:t>Specimens can be batched, but enter the date drawn in Specimen tracking</a:t>
                      </a:r>
                    </a:p>
                  </a:txBody>
                  <a:tcPr>
                    <a:solidFill>
                      <a:schemeClr val="accent1">
                        <a:lumMod val="75000"/>
                      </a:schemeClr>
                    </a:solidFill>
                  </a:tcPr>
                </a:tc>
                <a:extLst>
                  <a:ext uri="{0D108BD9-81ED-4DB2-BD59-A6C34878D82A}">
                    <a16:rowId xmlns:a16="http://schemas.microsoft.com/office/drawing/2014/main" val="10003"/>
                  </a:ext>
                </a:extLst>
              </a:tr>
              <a:tr h="370840">
                <a:tc>
                  <a:txBody>
                    <a:bodyPr/>
                    <a:lstStyle/>
                    <a:p>
                      <a:pPr algn="l"/>
                      <a:r>
                        <a:rPr lang="en-US" dirty="0">
                          <a:solidFill>
                            <a:schemeClr val="bg1">
                              <a:lumMod val="95000"/>
                            </a:schemeClr>
                          </a:solidFill>
                        </a:rPr>
                        <a:t>For Baseline Forms:</a:t>
                      </a:r>
                    </a:p>
                    <a:p>
                      <a:pPr marL="573088" indent="-285750" algn="l">
                        <a:buFont typeface="Arial" panose="020B0604020202020204" pitchFamily="34" charset="0"/>
                        <a:buChar char="•"/>
                      </a:pPr>
                      <a:r>
                        <a:rPr lang="en-US" dirty="0">
                          <a:solidFill>
                            <a:schemeClr val="bg1">
                              <a:lumMod val="95000"/>
                            </a:schemeClr>
                          </a:solidFill>
                        </a:rPr>
                        <a:t> &gt; 30 days late is a lesser</a:t>
                      </a:r>
                    </a:p>
                    <a:p>
                      <a:pPr marL="573088" indent="-285750" algn="l">
                        <a:buFont typeface="Arial" panose="020B0604020202020204" pitchFamily="34" charset="0"/>
                        <a:buChar char="•"/>
                      </a:pPr>
                      <a:r>
                        <a:rPr lang="en-US" dirty="0">
                          <a:solidFill>
                            <a:schemeClr val="bg1">
                              <a:lumMod val="95000"/>
                            </a:schemeClr>
                          </a:solidFill>
                        </a:rPr>
                        <a:t>&gt; 90 days late is a major </a:t>
                      </a:r>
                    </a:p>
                  </a:txBody>
                  <a:tcPr>
                    <a:solidFill>
                      <a:schemeClr val="accent2"/>
                    </a:solidFill>
                  </a:tcPr>
                </a:tc>
                <a:tc>
                  <a:txBody>
                    <a:bodyPr/>
                    <a:lstStyle/>
                    <a:p>
                      <a:pPr algn="l"/>
                      <a:r>
                        <a:rPr lang="en-US" dirty="0">
                          <a:solidFill>
                            <a:schemeClr val="bg1">
                              <a:lumMod val="95000"/>
                            </a:schemeClr>
                          </a:solidFill>
                        </a:rPr>
                        <a:t>For Baseline Forms:</a:t>
                      </a:r>
                    </a:p>
                    <a:p>
                      <a:pPr marL="573088" indent="-285750" algn="l">
                        <a:buFont typeface="Arial" panose="020B0604020202020204" pitchFamily="34" charset="0"/>
                        <a:buChar char="•"/>
                      </a:pPr>
                      <a:r>
                        <a:rPr lang="en-US" dirty="0">
                          <a:solidFill>
                            <a:schemeClr val="bg1">
                              <a:lumMod val="95000"/>
                            </a:schemeClr>
                          </a:solidFill>
                        </a:rPr>
                        <a:t> &gt; 30 days late is a lesser</a:t>
                      </a:r>
                    </a:p>
                    <a:p>
                      <a:pPr marL="573088" indent="-285750" algn="l">
                        <a:buFont typeface="Arial" panose="020B0604020202020204" pitchFamily="34" charset="0"/>
                        <a:buChar char="•"/>
                      </a:pPr>
                      <a:r>
                        <a:rPr lang="en-US" dirty="0">
                          <a:solidFill>
                            <a:schemeClr val="bg1">
                              <a:lumMod val="95000"/>
                            </a:schemeClr>
                          </a:solidFill>
                        </a:rPr>
                        <a:t>&gt; 90 days late is a major </a:t>
                      </a:r>
                    </a:p>
                    <a:p>
                      <a:pPr algn="ctr"/>
                      <a:endParaRPr lang="en-US" dirty="0">
                        <a:solidFill>
                          <a:schemeClr val="bg1">
                            <a:lumMod val="95000"/>
                          </a:schemeClr>
                        </a:solidFill>
                      </a:endParaRPr>
                    </a:p>
                  </a:txBody>
                  <a:tcPr>
                    <a:solidFill>
                      <a:schemeClr val="accent6"/>
                    </a:solidFill>
                  </a:tcPr>
                </a:tc>
                <a:tc>
                  <a:txBody>
                    <a:bodyPr/>
                    <a:lstStyle/>
                    <a:p>
                      <a:pPr algn="ctr"/>
                      <a:endParaRPr lang="en-US" dirty="0">
                        <a:solidFill>
                          <a:schemeClr val="bg1">
                            <a:lumMod val="95000"/>
                          </a:schemeClr>
                        </a:solidFill>
                      </a:endParaRPr>
                    </a:p>
                  </a:txBody>
                  <a:tcPr>
                    <a:solidFill>
                      <a:schemeClr val="accent1">
                        <a:lumMod val="75000"/>
                      </a:schemeClr>
                    </a:solidFill>
                  </a:tcPr>
                </a:tc>
                <a:extLst>
                  <a:ext uri="{0D108BD9-81ED-4DB2-BD59-A6C34878D82A}">
                    <a16:rowId xmlns:a16="http://schemas.microsoft.com/office/drawing/2014/main" val="1702849339"/>
                  </a:ext>
                </a:extLst>
              </a:tr>
            </a:tbl>
          </a:graphicData>
        </a:graphic>
      </p:graphicFrame>
      <p:sp>
        <p:nvSpPr>
          <p:cNvPr id="4" name="Slide Number Placeholder 3"/>
          <p:cNvSpPr>
            <a:spLocks noGrp="1"/>
          </p:cNvSpPr>
          <p:nvPr>
            <p:ph type="sldNum" sz="quarter" idx="12"/>
          </p:nvPr>
        </p:nvSpPr>
        <p:spPr>
          <a:xfrm>
            <a:off x="0" y="6492875"/>
            <a:ext cx="1312025" cy="365125"/>
          </a:xfrm>
        </p:spPr>
        <p:txBody>
          <a:bodyPr/>
          <a:lstStyle/>
          <a:p>
            <a:r>
              <a:rPr lang="en-US" dirty="0"/>
              <a:t>Slide: </a:t>
            </a:r>
            <a:fld id="{629637A9-119A-49DA-BD12-AAC58B377D80}" type="slidenum">
              <a:rPr lang="en-US" smtClean="0"/>
              <a:pPr/>
              <a:t>10</a:t>
            </a:fld>
            <a:endParaRPr lang="en-US" dirty="0"/>
          </a:p>
        </p:txBody>
      </p:sp>
      <p:sp>
        <p:nvSpPr>
          <p:cNvPr id="3" name="TextBox 2"/>
          <p:cNvSpPr txBox="1"/>
          <p:nvPr/>
        </p:nvSpPr>
        <p:spPr>
          <a:xfrm>
            <a:off x="1546201" y="5827662"/>
            <a:ext cx="8282763" cy="523220"/>
          </a:xfrm>
          <a:prstGeom prst="rect">
            <a:avLst/>
          </a:prstGeom>
          <a:noFill/>
        </p:spPr>
        <p:txBody>
          <a:bodyPr wrap="square" rtlCol="0">
            <a:spAutoFit/>
          </a:bodyPr>
          <a:lstStyle/>
          <a:p>
            <a:pPr algn="ctr"/>
            <a:r>
              <a:rPr lang="en-US" sz="2800" b="1" dirty="0"/>
              <a:t>Timely submission of data is critical to trial success!</a:t>
            </a:r>
          </a:p>
        </p:txBody>
      </p:sp>
      <p:sp>
        <p:nvSpPr>
          <p:cNvPr id="7" name="TextBox 6"/>
          <p:cNvSpPr txBox="1"/>
          <p:nvPr/>
        </p:nvSpPr>
        <p:spPr>
          <a:xfrm>
            <a:off x="3382816" y="1310276"/>
            <a:ext cx="4609532" cy="461665"/>
          </a:xfrm>
          <a:prstGeom prst="rect">
            <a:avLst/>
          </a:prstGeom>
          <a:noFill/>
        </p:spPr>
        <p:txBody>
          <a:bodyPr wrap="none" rtlCol="0">
            <a:spAutoFit/>
          </a:bodyPr>
          <a:lstStyle/>
          <a:p>
            <a:r>
              <a:rPr lang="en-US" sz="2400" dirty="0"/>
              <a:t>All data is submitted electronically: </a:t>
            </a:r>
          </a:p>
        </p:txBody>
      </p:sp>
    </p:spTree>
    <p:extLst>
      <p:ext uri="{BB962C8B-B14F-4D97-AF65-F5344CB8AC3E}">
        <p14:creationId xmlns:p14="http://schemas.microsoft.com/office/powerpoint/2010/main" val="74188491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F5BCB-303D-471A-A847-6DF38ACD2CD7}"/>
              </a:ext>
            </a:extLst>
          </p:cNvPr>
          <p:cNvSpPr>
            <a:spLocks noGrp="1"/>
          </p:cNvSpPr>
          <p:nvPr>
            <p:ph type="title"/>
          </p:nvPr>
        </p:nvSpPr>
        <p:spPr>
          <a:xfrm>
            <a:off x="962139" y="410656"/>
            <a:ext cx="10546080" cy="3808803"/>
          </a:xfrm>
        </p:spPr>
        <p:txBody>
          <a:bodyPr>
            <a:normAutofit fontScale="90000"/>
          </a:bodyPr>
          <a:lstStyle/>
          <a:p>
            <a:pPr algn="ctr"/>
            <a:r>
              <a:rPr lang="en-US" dirty="0"/>
              <a:t>Questions??</a:t>
            </a:r>
            <a:br>
              <a:rPr lang="en-US" dirty="0"/>
            </a:br>
            <a:br>
              <a:rPr lang="en-US" dirty="0"/>
            </a:br>
            <a:br>
              <a:rPr lang="en-US" dirty="0"/>
            </a:br>
            <a:br>
              <a:rPr lang="en-US" dirty="0"/>
            </a:br>
            <a:br>
              <a:rPr lang="en-US" dirty="0"/>
            </a:br>
            <a:r>
              <a:rPr lang="en-US" dirty="0">
                <a:hlinkClick r:id="rId2"/>
              </a:rPr>
              <a:t>S1400question@crab.org</a:t>
            </a:r>
            <a:r>
              <a:rPr lang="en-US" dirty="0"/>
              <a:t> </a:t>
            </a:r>
          </a:p>
        </p:txBody>
      </p:sp>
      <p:sp>
        <p:nvSpPr>
          <p:cNvPr id="3" name="Slide Number Placeholder 2">
            <a:extLst>
              <a:ext uri="{FF2B5EF4-FFF2-40B4-BE49-F238E27FC236}">
                <a16:creationId xmlns:a16="http://schemas.microsoft.com/office/drawing/2014/main" id="{0D62A518-3E16-4FF4-A10F-FB1D209A72C8}"/>
              </a:ext>
            </a:extLst>
          </p:cNvPr>
          <p:cNvSpPr>
            <a:spLocks noGrp="1"/>
          </p:cNvSpPr>
          <p:nvPr>
            <p:ph type="sldNum" sz="quarter" idx="12"/>
          </p:nvPr>
        </p:nvSpPr>
        <p:spPr>
          <a:xfrm>
            <a:off x="0" y="6492875"/>
            <a:ext cx="1312025" cy="365125"/>
          </a:xfrm>
        </p:spPr>
        <p:txBody>
          <a:bodyPr/>
          <a:lstStyle/>
          <a:p>
            <a:r>
              <a:rPr lang="en-US" dirty="0"/>
              <a:t>Slide </a:t>
            </a:r>
            <a:fld id="{4FAB73BC-B049-4115-A692-8D63A059BFB8}" type="slidenum">
              <a:rPr lang="en-US" smtClean="0"/>
              <a:pPr/>
              <a:t>11</a:t>
            </a:fld>
            <a:endParaRPr lang="en-US" dirty="0"/>
          </a:p>
        </p:txBody>
      </p:sp>
    </p:spTree>
    <p:extLst>
      <p:ext uri="{BB962C8B-B14F-4D97-AF65-F5344CB8AC3E}">
        <p14:creationId xmlns:p14="http://schemas.microsoft.com/office/powerpoint/2010/main" val="2128180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rPr>
              <a:t>QA/Monitoring Common Problems</a:t>
            </a:r>
            <a:endParaRPr lang="en-US" dirty="0"/>
          </a:p>
        </p:txBody>
      </p:sp>
      <p:sp>
        <p:nvSpPr>
          <p:cNvPr id="3" name="Content Placeholder 2"/>
          <p:cNvSpPr>
            <a:spLocks noGrp="1"/>
          </p:cNvSpPr>
          <p:nvPr>
            <p:ph idx="1"/>
          </p:nvPr>
        </p:nvSpPr>
        <p:spPr>
          <a:xfrm>
            <a:off x="1097280" y="1845734"/>
            <a:ext cx="10464800" cy="4392506"/>
          </a:xfrm>
        </p:spPr>
        <p:txBody>
          <a:bodyPr>
            <a:normAutofit/>
          </a:bodyPr>
          <a:lstStyle/>
          <a:p>
            <a:r>
              <a:rPr lang="en-US" sz="2800" b="1" dirty="0"/>
              <a:t>Regulatory: For sites using the CIRB:</a:t>
            </a:r>
          </a:p>
          <a:p>
            <a:pPr marL="382588" lvl="1" indent="-273050"/>
            <a:r>
              <a:rPr lang="en-US" sz="2600" dirty="0"/>
              <a:t>Consent forms deviate from the approved boilerplate language</a:t>
            </a:r>
          </a:p>
          <a:p>
            <a:pPr marL="382588" lvl="1" indent="-273050"/>
            <a:r>
              <a:rPr lang="en-US" sz="2600" dirty="0"/>
              <a:t>Unable to determine when consent versions were implemented</a:t>
            </a:r>
          </a:p>
          <a:p>
            <a:r>
              <a:rPr lang="en-US" sz="2800" b="1" dirty="0"/>
              <a:t>Boilerplate Document</a:t>
            </a:r>
          </a:p>
          <a:p>
            <a:pPr marL="382588" lvl="1" indent="-273050"/>
            <a:r>
              <a:rPr lang="en-US" sz="2600" dirty="0"/>
              <a:t>Protocol Specific</a:t>
            </a:r>
          </a:p>
          <a:p>
            <a:pPr marL="382588" lvl="1" indent="-273050"/>
            <a:r>
              <a:rPr lang="en-US" sz="2600" dirty="0"/>
              <a:t>Annual Signatory </a:t>
            </a:r>
          </a:p>
          <a:p>
            <a:r>
              <a:rPr lang="en-US" sz="2800" b="1" dirty="0"/>
              <a:t>DTL – New requirement</a:t>
            </a:r>
          </a:p>
        </p:txBody>
      </p:sp>
      <p:sp>
        <p:nvSpPr>
          <p:cNvPr id="7" name="Slide Number Placeholder 6"/>
          <p:cNvSpPr>
            <a:spLocks noGrp="1"/>
          </p:cNvSpPr>
          <p:nvPr>
            <p:ph type="sldNum" sz="quarter" idx="12"/>
          </p:nvPr>
        </p:nvSpPr>
        <p:spPr/>
        <p:txBody>
          <a:bodyPr/>
          <a:lstStyle/>
          <a:p>
            <a:r>
              <a:rPr lang="en-US" dirty="0"/>
              <a:t>Slide: </a:t>
            </a:r>
            <a:fld id="{629637A9-119A-49DA-BD12-AAC58B377D80}" type="slidenum">
              <a:rPr lang="en-US" smtClean="0"/>
              <a:pPr/>
              <a:t>2</a:t>
            </a:fld>
            <a:endParaRPr lang="en-US" dirty="0"/>
          </a:p>
        </p:txBody>
      </p:sp>
    </p:spTree>
    <p:extLst>
      <p:ext uri="{BB962C8B-B14F-4D97-AF65-F5344CB8AC3E}">
        <p14:creationId xmlns:p14="http://schemas.microsoft.com/office/powerpoint/2010/main" val="177249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rPr>
              <a:t>QA/Monitoring Common Problems</a:t>
            </a:r>
            <a:endParaRPr lang="en-US" dirty="0"/>
          </a:p>
        </p:txBody>
      </p:sp>
      <p:sp>
        <p:nvSpPr>
          <p:cNvPr id="3" name="Content Placeholder 2"/>
          <p:cNvSpPr>
            <a:spLocks noGrp="1"/>
          </p:cNvSpPr>
          <p:nvPr>
            <p:ph idx="1"/>
          </p:nvPr>
        </p:nvSpPr>
        <p:spPr>
          <a:xfrm>
            <a:off x="1097280" y="1845734"/>
            <a:ext cx="10464800" cy="4392506"/>
          </a:xfrm>
        </p:spPr>
        <p:txBody>
          <a:bodyPr>
            <a:normAutofit/>
          </a:bodyPr>
          <a:lstStyle/>
          <a:p>
            <a:r>
              <a:rPr lang="en-US" sz="2800" b="1" dirty="0"/>
              <a:t>Patient Case Review: Eligibility</a:t>
            </a:r>
          </a:p>
          <a:p>
            <a:pPr marL="382588" lvl="1" indent="-327025"/>
            <a:r>
              <a:rPr lang="en-US" sz="2600" b="1" u="sng" dirty="0"/>
              <a:t>S1400</a:t>
            </a:r>
            <a:r>
              <a:rPr lang="en-US" sz="2600" dirty="0"/>
              <a:t>: Failure to confirm ≥ 20% tumor cells by local pathologist </a:t>
            </a:r>
          </a:p>
          <a:p>
            <a:pPr lvl="2"/>
            <a:r>
              <a:rPr lang="en-US" sz="2200" dirty="0"/>
              <a:t> Much better – we are seeing less of this</a:t>
            </a:r>
          </a:p>
          <a:p>
            <a:pPr marL="382588" lvl="1" indent="-327025"/>
            <a:r>
              <a:rPr lang="en-US" sz="2600" b="1" u="sng" dirty="0"/>
              <a:t>S1400G: </a:t>
            </a:r>
            <a:r>
              <a:rPr lang="en-US" sz="2600" dirty="0"/>
              <a:t>– Must have achieved stable disease, a partial response, or a complete response at their first disease assessment after initiating first-line platinum-based chemotherapy </a:t>
            </a:r>
          </a:p>
          <a:p>
            <a:pPr marL="382588" lvl="1" indent="-327025"/>
            <a:r>
              <a:rPr lang="en-US" sz="2600" b="1" u="sng" dirty="0"/>
              <a:t>S1400I</a:t>
            </a:r>
            <a:r>
              <a:rPr lang="en-US" sz="2600" dirty="0"/>
              <a:t>: Must not have received systemic treatment with corticosteroids (&gt; 10 mg daily prednisone or equivalent) or other immunosuppressive medications within 14 days prior to sub-study registration. </a:t>
            </a:r>
          </a:p>
        </p:txBody>
      </p:sp>
      <p:sp>
        <p:nvSpPr>
          <p:cNvPr id="7" name="Slide Number Placeholder 6"/>
          <p:cNvSpPr>
            <a:spLocks noGrp="1"/>
          </p:cNvSpPr>
          <p:nvPr>
            <p:ph type="sldNum" sz="quarter" idx="12"/>
          </p:nvPr>
        </p:nvSpPr>
        <p:spPr>
          <a:xfrm>
            <a:off x="0" y="6492875"/>
            <a:ext cx="1312025" cy="365125"/>
          </a:xfrm>
        </p:spPr>
        <p:txBody>
          <a:bodyPr/>
          <a:lstStyle/>
          <a:p>
            <a:r>
              <a:rPr lang="en-US" dirty="0"/>
              <a:t>Slide: </a:t>
            </a:r>
            <a:fld id="{629637A9-119A-49DA-BD12-AAC58B377D80}" type="slidenum">
              <a:rPr lang="en-US" smtClean="0"/>
              <a:pPr/>
              <a:t>3</a:t>
            </a:fld>
            <a:endParaRPr lang="en-US" dirty="0"/>
          </a:p>
        </p:txBody>
      </p:sp>
    </p:spTree>
    <p:extLst>
      <p:ext uri="{BB962C8B-B14F-4D97-AF65-F5344CB8AC3E}">
        <p14:creationId xmlns:p14="http://schemas.microsoft.com/office/powerpoint/2010/main" val="126268207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Calibri" panose="020F0502020204030204" pitchFamily="34" charset="0"/>
              </a:rPr>
              <a:t>QA/Monitoring Common Problems</a:t>
            </a:r>
            <a:endParaRPr lang="en-US" dirty="0"/>
          </a:p>
        </p:txBody>
      </p:sp>
      <p:sp>
        <p:nvSpPr>
          <p:cNvPr id="3" name="Content Placeholder 2"/>
          <p:cNvSpPr>
            <a:spLocks noGrp="1"/>
          </p:cNvSpPr>
          <p:nvPr>
            <p:ph idx="1"/>
          </p:nvPr>
        </p:nvSpPr>
        <p:spPr>
          <a:xfrm>
            <a:off x="1097280" y="1845734"/>
            <a:ext cx="10464800" cy="4392506"/>
          </a:xfrm>
        </p:spPr>
        <p:txBody>
          <a:bodyPr>
            <a:normAutofit/>
          </a:bodyPr>
          <a:lstStyle/>
          <a:p>
            <a:r>
              <a:rPr lang="en-US" sz="2800" b="1" dirty="0"/>
              <a:t>Patient Case Review: Treatment</a:t>
            </a:r>
            <a:endParaRPr lang="en-US" sz="2600" dirty="0"/>
          </a:p>
          <a:p>
            <a:pPr marL="382588" lvl="1" indent="-268288"/>
            <a:r>
              <a:rPr lang="en-US" sz="2600" dirty="0"/>
              <a:t>Failure to dose reduce per protocol</a:t>
            </a:r>
          </a:p>
          <a:p>
            <a:pPr marL="382588" lvl="1" indent="-268288"/>
            <a:r>
              <a:rPr lang="en-US" sz="2600" dirty="0"/>
              <a:t>Failure to document compliance to oral drugs</a:t>
            </a:r>
          </a:p>
          <a:p>
            <a:r>
              <a:rPr lang="en-US" sz="2800" b="1" dirty="0"/>
              <a:t>Patient Case Review: Adverse Events</a:t>
            </a:r>
          </a:p>
          <a:p>
            <a:pPr marL="382588" lvl="1" indent="-268288"/>
            <a:r>
              <a:rPr lang="en-US" sz="2600" dirty="0"/>
              <a:t>Failure to report adverse events</a:t>
            </a:r>
          </a:p>
          <a:p>
            <a:pPr marL="382588" lvl="1" indent="-268288"/>
            <a:r>
              <a:rPr lang="en-US" sz="2600" dirty="0"/>
              <a:t>See CRF Guidelines page 27</a:t>
            </a:r>
          </a:p>
          <a:p>
            <a:pPr marL="382588" lvl="1" indent="-268288"/>
            <a:r>
              <a:rPr lang="en-US" sz="2600" b="1" dirty="0"/>
              <a:t>NEW</a:t>
            </a:r>
            <a:r>
              <a:rPr lang="en-US" sz="2600" dirty="0"/>
              <a:t>:  S1400 A &amp; I - Collection of immune relationships of events (going forward &amp; retrospective)</a:t>
            </a:r>
          </a:p>
          <a:p>
            <a:pPr marL="0" indent="0">
              <a:buNone/>
            </a:pPr>
            <a:endParaRPr lang="en-US" sz="2800" b="1" dirty="0"/>
          </a:p>
          <a:p>
            <a:pPr lvl="1"/>
            <a:endParaRPr lang="en-US" sz="2600" dirty="0"/>
          </a:p>
        </p:txBody>
      </p:sp>
      <p:sp>
        <p:nvSpPr>
          <p:cNvPr id="7" name="Slide Number Placeholder 6"/>
          <p:cNvSpPr>
            <a:spLocks noGrp="1"/>
          </p:cNvSpPr>
          <p:nvPr>
            <p:ph type="sldNum" sz="quarter" idx="12"/>
          </p:nvPr>
        </p:nvSpPr>
        <p:spPr>
          <a:xfrm>
            <a:off x="0" y="6492875"/>
            <a:ext cx="1312025" cy="365125"/>
          </a:xfrm>
        </p:spPr>
        <p:txBody>
          <a:bodyPr/>
          <a:lstStyle/>
          <a:p>
            <a:r>
              <a:rPr lang="en-US"/>
              <a:t>Slide: </a:t>
            </a:r>
            <a:fld id="{629637A9-119A-49DA-BD12-AAC58B377D80}" type="slidenum">
              <a:rPr lang="en-US" smtClean="0"/>
              <a:pPr/>
              <a:t>4</a:t>
            </a:fld>
            <a:endParaRPr lang="en-US" dirty="0"/>
          </a:p>
        </p:txBody>
      </p:sp>
      <p:pic>
        <p:nvPicPr>
          <p:cNvPr id="4098" name="Picture 2" descr="https://encrypted-tbn3.gstatic.com/images?q=tbn:ANd9GcTDcufGkD__kvBy0vzTz_3IQmAvG_jyJY41sNaOVt9DlZQZZ--bB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55646" y="27662399"/>
            <a:ext cx="354850" cy="354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266130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8AD72E6-E9A8-47C2-AE52-6C0446D0E52F}"/>
              </a:ext>
            </a:extLst>
          </p:cNvPr>
          <p:cNvSpPr>
            <a:spLocks noGrp="1"/>
          </p:cNvSpPr>
          <p:nvPr>
            <p:ph type="sldNum" sz="quarter" idx="12"/>
          </p:nvPr>
        </p:nvSpPr>
        <p:spPr>
          <a:xfrm>
            <a:off x="0" y="6492875"/>
            <a:ext cx="1312025" cy="365125"/>
          </a:xfrm>
        </p:spPr>
        <p:txBody>
          <a:bodyPr/>
          <a:lstStyle/>
          <a:p>
            <a:r>
              <a:rPr lang="en-US"/>
              <a:t>Slide </a:t>
            </a:r>
            <a:fld id="{4FAB73BC-B049-4115-A692-8D63A059BFB8}" type="slidenum">
              <a:rPr lang="en-US" smtClean="0"/>
              <a:pPr/>
              <a:t>5</a:t>
            </a:fld>
            <a:endParaRPr lang="en-US" dirty="0"/>
          </a:p>
        </p:txBody>
      </p:sp>
      <p:pic>
        <p:nvPicPr>
          <p:cNvPr id="3" name="Picture 2">
            <a:extLst>
              <a:ext uri="{FF2B5EF4-FFF2-40B4-BE49-F238E27FC236}">
                <a16:creationId xmlns:a16="http://schemas.microsoft.com/office/drawing/2014/main" id="{730AA543-1236-45D7-84D5-EB05D9A883E5}"/>
              </a:ext>
            </a:extLst>
          </p:cNvPr>
          <p:cNvPicPr>
            <a:picLocks noChangeAspect="1"/>
          </p:cNvPicPr>
          <p:nvPr/>
        </p:nvPicPr>
        <p:blipFill>
          <a:blip r:embed="rId3"/>
          <a:stretch>
            <a:fillRect/>
          </a:stretch>
        </p:blipFill>
        <p:spPr>
          <a:xfrm>
            <a:off x="1814168" y="105579"/>
            <a:ext cx="8277225" cy="6096000"/>
          </a:xfrm>
          <a:prstGeom prst="rect">
            <a:avLst/>
          </a:prstGeom>
        </p:spPr>
      </p:pic>
    </p:spTree>
    <p:extLst>
      <p:ext uri="{BB962C8B-B14F-4D97-AF65-F5344CB8AC3E}">
        <p14:creationId xmlns:p14="http://schemas.microsoft.com/office/powerpoint/2010/main" val="2440441201"/>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6E528E5-FEC7-4274-B696-4F5F4B18EAAB}"/>
              </a:ext>
            </a:extLst>
          </p:cNvPr>
          <p:cNvSpPr>
            <a:spLocks noGrp="1"/>
          </p:cNvSpPr>
          <p:nvPr>
            <p:ph type="sldNum" sz="quarter" idx="12"/>
          </p:nvPr>
        </p:nvSpPr>
        <p:spPr>
          <a:xfrm>
            <a:off x="0" y="6492875"/>
            <a:ext cx="1312025" cy="365125"/>
          </a:xfrm>
        </p:spPr>
        <p:txBody>
          <a:bodyPr/>
          <a:lstStyle/>
          <a:p>
            <a:r>
              <a:rPr lang="en-US" dirty="0"/>
              <a:t>Slide </a:t>
            </a:r>
            <a:fld id="{4FAB73BC-B049-4115-A692-8D63A059BFB8}" type="slidenum">
              <a:rPr lang="en-US" smtClean="0"/>
              <a:pPr/>
              <a:t>6</a:t>
            </a:fld>
            <a:endParaRPr lang="en-US" dirty="0"/>
          </a:p>
        </p:txBody>
      </p:sp>
      <p:pic>
        <p:nvPicPr>
          <p:cNvPr id="3" name="Picture 2">
            <a:extLst>
              <a:ext uri="{FF2B5EF4-FFF2-40B4-BE49-F238E27FC236}">
                <a16:creationId xmlns:a16="http://schemas.microsoft.com/office/drawing/2014/main" id="{13C7F7B2-0953-4450-815C-CFEFF9AA8971}"/>
              </a:ext>
            </a:extLst>
          </p:cNvPr>
          <p:cNvPicPr>
            <a:picLocks noChangeAspect="1"/>
          </p:cNvPicPr>
          <p:nvPr/>
        </p:nvPicPr>
        <p:blipFill rotWithShape="1">
          <a:blip r:embed="rId2"/>
          <a:srcRect b="9437"/>
          <a:stretch/>
        </p:blipFill>
        <p:spPr>
          <a:xfrm>
            <a:off x="1938969" y="88135"/>
            <a:ext cx="8174516" cy="6241306"/>
          </a:xfrm>
          <a:prstGeom prst="rect">
            <a:avLst/>
          </a:prstGeom>
        </p:spPr>
      </p:pic>
    </p:spTree>
    <p:extLst>
      <p:ext uri="{BB962C8B-B14F-4D97-AF65-F5344CB8AC3E}">
        <p14:creationId xmlns:p14="http://schemas.microsoft.com/office/powerpoint/2010/main" val="588211359"/>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rPr>
              <a:t>QA/Monitoring Common Problems</a:t>
            </a:r>
            <a:endParaRPr lang="en-US" dirty="0"/>
          </a:p>
        </p:txBody>
      </p:sp>
      <p:sp>
        <p:nvSpPr>
          <p:cNvPr id="3" name="Content Placeholder 2"/>
          <p:cNvSpPr>
            <a:spLocks noGrp="1"/>
          </p:cNvSpPr>
          <p:nvPr>
            <p:ph idx="1"/>
          </p:nvPr>
        </p:nvSpPr>
        <p:spPr>
          <a:xfrm>
            <a:off x="1097280" y="1845734"/>
            <a:ext cx="10464800" cy="4392506"/>
          </a:xfrm>
        </p:spPr>
        <p:txBody>
          <a:bodyPr>
            <a:normAutofit/>
          </a:bodyPr>
          <a:lstStyle/>
          <a:p>
            <a:r>
              <a:rPr lang="en-US" sz="2800" b="1" dirty="0"/>
              <a:t>Patient Case Review: Data Quality</a:t>
            </a:r>
          </a:p>
          <a:p>
            <a:pPr marL="114300" lvl="1" indent="0">
              <a:buNone/>
            </a:pPr>
            <a:r>
              <a:rPr lang="en-US" sz="2600" dirty="0"/>
              <a:t>Data entry errors  (CRF Guidelines on Abstract page and CRA Workbench)</a:t>
            </a:r>
          </a:p>
          <a:p>
            <a:pPr marL="566738" lvl="2" indent="-338138"/>
            <a:r>
              <a:rPr lang="en-US" sz="2400" dirty="0"/>
              <a:t>Current date of staging (</a:t>
            </a:r>
            <a:r>
              <a:rPr lang="en-US" sz="2400" dirty="0" err="1"/>
              <a:t>Pg</a:t>
            </a:r>
            <a:r>
              <a:rPr lang="en-US" sz="2400" dirty="0"/>
              <a:t> 3)</a:t>
            </a:r>
          </a:p>
          <a:p>
            <a:pPr marL="566738" lvl="2" indent="-338138"/>
            <a:r>
              <a:rPr lang="en-US" sz="2400" dirty="0"/>
              <a:t>TNM staging  (</a:t>
            </a:r>
            <a:r>
              <a:rPr lang="en-US" sz="2400" dirty="0" err="1"/>
              <a:t>Pg</a:t>
            </a:r>
            <a:r>
              <a:rPr lang="en-US" sz="2400" dirty="0"/>
              <a:t> 3)</a:t>
            </a:r>
          </a:p>
          <a:p>
            <a:pPr marL="566738" lvl="2" indent="-338138"/>
            <a:r>
              <a:rPr lang="en-US" sz="2400" dirty="0"/>
              <a:t># of prior systemic treatments for Stage IV (</a:t>
            </a:r>
            <a:r>
              <a:rPr lang="en-US" sz="2400" dirty="0" err="1"/>
              <a:t>Pg</a:t>
            </a:r>
            <a:r>
              <a:rPr lang="en-US" sz="2400" dirty="0"/>
              <a:t> 4)</a:t>
            </a:r>
          </a:p>
          <a:p>
            <a:pPr marL="566738" lvl="2" indent="-338138"/>
            <a:r>
              <a:rPr lang="en-US" sz="2400" dirty="0"/>
              <a:t>Date on uploaded reports (</a:t>
            </a:r>
            <a:r>
              <a:rPr lang="en-US" sz="2400" dirty="0" err="1"/>
              <a:t>Pg</a:t>
            </a:r>
            <a:r>
              <a:rPr lang="en-US" sz="2400" dirty="0"/>
              <a:t> 5)</a:t>
            </a:r>
          </a:p>
          <a:p>
            <a:pPr marL="566738" lvl="2" indent="-338138"/>
            <a:r>
              <a:rPr lang="en-US" sz="2400" dirty="0"/>
              <a:t>Measured Creatinine Clearance (</a:t>
            </a:r>
            <a:r>
              <a:rPr lang="en-US" sz="2400" dirty="0" err="1"/>
              <a:t>Pg</a:t>
            </a:r>
            <a:r>
              <a:rPr lang="en-US" sz="2400" dirty="0"/>
              <a:t> 15)</a:t>
            </a:r>
          </a:p>
          <a:p>
            <a:pPr marL="566738" lvl="2" indent="-338138"/>
            <a:r>
              <a:rPr lang="en-US" sz="2400" dirty="0"/>
              <a:t>RECIST (</a:t>
            </a:r>
            <a:r>
              <a:rPr lang="en-US" sz="2400" dirty="0" err="1"/>
              <a:t>Pg</a:t>
            </a:r>
            <a:r>
              <a:rPr lang="en-US" sz="2400" dirty="0"/>
              <a:t> 21 &amp; 22)</a:t>
            </a:r>
          </a:p>
          <a:p>
            <a:pPr marL="0" indent="0">
              <a:buNone/>
            </a:pPr>
            <a:endParaRPr lang="en-US" sz="2800" b="1" dirty="0"/>
          </a:p>
          <a:p>
            <a:pPr lvl="1"/>
            <a:endParaRPr lang="en-US" sz="2600" dirty="0"/>
          </a:p>
        </p:txBody>
      </p:sp>
      <p:sp>
        <p:nvSpPr>
          <p:cNvPr id="7" name="Slide Number Placeholder 6"/>
          <p:cNvSpPr>
            <a:spLocks noGrp="1"/>
          </p:cNvSpPr>
          <p:nvPr>
            <p:ph type="sldNum" sz="quarter" idx="12"/>
          </p:nvPr>
        </p:nvSpPr>
        <p:spPr>
          <a:xfrm>
            <a:off x="0" y="6492875"/>
            <a:ext cx="1312025" cy="365125"/>
          </a:xfrm>
        </p:spPr>
        <p:txBody>
          <a:bodyPr/>
          <a:lstStyle/>
          <a:p>
            <a:r>
              <a:rPr lang="en-US" dirty="0"/>
              <a:t>Slide: </a:t>
            </a:r>
            <a:fld id="{629637A9-119A-49DA-BD12-AAC58B377D80}" type="slidenum">
              <a:rPr lang="en-US" smtClean="0"/>
              <a:pPr/>
              <a:t>7</a:t>
            </a:fld>
            <a:endParaRPr lang="en-US" dirty="0"/>
          </a:p>
        </p:txBody>
      </p:sp>
      <p:pic>
        <p:nvPicPr>
          <p:cNvPr id="4098" name="Picture 2" descr="https://encrypted-tbn3.gstatic.com/images?q=tbn:ANd9GcTDcufGkD__kvBy0vzTz_3IQmAvG_jyJY41sNaOVt9DlZQZZ--bB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55646" y="27662399"/>
            <a:ext cx="354850" cy="354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286195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rPr>
              <a:t>Disease Assessment</a:t>
            </a:r>
            <a:endParaRPr lang="en-US" dirty="0"/>
          </a:p>
        </p:txBody>
      </p:sp>
      <p:sp>
        <p:nvSpPr>
          <p:cNvPr id="3" name="Content Placeholder 2"/>
          <p:cNvSpPr>
            <a:spLocks noGrp="1"/>
          </p:cNvSpPr>
          <p:nvPr>
            <p:ph idx="1"/>
          </p:nvPr>
        </p:nvSpPr>
        <p:spPr>
          <a:xfrm>
            <a:off x="1097280" y="1845734"/>
            <a:ext cx="10464800" cy="4392506"/>
          </a:xfrm>
        </p:spPr>
        <p:txBody>
          <a:bodyPr>
            <a:normAutofit/>
          </a:bodyPr>
          <a:lstStyle/>
          <a:p>
            <a:r>
              <a:rPr lang="en-US" sz="2800" b="1" dirty="0"/>
              <a:t>Target Lesions</a:t>
            </a:r>
          </a:p>
          <a:p>
            <a:pPr marL="382588" lvl="1" indent="-268288"/>
            <a:r>
              <a:rPr lang="en-US" sz="2600" dirty="0"/>
              <a:t>Choose up to 2 lesions per organ &amp; 5 lesions total</a:t>
            </a:r>
          </a:p>
          <a:p>
            <a:pPr marL="382588" lvl="1" indent="-268288"/>
            <a:r>
              <a:rPr lang="en-US" sz="2600" dirty="0"/>
              <a:t>For lymph nodes, record the smallest (short axis) diameter (must be &gt; 1.5 cm to be a measurable lesion). </a:t>
            </a:r>
          </a:p>
          <a:p>
            <a:pPr marL="382588" lvl="1" indent="-268288"/>
            <a:r>
              <a:rPr lang="en-US" sz="2600" dirty="0"/>
              <a:t>Nodules are generally not considered lymph nodes. </a:t>
            </a:r>
            <a:endParaRPr lang="en-US" sz="2600" b="1" dirty="0"/>
          </a:p>
          <a:p>
            <a:pPr marL="201168" lvl="1" indent="0">
              <a:buNone/>
            </a:pPr>
            <a:endParaRPr lang="en-US" sz="2600" dirty="0"/>
          </a:p>
        </p:txBody>
      </p:sp>
      <p:sp>
        <p:nvSpPr>
          <p:cNvPr id="7" name="Slide Number Placeholder 6"/>
          <p:cNvSpPr>
            <a:spLocks noGrp="1"/>
          </p:cNvSpPr>
          <p:nvPr>
            <p:ph type="sldNum" sz="quarter" idx="12"/>
          </p:nvPr>
        </p:nvSpPr>
        <p:spPr>
          <a:xfrm>
            <a:off x="-46413" y="6492875"/>
            <a:ext cx="1312025" cy="365125"/>
          </a:xfrm>
        </p:spPr>
        <p:txBody>
          <a:bodyPr/>
          <a:lstStyle/>
          <a:p>
            <a:r>
              <a:rPr lang="en-US" dirty="0"/>
              <a:t>Slide: </a:t>
            </a:r>
            <a:fld id="{629637A9-119A-49DA-BD12-AAC58B377D80}" type="slidenum">
              <a:rPr lang="en-US" smtClean="0"/>
              <a:pPr/>
              <a:t>8</a:t>
            </a:fld>
            <a:endParaRPr lang="en-US" dirty="0"/>
          </a:p>
        </p:txBody>
      </p:sp>
      <p:pic>
        <p:nvPicPr>
          <p:cNvPr id="4098" name="Picture 2" descr="https://encrypted-tbn3.gstatic.com/images?q=tbn:ANd9GcTDcufGkD__kvBy0vzTz_3IQmAvG_jyJY41sNaOVt9DlZQZZ--bB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55646" y="27662399"/>
            <a:ext cx="354850" cy="354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309261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rPr>
              <a:t>Disease Assessment</a:t>
            </a:r>
            <a:endParaRPr lang="en-US" dirty="0"/>
          </a:p>
        </p:txBody>
      </p:sp>
      <p:sp>
        <p:nvSpPr>
          <p:cNvPr id="3" name="Content Placeholder 2"/>
          <p:cNvSpPr>
            <a:spLocks noGrp="1"/>
          </p:cNvSpPr>
          <p:nvPr>
            <p:ph idx="1"/>
          </p:nvPr>
        </p:nvSpPr>
        <p:spPr>
          <a:xfrm>
            <a:off x="1097280" y="1779874"/>
            <a:ext cx="10464800" cy="4392506"/>
          </a:xfrm>
        </p:spPr>
        <p:txBody>
          <a:bodyPr>
            <a:normAutofit/>
          </a:bodyPr>
          <a:lstStyle/>
          <a:p>
            <a:r>
              <a:rPr lang="en-US" sz="2800" b="1" dirty="0"/>
              <a:t>Non-Target Lesions</a:t>
            </a:r>
          </a:p>
          <a:p>
            <a:pPr marL="382588" lvl="1" indent="-268288"/>
            <a:r>
              <a:rPr lang="en-US" sz="2400" dirty="0"/>
              <a:t>Measurable lesions that were not selected as target lesions. Since only two lesions per organ and five lesions in total can be selected as target lesions, any additional lesions should be followed as non-target disease. </a:t>
            </a:r>
          </a:p>
          <a:p>
            <a:pPr marL="382588" lvl="1" indent="-268288"/>
            <a:r>
              <a:rPr lang="en-US" sz="2400" dirty="0"/>
              <a:t>Small lesions (longest diameter &lt; 1.0 cm or pathologic lymph nodes with ≥ 1.0 cm to &lt;1.5 cm short axis). Note: Lymph nodes that have a short axis &lt; 1.0 cm (10 mm) are considered non-pathological and should not be recorded or followed. </a:t>
            </a:r>
          </a:p>
          <a:p>
            <a:pPr marL="382588" lvl="1" indent="-268288"/>
            <a:r>
              <a:rPr lang="en-US" sz="2400" dirty="0"/>
              <a:t>Bone lesions, leptomeningeal disease, ascites, pleural/pericardial effusions, lymphangitis cutis/</a:t>
            </a:r>
            <a:r>
              <a:rPr lang="en-US" sz="2400" dirty="0" err="1"/>
              <a:t>pulmonitis</a:t>
            </a:r>
            <a:r>
              <a:rPr lang="en-US" sz="2400" dirty="0"/>
              <a:t>, inflammatory breast disease, and abdominal masses (not followed by CT or MRI). </a:t>
            </a:r>
          </a:p>
          <a:p>
            <a:pPr marL="382588" lvl="1" indent="-268288"/>
            <a:r>
              <a:rPr lang="en-US" sz="2400" dirty="0"/>
              <a:t>Previously radiated lesions that have not progressed. </a:t>
            </a:r>
          </a:p>
          <a:p>
            <a:pPr marL="201168" lvl="1" indent="0">
              <a:buNone/>
            </a:pPr>
            <a:endParaRPr lang="en-US" sz="2600" dirty="0"/>
          </a:p>
        </p:txBody>
      </p:sp>
      <p:sp>
        <p:nvSpPr>
          <p:cNvPr id="7" name="Slide Number Placeholder 6"/>
          <p:cNvSpPr>
            <a:spLocks noGrp="1"/>
          </p:cNvSpPr>
          <p:nvPr>
            <p:ph type="sldNum" sz="quarter" idx="12"/>
          </p:nvPr>
        </p:nvSpPr>
        <p:spPr>
          <a:xfrm>
            <a:off x="0" y="6492875"/>
            <a:ext cx="1312025" cy="365125"/>
          </a:xfrm>
        </p:spPr>
        <p:txBody>
          <a:bodyPr/>
          <a:lstStyle/>
          <a:p>
            <a:r>
              <a:rPr lang="en-US" dirty="0"/>
              <a:t>Slide: </a:t>
            </a:r>
            <a:fld id="{629637A9-119A-49DA-BD12-AAC58B377D80}" type="slidenum">
              <a:rPr lang="en-US" smtClean="0"/>
              <a:pPr/>
              <a:t>9</a:t>
            </a:fld>
            <a:endParaRPr lang="en-US" dirty="0"/>
          </a:p>
        </p:txBody>
      </p:sp>
      <p:pic>
        <p:nvPicPr>
          <p:cNvPr id="4098" name="Picture 2" descr="https://encrypted-tbn3.gstatic.com/images?q=tbn:ANd9GcTDcufGkD__kvBy0vzTz_3IQmAvG_jyJY41sNaOVt9DlZQZZ--bB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55646" y="27662399"/>
            <a:ext cx="354850" cy="354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249784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79BF28C2E620F4FAB9669FC920A0674" ma:contentTypeVersion="3" ma:contentTypeDescription="Create a new document." ma:contentTypeScope="" ma:versionID="79d143170e963f5a2a2cd465dafcf6f3">
  <xsd:schema xmlns:xsd="http://www.w3.org/2001/XMLSchema" xmlns:xs="http://www.w3.org/2001/XMLSchema" xmlns:p="http://schemas.microsoft.com/office/2006/metadata/properties" xmlns:ns2="69dab94b-f61e-445b-bf4d-5a6513d209d2" xmlns:ns3="2248488c-cf63-44fb-bd92-6fc8332c4fba" targetNamespace="http://schemas.microsoft.com/office/2006/metadata/properties" ma:root="true" ma:fieldsID="06302fc41f82150538a4ef0b50e01999" ns2:_="" ns3:_="">
    <xsd:import namespace="69dab94b-f61e-445b-bf4d-5a6513d209d2"/>
    <xsd:import namespace="2248488c-cf63-44fb-bd92-6fc8332c4fba"/>
    <xsd:element name="properties">
      <xsd:complexType>
        <xsd:sequence>
          <xsd:element name="documentManagement">
            <xsd:complexType>
              <xsd:all>
                <xsd:element ref="ns2:_dlc_DocId" minOccurs="0"/>
                <xsd:element ref="ns2:_dlc_DocIdUrl" minOccurs="0"/>
                <xsd:element ref="ns2:_dlc_DocIdPersistId" minOccurs="0"/>
                <xsd:element ref="ns3:SharedWithUsers" minOccurs="0"/>
                <xsd:element ref="ns3:SharingHintHash"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dab94b-f61e-445b-bf4d-5a6513d209d2"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2248488c-cf63-44fb-bd92-6fc8332c4fba"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2" nillable="true" ma:displayName="Sharing Hint Hash" ma:internalName="SharingHintHash" ma:readOnly="true">
      <xsd:simpleType>
        <xsd:restriction base="dms:Text"/>
      </xsd:simpleType>
    </xsd:element>
    <xsd:element name="SharedWithDetails" ma:index="13"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dlc_DocId xmlns="69dab94b-f61e-445b-bf4d-5a6513d209d2">A2QN7SZZU2H6-21-7</_dlc_DocId>
    <_dlc_DocIdUrl xmlns="69dab94b-f61e-445b-bf4d-5a6513d209d2">
      <Url>https://thehopefoundationswog.sharepoint.com/sites/SWOG/S1400/_layouts/15/DocIdRedir.aspx?ID=A2QN7SZZU2H6-21-7</Url>
      <Description>A2QN7SZZU2H6-21-7</Description>
    </_dlc_DocIdUrl>
    <SharedWithUsers xmlns="2248488c-cf63-44fb-bd92-6fc8332c4fba">
      <UserInfo>
        <DisplayName>Crystal Miwa</DisplayName>
        <AccountId>18</AccountId>
        <AccountType/>
      </UserInfo>
    </SharedWithUsers>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B9BE2DEB-71A4-408F-94D3-079DF478BA14}">
  <ds:schemaRefs>
    <ds:schemaRef ds:uri="http://schemas.microsoft.com/sharepoint/v3/contenttype/forms"/>
  </ds:schemaRefs>
</ds:datastoreItem>
</file>

<file path=customXml/itemProps2.xml><?xml version="1.0" encoding="utf-8"?>
<ds:datastoreItem xmlns:ds="http://schemas.openxmlformats.org/officeDocument/2006/customXml" ds:itemID="{96AFA652-0687-424B-AC77-0C38F540DE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9dab94b-f61e-445b-bf4d-5a6513d209d2"/>
    <ds:schemaRef ds:uri="2248488c-cf63-44fb-bd92-6fc8332c4fb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F7D5CB6-F5A8-4B7C-9EFA-F7E479B51CCC}">
  <ds:schemaRefs>
    <ds:schemaRef ds:uri="http://purl.org/dc/terms/"/>
    <ds:schemaRef ds:uri="2248488c-cf63-44fb-bd92-6fc8332c4fba"/>
    <ds:schemaRef ds:uri="http://www.w3.org/XML/1998/namespace"/>
    <ds:schemaRef ds:uri="http://purl.org/dc/dcmitype/"/>
    <ds:schemaRef ds:uri="http://schemas.microsoft.com/office/2006/documentManagement/types"/>
    <ds:schemaRef ds:uri="http://schemas.openxmlformats.org/package/2006/metadata/core-properties"/>
    <ds:schemaRef ds:uri="http://schemas.microsoft.com/office/2006/metadata/properties"/>
    <ds:schemaRef ds:uri="http://purl.org/dc/elements/1.1/"/>
    <ds:schemaRef ds:uri="http://schemas.microsoft.com/office/infopath/2007/PartnerControls"/>
    <ds:schemaRef ds:uri="69dab94b-f61e-445b-bf4d-5a6513d209d2"/>
  </ds:schemaRefs>
</ds:datastoreItem>
</file>

<file path=customXml/itemProps4.xml><?xml version="1.0" encoding="utf-8"?>
<ds:datastoreItem xmlns:ds="http://schemas.openxmlformats.org/officeDocument/2006/customXml" ds:itemID="{78FD633B-3B25-4C9E-A955-91B7E07B630B}">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Retrospect</Template>
  <TotalTime>49789</TotalTime>
  <Words>634</Words>
  <Application>Microsoft Office PowerPoint</Application>
  <PresentationFormat>Widescreen</PresentationFormat>
  <Paragraphs>88</Paragraphs>
  <Slides>11</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Arial Black</vt:lpstr>
      <vt:lpstr>Calibri</vt:lpstr>
      <vt:lpstr>Calibri Light</vt:lpstr>
      <vt:lpstr>Retrospect</vt:lpstr>
      <vt:lpstr>Audit Update</vt:lpstr>
      <vt:lpstr>QA/Monitoring Common Problems</vt:lpstr>
      <vt:lpstr>QA/Monitoring Common Problems</vt:lpstr>
      <vt:lpstr>QA/Monitoring Common Problems</vt:lpstr>
      <vt:lpstr>PowerPoint Presentation</vt:lpstr>
      <vt:lpstr>PowerPoint Presentation</vt:lpstr>
      <vt:lpstr>QA/Monitoring Common Problems</vt:lpstr>
      <vt:lpstr>Disease Assessment</vt:lpstr>
      <vt:lpstr>Disease Assessment</vt:lpstr>
      <vt:lpstr>Data Delinquency  &amp; Failure to Collect Specimens</vt:lpstr>
      <vt:lpstr>Questions??     S1400question@crab.org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Schofield, Mark</dc:creator>
  <cp:lastModifiedBy>Rose</cp:lastModifiedBy>
  <cp:revision>413</cp:revision>
  <cp:lastPrinted>2015-09-25T17:31:55Z</cp:lastPrinted>
  <dcterms:created xsi:type="dcterms:W3CDTF">2015-02-03T14:24:03Z</dcterms:created>
  <dcterms:modified xsi:type="dcterms:W3CDTF">2017-10-12T13:00:15Z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0x010100779BF28C2E620F4FAB9669FC920A0674</vt:lpwstr>
  </property>
  <property fmtid="{D5CDD505-2E9C-101B-9397-08002B2CF9AE}" pid="3" name="_dlc_DocIdItemGuid">
    <vt:lpwstr>07ee0818-1e73-421b-809e-382568a8c1d0</vt:lpwstr>
  </property>
</Properties>
</file>