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5"/>
    <p:sldMasterId id="2147483714" r:id="rId6"/>
    <p:sldMasterId id="2147483726" r:id="rId7"/>
    <p:sldMasterId id="2147483738" r:id="rId8"/>
    <p:sldMasterId id="2147483750" r:id="rId9"/>
    <p:sldMasterId id="2147483763" r:id="rId10"/>
    <p:sldMasterId id="2147483777" r:id="rId11"/>
    <p:sldMasterId id="2147483790" r:id="rId12"/>
    <p:sldMasterId id="2147483805" r:id="rId13"/>
  </p:sldMasterIdLst>
  <p:notesMasterIdLst>
    <p:notesMasterId r:id="rId96"/>
  </p:notesMasterIdLst>
  <p:handoutMasterIdLst>
    <p:handoutMasterId r:id="rId97"/>
  </p:handoutMasterIdLst>
  <p:sldIdLst>
    <p:sldId id="527" r:id="rId14"/>
    <p:sldId id="857" r:id="rId15"/>
    <p:sldId id="856" r:id="rId16"/>
    <p:sldId id="855" r:id="rId17"/>
    <p:sldId id="853" r:id="rId18"/>
    <p:sldId id="586" r:id="rId19"/>
    <p:sldId id="631" r:id="rId20"/>
    <p:sldId id="880" r:id="rId21"/>
    <p:sldId id="270" r:id="rId22"/>
    <p:sldId id="273" r:id="rId23"/>
    <p:sldId id="881" r:id="rId24"/>
    <p:sldId id="882" r:id="rId25"/>
    <p:sldId id="353" r:id="rId26"/>
    <p:sldId id="355" r:id="rId27"/>
    <p:sldId id="356" r:id="rId28"/>
    <p:sldId id="357" r:id="rId29"/>
    <p:sldId id="358" r:id="rId30"/>
    <p:sldId id="256" r:id="rId31"/>
    <p:sldId id="257" r:id="rId32"/>
    <p:sldId id="258" r:id="rId33"/>
    <p:sldId id="259" r:id="rId34"/>
    <p:sldId id="260" r:id="rId35"/>
    <p:sldId id="261" r:id="rId36"/>
    <p:sldId id="262" r:id="rId37"/>
    <p:sldId id="859" r:id="rId38"/>
    <p:sldId id="265" r:id="rId39"/>
    <p:sldId id="860" r:id="rId40"/>
    <p:sldId id="266" r:id="rId41"/>
    <p:sldId id="267" r:id="rId42"/>
    <p:sldId id="861" r:id="rId43"/>
    <p:sldId id="862" r:id="rId44"/>
    <p:sldId id="263" r:id="rId45"/>
    <p:sldId id="264" r:id="rId46"/>
    <p:sldId id="863" r:id="rId47"/>
    <p:sldId id="271" r:id="rId48"/>
    <p:sldId id="288" r:id="rId49"/>
    <p:sldId id="274" r:id="rId50"/>
    <p:sldId id="276" r:id="rId51"/>
    <p:sldId id="275" r:id="rId52"/>
    <p:sldId id="277" r:id="rId53"/>
    <p:sldId id="280" r:id="rId54"/>
    <p:sldId id="281" r:id="rId55"/>
    <p:sldId id="282" r:id="rId56"/>
    <p:sldId id="284" r:id="rId57"/>
    <p:sldId id="272" r:id="rId58"/>
    <p:sldId id="283" r:id="rId59"/>
    <p:sldId id="286" r:id="rId60"/>
    <p:sldId id="291" r:id="rId61"/>
    <p:sldId id="289" r:id="rId62"/>
    <p:sldId id="290" r:id="rId63"/>
    <p:sldId id="287" r:id="rId64"/>
    <p:sldId id="2927" r:id="rId65"/>
    <p:sldId id="2928" r:id="rId66"/>
    <p:sldId id="2922" r:id="rId67"/>
    <p:sldId id="2902" r:id="rId68"/>
    <p:sldId id="2921" r:id="rId69"/>
    <p:sldId id="2910" r:id="rId70"/>
    <p:sldId id="2923" r:id="rId71"/>
    <p:sldId id="582" r:id="rId72"/>
    <p:sldId id="2929" r:id="rId73"/>
    <p:sldId id="865" r:id="rId74"/>
    <p:sldId id="866" r:id="rId75"/>
    <p:sldId id="867" r:id="rId76"/>
    <p:sldId id="868" r:id="rId77"/>
    <p:sldId id="869" r:id="rId78"/>
    <p:sldId id="870" r:id="rId79"/>
    <p:sldId id="871" r:id="rId80"/>
    <p:sldId id="872" r:id="rId81"/>
    <p:sldId id="873" r:id="rId82"/>
    <p:sldId id="874" r:id="rId83"/>
    <p:sldId id="875" r:id="rId84"/>
    <p:sldId id="876" r:id="rId85"/>
    <p:sldId id="877" r:id="rId86"/>
    <p:sldId id="1765" r:id="rId87"/>
    <p:sldId id="1763" r:id="rId88"/>
    <p:sldId id="2930" r:id="rId89"/>
    <p:sldId id="879" r:id="rId90"/>
    <p:sldId id="817" r:id="rId91"/>
    <p:sldId id="839" r:id="rId92"/>
    <p:sldId id="831" r:id="rId93"/>
    <p:sldId id="838" r:id="rId94"/>
    <p:sldId id="792" r:id="rId9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owdhury, Amrin (FNIH) [T]" initials="CA([" lastIdx="2" clrIdx="0">
    <p:extLst>
      <p:ext uri="{19B8F6BF-5375-455C-9EA6-DF929625EA0E}">
        <p15:presenceInfo xmlns:p15="http://schemas.microsoft.com/office/powerpoint/2012/main" userId="S::chowdhuryah@nih.gov::e1e3eec3-f8f0-43c8-b8a5-754e2fd71914" providerId="AD"/>
      </p:ext>
    </p:extLst>
  </p:cmAuthor>
  <p:cmAuthor id="2" name="Norman, Mariah" initials="NM" lastIdx="8" clrIdx="1">
    <p:extLst>
      <p:ext uri="{19B8F6BF-5375-455C-9EA6-DF929625EA0E}">
        <p15:presenceInfo xmlns:p15="http://schemas.microsoft.com/office/powerpoint/2012/main" userId="Norman, Maria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A3F7"/>
    <a:srgbClr val="4F81BD"/>
    <a:srgbClr val="000066"/>
    <a:srgbClr val="740000"/>
    <a:srgbClr val="003399"/>
    <a:srgbClr val="B8B91F"/>
    <a:srgbClr val="728C8B"/>
    <a:srgbClr val="927C61"/>
    <a:srgbClr val="E1E1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E3456E-4D2F-44F1-8356-5850F76B20C0}" v="11" dt="2021-04-17T03:32:44.768"/>
  </p1510:revLst>
</p1510:revInfo>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669" autoAdjust="0"/>
    <p:restoredTop sz="87827" autoAdjust="0"/>
  </p:normalViewPr>
  <p:slideViewPr>
    <p:cSldViewPr snapToGrid="0">
      <p:cViewPr varScale="1">
        <p:scale>
          <a:sx n="56" d="100"/>
          <a:sy n="56" d="100"/>
        </p:scale>
        <p:origin x="628" y="56"/>
      </p:cViewPr>
      <p:guideLst>
        <p:guide orient="horz" pos="2160"/>
        <p:guide pos="3840"/>
      </p:guideLst>
    </p:cSldViewPr>
  </p:slideViewPr>
  <p:notesTextViewPr>
    <p:cViewPr>
      <p:scale>
        <a:sx n="1" d="1"/>
        <a:sy n="1" d="1"/>
      </p:scale>
      <p:origin x="0" y="0"/>
    </p:cViewPr>
  </p:notesTextViewPr>
  <p:sorterViewPr>
    <p:cViewPr>
      <p:scale>
        <a:sx n="80" d="100"/>
        <a:sy n="80" d="100"/>
      </p:scale>
      <p:origin x="0" y="-9893"/>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7" Type="http://schemas.openxmlformats.org/officeDocument/2006/relationships/slideMaster" Target="slideMasters/slideMaster3.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7.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slide" Target="slides/slide61.xml"/><Relationship Id="rId79" Type="http://schemas.openxmlformats.org/officeDocument/2006/relationships/slide" Target="slides/slide66.xml"/><Relationship Id="rId87" Type="http://schemas.openxmlformats.org/officeDocument/2006/relationships/slide" Target="slides/slide74.xml"/><Relationship Id="rId102" Type="http://schemas.openxmlformats.org/officeDocument/2006/relationships/tableStyles" Target="tableStyles.xml"/><Relationship Id="rId5" Type="http://schemas.openxmlformats.org/officeDocument/2006/relationships/slideMaster" Target="slideMasters/slideMaster1.xml"/><Relationship Id="rId61" Type="http://schemas.openxmlformats.org/officeDocument/2006/relationships/slide" Target="slides/slide48.xml"/><Relationship Id="rId82" Type="http://schemas.openxmlformats.org/officeDocument/2006/relationships/slide" Target="slides/slide69.xml"/><Relationship Id="rId90" Type="http://schemas.openxmlformats.org/officeDocument/2006/relationships/slide" Target="slides/slide77.xml"/><Relationship Id="rId95" Type="http://schemas.openxmlformats.org/officeDocument/2006/relationships/slide" Target="slides/slide82.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100" Type="http://schemas.openxmlformats.org/officeDocument/2006/relationships/viewProps" Target="viewProps.xml"/><Relationship Id="rId8" Type="http://schemas.openxmlformats.org/officeDocument/2006/relationships/slideMaster" Target="slideMasters/slideMaster4.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slide" Target="slides/slide72.xml"/><Relationship Id="rId93" Type="http://schemas.openxmlformats.org/officeDocument/2006/relationships/slide" Target="slides/slide80.xml"/><Relationship Id="rId98"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103" Type="http://schemas.microsoft.com/office/2016/11/relationships/changesInfo" Target="changesInfos/changesInfo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Master" Target="slideMasters/slideMaster9.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handoutMaster" Target="handoutMasters/handoutMaster1.xml"/><Relationship Id="rId10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e, Courtney" userId="29ad3951-2014-4e13-b81e-59eb54a1e732" providerId="ADAL" clId="{8AE3456E-4D2F-44F1-8356-5850F76B20C0}"/>
    <pc:docChg chg="custSel addSld delSld modSld">
      <pc:chgData name="Wille, Courtney" userId="29ad3951-2014-4e13-b81e-59eb54a1e732" providerId="ADAL" clId="{8AE3456E-4D2F-44F1-8356-5850F76B20C0}" dt="2021-04-17T03:32:32.894" v="149" actId="47"/>
      <pc:docMkLst>
        <pc:docMk/>
      </pc:docMkLst>
      <pc:sldChg chg="delSp modSp new del mod">
        <pc:chgData name="Wille, Courtney" userId="29ad3951-2014-4e13-b81e-59eb54a1e732" providerId="ADAL" clId="{8AE3456E-4D2F-44F1-8356-5850F76B20C0}" dt="2021-04-17T03:30:39.579" v="145" actId="47"/>
        <pc:sldMkLst>
          <pc:docMk/>
          <pc:sldMk cId="1960886769" sldId="858"/>
        </pc:sldMkLst>
        <pc:spChg chg="mod">
          <ac:chgData name="Wille, Courtney" userId="29ad3951-2014-4e13-b81e-59eb54a1e732" providerId="ADAL" clId="{8AE3456E-4D2F-44F1-8356-5850F76B20C0}" dt="2021-04-16T17:24:21.693" v="48" actId="1076"/>
          <ac:spMkLst>
            <pc:docMk/>
            <pc:sldMk cId="1960886769" sldId="858"/>
            <ac:spMk id="2" creationId="{A036D1BE-CC13-4E61-BB6B-168C8F133064}"/>
          </ac:spMkLst>
        </pc:spChg>
        <pc:spChg chg="del">
          <ac:chgData name="Wille, Courtney" userId="29ad3951-2014-4e13-b81e-59eb54a1e732" providerId="ADAL" clId="{8AE3456E-4D2F-44F1-8356-5850F76B20C0}" dt="2021-04-16T17:24:00.875" v="3" actId="478"/>
          <ac:spMkLst>
            <pc:docMk/>
            <pc:sldMk cId="1960886769" sldId="858"/>
            <ac:spMk id="3" creationId="{8C062D3D-6609-4E23-B622-B994C644F9C2}"/>
          </ac:spMkLst>
        </pc:spChg>
        <pc:spChg chg="del">
          <ac:chgData name="Wille, Courtney" userId="29ad3951-2014-4e13-b81e-59eb54a1e732" providerId="ADAL" clId="{8AE3456E-4D2F-44F1-8356-5850F76B20C0}" dt="2021-04-16T17:24:03.198" v="4" actId="478"/>
          <ac:spMkLst>
            <pc:docMk/>
            <pc:sldMk cId="1960886769" sldId="858"/>
            <ac:spMk id="4" creationId="{8FAFFE4C-4D5C-4FFC-8F91-44402281CFD9}"/>
          </ac:spMkLst>
        </pc:spChg>
        <pc:spChg chg="del">
          <ac:chgData name="Wille, Courtney" userId="29ad3951-2014-4e13-b81e-59eb54a1e732" providerId="ADAL" clId="{8AE3456E-4D2F-44F1-8356-5850F76B20C0}" dt="2021-04-16T17:23:57.065" v="1" actId="478"/>
          <ac:spMkLst>
            <pc:docMk/>
            <pc:sldMk cId="1960886769" sldId="858"/>
            <ac:spMk id="5" creationId="{74DF3138-1C81-4404-B6C8-F895E298708C}"/>
          </ac:spMkLst>
        </pc:spChg>
        <pc:spChg chg="del">
          <ac:chgData name="Wille, Courtney" userId="29ad3951-2014-4e13-b81e-59eb54a1e732" providerId="ADAL" clId="{8AE3456E-4D2F-44F1-8356-5850F76B20C0}" dt="2021-04-16T17:23:58.694" v="2" actId="478"/>
          <ac:spMkLst>
            <pc:docMk/>
            <pc:sldMk cId="1960886769" sldId="858"/>
            <ac:spMk id="6" creationId="{17607378-DB1C-412C-9365-B7EEC8303348}"/>
          </ac:spMkLst>
        </pc:spChg>
      </pc:sldChg>
      <pc:sldChg chg="delSp modSp new del mod">
        <pc:chgData name="Wille, Courtney" userId="29ad3951-2014-4e13-b81e-59eb54a1e732" providerId="ADAL" clId="{8AE3456E-4D2F-44F1-8356-5850F76B20C0}" dt="2021-04-17T03:31:54.701" v="146" actId="47"/>
        <pc:sldMkLst>
          <pc:docMk/>
          <pc:sldMk cId="2780510256" sldId="864"/>
        </pc:sldMkLst>
        <pc:spChg chg="mod">
          <ac:chgData name="Wille, Courtney" userId="29ad3951-2014-4e13-b81e-59eb54a1e732" providerId="ADAL" clId="{8AE3456E-4D2F-44F1-8356-5850F76B20C0}" dt="2021-04-16T17:29:16.162" v="93" actId="20577"/>
          <ac:spMkLst>
            <pc:docMk/>
            <pc:sldMk cId="2780510256" sldId="864"/>
            <ac:spMk id="2" creationId="{77C0D8F1-B954-49E5-A99B-61BC064A6394}"/>
          </ac:spMkLst>
        </pc:spChg>
        <pc:spChg chg="del">
          <ac:chgData name="Wille, Courtney" userId="29ad3951-2014-4e13-b81e-59eb54a1e732" providerId="ADAL" clId="{8AE3456E-4D2F-44F1-8356-5850F76B20C0}" dt="2021-04-16T17:29:03.286" v="50" actId="478"/>
          <ac:spMkLst>
            <pc:docMk/>
            <pc:sldMk cId="2780510256" sldId="864"/>
            <ac:spMk id="3" creationId="{8B566C59-475A-4363-B354-F1CE9B404C63}"/>
          </ac:spMkLst>
        </pc:spChg>
      </pc:sldChg>
      <pc:sldChg chg="delSp modSp new del mod">
        <pc:chgData name="Wille, Courtney" userId="29ad3951-2014-4e13-b81e-59eb54a1e732" providerId="ADAL" clId="{8AE3456E-4D2F-44F1-8356-5850F76B20C0}" dt="2021-04-17T03:32:32.894" v="149" actId="47"/>
        <pc:sldMkLst>
          <pc:docMk/>
          <pc:sldMk cId="2407665089" sldId="878"/>
        </pc:sldMkLst>
        <pc:spChg chg="mod">
          <ac:chgData name="Wille, Courtney" userId="29ad3951-2014-4e13-b81e-59eb54a1e732" providerId="ADAL" clId="{8AE3456E-4D2F-44F1-8356-5850F76B20C0}" dt="2021-04-16T17:30:37.010" v="144" actId="20577"/>
          <ac:spMkLst>
            <pc:docMk/>
            <pc:sldMk cId="2407665089" sldId="878"/>
            <ac:spMk id="2" creationId="{15BF9A67-623D-44D5-A951-4B8A070151DB}"/>
          </ac:spMkLst>
        </pc:spChg>
        <pc:spChg chg="del">
          <ac:chgData name="Wille, Courtney" userId="29ad3951-2014-4e13-b81e-59eb54a1e732" providerId="ADAL" clId="{8AE3456E-4D2F-44F1-8356-5850F76B20C0}" dt="2021-04-16T17:30:17.130" v="95" actId="478"/>
          <ac:spMkLst>
            <pc:docMk/>
            <pc:sldMk cId="2407665089" sldId="878"/>
            <ac:spMk id="3" creationId="{F48A2809-3BBF-4354-81F8-2BE766396E81}"/>
          </ac:spMkLst>
        </pc:spChg>
      </pc:sldChg>
      <pc:sldChg chg="modSp mod">
        <pc:chgData name="Wille, Courtney" userId="29ad3951-2014-4e13-b81e-59eb54a1e732" providerId="ADAL" clId="{8AE3456E-4D2F-44F1-8356-5850F76B20C0}" dt="2021-04-17T03:32:26.903" v="148" actId="27636"/>
        <pc:sldMkLst>
          <pc:docMk/>
          <pc:sldMk cId="212749178" sldId="1765"/>
        </pc:sldMkLst>
        <pc:spChg chg="mod">
          <ac:chgData name="Wille, Courtney" userId="29ad3951-2014-4e13-b81e-59eb54a1e732" providerId="ADAL" clId="{8AE3456E-4D2F-44F1-8356-5850F76B20C0}" dt="2021-04-17T03:32:26.903" v="148" actId="27636"/>
          <ac:spMkLst>
            <pc:docMk/>
            <pc:sldMk cId="212749178" sldId="1765"/>
            <ac:spMk id="3" creationId="{00000000-0000-0000-0000-000000000000}"/>
          </ac:spMkLst>
        </pc:spChg>
        <pc:spChg chg="mod">
          <ac:chgData name="Wille, Courtney" userId="29ad3951-2014-4e13-b81e-59eb54a1e732" providerId="ADAL" clId="{8AE3456E-4D2F-44F1-8356-5850F76B20C0}" dt="2021-04-17T03:32:26.887" v="147" actId="27636"/>
          <ac:spMkLst>
            <pc:docMk/>
            <pc:sldMk cId="212749178" sldId="1765"/>
            <ac:spMk id="6"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4">
                  <a:lumMod val="10000"/>
                </a:schemeClr>
              </a:solidFill>
              <a:round/>
            </a:ln>
            <a:effectLst/>
          </c:spPr>
          <c:marker>
            <c:symbol val="none"/>
          </c:marker>
          <c:val>
            <c:numRef>
              <c:f>'MUSC 24-41'!$B$2:$B$12</c:f>
              <c:numCache>
                <c:formatCode>General</c:formatCode>
                <c:ptCount val="11"/>
                <c:pt idx="0">
                  <c:v>0</c:v>
                </c:pt>
                <c:pt idx="1">
                  <c:v>-28.947368421052623</c:v>
                </c:pt>
                <c:pt idx="2">
                  <c:v>-31.578947368421044</c:v>
                </c:pt>
                <c:pt idx="3">
                  <c:v>-21.052631578947363</c:v>
                </c:pt>
                <c:pt idx="4">
                  <c:v>-28.947368421052623</c:v>
                </c:pt>
                <c:pt idx="5">
                  <c:v>-57.894736842105253</c:v>
                </c:pt>
                <c:pt idx="6">
                  <c:v>-65.789473684210535</c:v>
                </c:pt>
                <c:pt idx="7">
                  <c:v>-65.789473684210535</c:v>
                </c:pt>
                <c:pt idx="8">
                  <c:v>-65.789473684210535</c:v>
                </c:pt>
                <c:pt idx="9">
                  <c:v>-68.421052631578931</c:v>
                </c:pt>
                <c:pt idx="10">
                  <c:v>-71.05263157894737</c:v>
                </c:pt>
              </c:numCache>
            </c:numRef>
          </c:val>
          <c:smooth val="0"/>
          <c:extLst>
            <c:ext xmlns:c16="http://schemas.microsoft.com/office/drawing/2014/chart" uri="{C3380CC4-5D6E-409C-BE32-E72D297353CC}">
              <c16:uniqueId val="{00000000-0D51-5343-85C5-416FA83FD406}"/>
            </c:ext>
          </c:extLst>
        </c:ser>
        <c:dLbls>
          <c:showLegendKey val="0"/>
          <c:showVal val="0"/>
          <c:showCatName val="0"/>
          <c:showSerName val="0"/>
          <c:showPercent val="0"/>
          <c:showBubbleSize val="0"/>
        </c:dLbls>
        <c:smooth val="0"/>
        <c:axId val="425371424"/>
        <c:axId val="455194144"/>
      </c:lineChart>
      <c:catAx>
        <c:axId val="425371424"/>
        <c:scaling>
          <c:orientation val="minMax"/>
        </c:scaling>
        <c:delete val="1"/>
        <c:axPos val="b"/>
        <c:majorTickMark val="none"/>
        <c:minorTickMark val="none"/>
        <c:tickLblPos val="nextTo"/>
        <c:crossAx val="455194144"/>
        <c:crosses val="autoZero"/>
        <c:auto val="1"/>
        <c:lblAlgn val="ctr"/>
        <c:lblOffset val="100"/>
        <c:noMultiLvlLbl val="0"/>
      </c:catAx>
      <c:valAx>
        <c:axId val="4551941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rgbClr val="000000"/>
                    </a:solidFill>
                    <a:latin typeface="+mn-lt"/>
                    <a:ea typeface="+mn-ea"/>
                    <a:cs typeface="+mn-cs"/>
                  </a:defRPr>
                </a:pPr>
                <a:r>
                  <a:rPr lang="en-US" sz="1400" b="1" dirty="0">
                    <a:solidFill>
                      <a:srgbClr val="000000"/>
                    </a:solidFill>
                  </a:rPr>
                  <a:t>RECIST </a:t>
                </a:r>
                <a:r>
                  <a:rPr lang="en-US" sz="1400" b="1" baseline="0" dirty="0">
                    <a:solidFill>
                      <a:srgbClr val="000000"/>
                    </a:solidFill>
                  </a:rPr>
                  <a:t> Response</a:t>
                </a:r>
                <a:endParaRPr lang="en-US" sz="1400" b="1" dirty="0">
                  <a:solidFill>
                    <a:srgbClr val="000000"/>
                  </a:solidFill>
                </a:endParaRPr>
              </a:p>
            </c:rich>
          </c:tx>
          <c:overlay val="0"/>
          <c:spPr>
            <a:noFill/>
            <a:ln>
              <a:noFill/>
            </a:ln>
            <a:effectLst/>
          </c:spPr>
          <c:txPr>
            <a:bodyPr rot="-5400000" spcFirstLastPara="1" vertOverflow="ellipsis" vert="horz" wrap="square" anchor="ctr" anchorCtr="1"/>
            <a:lstStyle/>
            <a:p>
              <a:pPr>
                <a:defRPr sz="1400" b="1" i="0" u="none" strike="noStrike" kern="1200" baseline="0">
                  <a:solidFill>
                    <a:srgbClr val="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crossAx val="425371424"/>
        <c:crosses val="autoZero"/>
        <c:crossBetween val="between"/>
      </c:valAx>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dirty="0"/>
              <a:t>Best Response (RECIST %), CPI Refractory</a:t>
            </a:r>
            <a:r>
              <a:rPr lang="en-US" sz="1800" b="1" baseline="0" dirty="0"/>
              <a:t> &amp; Relapsed from Phase I &amp; II</a:t>
            </a:r>
            <a:endParaRPr lang="en-US" sz="1800" b="1" dirty="0"/>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rgbClr val="FF0000"/>
            </a:solidFill>
            <a:ln>
              <a:solidFill>
                <a:schemeClr val="tx1"/>
              </a:solidFill>
            </a:ln>
            <a:effectLst/>
          </c:spPr>
          <c:invertIfNegative val="0"/>
          <c:dPt>
            <c:idx val="10"/>
            <c:invertIfNegative val="0"/>
            <c:bubble3D val="0"/>
            <c:spPr>
              <a:solidFill>
                <a:srgbClr val="0070C0"/>
              </a:solidFill>
              <a:ln>
                <a:solidFill>
                  <a:schemeClr val="tx1"/>
                </a:solidFill>
              </a:ln>
              <a:effectLst/>
            </c:spPr>
            <c:extLst>
              <c:ext xmlns:c16="http://schemas.microsoft.com/office/drawing/2014/chart" uri="{C3380CC4-5D6E-409C-BE32-E72D297353CC}">
                <c16:uniqueId val="{00000001-5DB5-DA42-B554-5B130B062DB6}"/>
              </c:ext>
            </c:extLst>
          </c:dPt>
          <c:dPt>
            <c:idx val="11"/>
            <c:invertIfNegative val="0"/>
            <c:bubble3D val="0"/>
            <c:spPr>
              <a:solidFill>
                <a:srgbClr val="0070C0"/>
              </a:solidFill>
              <a:ln>
                <a:solidFill>
                  <a:schemeClr val="tx1"/>
                </a:solidFill>
              </a:ln>
              <a:effectLst/>
            </c:spPr>
            <c:extLst>
              <c:ext xmlns:c16="http://schemas.microsoft.com/office/drawing/2014/chart" uri="{C3380CC4-5D6E-409C-BE32-E72D297353CC}">
                <c16:uniqueId val="{00000003-5DB5-DA42-B554-5B130B062DB6}"/>
              </c:ext>
            </c:extLst>
          </c:dPt>
          <c:dPt>
            <c:idx val="12"/>
            <c:invertIfNegative val="0"/>
            <c:bubble3D val="0"/>
            <c:spPr>
              <a:solidFill>
                <a:srgbClr val="0070C0"/>
              </a:solidFill>
              <a:ln>
                <a:solidFill>
                  <a:schemeClr val="tx1"/>
                </a:solidFill>
              </a:ln>
              <a:effectLst/>
            </c:spPr>
            <c:extLst>
              <c:ext xmlns:c16="http://schemas.microsoft.com/office/drawing/2014/chart" uri="{C3380CC4-5D6E-409C-BE32-E72D297353CC}">
                <c16:uniqueId val="{00000005-5DB5-DA42-B554-5B130B062DB6}"/>
              </c:ext>
            </c:extLst>
          </c:dPt>
          <c:dPt>
            <c:idx val="13"/>
            <c:invertIfNegative val="0"/>
            <c:bubble3D val="0"/>
            <c:spPr>
              <a:solidFill>
                <a:srgbClr val="0070C0"/>
              </a:solidFill>
              <a:ln>
                <a:solidFill>
                  <a:schemeClr val="tx1"/>
                </a:solidFill>
              </a:ln>
              <a:effectLst/>
            </c:spPr>
            <c:extLst>
              <c:ext xmlns:c16="http://schemas.microsoft.com/office/drawing/2014/chart" uri="{C3380CC4-5D6E-409C-BE32-E72D297353CC}">
                <c16:uniqueId val="{00000007-5DB5-DA42-B554-5B130B062DB6}"/>
              </c:ext>
            </c:extLst>
          </c:dPt>
          <c:dPt>
            <c:idx val="14"/>
            <c:invertIfNegative val="0"/>
            <c:bubble3D val="0"/>
            <c:spPr>
              <a:solidFill>
                <a:srgbClr val="0070C0"/>
              </a:solidFill>
              <a:ln>
                <a:solidFill>
                  <a:schemeClr val="tx1"/>
                </a:solidFill>
              </a:ln>
              <a:effectLst/>
            </c:spPr>
            <c:extLst>
              <c:ext xmlns:c16="http://schemas.microsoft.com/office/drawing/2014/chart" uri="{C3380CC4-5D6E-409C-BE32-E72D297353CC}">
                <c16:uniqueId val="{00000009-5DB5-DA42-B554-5B130B062DB6}"/>
              </c:ext>
            </c:extLst>
          </c:dPt>
          <c:dPt>
            <c:idx val="15"/>
            <c:invertIfNegative val="0"/>
            <c:bubble3D val="0"/>
            <c:spPr>
              <a:solidFill>
                <a:srgbClr val="0070C0"/>
              </a:solidFill>
              <a:ln>
                <a:solidFill>
                  <a:schemeClr val="tx1"/>
                </a:solidFill>
              </a:ln>
              <a:effectLst/>
            </c:spPr>
            <c:extLst>
              <c:ext xmlns:c16="http://schemas.microsoft.com/office/drawing/2014/chart" uri="{C3380CC4-5D6E-409C-BE32-E72D297353CC}">
                <c16:uniqueId val="{0000000B-5DB5-DA42-B554-5B130B062DB6}"/>
              </c:ext>
            </c:extLst>
          </c:dPt>
          <c:dPt>
            <c:idx val="16"/>
            <c:invertIfNegative val="0"/>
            <c:bubble3D val="0"/>
            <c:spPr>
              <a:solidFill>
                <a:srgbClr val="0070C0"/>
              </a:solidFill>
              <a:ln>
                <a:solidFill>
                  <a:schemeClr val="tx1"/>
                </a:solidFill>
              </a:ln>
              <a:effectLst/>
            </c:spPr>
            <c:extLst>
              <c:ext xmlns:c16="http://schemas.microsoft.com/office/drawing/2014/chart" uri="{C3380CC4-5D6E-409C-BE32-E72D297353CC}">
                <c16:uniqueId val="{0000000D-5DB5-DA42-B554-5B130B062DB6}"/>
              </c:ext>
            </c:extLst>
          </c:dPt>
          <c:dPt>
            <c:idx val="17"/>
            <c:invertIfNegative val="0"/>
            <c:bubble3D val="0"/>
            <c:spPr>
              <a:solidFill>
                <a:srgbClr val="0070C0"/>
              </a:solidFill>
              <a:ln>
                <a:solidFill>
                  <a:schemeClr val="tx1"/>
                </a:solidFill>
              </a:ln>
              <a:effectLst/>
            </c:spPr>
            <c:extLst>
              <c:ext xmlns:c16="http://schemas.microsoft.com/office/drawing/2014/chart" uri="{C3380CC4-5D6E-409C-BE32-E72D297353CC}">
                <c16:uniqueId val="{0000000F-5DB5-DA42-B554-5B130B062DB6}"/>
              </c:ext>
            </c:extLst>
          </c:dPt>
          <c:dPt>
            <c:idx val="18"/>
            <c:invertIfNegative val="0"/>
            <c:bubble3D val="0"/>
            <c:spPr>
              <a:solidFill>
                <a:srgbClr val="0070C0"/>
              </a:solidFill>
              <a:ln>
                <a:solidFill>
                  <a:schemeClr val="tx1"/>
                </a:solidFill>
              </a:ln>
              <a:effectLst/>
            </c:spPr>
            <c:extLst>
              <c:ext xmlns:c16="http://schemas.microsoft.com/office/drawing/2014/chart" uri="{C3380CC4-5D6E-409C-BE32-E72D297353CC}">
                <c16:uniqueId val="{00000011-5DB5-DA42-B554-5B130B062DB6}"/>
              </c:ext>
            </c:extLst>
          </c:dPt>
          <c:dPt>
            <c:idx val="19"/>
            <c:invertIfNegative val="0"/>
            <c:bubble3D val="0"/>
            <c:spPr>
              <a:solidFill>
                <a:srgbClr val="0070C0"/>
              </a:solidFill>
              <a:ln>
                <a:solidFill>
                  <a:schemeClr val="tx1"/>
                </a:solidFill>
              </a:ln>
              <a:effectLst/>
            </c:spPr>
            <c:extLst>
              <c:ext xmlns:c16="http://schemas.microsoft.com/office/drawing/2014/chart" uri="{C3380CC4-5D6E-409C-BE32-E72D297353CC}">
                <c16:uniqueId val="{00000013-5DB5-DA42-B554-5B130B062DB6}"/>
              </c:ext>
            </c:extLst>
          </c:dPt>
          <c:dPt>
            <c:idx val="20"/>
            <c:invertIfNegative val="0"/>
            <c:bubble3D val="0"/>
            <c:spPr>
              <a:solidFill>
                <a:srgbClr val="0070C0"/>
              </a:solidFill>
              <a:ln>
                <a:solidFill>
                  <a:schemeClr val="tx1"/>
                </a:solidFill>
              </a:ln>
              <a:effectLst/>
            </c:spPr>
            <c:extLst>
              <c:ext xmlns:c16="http://schemas.microsoft.com/office/drawing/2014/chart" uri="{C3380CC4-5D6E-409C-BE32-E72D297353CC}">
                <c16:uniqueId val="{00000015-5DB5-DA42-B554-5B130B062DB6}"/>
              </c:ext>
            </c:extLst>
          </c:dPt>
          <c:dPt>
            <c:idx val="21"/>
            <c:invertIfNegative val="0"/>
            <c:bubble3D val="0"/>
            <c:spPr>
              <a:solidFill>
                <a:srgbClr val="0070C0"/>
              </a:solidFill>
              <a:ln>
                <a:solidFill>
                  <a:schemeClr val="tx1"/>
                </a:solidFill>
              </a:ln>
              <a:effectLst/>
            </c:spPr>
            <c:extLst>
              <c:ext xmlns:c16="http://schemas.microsoft.com/office/drawing/2014/chart" uri="{C3380CC4-5D6E-409C-BE32-E72D297353CC}">
                <c16:uniqueId val="{00000017-5DB5-DA42-B554-5B130B062DB6}"/>
              </c:ext>
            </c:extLst>
          </c:dPt>
          <c:val>
            <c:numRef>
              <c:f>'Refractory + Relapsed Figure'!$B$1:$B$22</c:f>
              <c:numCache>
                <c:formatCode>General</c:formatCode>
                <c:ptCount val="22"/>
                <c:pt idx="0">
                  <c:v>100</c:v>
                </c:pt>
                <c:pt idx="1">
                  <c:v>23.3</c:v>
                </c:pt>
                <c:pt idx="2">
                  <c:v>16</c:v>
                </c:pt>
                <c:pt idx="3">
                  <c:v>8</c:v>
                </c:pt>
                <c:pt idx="4">
                  <c:v>6</c:v>
                </c:pt>
                <c:pt idx="5">
                  <c:v>3.6</c:v>
                </c:pt>
                <c:pt idx="6">
                  <c:v>3.2</c:v>
                </c:pt>
                <c:pt idx="7">
                  <c:v>-2.4</c:v>
                </c:pt>
                <c:pt idx="8">
                  <c:v>-7.1</c:v>
                </c:pt>
                <c:pt idx="9">
                  <c:v>-14.5</c:v>
                </c:pt>
                <c:pt idx="10">
                  <c:v>57.7</c:v>
                </c:pt>
                <c:pt idx="11">
                  <c:v>9.6</c:v>
                </c:pt>
                <c:pt idx="12">
                  <c:v>5.9</c:v>
                </c:pt>
                <c:pt idx="13">
                  <c:v>3</c:v>
                </c:pt>
                <c:pt idx="14">
                  <c:v>1.7</c:v>
                </c:pt>
                <c:pt idx="15">
                  <c:v>-3.1</c:v>
                </c:pt>
                <c:pt idx="16">
                  <c:v>-7.4</c:v>
                </c:pt>
                <c:pt idx="17">
                  <c:v>-12</c:v>
                </c:pt>
                <c:pt idx="18">
                  <c:v>-30.7</c:v>
                </c:pt>
                <c:pt idx="19">
                  <c:v>-33</c:v>
                </c:pt>
                <c:pt idx="20">
                  <c:v>-34</c:v>
                </c:pt>
                <c:pt idx="21">
                  <c:v>-71.099999999999994</c:v>
                </c:pt>
              </c:numCache>
            </c:numRef>
          </c:val>
          <c:extLst>
            <c:ext xmlns:c16="http://schemas.microsoft.com/office/drawing/2014/chart" uri="{C3380CC4-5D6E-409C-BE32-E72D297353CC}">
              <c16:uniqueId val="{00000018-5DB5-DA42-B554-5B130B062DB6}"/>
            </c:ext>
          </c:extLst>
        </c:ser>
        <c:dLbls>
          <c:showLegendKey val="0"/>
          <c:showVal val="0"/>
          <c:showCatName val="0"/>
          <c:showSerName val="0"/>
          <c:showPercent val="0"/>
          <c:showBubbleSize val="0"/>
        </c:dLbls>
        <c:gapWidth val="0"/>
        <c:overlap val="-27"/>
        <c:axId val="272234112"/>
        <c:axId val="102111856"/>
      </c:barChart>
      <c:catAx>
        <c:axId val="272234112"/>
        <c:scaling>
          <c:orientation val="minMax"/>
        </c:scaling>
        <c:delete val="1"/>
        <c:axPos val="b"/>
        <c:majorTickMark val="none"/>
        <c:minorTickMark val="none"/>
        <c:tickLblPos val="nextTo"/>
        <c:crossAx val="102111856"/>
        <c:crosses val="autoZero"/>
        <c:auto val="1"/>
        <c:lblAlgn val="ctr"/>
        <c:lblOffset val="100"/>
        <c:noMultiLvlLbl val="0"/>
      </c:catAx>
      <c:valAx>
        <c:axId val="102111856"/>
        <c:scaling>
          <c:orientation val="minMax"/>
          <c:max val="100"/>
          <c:min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722341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1C9B5A-0DB9-6C49-ACBC-2E03798D0981}" type="doc">
      <dgm:prSet loTypeId="urn:microsoft.com/office/officeart/2009/layout/CircleArrowProcess" loCatId="" qsTypeId="urn:microsoft.com/office/officeart/2005/8/quickstyle/simple4" qsCatId="simple" csTypeId="urn:microsoft.com/office/officeart/2005/8/colors/accent1_2" csCatId="accent1" phldr="1"/>
      <dgm:spPr/>
      <dgm:t>
        <a:bodyPr/>
        <a:lstStyle/>
        <a:p>
          <a:endParaRPr lang="en-US"/>
        </a:p>
      </dgm:t>
    </dgm:pt>
    <dgm:pt modelId="{F8507543-C56D-3744-A246-3CFCD47AC570}">
      <dgm:prSet phldrT="[Text]"/>
      <dgm:spPr/>
      <dgm:t>
        <a:bodyPr/>
        <a:lstStyle/>
        <a:p>
          <a:r>
            <a:rPr lang="en-US" dirty="0"/>
            <a:t>Collaboration: cooperative groups, NCI, industry </a:t>
          </a:r>
        </a:p>
      </dgm:t>
    </dgm:pt>
    <dgm:pt modelId="{595F6422-753C-7043-9F71-E0CF27EFE7AB}" type="parTrans" cxnId="{7FC832E7-FB6E-474E-BBBC-88B232ACBCBD}">
      <dgm:prSet/>
      <dgm:spPr/>
      <dgm:t>
        <a:bodyPr/>
        <a:lstStyle/>
        <a:p>
          <a:endParaRPr lang="en-US"/>
        </a:p>
      </dgm:t>
    </dgm:pt>
    <dgm:pt modelId="{6EB2DE80-D333-0B4B-9BF1-3D2991A69E1E}" type="sibTrans" cxnId="{7FC832E7-FB6E-474E-BBBC-88B232ACBCBD}">
      <dgm:prSet/>
      <dgm:spPr/>
      <dgm:t>
        <a:bodyPr/>
        <a:lstStyle/>
        <a:p>
          <a:endParaRPr lang="en-US"/>
        </a:p>
      </dgm:t>
    </dgm:pt>
    <dgm:pt modelId="{33B2E22A-CF14-074A-B9C5-8A8DB8CADAE7}">
      <dgm:prSet phldrT="[Text]"/>
      <dgm:spPr/>
      <dgm:t>
        <a:bodyPr/>
        <a:lstStyle/>
        <a:p>
          <a:r>
            <a:rPr lang="en-US" dirty="0"/>
            <a:t>Next generation of researchers</a:t>
          </a:r>
        </a:p>
      </dgm:t>
    </dgm:pt>
    <dgm:pt modelId="{0D85D901-B74D-D949-AD74-5B4B55CF2497}" type="parTrans" cxnId="{F07A36A8-6D70-0645-BD8E-FB13CA548C05}">
      <dgm:prSet/>
      <dgm:spPr/>
      <dgm:t>
        <a:bodyPr/>
        <a:lstStyle/>
        <a:p>
          <a:endParaRPr lang="en-US"/>
        </a:p>
      </dgm:t>
    </dgm:pt>
    <dgm:pt modelId="{64725AC5-42F1-E94D-B5BD-3F6A3EE867C8}" type="sibTrans" cxnId="{F07A36A8-6D70-0645-BD8E-FB13CA548C05}">
      <dgm:prSet/>
      <dgm:spPr/>
      <dgm:t>
        <a:bodyPr/>
        <a:lstStyle/>
        <a:p>
          <a:endParaRPr lang="en-US"/>
        </a:p>
      </dgm:t>
    </dgm:pt>
    <dgm:pt modelId="{1B931871-5B77-2F49-8E27-194FEE913EFE}">
      <dgm:prSet phldrT="[Text]"/>
      <dgm:spPr/>
      <dgm:t>
        <a:bodyPr/>
        <a:lstStyle/>
        <a:p>
          <a:r>
            <a:rPr lang="en-US" dirty="0"/>
            <a:t>Patient focused and centric</a:t>
          </a:r>
        </a:p>
      </dgm:t>
    </dgm:pt>
    <dgm:pt modelId="{3DAD6CD9-61C5-FA4D-82B3-EB0DD4ED728F}" type="parTrans" cxnId="{1BE21916-276A-704D-A773-8BBA3C02E269}">
      <dgm:prSet/>
      <dgm:spPr/>
      <dgm:t>
        <a:bodyPr/>
        <a:lstStyle/>
        <a:p>
          <a:endParaRPr lang="en-US"/>
        </a:p>
      </dgm:t>
    </dgm:pt>
    <dgm:pt modelId="{AD09DFFF-15D4-6641-AE78-AFEF492BDFCB}" type="sibTrans" cxnId="{1BE21916-276A-704D-A773-8BBA3C02E269}">
      <dgm:prSet/>
      <dgm:spPr/>
      <dgm:t>
        <a:bodyPr/>
        <a:lstStyle/>
        <a:p>
          <a:endParaRPr lang="en-US"/>
        </a:p>
      </dgm:t>
    </dgm:pt>
    <dgm:pt modelId="{7C2C4660-C81C-2F4A-ABBF-AC664C7A7E9A}" type="pres">
      <dgm:prSet presAssocID="{0B1C9B5A-0DB9-6C49-ACBC-2E03798D0981}" presName="Name0" presStyleCnt="0">
        <dgm:presLayoutVars>
          <dgm:chMax val="7"/>
          <dgm:chPref val="7"/>
          <dgm:dir/>
          <dgm:animLvl val="lvl"/>
        </dgm:presLayoutVars>
      </dgm:prSet>
      <dgm:spPr/>
    </dgm:pt>
    <dgm:pt modelId="{05023FE8-2944-9B43-A65B-7363EA569A15}" type="pres">
      <dgm:prSet presAssocID="{F8507543-C56D-3744-A246-3CFCD47AC570}" presName="Accent1" presStyleCnt="0"/>
      <dgm:spPr/>
    </dgm:pt>
    <dgm:pt modelId="{214B1462-AE9C-404E-A923-C5138F18885C}" type="pres">
      <dgm:prSet presAssocID="{F8507543-C56D-3744-A246-3CFCD47AC570}" presName="Accent" presStyleLbl="node1" presStyleIdx="0" presStyleCnt="3"/>
      <dgm:spPr/>
    </dgm:pt>
    <dgm:pt modelId="{EEEE5B80-33B3-884A-9D59-780BB0F18946}" type="pres">
      <dgm:prSet presAssocID="{F8507543-C56D-3744-A246-3CFCD47AC570}" presName="Parent1" presStyleLbl="revTx" presStyleIdx="0" presStyleCnt="3" custScaleX="106444" custScaleY="137854">
        <dgm:presLayoutVars>
          <dgm:chMax val="1"/>
          <dgm:chPref val="1"/>
          <dgm:bulletEnabled val="1"/>
        </dgm:presLayoutVars>
      </dgm:prSet>
      <dgm:spPr/>
    </dgm:pt>
    <dgm:pt modelId="{8F35C46D-7CB6-2643-BCFB-57E6F04C7909}" type="pres">
      <dgm:prSet presAssocID="{33B2E22A-CF14-074A-B9C5-8A8DB8CADAE7}" presName="Accent2" presStyleCnt="0"/>
      <dgm:spPr/>
    </dgm:pt>
    <dgm:pt modelId="{00D9FCAC-805E-8F47-9521-13A6AD180125}" type="pres">
      <dgm:prSet presAssocID="{33B2E22A-CF14-074A-B9C5-8A8DB8CADAE7}" presName="Accent" presStyleLbl="node1" presStyleIdx="1" presStyleCnt="3"/>
      <dgm:spPr/>
    </dgm:pt>
    <dgm:pt modelId="{B0D241D2-E059-5041-9890-2382B5CD3B46}" type="pres">
      <dgm:prSet presAssocID="{33B2E22A-CF14-074A-B9C5-8A8DB8CADAE7}" presName="Parent2" presStyleLbl="revTx" presStyleIdx="1" presStyleCnt="3">
        <dgm:presLayoutVars>
          <dgm:chMax val="1"/>
          <dgm:chPref val="1"/>
          <dgm:bulletEnabled val="1"/>
        </dgm:presLayoutVars>
      </dgm:prSet>
      <dgm:spPr/>
    </dgm:pt>
    <dgm:pt modelId="{7389E4D6-4A8F-6F4F-9226-DA97D5C5358B}" type="pres">
      <dgm:prSet presAssocID="{1B931871-5B77-2F49-8E27-194FEE913EFE}" presName="Accent3" presStyleCnt="0"/>
      <dgm:spPr/>
    </dgm:pt>
    <dgm:pt modelId="{1B607BEA-5CDF-B844-8525-13A891B18917}" type="pres">
      <dgm:prSet presAssocID="{1B931871-5B77-2F49-8E27-194FEE913EFE}" presName="Accent" presStyleLbl="node1" presStyleIdx="2" presStyleCnt="3"/>
      <dgm:spPr/>
    </dgm:pt>
    <dgm:pt modelId="{6DAF9703-87CC-8145-9EA6-0AB09F2DD2CB}" type="pres">
      <dgm:prSet presAssocID="{1B931871-5B77-2F49-8E27-194FEE913EFE}" presName="Parent3" presStyleLbl="revTx" presStyleIdx="2" presStyleCnt="3">
        <dgm:presLayoutVars>
          <dgm:chMax val="1"/>
          <dgm:chPref val="1"/>
          <dgm:bulletEnabled val="1"/>
        </dgm:presLayoutVars>
      </dgm:prSet>
      <dgm:spPr/>
    </dgm:pt>
  </dgm:ptLst>
  <dgm:cxnLst>
    <dgm:cxn modelId="{1BE21916-276A-704D-A773-8BBA3C02E269}" srcId="{0B1C9B5A-0DB9-6C49-ACBC-2E03798D0981}" destId="{1B931871-5B77-2F49-8E27-194FEE913EFE}" srcOrd="2" destOrd="0" parTransId="{3DAD6CD9-61C5-FA4D-82B3-EB0DD4ED728F}" sibTransId="{AD09DFFF-15D4-6641-AE78-AFEF492BDFCB}"/>
    <dgm:cxn modelId="{3B9C99A3-713B-3E43-84C0-64C01D6B15F3}" type="presOf" srcId="{F8507543-C56D-3744-A246-3CFCD47AC570}" destId="{EEEE5B80-33B3-884A-9D59-780BB0F18946}" srcOrd="0" destOrd="0" presId="urn:microsoft.com/office/officeart/2009/layout/CircleArrowProcess"/>
    <dgm:cxn modelId="{F07A36A8-6D70-0645-BD8E-FB13CA548C05}" srcId="{0B1C9B5A-0DB9-6C49-ACBC-2E03798D0981}" destId="{33B2E22A-CF14-074A-B9C5-8A8DB8CADAE7}" srcOrd="1" destOrd="0" parTransId="{0D85D901-B74D-D949-AD74-5B4B55CF2497}" sibTransId="{64725AC5-42F1-E94D-B5BD-3F6A3EE867C8}"/>
    <dgm:cxn modelId="{6911D4AA-94A2-D34D-98CE-1568C4EA06C8}" type="presOf" srcId="{1B931871-5B77-2F49-8E27-194FEE913EFE}" destId="{6DAF9703-87CC-8145-9EA6-0AB09F2DD2CB}" srcOrd="0" destOrd="0" presId="urn:microsoft.com/office/officeart/2009/layout/CircleArrowProcess"/>
    <dgm:cxn modelId="{D272D5C3-61AA-7F49-842B-9222DB2878A9}" type="presOf" srcId="{33B2E22A-CF14-074A-B9C5-8A8DB8CADAE7}" destId="{B0D241D2-E059-5041-9890-2382B5CD3B46}" srcOrd="0" destOrd="0" presId="urn:microsoft.com/office/officeart/2009/layout/CircleArrowProcess"/>
    <dgm:cxn modelId="{6CFD12D6-5A88-D249-B958-1D51F0F9771F}" type="presOf" srcId="{0B1C9B5A-0DB9-6C49-ACBC-2E03798D0981}" destId="{7C2C4660-C81C-2F4A-ABBF-AC664C7A7E9A}" srcOrd="0" destOrd="0" presId="urn:microsoft.com/office/officeart/2009/layout/CircleArrowProcess"/>
    <dgm:cxn modelId="{7FC832E7-FB6E-474E-BBBC-88B232ACBCBD}" srcId="{0B1C9B5A-0DB9-6C49-ACBC-2E03798D0981}" destId="{F8507543-C56D-3744-A246-3CFCD47AC570}" srcOrd="0" destOrd="0" parTransId="{595F6422-753C-7043-9F71-E0CF27EFE7AB}" sibTransId="{6EB2DE80-D333-0B4B-9BF1-3D2991A69E1E}"/>
    <dgm:cxn modelId="{262E81C8-2E4F-FB4B-8131-63DE0C63133D}" type="presParOf" srcId="{7C2C4660-C81C-2F4A-ABBF-AC664C7A7E9A}" destId="{05023FE8-2944-9B43-A65B-7363EA569A15}" srcOrd="0" destOrd="0" presId="urn:microsoft.com/office/officeart/2009/layout/CircleArrowProcess"/>
    <dgm:cxn modelId="{5BC15083-3E55-AF46-80CE-016BA570EA4F}" type="presParOf" srcId="{05023FE8-2944-9B43-A65B-7363EA569A15}" destId="{214B1462-AE9C-404E-A923-C5138F18885C}" srcOrd="0" destOrd="0" presId="urn:microsoft.com/office/officeart/2009/layout/CircleArrowProcess"/>
    <dgm:cxn modelId="{D5DB5B72-3CDE-7E4F-B2A7-A81AE29480B5}" type="presParOf" srcId="{7C2C4660-C81C-2F4A-ABBF-AC664C7A7E9A}" destId="{EEEE5B80-33B3-884A-9D59-780BB0F18946}" srcOrd="1" destOrd="0" presId="urn:microsoft.com/office/officeart/2009/layout/CircleArrowProcess"/>
    <dgm:cxn modelId="{07593614-64F7-D84E-9621-A0FF7928DF7A}" type="presParOf" srcId="{7C2C4660-C81C-2F4A-ABBF-AC664C7A7E9A}" destId="{8F35C46D-7CB6-2643-BCFB-57E6F04C7909}" srcOrd="2" destOrd="0" presId="urn:microsoft.com/office/officeart/2009/layout/CircleArrowProcess"/>
    <dgm:cxn modelId="{A8365B6D-5F0C-534C-860B-1E46C4900C80}" type="presParOf" srcId="{8F35C46D-7CB6-2643-BCFB-57E6F04C7909}" destId="{00D9FCAC-805E-8F47-9521-13A6AD180125}" srcOrd="0" destOrd="0" presId="urn:microsoft.com/office/officeart/2009/layout/CircleArrowProcess"/>
    <dgm:cxn modelId="{81C8D7DC-D02E-F745-BBA8-4E7B49255734}" type="presParOf" srcId="{7C2C4660-C81C-2F4A-ABBF-AC664C7A7E9A}" destId="{B0D241D2-E059-5041-9890-2382B5CD3B46}" srcOrd="3" destOrd="0" presId="urn:microsoft.com/office/officeart/2009/layout/CircleArrowProcess"/>
    <dgm:cxn modelId="{71F99D03-E5C9-2441-8CD0-987119860238}" type="presParOf" srcId="{7C2C4660-C81C-2F4A-ABBF-AC664C7A7E9A}" destId="{7389E4D6-4A8F-6F4F-9226-DA97D5C5358B}" srcOrd="4" destOrd="0" presId="urn:microsoft.com/office/officeart/2009/layout/CircleArrowProcess"/>
    <dgm:cxn modelId="{ACB60971-75D6-7D41-B24B-E5C9420C005C}" type="presParOf" srcId="{7389E4D6-4A8F-6F4F-9226-DA97D5C5358B}" destId="{1B607BEA-5CDF-B844-8525-13A891B18917}" srcOrd="0" destOrd="0" presId="urn:microsoft.com/office/officeart/2009/layout/CircleArrowProcess"/>
    <dgm:cxn modelId="{DF13820E-679F-E84D-BBAA-A777835642E6}" type="presParOf" srcId="{7C2C4660-C81C-2F4A-ABBF-AC664C7A7E9A}" destId="{6DAF9703-87CC-8145-9EA6-0AB09F2DD2CB}"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314683-C40E-4339-A957-22430A79C5DA}" type="doc">
      <dgm:prSet loTypeId="urn:microsoft.com/office/officeart/2005/8/layout/chevron1" loCatId="process" qsTypeId="urn:microsoft.com/office/officeart/2005/8/quickstyle/simple1" qsCatId="simple" csTypeId="urn:microsoft.com/office/officeart/2005/8/colors/accent1_2" csCatId="accent1" phldr="1"/>
      <dgm:spPr/>
    </dgm:pt>
    <dgm:pt modelId="{36832348-919C-46DB-AC13-27113599C177}">
      <dgm:prSet phldrT="[Text]" custT="1"/>
      <dgm:spPr>
        <a:solidFill>
          <a:srgbClr val="B1D92C"/>
        </a:solidFill>
      </dgm:spPr>
      <dgm:t>
        <a:bodyPr/>
        <a:lstStyle/>
        <a:p>
          <a:r>
            <a:rPr lang="en-US" sz="1400" dirty="0">
              <a:solidFill>
                <a:schemeClr val="tx1">
                  <a:lumMod val="75000"/>
                  <a:lumOff val="25000"/>
                </a:schemeClr>
              </a:solidFill>
            </a:rPr>
            <a:t>Prelim talks on TM</a:t>
          </a:r>
        </a:p>
      </dgm:t>
    </dgm:pt>
    <dgm:pt modelId="{5AFD6CED-A1B7-49A6-8999-E6032879E4B6}" type="parTrans" cxnId="{073D9417-1F1B-4FCE-9150-4AAA1F6568AC}">
      <dgm:prSet/>
      <dgm:spPr/>
      <dgm:t>
        <a:bodyPr/>
        <a:lstStyle/>
        <a:p>
          <a:endParaRPr lang="en-US"/>
        </a:p>
      </dgm:t>
    </dgm:pt>
    <dgm:pt modelId="{06544FB6-5D48-43DB-926B-1A88D78DEF08}" type="sibTrans" cxnId="{073D9417-1F1B-4FCE-9150-4AAA1F6568AC}">
      <dgm:prSet/>
      <dgm:spPr/>
      <dgm:t>
        <a:bodyPr/>
        <a:lstStyle/>
        <a:p>
          <a:endParaRPr lang="en-US"/>
        </a:p>
      </dgm:t>
    </dgm:pt>
    <dgm:pt modelId="{58854704-DD82-4045-8A62-C50D53AFB358}">
      <dgm:prSet phldrT="[Text]" custT="1"/>
      <dgm:spPr>
        <a:solidFill>
          <a:srgbClr val="B1D92C"/>
        </a:solidFill>
      </dgm:spPr>
      <dgm:t>
        <a:bodyPr/>
        <a:lstStyle/>
        <a:p>
          <a:r>
            <a:rPr lang="en-US" sz="1400" dirty="0">
              <a:solidFill>
                <a:schemeClr val="tx1">
                  <a:lumMod val="75000"/>
                  <a:lumOff val="25000"/>
                </a:schemeClr>
              </a:solidFill>
            </a:rPr>
            <a:t>Draft TM</a:t>
          </a:r>
        </a:p>
      </dgm:t>
    </dgm:pt>
    <dgm:pt modelId="{EE080DB9-B21C-4114-AFE8-DA828B11A5C2}" type="parTrans" cxnId="{75A4AF16-7C8F-4D67-B1B4-8D3A25336889}">
      <dgm:prSet/>
      <dgm:spPr/>
      <dgm:t>
        <a:bodyPr/>
        <a:lstStyle/>
        <a:p>
          <a:endParaRPr lang="en-US"/>
        </a:p>
      </dgm:t>
    </dgm:pt>
    <dgm:pt modelId="{25914B1D-A20E-4B21-9699-EA206FB47EBF}" type="sibTrans" cxnId="{75A4AF16-7C8F-4D67-B1B4-8D3A25336889}">
      <dgm:prSet/>
      <dgm:spPr/>
      <dgm:t>
        <a:bodyPr/>
        <a:lstStyle/>
        <a:p>
          <a:endParaRPr lang="en-US"/>
        </a:p>
      </dgm:t>
    </dgm:pt>
    <dgm:pt modelId="{E46F42CB-4B20-4D92-9E0B-9022A5B74F79}">
      <dgm:prSet phldrT="[Text]" custT="1"/>
      <dgm:spPr>
        <a:solidFill>
          <a:srgbClr val="B1D92C"/>
        </a:solidFill>
      </dgm:spPr>
      <dgm:t>
        <a:bodyPr/>
        <a:lstStyle/>
        <a:p>
          <a:r>
            <a:rPr lang="en-US" sz="1400" dirty="0">
              <a:solidFill>
                <a:schemeClr val="tx1">
                  <a:lumMod val="75000"/>
                  <a:lumOff val="25000"/>
                </a:schemeClr>
              </a:solidFill>
            </a:rPr>
            <a:t>Leadership review</a:t>
          </a:r>
        </a:p>
      </dgm:t>
    </dgm:pt>
    <dgm:pt modelId="{97F6D1CD-1B5D-4B97-9BB6-58757EB1B405}" type="parTrans" cxnId="{2C558EF0-4DAA-4AEE-9322-FB100EF82374}">
      <dgm:prSet/>
      <dgm:spPr/>
      <dgm:t>
        <a:bodyPr/>
        <a:lstStyle/>
        <a:p>
          <a:endParaRPr lang="en-US"/>
        </a:p>
      </dgm:t>
    </dgm:pt>
    <dgm:pt modelId="{0E3E9FDF-87DB-45BB-AA8F-63D298DD9A08}" type="sibTrans" cxnId="{2C558EF0-4DAA-4AEE-9322-FB100EF82374}">
      <dgm:prSet/>
      <dgm:spPr/>
      <dgm:t>
        <a:bodyPr/>
        <a:lstStyle/>
        <a:p>
          <a:endParaRPr lang="en-US"/>
        </a:p>
      </dgm:t>
    </dgm:pt>
    <dgm:pt modelId="{D5E99D49-6944-4C82-9C9A-3EC1631CAD21}">
      <dgm:prSet phldrT="[Text]" custT="1"/>
      <dgm:spPr>
        <a:solidFill>
          <a:srgbClr val="B1D92C"/>
        </a:solidFill>
      </dgm:spPr>
      <dgm:t>
        <a:bodyPr/>
        <a:lstStyle/>
        <a:p>
          <a:r>
            <a:rPr lang="en-US" sz="1400" dirty="0">
              <a:solidFill>
                <a:schemeClr val="tx1">
                  <a:lumMod val="75000"/>
                  <a:lumOff val="25000"/>
                </a:schemeClr>
              </a:solidFill>
            </a:rPr>
            <a:t>Incorporate TM into study</a:t>
          </a:r>
        </a:p>
      </dgm:t>
    </dgm:pt>
    <dgm:pt modelId="{745ED405-458D-47FF-AEB9-8A4AAB4EF7BE}" type="parTrans" cxnId="{1E39FF18-C823-4E58-BF28-FC1B4A007BF1}">
      <dgm:prSet/>
      <dgm:spPr/>
      <dgm:t>
        <a:bodyPr/>
        <a:lstStyle/>
        <a:p>
          <a:endParaRPr lang="en-US"/>
        </a:p>
      </dgm:t>
    </dgm:pt>
    <dgm:pt modelId="{B5AF2943-5994-4BAE-97F7-39C4046E86AD}" type="sibTrans" cxnId="{1E39FF18-C823-4E58-BF28-FC1B4A007BF1}">
      <dgm:prSet/>
      <dgm:spPr/>
      <dgm:t>
        <a:bodyPr/>
        <a:lstStyle/>
        <a:p>
          <a:endParaRPr lang="en-US"/>
        </a:p>
      </dgm:t>
    </dgm:pt>
    <dgm:pt modelId="{A2EFBEB4-FBCD-4E8F-8846-1B5FC04F2F12}" type="pres">
      <dgm:prSet presAssocID="{6D314683-C40E-4339-A957-22430A79C5DA}" presName="Name0" presStyleCnt="0">
        <dgm:presLayoutVars>
          <dgm:dir/>
          <dgm:animLvl val="lvl"/>
          <dgm:resizeHandles val="exact"/>
        </dgm:presLayoutVars>
      </dgm:prSet>
      <dgm:spPr/>
    </dgm:pt>
    <dgm:pt modelId="{C2959AED-F4D5-47BF-A70E-6B6455EDC2EB}" type="pres">
      <dgm:prSet presAssocID="{36832348-919C-46DB-AC13-27113599C177}" presName="parTxOnly" presStyleLbl="node1" presStyleIdx="0" presStyleCnt="4">
        <dgm:presLayoutVars>
          <dgm:chMax val="0"/>
          <dgm:chPref val="0"/>
          <dgm:bulletEnabled val="1"/>
        </dgm:presLayoutVars>
      </dgm:prSet>
      <dgm:spPr/>
    </dgm:pt>
    <dgm:pt modelId="{00FB8A7C-2E1F-4FE2-A13A-E67103E4640C}" type="pres">
      <dgm:prSet presAssocID="{06544FB6-5D48-43DB-926B-1A88D78DEF08}" presName="parTxOnlySpace" presStyleCnt="0"/>
      <dgm:spPr/>
    </dgm:pt>
    <dgm:pt modelId="{72AC9968-5C48-4A7D-AAB5-3A366C68997F}" type="pres">
      <dgm:prSet presAssocID="{58854704-DD82-4045-8A62-C50D53AFB358}" presName="parTxOnly" presStyleLbl="node1" presStyleIdx="1" presStyleCnt="4">
        <dgm:presLayoutVars>
          <dgm:chMax val="0"/>
          <dgm:chPref val="0"/>
          <dgm:bulletEnabled val="1"/>
        </dgm:presLayoutVars>
      </dgm:prSet>
      <dgm:spPr/>
    </dgm:pt>
    <dgm:pt modelId="{6528E7C4-C8F3-4564-A667-C3A7715FC229}" type="pres">
      <dgm:prSet presAssocID="{25914B1D-A20E-4B21-9699-EA206FB47EBF}" presName="parTxOnlySpace" presStyleCnt="0"/>
      <dgm:spPr/>
    </dgm:pt>
    <dgm:pt modelId="{49C88B81-C42A-4D8E-B238-FC906888B9F6}" type="pres">
      <dgm:prSet presAssocID="{E46F42CB-4B20-4D92-9E0B-9022A5B74F79}" presName="parTxOnly" presStyleLbl="node1" presStyleIdx="2" presStyleCnt="4">
        <dgm:presLayoutVars>
          <dgm:chMax val="0"/>
          <dgm:chPref val="0"/>
          <dgm:bulletEnabled val="1"/>
        </dgm:presLayoutVars>
      </dgm:prSet>
      <dgm:spPr/>
    </dgm:pt>
    <dgm:pt modelId="{0DBFC45F-1435-41F1-B38F-A23AB87D854F}" type="pres">
      <dgm:prSet presAssocID="{0E3E9FDF-87DB-45BB-AA8F-63D298DD9A08}" presName="parTxOnlySpace" presStyleCnt="0"/>
      <dgm:spPr/>
    </dgm:pt>
    <dgm:pt modelId="{8AC48F33-87B7-4508-B75A-14E01CFD8311}" type="pres">
      <dgm:prSet presAssocID="{D5E99D49-6944-4C82-9C9A-3EC1631CAD21}" presName="parTxOnly" presStyleLbl="node1" presStyleIdx="3" presStyleCnt="4">
        <dgm:presLayoutVars>
          <dgm:chMax val="0"/>
          <dgm:chPref val="0"/>
          <dgm:bulletEnabled val="1"/>
        </dgm:presLayoutVars>
      </dgm:prSet>
      <dgm:spPr/>
    </dgm:pt>
  </dgm:ptLst>
  <dgm:cxnLst>
    <dgm:cxn modelId="{75A4AF16-7C8F-4D67-B1B4-8D3A25336889}" srcId="{6D314683-C40E-4339-A957-22430A79C5DA}" destId="{58854704-DD82-4045-8A62-C50D53AFB358}" srcOrd="1" destOrd="0" parTransId="{EE080DB9-B21C-4114-AFE8-DA828B11A5C2}" sibTransId="{25914B1D-A20E-4B21-9699-EA206FB47EBF}"/>
    <dgm:cxn modelId="{073D9417-1F1B-4FCE-9150-4AAA1F6568AC}" srcId="{6D314683-C40E-4339-A957-22430A79C5DA}" destId="{36832348-919C-46DB-AC13-27113599C177}" srcOrd="0" destOrd="0" parTransId="{5AFD6CED-A1B7-49A6-8999-E6032879E4B6}" sibTransId="{06544FB6-5D48-43DB-926B-1A88D78DEF08}"/>
    <dgm:cxn modelId="{1E39FF18-C823-4E58-BF28-FC1B4A007BF1}" srcId="{6D314683-C40E-4339-A957-22430A79C5DA}" destId="{D5E99D49-6944-4C82-9C9A-3EC1631CAD21}" srcOrd="3" destOrd="0" parTransId="{745ED405-458D-47FF-AEB9-8A4AAB4EF7BE}" sibTransId="{B5AF2943-5994-4BAE-97F7-39C4046E86AD}"/>
    <dgm:cxn modelId="{EA1FAA1B-36D5-4067-BBA4-837A92006370}" type="presOf" srcId="{58854704-DD82-4045-8A62-C50D53AFB358}" destId="{72AC9968-5C48-4A7D-AAB5-3A366C68997F}" srcOrd="0" destOrd="0" presId="urn:microsoft.com/office/officeart/2005/8/layout/chevron1"/>
    <dgm:cxn modelId="{4D621462-8382-4CF5-A897-48FD3CEFF939}" type="presOf" srcId="{E46F42CB-4B20-4D92-9E0B-9022A5B74F79}" destId="{49C88B81-C42A-4D8E-B238-FC906888B9F6}" srcOrd="0" destOrd="0" presId="urn:microsoft.com/office/officeart/2005/8/layout/chevron1"/>
    <dgm:cxn modelId="{AFFDC4EB-FE59-4E77-9449-58467983E9DA}" type="presOf" srcId="{36832348-919C-46DB-AC13-27113599C177}" destId="{C2959AED-F4D5-47BF-A70E-6B6455EDC2EB}" srcOrd="0" destOrd="0" presId="urn:microsoft.com/office/officeart/2005/8/layout/chevron1"/>
    <dgm:cxn modelId="{2C558EF0-4DAA-4AEE-9322-FB100EF82374}" srcId="{6D314683-C40E-4339-A957-22430A79C5DA}" destId="{E46F42CB-4B20-4D92-9E0B-9022A5B74F79}" srcOrd="2" destOrd="0" parTransId="{97F6D1CD-1B5D-4B97-9BB6-58757EB1B405}" sibTransId="{0E3E9FDF-87DB-45BB-AA8F-63D298DD9A08}"/>
    <dgm:cxn modelId="{461BE6FB-EAF8-42E2-84D6-301AB5520A3E}" type="presOf" srcId="{D5E99D49-6944-4C82-9C9A-3EC1631CAD21}" destId="{8AC48F33-87B7-4508-B75A-14E01CFD8311}" srcOrd="0" destOrd="0" presId="urn:microsoft.com/office/officeart/2005/8/layout/chevron1"/>
    <dgm:cxn modelId="{9C5B7BFD-AB8C-4920-9AA4-776A6608A823}" type="presOf" srcId="{6D314683-C40E-4339-A957-22430A79C5DA}" destId="{A2EFBEB4-FBCD-4E8F-8846-1B5FC04F2F12}" srcOrd="0" destOrd="0" presId="urn:microsoft.com/office/officeart/2005/8/layout/chevron1"/>
    <dgm:cxn modelId="{4606E253-DD77-4D53-B5C4-480746214A07}" type="presParOf" srcId="{A2EFBEB4-FBCD-4E8F-8846-1B5FC04F2F12}" destId="{C2959AED-F4D5-47BF-A70E-6B6455EDC2EB}" srcOrd="0" destOrd="0" presId="urn:microsoft.com/office/officeart/2005/8/layout/chevron1"/>
    <dgm:cxn modelId="{4E6996AC-8E47-4714-A7CB-4F957E12DA30}" type="presParOf" srcId="{A2EFBEB4-FBCD-4E8F-8846-1B5FC04F2F12}" destId="{00FB8A7C-2E1F-4FE2-A13A-E67103E4640C}" srcOrd="1" destOrd="0" presId="urn:microsoft.com/office/officeart/2005/8/layout/chevron1"/>
    <dgm:cxn modelId="{D0158BCE-DCF3-410E-9DDD-3E8AFA3E07B4}" type="presParOf" srcId="{A2EFBEB4-FBCD-4E8F-8846-1B5FC04F2F12}" destId="{72AC9968-5C48-4A7D-AAB5-3A366C68997F}" srcOrd="2" destOrd="0" presId="urn:microsoft.com/office/officeart/2005/8/layout/chevron1"/>
    <dgm:cxn modelId="{A498B3CB-7310-4D2E-89F7-E68DC536CC5D}" type="presParOf" srcId="{A2EFBEB4-FBCD-4E8F-8846-1B5FC04F2F12}" destId="{6528E7C4-C8F3-4564-A667-C3A7715FC229}" srcOrd="3" destOrd="0" presId="urn:microsoft.com/office/officeart/2005/8/layout/chevron1"/>
    <dgm:cxn modelId="{8BC0C19F-F16B-42EC-80E6-098E7797B454}" type="presParOf" srcId="{A2EFBEB4-FBCD-4E8F-8846-1B5FC04F2F12}" destId="{49C88B81-C42A-4D8E-B238-FC906888B9F6}" srcOrd="4" destOrd="0" presId="urn:microsoft.com/office/officeart/2005/8/layout/chevron1"/>
    <dgm:cxn modelId="{5D218743-EB66-4885-ABFF-CDC4E26824F8}" type="presParOf" srcId="{A2EFBEB4-FBCD-4E8F-8846-1B5FC04F2F12}" destId="{0DBFC45F-1435-41F1-B38F-A23AB87D854F}" srcOrd="5" destOrd="0" presId="urn:microsoft.com/office/officeart/2005/8/layout/chevron1"/>
    <dgm:cxn modelId="{A5D95750-B61D-4865-99C9-194598DD7209}" type="presParOf" srcId="{A2EFBEB4-FBCD-4E8F-8846-1B5FC04F2F12}" destId="{8AC48F33-87B7-4508-B75A-14E01CFD8311}"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D314683-C40E-4339-A957-22430A79C5DA}" type="doc">
      <dgm:prSet loTypeId="urn:microsoft.com/office/officeart/2005/8/layout/chevron1" loCatId="process" qsTypeId="urn:microsoft.com/office/officeart/2005/8/quickstyle/simple1" qsCatId="simple" csTypeId="urn:microsoft.com/office/officeart/2005/8/colors/accent1_2" csCatId="accent1" phldr="1"/>
      <dgm:spPr/>
    </dgm:pt>
    <dgm:pt modelId="{36832348-919C-46DB-AC13-27113599C177}">
      <dgm:prSet phldrT="[Text]" custT="1"/>
      <dgm:spPr>
        <a:solidFill>
          <a:srgbClr val="4F81BD"/>
        </a:solidFill>
      </dgm:spPr>
      <dgm:t>
        <a:bodyPr/>
        <a:lstStyle/>
        <a:p>
          <a:r>
            <a:rPr lang="en-US" sz="1400" dirty="0">
              <a:solidFill>
                <a:schemeClr val="bg1"/>
              </a:solidFill>
            </a:rPr>
            <a:t>Draft budget</a:t>
          </a:r>
        </a:p>
      </dgm:t>
    </dgm:pt>
    <dgm:pt modelId="{5AFD6CED-A1B7-49A6-8999-E6032879E4B6}" type="parTrans" cxnId="{073D9417-1F1B-4FCE-9150-4AAA1F6568AC}">
      <dgm:prSet/>
      <dgm:spPr/>
      <dgm:t>
        <a:bodyPr/>
        <a:lstStyle/>
        <a:p>
          <a:endParaRPr lang="en-US"/>
        </a:p>
      </dgm:t>
    </dgm:pt>
    <dgm:pt modelId="{06544FB6-5D48-43DB-926B-1A88D78DEF08}" type="sibTrans" cxnId="{073D9417-1F1B-4FCE-9150-4AAA1F6568AC}">
      <dgm:prSet/>
      <dgm:spPr/>
      <dgm:t>
        <a:bodyPr/>
        <a:lstStyle/>
        <a:p>
          <a:endParaRPr lang="en-US"/>
        </a:p>
      </dgm:t>
    </dgm:pt>
    <dgm:pt modelId="{58854704-DD82-4045-8A62-C50D53AFB358}">
      <dgm:prSet phldrT="[Text]" custT="1"/>
      <dgm:spPr>
        <a:solidFill>
          <a:srgbClr val="4F81BD"/>
        </a:solidFill>
      </dgm:spPr>
      <dgm:t>
        <a:bodyPr/>
        <a:lstStyle/>
        <a:p>
          <a:r>
            <a:rPr lang="en-US" sz="1400" dirty="0">
              <a:solidFill>
                <a:schemeClr val="bg1"/>
              </a:solidFill>
            </a:rPr>
            <a:t>Collect budget items &amp; scope of work</a:t>
          </a:r>
        </a:p>
      </dgm:t>
    </dgm:pt>
    <dgm:pt modelId="{EE080DB9-B21C-4114-AFE8-DA828B11A5C2}" type="parTrans" cxnId="{75A4AF16-7C8F-4D67-B1B4-8D3A25336889}">
      <dgm:prSet/>
      <dgm:spPr/>
      <dgm:t>
        <a:bodyPr/>
        <a:lstStyle/>
        <a:p>
          <a:endParaRPr lang="en-US"/>
        </a:p>
      </dgm:t>
    </dgm:pt>
    <dgm:pt modelId="{25914B1D-A20E-4B21-9699-EA206FB47EBF}" type="sibTrans" cxnId="{75A4AF16-7C8F-4D67-B1B4-8D3A25336889}">
      <dgm:prSet/>
      <dgm:spPr/>
      <dgm:t>
        <a:bodyPr/>
        <a:lstStyle/>
        <a:p>
          <a:endParaRPr lang="en-US"/>
        </a:p>
      </dgm:t>
    </dgm:pt>
    <dgm:pt modelId="{E46F42CB-4B20-4D92-9E0B-9022A5B74F79}">
      <dgm:prSet phldrT="[Text]" custT="1"/>
      <dgm:spPr>
        <a:solidFill>
          <a:srgbClr val="4F81BD"/>
        </a:solidFill>
      </dgm:spPr>
      <dgm:t>
        <a:bodyPr/>
        <a:lstStyle/>
        <a:p>
          <a:r>
            <a:rPr lang="en-US" sz="1400" dirty="0">
              <a:solidFill>
                <a:schemeClr val="bg1"/>
              </a:solidFill>
            </a:rPr>
            <a:t>Leadership review</a:t>
          </a:r>
        </a:p>
      </dgm:t>
    </dgm:pt>
    <dgm:pt modelId="{97F6D1CD-1B5D-4B97-9BB6-58757EB1B405}" type="parTrans" cxnId="{2C558EF0-4DAA-4AEE-9322-FB100EF82374}">
      <dgm:prSet/>
      <dgm:spPr/>
      <dgm:t>
        <a:bodyPr/>
        <a:lstStyle/>
        <a:p>
          <a:endParaRPr lang="en-US"/>
        </a:p>
      </dgm:t>
    </dgm:pt>
    <dgm:pt modelId="{0E3E9FDF-87DB-45BB-AA8F-63D298DD9A08}" type="sibTrans" cxnId="{2C558EF0-4DAA-4AEE-9322-FB100EF82374}">
      <dgm:prSet/>
      <dgm:spPr/>
      <dgm:t>
        <a:bodyPr/>
        <a:lstStyle/>
        <a:p>
          <a:endParaRPr lang="en-US"/>
        </a:p>
      </dgm:t>
    </dgm:pt>
    <dgm:pt modelId="{A2EFBEB4-FBCD-4E8F-8846-1B5FC04F2F12}" type="pres">
      <dgm:prSet presAssocID="{6D314683-C40E-4339-A957-22430A79C5DA}" presName="Name0" presStyleCnt="0">
        <dgm:presLayoutVars>
          <dgm:dir/>
          <dgm:animLvl val="lvl"/>
          <dgm:resizeHandles val="exact"/>
        </dgm:presLayoutVars>
      </dgm:prSet>
      <dgm:spPr/>
    </dgm:pt>
    <dgm:pt modelId="{C2959AED-F4D5-47BF-A70E-6B6455EDC2EB}" type="pres">
      <dgm:prSet presAssocID="{36832348-919C-46DB-AC13-27113599C177}" presName="parTxOnly" presStyleLbl="node1" presStyleIdx="0" presStyleCnt="3" custLinFactNeighborX="10057">
        <dgm:presLayoutVars>
          <dgm:chMax val="0"/>
          <dgm:chPref val="0"/>
          <dgm:bulletEnabled val="1"/>
        </dgm:presLayoutVars>
      </dgm:prSet>
      <dgm:spPr/>
    </dgm:pt>
    <dgm:pt modelId="{00FB8A7C-2E1F-4FE2-A13A-E67103E4640C}" type="pres">
      <dgm:prSet presAssocID="{06544FB6-5D48-43DB-926B-1A88D78DEF08}" presName="parTxOnlySpace" presStyleCnt="0"/>
      <dgm:spPr/>
    </dgm:pt>
    <dgm:pt modelId="{72AC9968-5C48-4A7D-AAB5-3A366C68997F}" type="pres">
      <dgm:prSet presAssocID="{58854704-DD82-4045-8A62-C50D53AFB358}" presName="parTxOnly" presStyleLbl="node1" presStyleIdx="1" presStyleCnt="3">
        <dgm:presLayoutVars>
          <dgm:chMax val="0"/>
          <dgm:chPref val="0"/>
          <dgm:bulletEnabled val="1"/>
        </dgm:presLayoutVars>
      </dgm:prSet>
      <dgm:spPr/>
    </dgm:pt>
    <dgm:pt modelId="{6528E7C4-C8F3-4564-A667-C3A7715FC229}" type="pres">
      <dgm:prSet presAssocID="{25914B1D-A20E-4B21-9699-EA206FB47EBF}" presName="parTxOnlySpace" presStyleCnt="0"/>
      <dgm:spPr/>
    </dgm:pt>
    <dgm:pt modelId="{49C88B81-C42A-4D8E-B238-FC906888B9F6}" type="pres">
      <dgm:prSet presAssocID="{E46F42CB-4B20-4D92-9E0B-9022A5B74F79}" presName="parTxOnly" presStyleLbl="node1" presStyleIdx="2" presStyleCnt="3">
        <dgm:presLayoutVars>
          <dgm:chMax val="0"/>
          <dgm:chPref val="0"/>
          <dgm:bulletEnabled val="1"/>
        </dgm:presLayoutVars>
      </dgm:prSet>
      <dgm:spPr/>
    </dgm:pt>
  </dgm:ptLst>
  <dgm:cxnLst>
    <dgm:cxn modelId="{75A4AF16-7C8F-4D67-B1B4-8D3A25336889}" srcId="{6D314683-C40E-4339-A957-22430A79C5DA}" destId="{58854704-DD82-4045-8A62-C50D53AFB358}" srcOrd="1" destOrd="0" parTransId="{EE080DB9-B21C-4114-AFE8-DA828B11A5C2}" sibTransId="{25914B1D-A20E-4B21-9699-EA206FB47EBF}"/>
    <dgm:cxn modelId="{073D9417-1F1B-4FCE-9150-4AAA1F6568AC}" srcId="{6D314683-C40E-4339-A957-22430A79C5DA}" destId="{36832348-919C-46DB-AC13-27113599C177}" srcOrd="0" destOrd="0" parTransId="{5AFD6CED-A1B7-49A6-8999-E6032879E4B6}" sibTransId="{06544FB6-5D48-43DB-926B-1A88D78DEF08}"/>
    <dgm:cxn modelId="{EA1FAA1B-36D5-4067-BBA4-837A92006370}" type="presOf" srcId="{58854704-DD82-4045-8A62-C50D53AFB358}" destId="{72AC9968-5C48-4A7D-AAB5-3A366C68997F}" srcOrd="0" destOrd="0" presId="urn:microsoft.com/office/officeart/2005/8/layout/chevron1"/>
    <dgm:cxn modelId="{4D621462-8382-4CF5-A897-48FD3CEFF939}" type="presOf" srcId="{E46F42CB-4B20-4D92-9E0B-9022A5B74F79}" destId="{49C88B81-C42A-4D8E-B238-FC906888B9F6}" srcOrd="0" destOrd="0" presId="urn:microsoft.com/office/officeart/2005/8/layout/chevron1"/>
    <dgm:cxn modelId="{AFFDC4EB-FE59-4E77-9449-58467983E9DA}" type="presOf" srcId="{36832348-919C-46DB-AC13-27113599C177}" destId="{C2959AED-F4D5-47BF-A70E-6B6455EDC2EB}" srcOrd="0" destOrd="0" presId="urn:microsoft.com/office/officeart/2005/8/layout/chevron1"/>
    <dgm:cxn modelId="{2C558EF0-4DAA-4AEE-9322-FB100EF82374}" srcId="{6D314683-C40E-4339-A957-22430A79C5DA}" destId="{E46F42CB-4B20-4D92-9E0B-9022A5B74F79}" srcOrd="2" destOrd="0" parTransId="{97F6D1CD-1B5D-4B97-9BB6-58757EB1B405}" sibTransId="{0E3E9FDF-87DB-45BB-AA8F-63D298DD9A08}"/>
    <dgm:cxn modelId="{9C5B7BFD-AB8C-4920-9AA4-776A6608A823}" type="presOf" srcId="{6D314683-C40E-4339-A957-22430A79C5DA}" destId="{A2EFBEB4-FBCD-4E8F-8846-1B5FC04F2F12}" srcOrd="0" destOrd="0" presId="urn:microsoft.com/office/officeart/2005/8/layout/chevron1"/>
    <dgm:cxn modelId="{4606E253-DD77-4D53-B5C4-480746214A07}" type="presParOf" srcId="{A2EFBEB4-FBCD-4E8F-8846-1B5FC04F2F12}" destId="{C2959AED-F4D5-47BF-A70E-6B6455EDC2EB}" srcOrd="0" destOrd="0" presId="urn:microsoft.com/office/officeart/2005/8/layout/chevron1"/>
    <dgm:cxn modelId="{4E6996AC-8E47-4714-A7CB-4F957E12DA30}" type="presParOf" srcId="{A2EFBEB4-FBCD-4E8F-8846-1B5FC04F2F12}" destId="{00FB8A7C-2E1F-4FE2-A13A-E67103E4640C}" srcOrd="1" destOrd="0" presId="urn:microsoft.com/office/officeart/2005/8/layout/chevron1"/>
    <dgm:cxn modelId="{D0158BCE-DCF3-410E-9DDD-3E8AFA3E07B4}" type="presParOf" srcId="{A2EFBEB4-FBCD-4E8F-8846-1B5FC04F2F12}" destId="{72AC9968-5C48-4A7D-AAB5-3A366C68997F}" srcOrd="2" destOrd="0" presId="urn:microsoft.com/office/officeart/2005/8/layout/chevron1"/>
    <dgm:cxn modelId="{A498B3CB-7310-4D2E-89F7-E68DC536CC5D}" type="presParOf" srcId="{A2EFBEB4-FBCD-4E8F-8846-1B5FC04F2F12}" destId="{6528E7C4-C8F3-4564-A667-C3A7715FC229}" srcOrd="3" destOrd="0" presId="urn:microsoft.com/office/officeart/2005/8/layout/chevron1"/>
    <dgm:cxn modelId="{8BC0C19F-F16B-42EC-80E6-098E7797B454}" type="presParOf" srcId="{A2EFBEB4-FBCD-4E8F-8846-1B5FC04F2F12}" destId="{49C88B81-C42A-4D8E-B238-FC906888B9F6}" srcOrd="4"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D314683-C40E-4339-A957-22430A79C5DA}" type="doc">
      <dgm:prSet loTypeId="urn:microsoft.com/office/officeart/2005/8/layout/chevron1" loCatId="process" qsTypeId="urn:microsoft.com/office/officeart/2005/8/quickstyle/simple1" qsCatId="simple" csTypeId="urn:microsoft.com/office/officeart/2005/8/colors/accent1_2" csCatId="accent1" phldr="1"/>
      <dgm:spPr/>
    </dgm:pt>
    <dgm:pt modelId="{36832348-919C-46DB-AC13-27113599C177}">
      <dgm:prSet phldrT="[Text]" custT="1"/>
      <dgm:spPr>
        <a:solidFill>
          <a:srgbClr val="FFC000"/>
        </a:solidFill>
      </dgm:spPr>
      <dgm:t>
        <a:bodyPr/>
        <a:lstStyle/>
        <a:p>
          <a:r>
            <a:rPr lang="en-US" sz="1400" dirty="0">
              <a:solidFill>
                <a:schemeClr val="tx1">
                  <a:lumMod val="75000"/>
                  <a:lumOff val="25000"/>
                </a:schemeClr>
              </a:solidFill>
            </a:rPr>
            <a:t>Draft contract</a:t>
          </a:r>
        </a:p>
      </dgm:t>
    </dgm:pt>
    <dgm:pt modelId="{5AFD6CED-A1B7-49A6-8999-E6032879E4B6}" type="parTrans" cxnId="{073D9417-1F1B-4FCE-9150-4AAA1F6568AC}">
      <dgm:prSet/>
      <dgm:spPr/>
      <dgm:t>
        <a:bodyPr/>
        <a:lstStyle/>
        <a:p>
          <a:endParaRPr lang="en-US"/>
        </a:p>
      </dgm:t>
    </dgm:pt>
    <dgm:pt modelId="{06544FB6-5D48-43DB-926B-1A88D78DEF08}" type="sibTrans" cxnId="{073D9417-1F1B-4FCE-9150-4AAA1F6568AC}">
      <dgm:prSet/>
      <dgm:spPr/>
      <dgm:t>
        <a:bodyPr/>
        <a:lstStyle/>
        <a:p>
          <a:endParaRPr lang="en-US"/>
        </a:p>
      </dgm:t>
    </dgm:pt>
    <dgm:pt modelId="{58854704-DD82-4045-8A62-C50D53AFB358}">
      <dgm:prSet phldrT="[Text]" custT="1"/>
      <dgm:spPr>
        <a:solidFill>
          <a:srgbClr val="FFC000"/>
        </a:solidFill>
      </dgm:spPr>
      <dgm:t>
        <a:bodyPr/>
        <a:lstStyle/>
        <a:p>
          <a:r>
            <a:rPr lang="en-US" sz="1400" dirty="0">
              <a:solidFill>
                <a:schemeClr val="tx1">
                  <a:lumMod val="75000"/>
                  <a:lumOff val="25000"/>
                </a:schemeClr>
              </a:solidFill>
            </a:rPr>
            <a:t>Redline discussions</a:t>
          </a:r>
        </a:p>
      </dgm:t>
    </dgm:pt>
    <dgm:pt modelId="{EE080DB9-B21C-4114-AFE8-DA828B11A5C2}" type="parTrans" cxnId="{75A4AF16-7C8F-4D67-B1B4-8D3A25336889}">
      <dgm:prSet/>
      <dgm:spPr/>
      <dgm:t>
        <a:bodyPr/>
        <a:lstStyle/>
        <a:p>
          <a:endParaRPr lang="en-US"/>
        </a:p>
      </dgm:t>
    </dgm:pt>
    <dgm:pt modelId="{25914B1D-A20E-4B21-9699-EA206FB47EBF}" type="sibTrans" cxnId="{75A4AF16-7C8F-4D67-B1B4-8D3A25336889}">
      <dgm:prSet/>
      <dgm:spPr/>
      <dgm:t>
        <a:bodyPr/>
        <a:lstStyle/>
        <a:p>
          <a:endParaRPr lang="en-US"/>
        </a:p>
      </dgm:t>
    </dgm:pt>
    <dgm:pt modelId="{E46F42CB-4B20-4D92-9E0B-9022A5B74F79}">
      <dgm:prSet phldrT="[Text]" custT="1"/>
      <dgm:spPr>
        <a:solidFill>
          <a:srgbClr val="FFC000"/>
        </a:solidFill>
      </dgm:spPr>
      <dgm:t>
        <a:bodyPr/>
        <a:lstStyle/>
        <a:p>
          <a:r>
            <a:rPr lang="en-US" sz="1400" dirty="0">
              <a:solidFill>
                <a:schemeClr val="tx1">
                  <a:lumMod val="75000"/>
                  <a:lumOff val="25000"/>
                </a:schemeClr>
              </a:solidFill>
            </a:rPr>
            <a:t>Final sign off</a:t>
          </a:r>
        </a:p>
      </dgm:t>
    </dgm:pt>
    <dgm:pt modelId="{97F6D1CD-1B5D-4B97-9BB6-58757EB1B405}" type="parTrans" cxnId="{2C558EF0-4DAA-4AEE-9322-FB100EF82374}">
      <dgm:prSet/>
      <dgm:spPr/>
      <dgm:t>
        <a:bodyPr/>
        <a:lstStyle/>
        <a:p>
          <a:endParaRPr lang="en-US"/>
        </a:p>
      </dgm:t>
    </dgm:pt>
    <dgm:pt modelId="{0E3E9FDF-87DB-45BB-AA8F-63D298DD9A08}" type="sibTrans" cxnId="{2C558EF0-4DAA-4AEE-9322-FB100EF82374}">
      <dgm:prSet/>
      <dgm:spPr/>
      <dgm:t>
        <a:bodyPr/>
        <a:lstStyle/>
        <a:p>
          <a:endParaRPr lang="en-US"/>
        </a:p>
      </dgm:t>
    </dgm:pt>
    <dgm:pt modelId="{D5E99D49-6944-4C82-9C9A-3EC1631CAD21}">
      <dgm:prSet phldrT="[Text]" custT="1"/>
      <dgm:spPr>
        <a:solidFill>
          <a:srgbClr val="FFC000"/>
        </a:solidFill>
      </dgm:spPr>
      <dgm:t>
        <a:bodyPr/>
        <a:lstStyle/>
        <a:p>
          <a:r>
            <a:rPr lang="en-US" sz="1400" dirty="0">
              <a:solidFill>
                <a:schemeClr val="tx1">
                  <a:lumMod val="75000"/>
                  <a:lumOff val="25000"/>
                </a:schemeClr>
              </a:solidFill>
            </a:rPr>
            <a:t>Contract execution</a:t>
          </a:r>
        </a:p>
      </dgm:t>
    </dgm:pt>
    <dgm:pt modelId="{745ED405-458D-47FF-AEB9-8A4AAB4EF7BE}" type="parTrans" cxnId="{1E39FF18-C823-4E58-BF28-FC1B4A007BF1}">
      <dgm:prSet/>
      <dgm:spPr/>
      <dgm:t>
        <a:bodyPr/>
        <a:lstStyle/>
        <a:p>
          <a:endParaRPr lang="en-US"/>
        </a:p>
      </dgm:t>
    </dgm:pt>
    <dgm:pt modelId="{B5AF2943-5994-4BAE-97F7-39C4046E86AD}" type="sibTrans" cxnId="{1E39FF18-C823-4E58-BF28-FC1B4A007BF1}">
      <dgm:prSet/>
      <dgm:spPr/>
      <dgm:t>
        <a:bodyPr/>
        <a:lstStyle/>
        <a:p>
          <a:endParaRPr lang="en-US"/>
        </a:p>
      </dgm:t>
    </dgm:pt>
    <dgm:pt modelId="{A2EFBEB4-FBCD-4E8F-8846-1B5FC04F2F12}" type="pres">
      <dgm:prSet presAssocID="{6D314683-C40E-4339-A957-22430A79C5DA}" presName="Name0" presStyleCnt="0">
        <dgm:presLayoutVars>
          <dgm:dir/>
          <dgm:animLvl val="lvl"/>
          <dgm:resizeHandles val="exact"/>
        </dgm:presLayoutVars>
      </dgm:prSet>
      <dgm:spPr/>
    </dgm:pt>
    <dgm:pt modelId="{C2959AED-F4D5-47BF-A70E-6B6455EDC2EB}" type="pres">
      <dgm:prSet presAssocID="{36832348-919C-46DB-AC13-27113599C177}" presName="parTxOnly" presStyleLbl="node1" presStyleIdx="0" presStyleCnt="4">
        <dgm:presLayoutVars>
          <dgm:chMax val="0"/>
          <dgm:chPref val="0"/>
          <dgm:bulletEnabled val="1"/>
        </dgm:presLayoutVars>
      </dgm:prSet>
      <dgm:spPr/>
    </dgm:pt>
    <dgm:pt modelId="{00FB8A7C-2E1F-4FE2-A13A-E67103E4640C}" type="pres">
      <dgm:prSet presAssocID="{06544FB6-5D48-43DB-926B-1A88D78DEF08}" presName="parTxOnlySpace" presStyleCnt="0"/>
      <dgm:spPr/>
    </dgm:pt>
    <dgm:pt modelId="{72AC9968-5C48-4A7D-AAB5-3A366C68997F}" type="pres">
      <dgm:prSet presAssocID="{58854704-DD82-4045-8A62-C50D53AFB358}" presName="parTxOnly" presStyleLbl="node1" presStyleIdx="1" presStyleCnt="4">
        <dgm:presLayoutVars>
          <dgm:chMax val="0"/>
          <dgm:chPref val="0"/>
          <dgm:bulletEnabled val="1"/>
        </dgm:presLayoutVars>
      </dgm:prSet>
      <dgm:spPr/>
    </dgm:pt>
    <dgm:pt modelId="{6528E7C4-C8F3-4564-A667-C3A7715FC229}" type="pres">
      <dgm:prSet presAssocID="{25914B1D-A20E-4B21-9699-EA206FB47EBF}" presName="parTxOnlySpace" presStyleCnt="0"/>
      <dgm:spPr/>
    </dgm:pt>
    <dgm:pt modelId="{49C88B81-C42A-4D8E-B238-FC906888B9F6}" type="pres">
      <dgm:prSet presAssocID="{E46F42CB-4B20-4D92-9E0B-9022A5B74F79}" presName="parTxOnly" presStyleLbl="node1" presStyleIdx="2" presStyleCnt="4">
        <dgm:presLayoutVars>
          <dgm:chMax val="0"/>
          <dgm:chPref val="0"/>
          <dgm:bulletEnabled val="1"/>
        </dgm:presLayoutVars>
      </dgm:prSet>
      <dgm:spPr/>
    </dgm:pt>
    <dgm:pt modelId="{0DBFC45F-1435-41F1-B38F-A23AB87D854F}" type="pres">
      <dgm:prSet presAssocID="{0E3E9FDF-87DB-45BB-AA8F-63D298DD9A08}" presName="parTxOnlySpace" presStyleCnt="0"/>
      <dgm:spPr/>
    </dgm:pt>
    <dgm:pt modelId="{8AC48F33-87B7-4508-B75A-14E01CFD8311}" type="pres">
      <dgm:prSet presAssocID="{D5E99D49-6944-4C82-9C9A-3EC1631CAD21}" presName="parTxOnly" presStyleLbl="node1" presStyleIdx="3" presStyleCnt="4">
        <dgm:presLayoutVars>
          <dgm:chMax val="0"/>
          <dgm:chPref val="0"/>
          <dgm:bulletEnabled val="1"/>
        </dgm:presLayoutVars>
      </dgm:prSet>
      <dgm:spPr/>
    </dgm:pt>
  </dgm:ptLst>
  <dgm:cxnLst>
    <dgm:cxn modelId="{75A4AF16-7C8F-4D67-B1B4-8D3A25336889}" srcId="{6D314683-C40E-4339-A957-22430A79C5DA}" destId="{58854704-DD82-4045-8A62-C50D53AFB358}" srcOrd="1" destOrd="0" parTransId="{EE080DB9-B21C-4114-AFE8-DA828B11A5C2}" sibTransId="{25914B1D-A20E-4B21-9699-EA206FB47EBF}"/>
    <dgm:cxn modelId="{073D9417-1F1B-4FCE-9150-4AAA1F6568AC}" srcId="{6D314683-C40E-4339-A957-22430A79C5DA}" destId="{36832348-919C-46DB-AC13-27113599C177}" srcOrd="0" destOrd="0" parTransId="{5AFD6CED-A1B7-49A6-8999-E6032879E4B6}" sibTransId="{06544FB6-5D48-43DB-926B-1A88D78DEF08}"/>
    <dgm:cxn modelId="{1E39FF18-C823-4E58-BF28-FC1B4A007BF1}" srcId="{6D314683-C40E-4339-A957-22430A79C5DA}" destId="{D5E99D49-6944-4C82-9C9A-3EC1631CAD21}" srcOrd="3" destOrd="0" parTransId="{745ED405-458D-47FF-AEB9-8A4AAB4EF7BE}" sibTransId="{B5AF2943-5994-4BAE-97F7-39C4046E86AD}"/>
    <dgm:cxn modelId="{EA1FAA1B-36D5-4067-BBA4-837A92006370}" type="presOf" srcId="{58854704-DD82-4045-8A62-C50D53AFB358}" destId="{72AC9968-5C48-4A7D-AAB5-3A366C68997F}" srcOrd="0" destOrd="0" presId="urn:microsoft.com/office/officeart/2005/8/layout/chevron1"/>
    <dgm:cxn modelId="{4D621462-8382-4CF5-A897-48FD3CEFF939}" type="presOf" srcId="{E46F42CB-4B20-4D92-9E0B-9022A5B74F79}" destId="{49C88B81-C42A-4D8E-B238-FC906888B9F6}" srcOrd="0" destOrd="0" presId="urn:microsoft.com/office/officeart/2005/8/layout/chevron1"/>
    <dgm:cxn modelId="{AFFDC4EB-FE59-4E77-9449-58467983E9DA}" type="presOf" srcId="{36832348-919C-46DB-AC13-27113599C177}" destId="{C2959AED-F4D5-47BF-A70E-6B6455EDC2EB}" srcOrd="0" destOrd="0" presId="urn:microsoft.com/office/officeart/2005/8/layout/chevron1"/>
    <dgm:cxn modelId="{2C558EF0-4DAA-4AEE-9322-FB100EF82374}" srcId="{6D314683-C40E-4339-A957-22430A79C5DA}" destId="{E46F42CB-4B20-4D92-9E0B-9022A5B74F79}" srcOrd="2" destOrd="0" parTransId="{97F6D1CD-1B5D-4B97-9BB6-58757EB1B405}" sibTransId="{0E3E9FDF-87DB-45BB-AA8F-63D298DD9A08}"/>
    <dgm:cxn modelId="{461BE6FB-EAF8-42E2-84D6-301AB5520A3E}" type="presOf" srcId="{D5E99D49-6944-4C82-9C9A-3EC1631CAD21}" destId="{8AC48F33-87B7-4508-B75A-14E01CFD8311}" srcOrd="0" destOrd="0" presId="urn:microsoft.com/office/officeart/2005/8/layout/chevron1"/>
    <dgm:cxn modelId="{9C5B7BFD-AB8C-4920-9AA4-776A6608A823}" type="presOf" srcId="{6D314683-C40E-4339-A957-22430A79C5DA}" destId="{A2EFBEB4-FBCD-4E8F-8846-1B5FC04F2F12}" srcOrd="0" destOrd="0" presId="urn:microsoft.com/office/officeart/2005/8/layout/chevron1"/>
    <dgm:cxn modelId="{4606E253-DD77-4D53-B5C4-480746214A07}" type="presParOf" srcId="{A2EFBEB4-FBCD-4E8F-8846-1B5FC04F2F12}" destId="{C2959AED-F4D5-47BF-A70E-6B6455EDC2EB}" srcOrd="0" destOrd="0" presId="urn:microsoft.com/office/officeart/2005/8/layout/chevron1"/>
    <dgm:cxn modelId="{4E6996AC-8E47-4714-A7CB-4F957E12DA30}" type="presParOf" srcId="{A2EFBEB4-FBCD-4E8F-8846-1B5FC04F2F12}" destId="{00FB8A7C-2E1F-4FE2-A13A-E67103E4640C}" srcOrd="1" destOrd="0" presId="urn:microsoft.com/office/officeart/2005/8/layout/chevron1"/>
    <dgm:cxn modelId="{D0158BCE-DCF3-410E-9DDD-3E8AFA3E07B4}" type="presParOf" srcId="{A2EFBEB4-FBCD-4E8F-8846-1B5FC04F2F12}" destId="{72AC9968-5C48-4A7D-AAB5-3A366C68997F}" srcOrd="2" destOrd="0" presId="urn:microsoft.com/office/officeart/2005/8/layout/chevron1"/>
    <dgm:cxn modelId="{A498B3CB-7310-4D2E-89F7-E68DC536CC5D}" type="presParOf" srcId="{A2EFBEB4-FBCD-4E8F-8846-1B5FC04F2F12}" destId="{6528E7C4-C8F3-4564-A667-C3A7715FC229}" srcOrd="3" destOrd="0" presId="urn:microsoft.com/office/officeart/2005/8/layout/chevron1"/>
    <dgm:cxn modelId="{8BC0C19F-F16B-42EC-80E6-098E7797B454}" type="presParOf" srcId="{A2EFBEB4-FBCD-4E8F-8846-1B5FC04F2F12}" destId="{49C88B81-C42A-4D8E-B238-FC906888B9F6}" srcOrd="4" destOrd="0" presId="urn:microsoft.com/office/officeart/2005/8/layout/chevron1"/>
    <dgm:cxn modelId="{5D218743-EB66-4885-ABFF-CDC4E26824F8}" type="presParOf" srcId="{A2EFBEB4-FBCD-4E8F-8846-1B5FC04F2F12}" destId="{0DBFC45F-1435-41F1-B38F-A23AB87D854F}" srcOrd="5" destOrd="0" presId="urn:microsoft.com/office/officeart/2005/8/layout/chevron1"/>
    <dgm:cxn modelId="{A5D95750-B61D-4865-99C9-194598DD7209}" type="presParOf" srcId="{A2EFBEB4-FBCD-4E8F-8846-1B5FC04F2F12}" destId="{8AC48F33-87B7-4508-B75A-14E01CFD8311}" srcOrd="6" destOrd="0" presId="urn:microsoft.com/office/officeart/2005/8/layout/chevron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D314683-C40E-4339-A957-22430A79C5DA}" type="doc">
      <dgm:prSet loTypeId="urn:microsoft.com/office/officeart/2005/8/layout/chevron1" loCatId="process" qsTypeId="urn:microsoft.com/office/officeart/2005/8/quickstyle/simple1" qsCatId="simple" csTypeId="urn:microsoft.com/office/officeart/2005/8/colors/accent1_2" csCatId="accent1" phldr="1"/>
      <dgm:spPr/>
    </dgm:pt>
    <dgm:pt modelId="{E46F42CB-4B20-4D92-9E0B-9022A5B74F79}">
      <dgm:prSet phldrT="[Text]" custT="1"/>
      <dgm:spPr>
        <a:solidFill>
          <a:srgbClr val="FF7C80"/>
        </a:solidFill>
      </dgm:spPr>
      <dgm:t>
        <a:bodyPr/>
        <a:lstStyle/>
        <a:p>
          <a:r>
            <a:rPr lang="en-US" sz="1400" dirty="0">
              <a:solidFill>
                <a:schemeClr val="tx1">
                  <a:lumMod val="75000"/>
                  <a:lumOff val="25000"/>
                </a:schemeClr>
              </a:solidFill>
            </a:rPr>
            <a:t>Drug at PMB</a:t>
          </a:r>
        </a:p>
      </dgm:t>
    </dgm:pt>
    <dgm:pt modelId="{97F6D1CD-1B5D-4B97-9BB6-58757EB1B405}" type="parTrans" cxnId="{2C558EF0-4DAA-4AEE-9322-FB100EF82374}">
      <dgm:prSet/>
      <dgm:spPr/>
      <dgm:t>
        <a:bodyPr/>
        <a:lstStyle/>
        <a:p>
          <a:endParaRPr lang="en-US"/>
        </a:p>
      </dgm:t>
    </dgm:pt>
    <dgm:pt modelId="{0E3E9FDF-87DB-45BB-AA8F-63D298DD9A08}" type="sibTrans" cxnId="{2C558EF0-4DAA-4AEE-9322-FB100EF82374}">
      <dgm:prSet/>
      <dgm:spPr/>
      <dgm:t>
        <a:bodyPr/>
        <a:lstStyle/>
        <a:p>
          <a:endParaRPr lang="en-US"/>
        </a:p>
      </dgm:t>
    </dgm:pt>
    <dgm:pt modelId="{A2EFBEB4-FBCD-4E8F-8846-1B5FC04F2F12}" type="pres">
      <dgm:prSet presAssocID="{6D314683-C40E-4339-A957-22430A79C5DA}" presName="Name0" presStyleCnt="0">
        <dgm:presLayoutVars>
          <dgm:dir/>
          <dgm:animLvl val="lvl"/>
          <dgm:resizeHandles val="exact"/>
        </dgm:presLayoutVars>
      </dgm:prSet>
      <dgm:spPr/>
    </dgm:pt>
    <dgm:pt modelId="{49C88B81-C42A-4D8E-B238-FC906888B9F6}" type="pres">
      <dgm:prSet presAssocID="{E46F42CB-4B20-4D92-9E0B-9022A5B74F79}" presName="parTxOnly" presStyleLbl="node1" presStyleIdx="0" presStyleCnt="1" custLinFactNeighborX="1873" custLinFactNeighborY="43007">
        <dgm:presLayoutVars>
          <dgm:chMax val="0"/>
          <dgm:chPref val="0"/>
          <dgm:bulletEnabled val="1"/>
        </dgm:presLayoutVars>
      </dgm:prSet>
      <dgm:spPr/>
    </dgm:pt>
  </dgm:ptLst>
  <dgm:cxnLst>
    <dgm:cxn modelId="{4D621462-8382-4CF5-A897-48FD3CEFF939}" type="presOf" srcId="{E46F42CB-4B20-4D92-9E0B-9022A5B74F79}" destId="{49C88B81-C42A-4D8E-B238-FC906888B9F6}" srcOrd="0" destOrd="0" presId="urn:microsoft.com/office/officeart/2005/8/layout/chevron1"/>
    <dgm:cxn modelId="{2C558EF0-4DAA-4AEE-9322-FB100EF82374}" srcId="{6D314683-C40E-4339-A957-22430A79C5DA}" destId="{E46F42CB-4B20-4D92-9E0B-9022A5B74F79}" srcOrd="0" destOrd="0" parTransId="{97F6D1CD-1B5D-4B97-9BB6-58757EB1B405}" sibTransId="{0E3E9FDF-87DB-45BB-AA8F-63D298DD9A08}"/>
    <dgm:cxn modelId="{9C5B7BFD-AB8C-4920-9AA4-776A6608A823}" type="presOf" srcId="{6D314683-C40E-4339-A957-22430A79C5DA}" destId="{A2EFBEB4-FBCD-4E8F-8846-1B5FC04F2F12}" srcOrd="0" destOrd="0" presId="urn:microsoft.com/office/officeart/2005/8/layout/chevron1"/>
    <dgm:cxn modelId="{8BC0C19F-F16B-42EC-80E6-098E7797B454}" type="presParOf" srcId="{A2EFBEB4-FBCD-4E8F-8846-1B5FC04F2F12}" destId="{49C88B81-C42A-4D8E-B238-FC906888B9F6}" srcOrd="0" destOrd="0" presId="urn:microsoft.com/office/officeart/2005/8/layout/chevron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D314683-C40E-4339-A957-22430A79C5DA}" type="doc">
      <dgm:prSet loTypeId="urn:microsoft.com/office/officeart/2005/8/layout/chevron1" loCatId="process" qsTypeId="urn:microsoft.com/office/officeart/2005/8/quickstyle/simple1" qsCatId="simple" csTypeId="urn:microsoft.com/office/officeart/2005/8/colors/accent1_2" csCatId="accent1" phldr="1"/>
      <dgm:spPr/>
    </dgm:pt>
    <dgm:pt modelId="{58854704-DD82-4045-8A62-C50D53AFB358}">
      <dgm:prSet phldrT="[Text]" custT="1"/>
      <dgm:spPr>
        <a:solidFill>
          <a:srgbClr val="FF7C80"/>
        </a:solidFill>
      </dgm:spPr>
      <dgm:t>
        <a:bodyPr/>
        <a:lstStyle/>
        <a:p>
          <a:r>
            <a:rPr lang="en-US" sz="1400" dirty="0">
              <a:solidFill>
                <a:schemeClr val="tx1">
                  <a:lumMod val="75000"/>
                  <a:lumOff val="25000"/>
                </a:schemeClr>
              </a:solidFill>
            </a:rPr>
            <a:t>FDA review </a:t>
          </a:r>
        </a:p>
      </dgm:t>
    </dgm:pt>
    <dgm:pt modelId="{EE080DB9-B21C-4114-AFE8-DA828B11A5C2}" type="parTrans" cxnId="{75A4AF16-7C8F-4D67-B1B4-8D3A25336889}">
      <dgm:prSet/>
      <dgm:spPr/>
      <dgm:t>
        <a:bodyPr/>
        <a:lstStyle/>
        <a:p>
          <a:endParaRPr lang="en-US"/>
        </a:p>
      </dgm:t>
    </dgm:pt>
    <dgm:pt modelId="{25914B1D-A20E-4B21-9699-EA206FB47EBF}" type="sibTrans" cxnId="{75A4AF16-7C8F-4D67-B1B4-8D3A25336889}">
      <dgm:prSet/>
      <dgm:spPr/>
      <dgm:t>
        <a:bodyPr/>
        <a:lstStyle/>
        <a:p>
          <a:endParaRPr lang="en-US"/>
        </a:p>
      </dgm:t>
    </dgm:pt>
    <dgm:pt modelId="{A2EFBEB4-FBCD-4E8F-8846-1B5FC04F2F12}" type="pres">
      <dgm:prSet presAssocID="{6D314683-C40E-4339-A957-22430A79C5DA}" presName="Name0" presStyleCnt="0">
        <dgm:presLayoutVars>
          <dgm:dir/>
          <dgm:animLvl val="lvl"/>
          <dgm:resizeHandles val="exact"/>
        </dgm:presLayoutVars>
      </dgm:prSet>
      <dgm:spPr/>
    </dgm:pt>
    <dgm:pt modelId="{72AC9968-5C48-4A7D-AAB5-3A366C68997F}" type="pres">
      <dgm:prSet presAssocID="{58854704-DD82-4045-8A62-C50D53AFB358}" presName="parTxOnly" presStyleLbl="node1" presStyleIdx="0" presStyleCnt="1" custLinFactNeighborX="7270" custLinFactNeighborY="-1741">
        <dgm:presLayoutVars>
          <dgm:chMax val="0"/>
          <dgm:chPref val="0"/>
          <dgm:bulletEnabled val="1"/>
        </dgm:presLayoutVars>
      </dgm:prSet>
      <dgm:spPr/>
    </dgm:pt>
  </dgm:ptLst>
  <dgm:cxnLst>
    <dgm:cxn modelId="{75A4AF16-7C8F-4D67-B1B4-8D3A25336889}" srcId="{6D314683-C40E-4339-A957-22430A79C5DA}" destId="{58854704-DD82-4045-8A62-C50D53AFB358}" srcOrd="0" destOrd="0" parTransId="{EE080DB9-B21C-4114-AFE8-DA828B11A5C2}" sibTransId="{25914B1D-A20E-4B21-9699-EA206FB47EBF}"/>
    <dgm:cxn modelId="{EA1FAA1B-36D5-4067-BBA4-837A92006370}" type="presOf" srcId="{58854704-DD82-4045-8A62-C50D53AFB358}" destId="{72AC9968-5C48-4A7D-AAB5-3A366C68997F}" srcOrd="0" destOrd="0" presId="urn:microsoft.com/office/officeart/2005/8/layout/chevron1"/>
    <dgm:cxn modelId="{9C5B7BFD-AB8C-4920-9AA4-776A6608A823}" type="presOf" srcId="{6D314683-C40E-4339-A957-22430A79C5DA}" destId="{A2EFBEB4-FBCD-4E8F-8846-1B5FC04F2F12}" srcOrd="0" destOrd="0" presId="urn:microsoft.com/office/officeart/2005/8/layout/chevron1"/>
    <dgm:cxn modelId="{D0158BCE-DCF3-410E-9DDD-3E8AFA3E07B4}" type="presParOf" srcId="{A2EFBEB4-FBCD-4E8F-8846-1B5FC04F2F12}" destId="{72AC9968-5C48-4A7D-AAB5-3A366C68997F}" srcOrd="0" destOrd="0" presId="urn:microsoft.com/office/officeart/2005/8/layout/chevron1"/>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D314683-C40E-4339-A957-22430A79C5DA}" type="doc">
      <dgm:prSet loTypeId="urn:microsoft.com/office/officeart/2005/8/layout/chevron1" loCatId="process" qsTypeId="urn:microsoft.com/office/officeart/2005/8/quickstyle/simple1" qsCatId="simple" csTypeId="urn:microsoft.com/office/officeart/2005/8/colors/accent1_2" csCatId="accent1" phldr="1"/>
      <dgm:spPr/>
    </dgm:pt>
    <dgm:pt modelId="{58854704-DD82-4045-8A62-C50D53AFB358}">
      <dgm:prSet phldrT="[Text]" custT="1"/>
      <dgm:spPr>
        <a:gradFill rotWithShape="0">
          <a:gsLst>
            <a:gs pos="0">
              <a:srgbClr val="4F81BD"/>
            </a:gs>
            <a:gs pos="61000">
              <a:schemeClr val="accent1">
                <a:lumMod val="45000"/>
                <a:lumOff val="55000"/>
              </a:schemeClr>
            </a:gs>
            <a:gs pos="47000">
              <a:schemeClr val="accent1">
                <a:lumMod val="45000"/>
                <a:lumOff val="55000"/>
              </a:schemeClr>
            </a:gs>
            <a:gs pos="80000">
              <a:srgbClr val="FFCC00"/>
            </a:gs>
          </a:gsLst>
          <a:lin ang="5400000" scaled="1"/>
        </a:gradFill>
      </dgm:spPr>
      <dgm:t>
        <a:bodyPr/>
        <a:lstStyle/>
        <a:p>
          <a:r>
            <a:rPr lang="en-US" sz="1400" dirty="0">
              <a:solidFill>
                <a:schemeClr val="tx1">
                  <a:lumMod val="75000"/>
                  <a:lumOff val="25000"/>
                </a:schemeClr>
              </a:solidFill>
            </a:rPr>
            <a:t>Contract/budgets executed</a:t>
          </a:r>
        </a:p>
      </dgm:t>
    </dgm:pt>
    <dgm:pt modelId="{EE080DB9-B21C-4114-AFE8-DA828B11A5C2}" type="parTrans" cxnId="{75A4AF16-7C8F-4D67-B1B4-8D3A25336889}">
      <dgm:prSet/>
      <dgm:spPr/>
      <dgm:t>
        <a:bodyPr/>
        <a:lstStyle/>
        <a:p>
          <a:endParaRPr lang="en-US"/>
        </a:p>
      </dgm:t>
    </dgm:pt>
    <dgm:pt modelId="{25914B1D-A20E-4B21-9699-EA206FB47EBF}" type="sibTrans" cxnId="{75A4AF16-7C8F-4D67-B1B4-8D3A25336889}">
      <dgm:prSet/>
      <dgm:spPr/>
      <dgm:t>
        <a:bodyPr/>
        <a:lstStyle/>
        <a:p>
          <a:endParaRPr lang="en-US"/>
        </a:p>
      </dgm:t>
    </dgm:pt>
    <dgm:pt modelId="{A2EFBEB4-FBCD-4E8F-8846-1B5FC04F2F12}" type="pres">
      <dgm:prSet presAssocID="{6D314683-C40E-4339-A957-22430A79C5DA}" presName="Name0" presStyleCnt="0">
        <dgm:presLayoutVars>
          <dgm:dir/>
          <dgm:animLvl val="lvl"/>
          <dgm:resizeHandles val="exact"/>
        </dgm:presLayoutVars>
      </dgm:prSet>
      <dgm:spPr/>
    </dgm:pt>
    <dgm:pt modelId="{72AC9968-5C48-4A7D-AAB5-3A366C68997F}" type="pres">
      <dgm:prSet presAssocID="{58854704-DD82-4045-8A62-C50D53AFB358}" presName="parTxOnly" presStyleLbl="node1" presStyleIdx="0" presStyleCnt="1" custLinFactNeighborX="-5001">
        <dgm:presLayoutVars>
          <dgm:chMax val="0"/>
          <dgm:chPref val="0"/>
          <dgm:bulletEnabled val="1"/>
        </dgm:presLayoutVars>
      </dgm:prSet>
      <dgm:spPr/>
    </dgm:pt>
  </dgm:ptLst>
  <dgm:cxnLst>
    <dgm:cxn modelId="{75A4AF16-7C8F-4D67-B1B4-8D3A25336889}" srcId="{6D314683-C40E-4339-A957-22430A79C5DA}" destId="{58854704-DD82-4045-8A62-C50D53AFB358}" srcOrd="0" destOrd="0" parTransId="{EE080DB9-B21C-4114-AFE8-DA828B11A5C2}" sibTransId="{25914B1D-A20E-4B21-9699-EA206FB47EBF}"/>
    <dgm:cxn modelId="{EA1FAA1B-36D5-4067-BBA4-837A92006370}" type="presOf" srcId="{58854704-DD82-4045-8A62-C50D53AFB358}" destId="{72AC9968-5C48-4A7D-AAB5-3A366C68997F}" srcOrd="0" destOrd="0" presId="urn:microsoft.com/office/officeart/2005/8/layout/chevron1"/>
    <dgm:cxn modelId="{9C5B7BFD-AB8C-4920-9AA4-776A6608A823}" type="presOf" srcId="{6D314683-C40E-4339-A957-22430A79C5DA}" destId="{A2EFBEB4-FBCD-4E8F-8846-1B5FC04F2F12}" srcOrd="0" destOrd="0" presId="urn:microsoft.com/office/officeart/2005/8/layout/chevron1"/>
    <dgm:cxn modelId="{D0158BCE-DCF3-410E-9DDD-3E8AFA3E07B4}" type="presParOf" srcId="{A2EFBEB4-FBCD-4E8F-8846-1B5FC04F2F12}" destId="{72AC9968-5C48-4A7D-AAB5-3A366C68997F}" srcOrd="0" destOrd="0" presId="urn:microsoft.com/office/officeart/2005/8/layout/chevron1"/>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6224D94-F62A-41EA-8576-46D5CA3C60CF}" type="doc">
      <dgm:prSet loTypeId="urn:microsoft.com/office/officeart/2005/8/layout/chevron1" loCatId="process" qsTypeId="urn:microsoft.com/office/officeart/2005/8/quickstyle/simple1" qsCatId="simple" csTypeId="urn:microsoft.com/office/officeart/2005/8/colors/accent6_2" csCatId="accent6" phldr="1"/>
      <dgm:spPr/>
    </dgm:pt>
    <dgm:pt modelId="{6470ED84-8B32-46AD-8CF1-9AABD5DABD22}">
      <dgm:prSet phldrT="[Text]" custT="1"/>
      <dgm:spPr>
        <a:xfrm>
          <a:off x="4853" y="0"/>
          <a:ext cx="4725655" cy="279086"/>
        </a:xfrm>
        <a:prstGeom prst="chevron">
          <a:avLst/>
        </a:prstGeom>
        <a:solidFill>
          <a:srgbClr val="CC99FF"/>
        </a:solidFill>
        <a:ln w="15875" cap="flat" cmpd="sng" algn="ctr">
          <a:solidFill>
            <a:sysClr val="window" lastClr="FFFFFF">
              <a:hueOff val="0"/>
              <a:satOff val="0"/>
              <a:lumOff val="0"/>
              <a:alphaOff val="0"/>
            </a:sysClr>
          </a:solidFill>
          <a:prstDash val="solid"/>
        </a:ln>
        <a:effectLst/>
      </dgm:spPr>
      <dgm:t>
        <a:bodyPr/>
        <a:lstStyle/>
        <a:p>
          <a:pPr>
            <a:buNone/>
          </a:pPr>
          <a:r>
            <a:rPr lang="en-US" sz="1200" dirty="0">
              <a:solidFill>
                <a:schemeClr val="tx1">
                  <a:lumMod val="75000"/>
                  <a:lumOff val="25000"/>
                </a:schemeClr>
              </a:solidFill>
              <a:latin typeface="Calibri" panose="020F0502020204030204" pitchFamily="34" charset="0"/>
              <a:ea typeface="+mn-ea"/>
              <a:cs typeface="+mn-cs"/>
            </a:rPr>
            <a:t>Electronic Data Collection (Forms) Design and Development (Draft)</a:t>
          </a:r>
          <a:endParaRPr lang="en-US" sz="1050" dirty="0">
            <a:solidFill>
              <a:schemeClr val="tx1">
                <a:lumMod val="75000"/>
                <a:lumOff val="25000"/>
              </a:schemeClr>
            </a:solidFill>
            <a:latin typeface="Calibri" panose="020F0502020204030204" pitchFamily="34" charset="0"/>
            <a:ea typeface="+mn-ea"/>
            <a:cs typeface="+mn-cs"/>
          </a:endParaRPr>
        </a:p>
      </dgm:t>
    </dgm:pt>
    <dgm:pt modelId="{E2B56BDB-F066-4462-AB6F-8B1D85D2C412}" type="parTrans" cxnId="{081F82F0-5E1D-43A3-BB4B-7D3032E40DD7}">
      <dgm:prSet/>
      <dgm:spPr/>
      <dgm:t>
        <a:bodyPr/>
        <a:lstStyle/>
        <a:p>
          <a:endParaRPr lang="en-US"/>
        </a:p>
      </dgm:t>
    </dgm:pt>
    <dgm:pt modelId="{CDE2063F-560A-43A5-A492-0F62EDFA090F}" type="sibTrans" cxnId="{081F82F0-5E1D-43A3-BB4B-7D3032E40DD7}">
      <dgm:prSet/>
      <dgm:spPr/>
      <dgm:t>
        <a:bodyPr/>
        <a:lstStyle/>
        <a:p>
          <a:endParaRPr lang="en-US"/>
        </a:p>
      </dgm:t>
    </dgm:pt>
    <dgm:pt modelId="{B9079F65-1E62-467C-BBFF-9FAD1C4A7B04}">
      <dgm:prSet phldrT="[Text]" custT="1"/>
      <dgm:spPr>
        <a:xfrm>
          <a:off x="8627910" y="-8412"/>
          <a:ext cx="2202589" cy="295911"/>
        </a:xfrm>
        <a:prstGeom prst="chevron">
          <a:avLst/>
        </a:prstGeom>
        <a:solidFill>
          <a:srgbClr val="CC99FF"/>
        </a:solidFill>
        <a:ln w="15875" cap="flat" cmpd="sng" algn="ctr">
          <a:solidFill>
            <a:sysClr val="window" lastClr="FFFFFF">
              <a:hueOff val="0"/>
              <a:satOff val="0"/>
              <a:lumOff val="0"/>
              <a:alphaOff val="0"/>
            </a:sysClr>
          </a:solidFill>
          <a:prstDash val="solid"/>
        </a:ln>
        <a:effectLst/>
      </dgm:spPr>
      <dgm:t>
        <a:bodyPr/>
        <a:lstStyle/>
        <a:p>
          <a:pPr>
            <a:buNone/>
          </a:pPr>
          <a:r>
            <a:rPr lang="en-US" sz="1200" dirty="0">
              <a:solidFill>
                <a:schemeClr val="tx1">
                  <a:lumMod val="75000"/>
                  <a:lumOff val="25000"/>
                </a:schemeClr>
              </a:solidFill>
              <a:latin typeface="+mn-lt"/>
              <a:ea typeface="+mn-ea"/>
              <a:cs typeface="+mn-cs"/>
            </a:rPr>
            <a:t>User Acceptance testing</a:t>
          </a:r>
        </a:p>
      </dgm:t>
    </dgm:pt>
    <dgm:pt modelId="{1B9A6E04-400F-4AA4-9196-2C99D3F80C8C}" type="parTrans" cxnId="{D85AA767-3228-4EB1-AC6E-F11FBDB7A49C}">
      <dgm:prSet/>
      <dgm:spPr/>
      <dgm:t>
        <a:bodyPr/>
        <a:lstStyle/>
        <a:p>
          <a:endParaRPr lang="en-US"/>
        </a:p>
      </dgm:t>
    </dgm:pt>
    <dgm:pt modelId="{F5170E71-BEC7-4591-9671-8695AECB31C5}" type="sibTrans" cxnId="{D85AA767-3228-4EB1-AC6E-F11FBDB7A49C}">
      <dgm:prSet/>
      <dgm:spPr/>
      <dgm:t>
        <a:bodyPr/>
        <a:lstStyle/>
        <a:p>
          <a:endParaRPr lang="en-US"/>
        </a:p>
      </dgm:t>
    </dgm:pt>
    <dgm:pt modelId="{3D555D91-E44D-4E79-A1DE-1857D04B58F8}">
      <dgm:prSet phldrT="[Text]" custT="1"/>
      <dgm:spPr>
        <a:xfrm>
          <a:off x="4506054" y="0"/>
          <a:ext cx="4341458" cy="279086"/>
        </a:xfrm>
        <a:prstGeom prst="chevron">
          <a:avLst/>
        </a:prstGeom>
        <a:solidFill>
          <a:srgbClr val="CC99FF"/>
        </a:solidFill>
        <a:ln w="15875" cap="flat" cmpd="sng" algn="ctr">
          <a:solidFill>
            <a:sysClr val="window" lastClr="FFFFFF">
              <a:hueOff val="0"/>
              <a:satOff val="0"/>
              <a:lumOff val="0"/>
              <a:alphaOff val="0"/>
            </a:sysClr>
          </a:solidFill>
          <a:prstDash val="solid"/>
        </a:ln>
        <a:effectLst/>
      </dgm:spPr>
      <dgm:t>
        <a:bodyPr/>
        <a:lstStyle/>
        <a:p>
          <a:pPr>
            <a:buNone/>
          </a:pPr>
          <a:r>
            <a:rPr lang="en-US" sz="1200" dirty="0">
              <a:solidFill>
                <a:schemeClr val="tx1">
                  <a:lumMod val="75000"/>
                  <a:lumOff val="25000"/>
                </a:schemeClr>
              </a:solidFill>
              <a:latin typeface="Calibri" panose="020F0502020204030204" pitchFamily="34" charset="0"/>
              <a:ea typeface="+mn-ea"/>
              <a:cs typeface="+mn-cs"/>
            </a:rPr>
            <a:t>Finalize EDC Forms</a:t>
          </a:r>
        </a:p>
      </dgm:t>
    </dgm:pt>
    <dgm:pt modelId="{44D2D263-EB2D-4823-85AB-CC8DD9F1A564}" type="parTrans" cxnId="{C60F8DB1-768E-4CA7-80FA-3086F9744627}">
      <dgm:prSet/>
      <dgm:spPr/>
      <dgm:t>
        <a:bodyPr/>
        <a:lstStyle/>
        <a:p>
          <a:endParaRPr lang="en-US"/>
        </a:p>
      </dgm:t>
    </dgm:pt>
    <dgm:pt modelId="{400D2A1D-3D81-45C0-B753-CDE4B4ADF980}" type="sibTrans" cxnId="{C60F8DB1-768E-4CA7-80FA-3086F9744627}">
      <dgm:prSet/>
      <dgm:spPr/>
      <dgm:t>
        <a:bodyPr/>
        <a:lstStyle/>
        <a:p>
          <a:endParaRPr lang="en-US"/>
        </a:p>
      </dgm:t>
    </dgm:pt>
    <dgm:pt modelId="{767F2006-D279-4369-849E-C84C8D176B98}" type="pres">
      <dgm:prSet presAssocID="{66224D94-F62A-41EA-8576-46D5CA3C60CF}" presName="Name0" presStyleCnt="0">
        <dgm:presLayoutVars>
          <dgm:dir/>
          <dgm:animLvl val="lvl"/>
          <dgm:resizeHandles val="exact"/>
        </dgm:presLayoutVars>
      </dgm:prSet>
      <dgm:spPr/>
    </dgm:pt>
    <dgm:pt modelId="{332DE85D-62BE-4636-A0EF-D43AC7D1C7F2}" type="pres">
      <dgm:prSet presAssocID="{6470ED84-8B32-46AD-8CF1-9AABD5DABD22}" presName="parTxOnly" presStyleLbl="node1" presStyleIdx="0" presStyleCnt="3" custScaleX="214550" custScaleY="94314" custLinFactY="100000" custLinFactNeighborX="1905" custLinFactNeighborY="114495">
        <dgm:presLayoutVars>
          <dgm:chMax val="0"/>
          <dgm:chPref val="0"/>
          <dgm:bulletEnabled val="1"/>
        </dgm:presLayoutVars>
      </dgm:prSet>
      <dgm:spPr/>
    </dgm:pt>
    <dgm:pt modelId="{A793AD37-6D8D-4A0A-AE71-5C0C92A4592F}" type="pres">
      <dgm:prSet presAssocID="{CDE2063F-560A-43A5-A492-0F62EDFA090F}" presName="parTxOnlySpace" presStyleCnt="0"/>
      <dgm:spPr/>
    </dgm:pt>
    <dgm:pt modelId="{D53F4853-31F6-4889-8C3D-8B06F068E61E}" type="pres">
      <dgm:prSet presAssocID="{3D555D91-E44D-4E79-A1DE-1857D04B58F8}" presName="parTxOnly" presStyleLbl="node1" presStyleIdx="1" presStyleCnt="3" custScaleX="124059" custScaleY="94314">
        <dgm:presLayoutVars>
          <dgm:chMax val="0"/>
          <dgm:chPref val="0"/>
          <dgm:bulletEnabled val="1"/>
        </dgm:presLayoutVars>
      </dgm:prSet>
      <dgm:spPr/>
    </dgm:pt>
    <dgm:pt modelId="{E647DBF7-4A93-4878-A873-A935C1D41773}" type="pres">
      <dgm:prSet presAssocID="{400D2A1D-3D81-45C0-B753-CDE4B4ADF980}" presName="parTxOnlySpace" presStyleCnt="0"/>
      <dgm:spPr/>
    </dgm:pt>
    <dgm:pt modelId="{55ADE08F-CFCE-44EB-A79F-1AB4203BEF16}" type="pres">
      <dgm:prSet presAssocID="{B9079F65-1E62-467C-BBFF-9FAD1C4A7B04}" presName="parTxOnly" presStyleLbl="node1" presStyleIdx="2" presStyleCnt="3" custLinFactNeighborX="29016" custLinFactNeighborY="2789">
        <dgm:presLayoutVars>
          <dgm:chMax val="0"/>
          <dgm:chPref val="0"/>
          <dgm:bulletEnabled val="1"/>
        </dgm:presLayoutVars>
      </dgm:prSet>
      <dgm:spPr/>
    </dgm:pt>
  </dgm:ptLst>
  <dgm:cxnLst>
    <dgm:cxn modelId="{D5AFC75D-8F90-45D1-8DDF-17C15A5545E7}" type="presOf" srcId="{6470ED84-8B32-46AD-8CF1-9AABD5DABD22}" destId="{332DE85D-62BE-4636-A0EF-D43AC7D1C7F2}" srcOrd="0" destOrd="0" presId="urn:microsoft.com/office/officeart/2005/8/layout/chevron1"/>
    <dgm:cxn modelId="{D85AA767-3228-4EB1-AC6E-F11FBDB7A49C}" srcId="{66224D94-F62A-41EA-8576-46D5CA3C60CF}" destId="{B9079F65-1E62-467C-BBFF-9FAD1C4A7B04}" srcOrd="2" destOrd="0" parTransId="{1B9A6E04-400F-4AA4-9196-2C99D3F80C8C}" sibTransId="{F5170E71-BEC7-4591-9671-8695AECB31C5}"/>
    <dgm:cxn modelId="{59EBE681-CBD9-4121-ACAC-5BF27251A54D}" type="presOf" srcId="{3D555D91-E44D-4E79-A1DE-1857D04B58F8}" destId="{D53F4853-31F6-4889-8C3D-8B06F068E61E}" srcOrd="0" destOrd="0" presId="urn:microsoft.com/office/officeart/2005/8/layout/chevron1"/>
    <dgm:cxn modelId="{0066C89E-1564-431A-B7B6-E32354563D62}" type="presOf" srcId="{66224D94-F62A-41EA-8576-46D5CA3C60CF}" destId="{767F2006-D279-4369-849E-C84C8D176B98}" srcOrd="0" destOrd="0" presId="urn:microsoft.com/office/officeart/2005/8/layout/chevron1"/>
    <dgm:cxn modelId="{C60F8DB1-768E-4CA7-80FA-3086F9744627}" srcId="{66224D94-F62A-41EA-8576-46D5CA3C60CF}" destId="{3D555D91-E44D-4E79-A1DE-1857D04B58F8}" srcOrd="1" destOrd="0" parTransId="{44D2D263-EB2D-4823-85AB-CC8DD9F1A564}" sibTransId="{400D2A1D-3D81-45C0-B753-CDE4B4ADF980}"/>
    <dgm:cxn modelId="{CBDF2FDE-A06B-4EA9-8B8D-BA5F2C6BA0AB}" type="presOf" srcId="{B9079F65-1E62-467C-BBFF-9FAD1C4A7B04}" destId="{55ADE08F-CFCE-44EB-A79F-1AB4203BEF16}" srcOrd="0" destOrd="0" presId="urn:microsoft.com/office/officeart/2005/8/layout/chevron1"/>
    <dgm:cxn modelId="{081F82F0-5E1D-43A3-BB4B-7D3032E40DD7}" srcId="{66224D94-F62A-41EA-8576-46D5CA3C60CF}" destId="{6470ED84-8B32-46AD-8CF1-9AABD5DABD22}" srcOrd="0" destOrd="0" parTransId="{E2B56BDB-F066-4462-AB6F-8B1D85D2C412}" sibTransId="{CDE2063F-560A-43A5-A492-0F62EDFA090F}"/>
    <dgm:cxn modelId="{AC1700D0-6E9A-46AE-9DA7-8E3C16C5700A}" type="presParOf" srcId="{767F2006-D279-4369-849E-C84C8D176B98}" destId="{332DE85D-62BE-4636-A0EF-D43AC7D1C7F2}" srcOrd="0" destOrd="0" presId="urn:microsoft.com/office/officeart/2005/8/layout/chevron1"/>
    <dgm:cxn modelId="{5804E6B3-F57B-445E-8AF0-5A17DCFFB53A}" type="presParOf" srcId="{767F2006-D279-4369-849E-C84C8D176B98}" destId="{A793AD37-6D8D-4A0A-AE71-5C0C92A4592F}" srcOrd="1" destOrd="0" presId="urn:microsoft.com/office/officeart/2005/8/layout/chevron1"/>
    <dgm:cxn modelId="{A901EF6E-4FA5-4D39-8B6B-E6D48383FBD0}" type="presParOf" srcId="{767F2006-D279-4369-849E-C84C8D176B98}" destId="{D53F4853-31F6-4889-8C3D-8B06F068E61E}" srcOrd="2" destOrd="0" presId="urn:microsoft.com/office/officeart/2005/8/layout/chevron1"/>
    <dgm:cxn modelId="{3EABE0F6-8664-423E-9527-3864E9EA631D}" type="presParOf" srcId="{767F2006-D279-4369-849E-C84C8D176B98}" destId="{E647DBF7-4A93-4878-A873-A935C1D41773}" srcOrd="3" destOrd="0" presId="urn:microsoft.com/office/officeart/2005/8/layout/chevron1"/>
    <dgm:cxn modelId="{438F686C-590A-413A-B0AF-F712B6153FC6}" type="presParOf" srcId="{767F2006-D279-4369-849E-C84C8D176B98}" destId="{55ADE08F-CFCE-44EB-A79F-1AB4203BEF16}" srcOrd="4" destOrd="0" presId="urn:microsoft.com/office/officeart/2005/8/layout/chevron1"/>
  </dgm:cxnLst>
  <dgm:bg>
    <a:noFill/>
  </dgm:bg>
  <dgm:whole/>
  <dgm:extLst>
    <a:ext uri="http://schemas.microsoft.com/office/drawing/2008/diagram">
      <dsp:dataModelExt xmlns:dsp="http://schemas.microsoft.com/office/drawing/2008/diagram" relId="rId3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6224D94-F62A-41EA-8576-46D5CA3C60CF}" type="doc">
      <dgm:prSet loTypeId="urn:microsoft.com/office/officeart/2005/8/layout/chevron1" loCatId="process" qsTypeId="urn:microsoft.com/office/officeart/2005/8/quickstyle/simple1" qsCatId="simple" csTypeId="urn:microsoft.com/office/officeart/2005/8/colors/accent6_2" csCatId="accent6" phldr="1"/>
      <dgm:spPr/>
    </dgm:pt>
    <dgm:pt modelId="{6470ED84-8B32-46AD-8CF1-9AABD5DABD22}">
      <dgm:prSet phldrT="[Text]" custT="1"/>
      <dgm:spPr>
        <a:xfrm>
          <a:off x="4853" y="0"/>
          <a:ext cx="4725655" cy="279086"/>
        </a:xfrm>
        <a:prstGeom prst="chevron">
          <a:avLst/>
        </a:prstGeom>
        <a:solidFill>
          <a:srgbClr val="33CCCC"/>
        </a:solidFill>
        <a:ln w="15875" cap="flat" cmpd="sng" algn="ctr">
          <a:solidFill>
            <a:sysClr val="window" lastClr="FFFFFF">
              <a:hueOff val="0"/>
              <a:satOff val="0"/>
              <a:lumOff val="0"/>
              <a:alphaOff val="0"/>
            </a:sysClr>
          </a:solidFill>
          <a:prstDash val="solid"/>
        </a:ln>
        <a:effectLst/>
      </dgm:spPr>
      <dgm:t>
        <a:bodyPr/>
        <a:lstStyle/>
        <a:p>
          <a:pPr>
            <a:buNone/>
          </a:pPr>
          <a:r>
            <a:rPr lang="en-US" sz="1400" dirty="0">
              <a:solidFill>
                <a:schemeClr val="tx1">
                  <a:lumMod val="75000"/>
                  <a:lumOff val="25000"/>
                </a:schemeClr>
              </a:solidFill>
              <a:latin typeface="Calibri" panose="020F0502020204030204" pitchFamily="34" charset="0"/>
              <a:ea typeface="+mn-ea"/>
              <a:cs typeface="+mn-cs"/>
            </a:rPr>
            <a:t>Biomarker kick-off call</a:t>
          </a:r>
          <a:endParaRPr lang="en-US" sz="1100" dirty="0">
            <a:solidFill>
              <a:schemeClr val="tx1">
                <a:lumMod val="75000"/>
                <a:lumOff val="25000"/>
              </a:schemeClr>
            </a:solidFill>
            <a:latin typeface="Calibri" panose="020F0502020204030204" pitchFamily="34" charset="0"/>
            <a:ea typeface="+mn-ea"/>
            <a:cs typeface="+mn-cs"/>
          </a:endParaRPr>
        </a:p>
      </dgm:t>
    </dgm:pt>
    <dgm:pt modelId="{E2B56BDB-F066-4462-AB6F-8B1D85D2C412}" type="parTrans" cxnId="{081F82F0-5E1D-43A3-BB4B-7D3032E40DD7}">
      <dgm:prSet/>
      <dgm:spPr/>
      <dgm:t>
        <a:bodyPr/>
        <a:lstStyle/>
        <a:p>
          <a:endParaRPr lang="en-US"/>
        </a:p>
      </dgm:t>
    </dgm:pt>
    <dgm:pt modelId="{CDE2063F-560A-43A5-A492-0F62EDFA090F}" type="sibTrans" cxnId="{081F82F0-5E1D-43A3-BB4B-7D3032E40DD7}">
      <dgm:prSet/>
      <dgm:spPr/>
      <dgm:t>
        <a:bodyPr/>
        <a:lstStyle/>
        <a:p>
          <a:endParaRPr lang="en-US"/>
        </a:p>
      </dgm:t>
    </dgm:pt>
    <dgm:pt modelId="{B9079F65-1E62-467C-BBFF-9FAD1C4A7B04}">
      <dgm:prSet phldrT="[Text]" custT="1"/>
      <dgm:spPr>
        <a:xfrm>
          <a:off x="8627910" y="-8412"/>
          <a:ext cx="2202589" cy="295911"/>
        </a:xfrm>
        <a:prstGeom prst="chevron">
          <a:avLst/>
        </a:prstGeom>
        <a:solidFill>
          <a:srgbClr val="33CCCC"/>
        </a:solidFill>
        <a:ln w="15875" cap="flat" cmpd="sng" algn="ctr">
          <a:solidFill>
            <a:sysClr val="window" lastClr="FFFFFF">
              <a:hueOff val="0"/>
              <a:satOff val="0"/>
              <a:lumOff val="0"/>
              <a:alphaOff val="0"/>
            </a:sysClr>
          </a:solidFill>
          <a:prstDash val="solid"/>
        </a:ln>
        <a:effectLst/>
      </dgm:spPr>
      <dgm:t>
        <a:bodyPr/>
        <a:lstStyle/>
        <a:p>
          <a:pPr>
            <a:buNone/>
          </a:pPr>
          <a:r>
            <a:rPr lang="en-US" sz="1400" dirty="0">
              <a:solidFill>
                <a:schemeClr val="tx1">
                  <a:lumMod val="75000"/>
                  <a:lumOff val="25000"/>
                </a:schemeClr>
              </a:solidFill>
              <a:latin typeface="+mn-lt"/>
              <a:ea typeface="+mn-ea"/>
              <a:cs typeface="+mn-cs"/>
            </a:rPr>
            <a:t>Reporting prospective &amp; retrospective biomarkers</a:t>
          </a:r>
        </a:p>
      </dgm:t>
    </dgm:pt>
    <dgm:pt modelId="{1B9A6E04-400F-4AA4-9196-2C99D3F80C8C}" type="parTrans" cxnId="{D85AA767-3228-4EB1-AC6E-F11FBDB7A49C}">
      <dgm:prSet/>
      <dgm:spPr/>
      <dgm:t>
        <a:bodyPr/>
        <a:lstStyle/>
        <a:p>
          <a:endParaRPr lang="en-US"/>
        </a:p>
      </dgm:t>
    </dgm:pt>
    <dgm:pt modelId="{F5170E71-BEC7-4591-9671-8695AECB31C5}" type="sibTrans" cxnId="{D85AA767-3228-4EB1-AC6E-F11FBDB7A49C}">
      <dgm:prSet/>
      <dgm:spPr/>
      <dgm:t>
        <a:bodyPr/>
        <a:lstStyle/>
        <a:p>
          <a:endParaRPr lang="en-US"/>
        </a:p>
      </dgm:t>
    </dgm:pt>
    <dgm:pt modelId="{3D555D91-E44D-4E79-A1DE-1857D04B58F8}">
      <dgm:prSet phldrT="[Text]" custT="1"/>
      <dgm:spPr>
        <a:xfrm>
          <a:off x="4506054" y="0"/>
          <a:ext cx="4341458" cy="279086"/>
        </a:xfrm>
        <a:prstGeom prst="chevron">
          <a:avLst/>
        </a:prstGeom>
        <a:solidFill>
          <a:srgbClr val="33CCCC"/>
        </a:solidFill>
        <a:ln w="15875" cap="flat" cmpd="sng" algn="ctr">
          <a:solidFill>
            <a:sysClr val="window" lastClr="FFFFFF">
              <a:hueOff val="0"/>
              <a:satOff val="0"/>
              <a:lumOff val="0"/>
              <a:alphaOff val="0"/>
            </a:sysClr>
          </a:solidFill>
          <a:prstDash val="solid"/>
        </a:ln>
        <a:effectLst/>
      </dgm:spPr>
      <dgm:t>
        <a:bodyPr/>
        <a:lstStyle/>
        <a:p>
          <a:pPr>
            <a:buNone/>
          </a:pPr>
          <a:r>
            <a:rPr lang="en-US" sz="1400" dirty="0">
              <a:solidFill>
                <a:schemeClr val="tx1">
                  <a:lumMod val="75000"/>
                  <a:lumOff val="25000"/>
                </a:schemeClr>
              </a:solidFill>
              <a:latin typeface="Calibri" panose="020F0502020204030204" pitchFamily="34" charset="0"/>
              <a:ea typeface="+mn-ea"/>
              <a:cs typeface="+mn-cs"/>
            </a:rPr>
            <a:t>Programming</a:t>
          </a:r>
        </a:p>
      </dgm:t>
    </dgm:pt>
    <dgm:pt modelId="{44D2D263-EB2D-4823-85AB-CC8DD9F1A564}" type="parTrans" cxnId="{C60F8DB1-768E-4CA7-80FA-3086F9744627}">
      <dgm:prSet/>
      <dgm:spPr/>
      <dgm:t>
        <a:bodyPr/>
        <a:lstStyle/>
        <a:p>
          <a:endParaRPr lang="en-US"/>
        </a:p>
      </dgm:t>
    </dgm:pt>
    <dgm:pt modelId="{400D2A1D-3D81-45C0-B753-CDE4B4ADF980}" type="sibTrans" cxnId="{C60F8DB1-768E-4CA7-80FA-3086F9744627}">
      <dgm:prSet/>
      <dgm:spPr/>
      <dgm:t>
        <a:bodyPr/>
        <a:lstStyle/>
        <a:p>
          <a:endParaRPr lang="en-US"/>
        </a:p>
      </dgm:t>
    </dgm:pt>
    <dgm:pt modelId="{767F2006-D279-4369-849E-C84C8D176B98}" type="pres">
      <dgm:prSet presAssocID="{66224D94-F62A-41EA-8576-46D5CA3C60CF}" presName="Name0" presStyleCnt="0">
        <dgm:presLayoutVars>
          <dgm:dir/>
          <dgm:animLvl val="lvl"/>
          <dgm:resizeHandles val="exact"/>
        </dgm:presLayoutVars>
      </dgm:prSet>
      <dgm:spPr/>
    </dgm:pt>
    <dgm:pt modelId="{332DE85D-62BE-4636-A0EF-D43AC7D1C7F2}" type="pres">
      <dgm:prSet presAssocID="{6470ED84-8B32-46AD-8CF1-9AABD5DABD22}" presName="parTxOnly" presStyleLbl="node1" presStyleIdx="0" presStyleCnt="3" custScaleX="91419" custScaleY="94314" custLinFactNeighborX="-19347" custLinFactNeighborY="-10834">
        <dgm:presLayoutVars>
          <dgm:chMax val="0"/>
          <dgm:chPref val="0"/>
          <dgm:bulletEnabled val="1"/>
        </dgm:presLayoutVars>
      </dgm:prSet>
      <dgm:spPr/>
    </dgm:pt>
    <dgm:pt modelId="{A793AD37-6D8D-4A0A-AE71-5C0C92A4592F}" type="pres">
      <dgm:prSet presAssocID="{CDE2063F-560A-43A5-A492-0F62EDFA090F}" presName="parTxOnlySpace" presStyleCnt="0"/>
      <dgm:spPr/>
    </dgm:pt>
    <dgm:pt modelId="{D53F4853-31F6-4889-8C3D-8B06F068E61E}" type="pres">
      <dgm:prSet presAssocID="{3D555D91-E44D-4E79-A1DE-1857D04B58F8}" presName="parTxOnly" presStyleLbl="node1" presStyleIdx="1" presStyleCnt="3" custScaleX="153503" custScaleY="94314">
        <dgm:presLayoutVars>
          <dgm:chMax val="0"/>
          <dgm:chPref val="0"/>
          <dgm:bulletEnabled val="1"/>
        </dgm:presLayoutVars>
      </dgm:prSet>
      <dgm:spPr/>
    </dgm:pt>
    <dgm:pt modelId="{E647DBF7-4A93-4878-A873-A935C1D41773}" type="pres">
      <dgm:prSet presAssocID="{400D2A1D-3D81-45C0-B753-CDE4B4ADF980}" presName="parTxOnlySpace" presStyleCnt="0"/>
      <dgm:spPr/>
    </dgm:pt>
    <dgm:pt modelId="{55ADE08F-CFCE-44EB-A79F-1AB4203BEF16}" type="pres">
      <dgm:prSet presAssocID="{B9079F65-1E62-467C-BBFF-9FAD1C4A7B04}" presName="parTxOnly" presStyleLbl="node1" presStyleIdx="2" presStyleCnt="3" custLinFactNeighborX="29016" custLinFactNeighborY="2789">
        <dgm:presLayoutVars>
          <dgm:chMax val="0"/>
          <dgm:chPref val="0"/>
          <dgm:bulletEnabled val="1"/>
        </dgm:presLayoutVars>
      </dgm:prSet>
      <dgm:spPr/>
    </dgm:pt>
  </dgm:ptLst>
  <dgm:cxnLst>
    <dgm:cxn modelId="{D5AFC75D-8F90-45D1-8DDF-17C15A5545E7}" type="presOf" srcId="{6470ED84-8B32-46AD-8CF1-9AABD5DABD22}" destId="{332DE85D-62BE-4636-A0EF-D43AC7D1C7F2}" srcOrd="0" destOrd="0" presId="urn:microsoft.com/office/officeart/2005/8/layout/chevron1"/>
    <dgm:cxn modelId="{D85AA767-3228-4EB1-AC6E-F11FBDB7A49C}" srcId="{66224D94-F62A-41EA-8576-46D5CA3C60CF}" destId="{B9079F65-1E62-467C-BBFF-9FAD1C4A7B04}" srcOrd="2" destOrd="0" parTransId="{1B9A6E04-400F-4AA4-9196-2C99D3F80C8C}" sibTransId="{F5170E71-BEC7-4591-9671-8695AECB31C5}"/>
    <dgm:cxn modelId="{59EBE681-CBD9-4121-ACAC-5BF27251A54D}" type="presOf" srcId="{3D555D91-E44D-4E79-A1DE-1857D04B58F8}" destId="{D53F4853-31F6-4889-8C3D-8B06F068E61E}" srcOrd="0" destOrd="0" presId="urn:microsoft.com/office/officeart/2005/8/layout/chevron1"/>
    <dgm:cxn modelId="{0066C89E-1564-431A-B7B6-E32354563D62}" type="presOf" srcId="{66224D94-F62A-41EA-8576-46D5CA3C60CF}" destId="{767F2006-D279-4369-849E-C84C8D176B98}" srcOrd="0" destOrd="0" presId="urn:microsoft.com/office/officeart/2005/8/layout/chevron1"/>
    <dgm:cxn modelId="{C60F8DB1-768E-4CA7-80FA-3086F9744627}" srcId="{66224D94-F62A-41EA-8576-46D5CA3C60CF}" destId="{3D555D91-E44D-4E79-A1DE-1857D04B58F8}" srcOrd="1" destOrd="0" parTransId="{44D2D263-EB2D-4823-85AB-CC8DD9F1A564}" sibTransId="{400D2A1D-3D81-45C0-B753-CDE4B4ADF980}"/>
    <dgm:cxn modelId="{CBDF2FDE-A06B-4EA9-8B8D-BA5F2C6BA0AB}" type="presOf" srcId="{B9079F65-1E62-467C-BBFF-9FAD1C4A7B04}" destId="{55ADE08F-CFCE-44EB-A79F-1AB4203BEF16}" srcOrd="0" destOrd="0" presId="urn:microsoft.com/office/officeart/2005/8/layout/chevron1"/>
    <dgm:cxn modelId="{081F82F0-5E1D-43A3-BB4B-7D3032E40DD7}" srcId="{66224D94-F62A-41EA-8576-46D5CA3C60CF}" destId="{6470ED84-8B32-46AD-8CF1-9AABD5DABD22}" srcOrd="0" destOrd="0" parTransId="{E2B56BDB-F066-4462-AB6F-8B1D85D2C412}" sibTransId="{CDE2063F-560A-43A5-A492-0F62EDFA090F}"/>
    <dgm:cxn modelId="{AC1700D0-6E9A-46AE-9DA7-8E3C16C5700A}" type="presParOf" srcId="{767F2006-D279-4369-849E-C84C8D176B98}" destId="{332DE85D-62BE-4636-A0EF-D43AC7D1C7F2}" srcOrd="0" destOrd="0" presId="urn:microsoft.com/office/officeart/2005/8/layout/chevron1"/>
    <dgm:cxn modelId="{5804E6B3-F57B-445E-8AF0-5A17DCFFB53A}" type="presParOf" srcId="{767F2006-D279-4369-849E-C84C8D176B98}" destId="{A793AD37-6D8D-4A0A-AE71-5C0C92A4592F}" srcOrd="1" destOrd="0" presId="urn:microsoft.com/office/officeart/2005/8/layout/chevron1"/>
    <dgm:cxn modelId="{A901EF6E-4FA5-4D39-8B6B-E6D48383FBD0}" type="presParOf" srcId="{767F2006-D279-4369-849E-C84C8D176B98}" destId="{D53F4853-31F6-4889-8C3D-8B06F068E61E}" srcOrd="2" destOrd="0" presId="urn:microsoft.com/office/officeart/2005/8/layout/chevron1"/>
    <dgm:cxn modelId="{3EABE0F6-8664-423E-9527-3864E9EA631D}" type="presParOf" srcId="{767F2006-D279-4369-849E-C84C8D176B98}" destId="{E647DBF7-4A93-4878-A873-A935C1D41773}" srcOrd="3" destOrd="0" presId="urn:microsoft.com/office/officeart/2005/8/layout/chevron1"/>
    <dgm:cxn modelId="{438F686C-590A-413A-B0AF-F712B6153FC6}" type="presParOf" srcId="{767F2006-D279-4369-849E-C84C8D176B98}" destId="{55ADE08F-CFCE-44EB-A79F-1AB4203BEF16}" srcOrd="4" destOrd="0" presId="urn:microsoft.com/office/officeart/2005/8/layout/chevron1"/>
  </dgm:cxnLst>
  <dgm:bg>
    <a:noFill/>
  </dgm:bg>
  <dgm:whole/>
  <dgm:extLst>
    <a:ext uri="http://schemas.microsoft.com/office/drawing/2008/diagram">
      <dsp:dataModelExt xmlns:dsp="http://schemas.microsoft.com/office/drawing/2008/diagram" relId="rId4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4B1462-AE9C-404E-A923-C5138F18885C}">
      <dsp:nvSpPr>
        <dsp:cNvPr id="0" name=""/>
        <dsp:cNvSpPr/>
      </dsp:nvSpPr>
      <dsp:spPr>
        <a:xfrm>
          <a:off x="4474804" y="0"/>
          <a:ext cx="2735021" cy="2735438"/>
        </a:xfrm>
        <a:prstGeom prst="circularArrow">
          <a:avLst>
            <a:gd name="adj1" fmla="val 10980"/>
            <a:gd name="adj2" fmla="val 1142322"/>
            <a:gd name="adj3" fmla="val 4500000"/>
            <a:gd name="adj4" fmla="val 10800000"/>
            <a:gd name="adj5" fmla="val 125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EEE5B80-33B3-884A-9D59-780BB0F18946}">
      <dsp:nvSpPr>
        <dsp:cNvPr id="0" name=""/>
        <dsp:cNvSpPr/>
      </dsp:nvSpPr>
      <dsp:spPr>
        <a:xfrm>
          <a:off x="5030366" y="843784"/>
          <a:ext cx="1617734" cy="1047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Collaboration: cooperative groups, NCI, industry </a:t>
          </a:r>
        </a:p>
      </dsp:txBody>
      <dsp:txXfrm>
        <a:off x="5030366" y="843784"/>
        <a:ext cx="1617734" cy="1047301"/>
      </dsp:txXfrm>
    </dsp:sp>
    <dsp:sp modelId="{00D9FCAC-805E-8F47-9521-13A6AD180125}">
      <dsp:nvSpPr>
        <dsp:cNvPr id="0" name=""/>
        <dsp:cNvSpPr/>
      </dsp:nvSpPr>
      <dsp:spPr>
        <a:xfrm>
          <a:off x="3715161" y="1571712"/>
          <a:ext cx="2735021" cy="2735438"/>
        </a:xfrm>
        <a:prstGeom prst="leftCircularArrow">
          <a:avLst>
            <a:gd name="adj1" fmla="val 10980"/>
            <a:gd name="adj2" fmla="val 1142322"/>
            <a:gd name="adj3" fmla="val 6300000"/>
            <a:gd name="adj4" fmla="val 18900000"/>
            <a:gd name="adj5" fmla="val 125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0D241D2-E059-5041-9890-2382B5CD3B46}">
      <dsp:nvSpPr>
        <dsp:cNvPr id="0" name=""/>
        <dsp:cNvSpPr/>
      </dsp:nvSpPr>
      <dsp:spPr>
        <a:xfrm>
          <a:off x="4322773" y="2568379"/>
          <a:ext cx="1519798" cy="759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Next generation of researchers</a:t>
          </a:r>
        </a:p>
      </dsp:txBody>
      <dsp:txXfrm>
        <a:off x="4322773" y="2568379"/>
        <a:ext cx="1519798" cy="759717"/>
      </dsp:txXfrm>
    </dsp:sp>
    <dsp:sp modelId="{1B607BEA-5CDF-B844-8525-13A891B18917}">
      <dsp:nvSpPr>
        <dsp:cNvPr id="0" name=""/>
        <dsp:cNvSpPr/>
      </dsp:nvSpPr>
      <dsp:spPr>
        <a:xfrm>
          <a:off x="4669466" y="3331506"/>
          <a:ext cx="2349807" cy="2350749"/>
        </a:xfrm>
        <a:prstGeom prst="blockArc">
          <a:avLst>
            <a:gd name="adj1" fmla="val 13500000"/>
            <a:gd name="adj2" fmla="val 10800000"/>
            <a:gd name="adj3" fmla="val 1274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DAF9703-87CC-8145-9EA6-0AB09F2DD2CB}">
      <dsp:nvSpPr>
        <dsp:cNvPr id="0" name=""/>
        <dsp:cNvSpPr/>
      </dsp:nvSpPr>
      <dsp:spPr>
        <a:xfrm>
          <a:off x="5082929" y="4151456"/>
          <a:ext cx="1519798" cy="759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Patient focused and centric</a:t>
          </a:r>
        </a:p>
      </dsp:txBody>
      <dsp:txXfrm>
        <a:off x="5082929" y="4151456"/>
        <a:ext cx="1519798" cy="7597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959AED-F4D5-47BF-A70E-6B6455EDC2EB}">
      <dsp:nvSpPr>
        <dsp:cNvPr id="0" name=""/>
        <dsp:cNvSpPr/>
      </dsp:nvSpPr>
      <dsp:spPr>
        <a:xfrm>
          <a:off x="2737" y="0"/>
          <a:ext cx="1593754" cy="499491"/>
        </a:xfrm>
        <a:prstGeom prst="chevron">
          <a:avLst/>
        </a:prstGeom>
        <a:solidFill>
          <a:srgbClr val="B1D92C"/>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lumMod val="75000"/>
                  <a:lumOff val="25000"/>
                </a:schemeClr>
              </a:solidFill>
            </a:rPr>
            <a:t>Prelim talks on TM</a:t>
          </a:r>
        </a:p>
      </dsp:txBody>
      <dsp:txXfrm>
        <a:off x="252483" y="0"/>
        <a:ext cx="1094263" cy="499491"/>
      </dsp:txXfrm>
    </dsp:sp>
    <dsp:sp modelId="{72AC9968-5C48-4A7D-AAB5-3A366C68997F}">
      <dsp:nvSpPr>
        <dsp:cNvPr id="0" name=""/>
        <dsp:cNvSpPr/>
      </dsp:nvSpPr>
      <dsp:spPr>
        <a:xfrm>
          <a:off x="1437116" y="0"/>
          <a:ext cx="1593754" cy="499491"/>
        </a:xfrm>
        <a:prstGeom prst="chevron">
          <a:avLst/>
        </a:prstGeom>
        <a:solidFill>
          <a:srgbClr val="B1D92C"/>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lumMod val="75000"/>
                  <a:lumOff val="25000"/>
                </a:schemeClr>
              </a:solidFill>
            </a:rPr>
            <a:t>Draft TM</a:t>
          </a:r>
        </a:p>
      </dsp:txBody>
      <dsp:txXfrm>
        <a:off x="1686862" y="0"/>
        <a:ext cx="1094263" cy="499491"/>
      </dsp:txXfrm>
    </dsp:sp>
    <dsp:sp modelId="{49C88B81-C42A-4D8E-B238-FC906888B9F6}">
      <dsp:nvSpPr>
        <dsp:cNvPr id="0" name=""/>
        <dsp:cNvSpPr/>
      </dsp:nvSpPr>
      <dsp:spPr>
        <a:xfrm>
          <a:off x="2871495" y="0"/>
          <a:ext cx="1593754" cy="499491"/>
        </a:xfrm>
        <a:prstGeom prst="chevron">
          <a:avLst/>
        </a:prstGeom>
        <a:solidFill>
          <a:srgbClr val="B1D92C"/>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lumMod val="75000"/>
                  <a:lumOff val="25000"/>
                </a:schemeClr>
              </a:solidFill>
            </a:rPr>
            <a:t>Leadership review</a:t>
          </a:r>
        </a:p>
      </dsp:txBody>
      <dsp:txXfrm>
        <a:off x="3121241" y="0"/>
        <a:ext cx="1094263" cy="499491"/>
      </dsp:txXfrm>
    </dsp:sp>
    <dsp:sp modelId="{8AC48F33-87B7-4508-B75A-14E01CFD8311}">
      <dsp:nvSpPr>
        <dsp:cNvPr id="0" name=""/>
        <dsp:cNvSpPr/>
      </dsp:nvSpPr>
      <dsp:spPr>
        <a:xfrm>
          <a:off x="4305873" y="0"/>
          <a:ext cx="1593754" cy="499491"/>
        </a:xfrm>
        <a:prstGeom prst="chevron">
          <a:avLst/>
        </a:prstGeom>
        <a:solidFill>
          <a:srgbClr val="B1D92C"/>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lumMod val="75000"/>
                  <a:lumOff val="25000"/>
                </a:schemeClr>
              </a:solidFill>
            </a:rPr>
            <a:t>Incorporate TM into study</a:t>
          </a:r>
        </a:p>
      </dsp:txBody>
      <dsp:txXfrm>
        <a:off x="4555619" y="0"/>
        <a:ext cx="1094263" cy="4994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959AED-F4D5-47BF-A70E-6B6455EDC2EB}">
      <dsp:nvSpPr>
        <dsp:cNvPr id="0" name=""/>
        <dsp:cNvSpPr/>
      </dsp:nvSpPr>
      <dsp:spPr>
        <a:xfrm>
          <a:off x="29807" y="0"/>
          <a:ext cx="2740260" cy="499491"/>
        </a:xfrm>
        <a:prstGeom prst="chevron">
          <a:avLst/>
        </a:prstGeom>
        <a:solidFill>
          <a:srgbClr val="4F81BD"/>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Draft budget</a:t>
          </a:r>
        </a:p>
      </dsp:txBody>
      <dsp:txXfrm>
        <a:off x="279553" y="0"/>
        <a:ext cx="2240769" cy="499491"/>
      </dsp:txXfrm>
    </dsp:sp>
    <dsp:sp modelId="{72AC9968-5C48-4A7D-AAB5-3A366C68997F}">
      <dsp:nvSpPr>
        <dsp:cNvPr id="0" name=""/>
        <dsp:cNvSpPr/>
      </dsp:nvSpPr>
      <dsp:spPr>
        <a:xfrm>
          <a:off x="2468483" y="0"/>
          <a:ext cx="2740260" cy="499491"/>
        </a:xfrm>
        <a:prstGeom prst="chevron">
          <a:avLst/>
        </a:prstGeom>
        <a:solidFill>
          <a:srgbClr val="4F81BD"/>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Collect budget items &amp; scope of work</a:t>
          </a:r>
        </a:p>
      </dsp:txBody>
      <dsp:txXfrm>
        <a:off x="2718229" y="0"/>
        <a:ext cx="2240769" cy="499491"/>
      </dsp:txXfrm>
    </dsp:sp>
    <dsp:sp modelId="{49C88B81-C42A-4D8E-B238-FC906888B9F6}">
      <dsp:nvSpPr>
        <dsp:cNvPr id="0" name=""/>
        <dsp:cNvSpPr/>
      </dsp:nvSpPr>
      <dsp:spPr>
        <a:xfrm>
          <a:off x="4934718" y="0"/>
          <a:ext cx="2740260" cy="499491"/>
        </a:xfrm>
        <a:prstGeom prst="chevron">
          <a:avLst/>
        </a:prstGeom>
        <a:solidFill>
          <a:srgbClr val="4F81BD"/>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Leadership review</a:t>
          </a:r>
        </a:p>
      </dsp:txBody>
      <dsp:txXfrm>
        <a:off x="5184464" y="0"/>
        <a:ext cx="2240769" cy="49949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959AED-F4D5-47BF-A70E-6B6455EDC2EB}">
      <dsp:nvSpPr>
        <dsp:cNvPr id="0" name=""/>
        <dsp:cNvSpPr/>
      </dsp:nvSpPr>
      <dsp:spPr>
        <a:xfrm>
          <a:off x="3112" y="0"/>
          <a:ext cx="1811620" cy="499491"/>
        </a:xfrm>
        <a:prstGeom prst="chevron">
          <a:avLst/>
        </a:prstGeom>
        <a:solidFill>
          <a:srgbClr val="FFC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lumMod val="75000"/>
                  <a:lumOff val="25000"/>
                </a:schemeClr>
              </a:solidFill>
            </a:rPr>
            <a:t>Draft contract</a:t>
          </a:r>
        </a:p>
      </dsp:txBody>
      <dsp:txXfrm>
        <a:off x="252858" y="0"/>
        <a:ext cx="1312129" cy="499491"/>
      </dsp:txXfrm>
    </dsp:sp>
    <dsp:sp modelId="{72AC9968-5C48-4A7D-AAB5-3A366C68997F}">
      <dsp:nvSpPr>
        <dsp:cNvPr id="0" name=""/>
        <dsp:cNvSpPr/>
      </dsp:nvSpPr>
      <dsp:spPr>
        <a:xfrm>
          <a:off x="1633571" y="0"/>
          <a:ext cx="1811620" cy="499491"/>
        </a:xfrm>
        <a:prstGeom prst="chevron">
          <a:avLst/>
        </a:prstGeom>
        <a:solidFill>
          <a:srgbClr val="FFC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lumMod val="75000"/>
                  <a:lumOff val="25000"/>
                </a:schemeClr>
              </a:solidFill>
            </a:rPr>
            <a:t>Redline discussions</a:t>
          </a:r>
        </a:p>
      </dsp:txBody>
      <dsp:txXfrm>
        <a:off x="1883317" y="0"/>
        <a:ext cx="1312129" cy="499491"/>
      </dsp:txXfrm>
    </dsp:sp>
    <dsp:sp modelId="{49C88B81-C42A-4D8E-B238-FC906888B9F6}">
      <dsp:nvSpPr>
        <dsp:cNvPr id="0" name=""/>
        <dsp:cNvSpPr/>
      </dsp:nvSpPr>
      <dsp:spPr>
        <a:xfrm>
          <a:off x="3264029" y="0"/>
          <a:ext cx="1811620" cy="499491"/>
        </a:xfrm>
        <a:prstGeom prst="chevron">
          <a:avLst/>
        </a:prstGeom>
        <a:solidFill>
          <a:srgbClr val="FFC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lumMod val="75000"/>
                  <a:lumOff val="25000"/>
                </a:schemeClr>
              </a:solidFill>
            </a:rPr>
            <a:t>Final sign off</a:t>
          </a:r>
        </a:p>
      </dsp:txBody>
      <dsp:txXfrm>
        <a:off x="3513775" y="0"/>
        <a:ext cx="1312129" cy="499491"/>
      </dsp:txXfrm>
    </dsp:sp>
    <dsp:sp modelId="{8AC48F33-87B7-4508-B75A-14E01CFD8311}">
      <dsp:nvSpPr>
        <dsp:cNvPr id="0" name=""/>
        <dsp:cNvSpPr/>
      </dsp:nvSpPr>
      <dsp:spPr>
        <a:xfrm>
          <a:off x="4894488" y="0"/>
          <a:ext cx="1811620" cy="499491"/>
        </a:xfrm>
        <a:prstGeom prst="chevron">
          <a:avLst/>
        </a:prstGeom>
        <a:solidFill>
          <a:srgbClr val="FFC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lumMod val="75000"/>
                  <a:lumOff val="25000"/>
                </a:schemeClr>
              </a:solidFill>
            </a:rPr>
            <a:t>Contract execution</a:t>
          </a:r>
        </a:p>
      </dsp:txBody>
      <dsp:txXfrm>
        <a:off x="5144234" y="0"/>
        <a:ext cx="1312129" cy="49949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C88B81-C42A-4D8E-B238-FC906888B9F6}">
      <dsp:nvSpPr>
        <dsp:cNvPr id="0" name=""/>
        <dsp:cNvSpPr/>
      </dsp:nvSpPr>
      <dsp:spPr>
        <a:xfrm>
          <a:off x="1776" y="0"/>
          <a:ext cx="1816971" cy="499491"/>
        </a:xfrm>
        <a:prstGeom prst="chevron">
          <a:avLst/>
        </a:prstGeom>
        <a:solidFill>
          <a:srgbClr val="FF7C8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lumMod val="75000"/>
                  <a:lumOff val="25000"/>
                </a:schemeClr>
              </a:solidFill>
            </a:rPr>
            <a:t>Drug at PMB</a:t>
          </a:r>
        </a:p>
      </dsp:txBody>
      <dsp:txXfrm>
        <a:off x="251522" y="0"/>
        <a:ext cx="1317480" cy="49949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AC9968-5C48-4A7D-AAB5-3A366C68997F}">
      <dsp:nvSpPr>
        <dsp:cNvPr id="0" name=""/>
        <dsp:cNvSpPr/>
      </dsp:nvSpPr>
      <dsp:spPr>
        <a:xfrm>
          <a:off x="1301" y="0"/>
          <a:ext cx="1331613" cy="499491"/>
        </a:xfrm>
        <a:prstGeom prst="chevron">
          <a:avLst/>
        </a:prstGeom>
        <a:solidFill>
          <a:srgbClr val="FF7C8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lumMod val="75000"/>
                  <a:lumOff val="25000"/>
                </a:schemeClr>
              </a:solidFill>
            </a:rPr>
            <a:t>FDA review </a:t>
          </a:r>
        </a:p>
      </dsp:txBody>
      <dsp:txXfrm>
        <a:off x="251047" y="0"/>
        <a:ext cx="832122" cy="49949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AC9968-5C48-4A7D-AAB5-3A366C68997F}">
      <dsp:nvSpPr>
        <dsp:cNvPr id="0" name=""/>
        <dsp:cNvSpPr/>
      </dsp:nvSpPr>
      <dsp:spPr>
        <a:xfrm>
          <a:off x="0" y="0"/>
          <a:ext cx="1882774" cy="499491"/>
        </a:xfrm>
        <a:prstGeom prst="chevron">
          <a:avLst/>
        </a:prstGeom>
        <a:gradFill rotWithShape="0">
          <a:gsLst>
            <a:gs pos="0">
              <a:srgbClr val="4F81BD"/>
            </a:gs>
            <a:gs pos="61000">
              <a:schemeClr val="accent1">
                <a:lumMod val="45000"/>
                <a:lumOff val="55000"/>
              </a:schemeClr>
            </a:gs>
            <a:gs pos="47000">
              <a:schemeClr val="accent1">
                <a:lumMod val="45000"/>
                <a:lumOff val="55000"/>
              </a:schemeClr>
            </a:gs>
            <a:gs pos="80000">
              <a:srgbClr val="FFCC00"/>
            </a:gs>
          </a:gsLst>
          <a:lin ang="5400000" scaled="1"/>
        </a:gra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lumMod val="75000"/>
                  <a:lumOff val="25000"/>
                </a:schemeClr>
              </a:solidFill>
            </a:rPr>
            <a:t>Contract/budgets executed</a:t>
          </a:r>
        </a:p>
      </dsp:txBody>
      <dsp:txXfrm>
        <a:off x="249746" y="0"/>
        <a:ext cx="1383283" cy="49949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DE85D-62BE-4636-A0EF-D43AC7D1C7F2}">
      <dsp:nvSpPr>
        <dsp:cNvPr id="0" name=""/>
        <dsp:cNvSpPr/>
      </dsp:nvSpPr>
      <dsp:spPr>
        <a:xfrm>
          <a:off x="3830" y="6248"/>
          <a:ext cx="2805126" cy="493242"/>
        </a:xfrm>
        <a:prstGeom prst="chevron">
          <a:avLst/>
        </a:prstGeom>
        <a:solidFill>
          <a:srgbClr val="CC99FF"/>
        </a:solidFill>
        <a:ln w="15875"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lumMod val="75000"/>
                  <a:lumOff val="25000"/>
                </a:schemeClr>
              </a:solidFill>
              <a:latin typeface="Calibri" panose="020F0502020204030204" pitchFamily="34" charset="0"/>
              <a:ea typeface="+mn-ea"/>
              <a:cs typeface="+mn-cs"/>
            </a:rPr>
            <a:t>Electronic Data Collection (Forms) Design and Development (Draft)</a:t>
          </a:r>
          <a:endParaRPr lang="en-US" sz="1050" kern="1200" dirty="0">
            <a:solidFill>
              <a:schemeClr val="tx1">
                <a:lumMod val="75000"/>
                <a:lumOff val="25000"/>
              </a:schemeClr>
            </a:solidFill>
            <a:latin typeface="Calibri" panose="020F0502020204030204" pitchFamily="34" charset="0"/>
            <a:ea typeface="+mn-ea"/>
            <a:cs typeface="+mn-cs"/>
          </a:endParaRPr>
        </a:p>
      </dsp:txBody>
      <dsp:txXfrm>
        <a:off x="250451" y="6248"/>
        <a:ext cx="2311884" cy="493242"/>
      </dsp:txXfrm>
    </dsp:sp>
    <dsp:sp modelId="{D53F4853-31F6-4889-8C3D-8B06F068E61E}">
      <dsp:nvSpPr>
        <dsp:cNvPr id="0" name=""/>
        <dsp:cNvSpPr/>
      </dsp:nvSpPr>
      <dsp:spPr>
        <a:xfrm>
          <a:off x="2675721" y="3124"/>
          <a:ext cx="1622005" cy="493242"/>
        </a:xfrm>
        <a:prstGeom prst="chevron">
          <a:avLst/>
        </a:prstGeom>
        <a:solidFill>
          <a:srgbClr val="CC99FF"/>
        </a:solidFill>
        <a:ln w="15875"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lumMod val="75000"/>
                  <a:lumOff val="25000"/>
                </a:schemeClr>
              </a:solidFill>
              <a:latin typeface="Calibri" panose="020F0502020204030204" pitchFamily="34" charset="0"/>
              <a:ea typeface="+mn-ea"/>
              <a:cs typeface="+mn-cs"/>
            </a:rPr>
            <a:t>Finalize EDC Forms</a:t>
          </a:r>
        </a:p>
      </dsp:txBody>
      <dsp:txXfrm>
        <a:off x="2922342" y="3124"/>
        <a:ext cx="1128763" cy="493242"/>
      </dsp:txXfrm>
    </dsp:sp>
    <dsp:sp modelId="{55ADE08F-CFCE-44EB-A79F-1AB4203BEF16}">
      <dsp:nvSpPr>
        <dsp:cNvPr id="0" name=""/>
        <dsp:cNvSpPr/>
      </dsp:nvSpPr>
      <dsp:spPr>
        <a:xfrm>
          <a:off x="4168321" y="-11743"/>
          <a:ext cx="1307446" cy="522978"/>
        </a:xfrm>
        <a:prstGeom prst="chevron">
          <a:avLst/>
        </a:prstGeom>
        <a:solidFill>
          <a:srgbClr val="CC99FF"/>
        </a:solidFill>
        <a:ln w="15875"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lumMod val="75000"/>
                  <a:lumOff val="25000"/>
                </a:schemeClr>
              </a:solidFill>
              <a:latin typeface="+mn-lt"/>
              <a:ea typeface="+mn-ea"/>
              <a:cs typeface="+mn-cs"/>
            </a:rPr>
            <a:t>User Acceptance testing</a:t>
          </a:r>
        </a:p>
      </dsp:txBody>
      <dsp:txXfrm>
        <a:off x="4429810" y="-11743"/>
        <a:ext cx="784468" cy="52297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DE85D-62BE-4636-A0EF-D43AC7D1C7F2}">
      <dsp:nvSpPr>
        <dsp:cNvPr id="0" name=""/>
        <dsp:cNvSpPr/>
      </dsp:nvSpPr>
      <dsp:spPr>
        <a:xfrm>
          <a:off x="0" y="0"/>
          <a:ext cx="2241785" cy="499491"/>
        </a:xfrm>
        <a:prstGeom prst="chevron">
          <a:avLst/>
        </a:prstGeom>
        <a:solidFill>
          <a:srgbClr val="33CCCC"/>
        </a:solidFill>
        <a:ln w="15875"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lumMod val="75000"/>
                  <a:lumOff val="25000"/>
                </a:schemeClr>
              </a:solidFill>
              <a:latin typeface="Calibri" panose="020F0502020204030204" pitchFamily="34" charset="0"/>
              <a:ea typeface="+mn-ea"/>
              <a:cs typeface="+mn-cs"/>
            </a:rPr>
            <a:t>Biomarker kick-off call</a:t>
          </a:r>
          <a:endParaRPr lang="en-US" sz="1100" kern="1200" dirty="0">
            <a:solidFill>
              <a:schemeClr val="tx1">
                <a:lumMod val="75000"/>
                <a:lumOff val="25000"/>
              </a:schemeClr>
            </a:solidFill>
            <a:latin typeface="Calibri" panose="020F0502020204030204" pitchFamily="34" charset="0"/>
            <a:ea typeface="+mn-ea"/>
            <a:cs typeface="+mn-cs"/>
          </a:endParaRPr>
        </a:p>
      </dsp:txBody>
      <dsp:txXfrm>
        <a:off x="249746" y="0"/>
        <a:ext cx="1742294" cy="499491"/>
      </dsp:txXfrm>
    </dsp:sp>
    <dsp:sp modelId="{D53F4853-31F6-4889-8C3D-8B06F068E61E}">
      <dsp:nvSpPr>
        <dsp:cNvPr id="0" name=""/>
        <dsp:cNvSpPr/>
      </dsp:nvSpPr>
      <dsp:spPr>
        <a:xfrm>
          <a:off x="1998493" y="0"/>
          <a:ext cx="3764214" cy="499491"/>
        </a:xfrm>
        <a:prstGeom prst="chevron">
          <a:avLst/>
        </a:prstGeom>
        <a:solidFill>
          <a:srgbClr val="33CCCC"/>
        </a:solidFill>
        <a:ln w="15875"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lumMod val="75000"/>
                  <a:lumOff val="25000"/>
                </a:schemeClr>
              </a:solidFill>
              <a:latin typeface="Calibri" panose="020F0502020204030204" pitchFamily="34" charset="0"/>
              <a:ea typeface="+mn-ea"/>
              <a:cs typeface="+mn-cs"/>
            </a:rPr>
            <a:t>Programming</a:t>
          </a:r>
        </a:p>
      </dsp:txBody>
      <dsp:txXfrm>
        <a:off x="2248239" y="0"/>
        <a:ext cx="3264723" cy="499491"/>
      </dsp:txXfrm>
    </dsp:sp>
    <dsp:sp modelId="{55ADE08F-CFCE-44EB-A79F-1AB4203BEF16}">
      <dsp:nvSpPr>
        <dsp:cNvPr id="0" name=""/>
        <dsp:cNvSpPr/>
      </dsp:nvSpPr>
      <dsp:spPr>
        <a:xfrm>
          <a:off x="5519416" y="-15056"/>
          <a:ext cx="2452209" cy="529604"/>
        </a:xfrm>
        <a:prstGeom prst="chevron">
          <a:avLst/>
        </a:prstGeom>
        <a:solidFill>
          <a:srgbClr val="33CCCC"/>
        </a:solidFill>
        <a:ln w="15875"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lumMod val="75000"/>
                  <a:lumOff val="25000"/>
                </a:schemeClr>
              </a:solidFill>
              <a:latin typeface="+mn-lt"/>
              <a:ea typeface="+mn-ea"/>
              <a:cs typeface="+mn-cs"/>
            </a:rPr>
            <a:t>Reporting prospective &amp; retrospective biomarkers</a:t>
          </a:r>
        </a:p>
      </dsp:txBody>
      <dsp:txXfrm>
        <a:off x="5784218" y="-15056"/>
        <a:ext cx="1922605" cy="529604"/>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649"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134" y="1"/>
            <a:ext cx="3038648" cy="466725"/>
          </a:xfrm>
          <a:prstGeom prst="rect">
            <a:avLst/>
          </a:prstGeom>
        </p:spPr>
        <p:txBody>
          <a:bodyPr vert="horz" lIns="91440" tIns="45720" rIns="91440" bIns="45720" rtlCol="0"/>
          <a:lstStyle>
            <a:lvl1pPr algn="r">
              <a:defRPr sz="1200"/>
            </a:lvl1pPr>
          </a:lstStyle>
          <a:p>
            <a:fld id="{FA924232-942B-4CF1-8762-123AA10E60FC}" type="datetimeFigureOut">
              <a:rPr lang="en-US" smtClean="0"/>
              <a:t>4/19/2021</a:t>
            </a:fld>
            <a:endParaRPr lang="en-US" dirty="0"/>
          </a:p>
        </p:txBody>
      </p:sp>
      <p:sp>
        <p:nvSpPr>
          <p:cNvPr id="4" name="Footer Placeholder 3"/>
          <p:cNvSpPr>
            <a:spLocks noGrp="1"/>
          </p:cNvSpPr>
          <p:nvPr>
            <p:ph type="ftr" sz="quarter" idx="2"/>
          </p:nvPr>
        </p:nvSpPr>
        <p:spPr>
          <a:xfrm>
            <a:off x="0" y="8829676"/>
            <a:ext cx="3038649"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134" y="8829676"/>
            <a:ext cx="3038648" cy="466725"/>
          </a:xfrm>
          <a:prstGeom prst="rect">
            <a:avLst/>
          </a:prstGeom>
        </p:spPr>
        <p:txBody>
          <a:bodyPr vert="horz" lIns="91440" tIns="45720" rIns="91440" bIns="45720" rtlCol="0" anchor="b"/>
          <a:lstStyle>
            <a:lvl1pPr algn="r">
              <a:defRPr sz="1200"/>
            </a:lvl1pPr>
          </a:lstStyle>
          <a:p>
            <a:fld id="{D2BC623E-D155-4303-8FF8-80A9A000ADA2}" type="slidenum">
              <a:rPr lang="en-US" smtClean="0"/>
              <a:t>‹#›</a:t>
            </a:fld>
            <a:endParaRPr lang="en-US" dirty="0"/>
          </a:p>
        </p:txBody>
      </p:sp>
    </p:spTree>
    <p:extLst>
      <p:ext uri="{BB962C8B-B14F-4D97-AF65-F5344CB8AC3E}">
        <p14:creationId xmlns:p14="http://schemas.microsoft.com/office/powerpoint/2010/main" val="1453421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649"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134" y="1"/>
            <a:ext cx="3038648" cy="466725"/>
          </a:xfrm>
          <a:prstGeom prst="rect">
            <a:avLst/>
          </a:prstGeom>
        </p:spPr>
        <p:txBody>
          <a:bodyPr vert="horz" lIns="91440" tIns="45720" rIns="91440" bIns="45720" rtlCol="0"/>
          <a:lstStyle>
            <a:lvl1pPr algn="r">
              <a:defRPr sz="1200"/>
            </a:lvl1pPr>
          </a:lstStyle>
          <a:p>
            <a:fld id="{891A9970-2462-43B0-9C9B-51114862A4FD}" type="datetimeFigureOut">
              <a:rPr lang="en-US" smtClean="0"/>
              <a:t>4/19/2021</a:t>
            </a:fld>
            <a:endParaRPr lang="en-US" dirty="0"/>
          </a:p>
        </p:txBody>
      </p:sp>
      <p:sp>
        <p:nvSpPr>
          <p:cNvPr id="4" name="Slide Image Placeholder 3"/>
          <p:cNvSpPr>
            <a:spLocks noGrp="1" noRot="1" noChangeAspect="1"/>
          </p:cNvSpPr>
          <p:nvPr>
            <p:ph type="sldImg" idx="2"/>
          </p:nvPr>
        </p:nvSpPr>
        <p:spPr>
          <a:xfrm>
            <a:off x="717550" y="1162050"/>
            <a:ext cx="5576888"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848" y="4473576"/>
            <a:ext cx="560832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6"/>
            <a:ext cx="3038649"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134" y="8829676"/>
            <a:ext cx="3038648" cy="466725"/>
          </a:xfrm>
          <a:prstGeom prst="rect">
            <a:avLst/>
          </a:prstGeom>
        </p:spPr>
        <p:txBody>
          <a:bodyPr vert="horz" lIns="91440" tIns="45720" rIns="91440" bIns="45720" rtlCol="0" anchor="b"/>
          <a:lstStyle>
            <a:lvl1pPr algn="r">
              <a:defRPr sz="1200"/>
            </a:lvl1pPr>
          </a:lstStyle>
          <a:p>
            <a:fld id="{0AC32826-4357-451F-99FB-6C9607A54F6E}" type="slidenum">
              <a:rPr lang="en-US" smtClean="0"/>
              <a:t>‹#›</a:t>
            </a:fld>
            <a:endParaRPr lang="en-US" dirty="0"/>
          </a:p>
        </p:txBody>
      </p:sp>
    </p:spTree>
    <p:extLst>
      <p:ext uri="{BB962C8B-B14F-4D97-AF65-F5344CB8AC3E}">
        <p14:creationId xmlns:p14="http://schemas.microsoft.com/office/powerpoint/2010/main" val="3722075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_Background_and_Rationale"/><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0926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SOTORASIB</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055F9B-1028-4B8F-9588-8C92965CE6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2060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055F9B-1028-4B8F-9588-8C92965CE6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3379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irreversibly binds to the cysteine amino acid that replaces glycine in mutant KRAS, keeping the protein locked in an inactive GDP-bound state. KRAS</a:t>
            </a:r>
            <a:r>
              <a:rPr lang="en-US" baseline="30000" dirty="0"/>
              <a:t>G12C</a:t>
            </a:r>
            <a:r>
              <a:rPr lang="en-US" dirty="0"/>
              <a:t> occurs in approximately 13% of patients with NSCLC</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055F9B-1028-4B8F-9588-8C92965CE6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787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055F9B-1028-4B8F-9588-8C92965CE6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224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Almost 90% former smokers</a:t>
            </a:r>
          </a:p>
          <a:p>
            <a:r>
              <a:rPr lang="en-US" b="1" dirty="0"/>
              <a:t>All patients received prior platinum-doublet chemotherapy</a:t>
            </a:r>
          </a:p>
          <a:p>
            <a:r>
              <a:rPr lang="en-US" b="1" dirty="0"/>
              <a:t>90% patients received prior PD1/PD-L1 therapy</a:t>
            </a:r>
          </a:p>
          <a:p>
            <a:r>
              <a:rPr lang="en-US" b="1" dirty="0"/>
              <a:t>Median prior</a:t>
            </a:r>
            <a:r>
              <a:rPr lang="en-US" b="1" baseline="0" dirty="0"/>
              <a:t> lines of therapy 3</a:t>
            </a:r>
          </a:p>
          <a:p>
            <a:r>
              <a:rPr lang="en-US" baseline="0" dirty="0"/>
              <a:t>1/3 brain metastases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055F9B-1028-4B8F-9588-8C92965CE6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78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80% of patients</a:t>
            </a:r>
            <a:r>
              <a:rPr lang="en-US" baseline="0" dirty="0"/>
              <a:t> received 1 or 2 prior lines of therapy</a:t>
            </a:r>
            <a:endParaRPr lang="en-US" dirty="0"/>
          </a:p>
          <a:p>
            <a:r>
              <a:rPr lang="en-US" dirty="0"/>
              <a:t>81% prior chemo/PD-1</a:t>
            </a:r>
          </a:p>
          <a:p>
            <a:r>
              <a:rPr lang="en-US" dirty="0"/>
              <a:t>Data cutoff was December 1, 2020;</a:t>
            </a:r>
            <a:r>
              <a:rPr lang="en-US" baseline="0" dirty="0"/>
              <a:t> </a:t>
            </a:r>
            <a:r>
              <a:rPr lang="en-US" dirty="0"/>
              <a:t>median follow up time was 12.2</a:t>
            </a:r>
            <a:r>
              <a:rPr lang="en-US" baseline="0" dirty="0"/>
              <a:t> </a:t>
            </a:r>
            <a:r>
              <a:rPr lang="en-US" dirty="0"/>
              <a:t>months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055F9B-1028-4B8F-9588-8C92965CE6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1640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126 patients enrolled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055F9B-1028-4B8F-9588-8C92965CE6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92021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decision was based on data from the phase 2 </a:t>
            </a:r>
            <a:r>
              <a:rPr lang="en-US" dirty="0" err="1"/>
              <a:t>CodeBreaK</a:t>
            </a:r>
            <a:r>
              <a:rPr lang="en-US" dirty="0"/>
              <a:t> 100 trial (NCT03600883), which showed that treatment with KRAS G12C inhibitor elicited a 6.8-month median progression-free survival (PFS) in patients with </a:t>
            </a:r>
            <a:r>
              <a:rPr lang="en-US" i="1" dirty="0"/>
              <a:t>KRAS</a:t>
            </a:r>
            <a:r>
              <a:rPr lang="en-US" dirty="0"/>
              <a:t> G12C–mutated NSCLC.</a:t>
            </a:r>
            <a:r>
              <a:rPr lang="en-US" baseline="30000" dirty="0"/>
              <a:t>2</a:t>
            </a:r>
          </a:p>
          <a:p>
            <a:endParaRPr lang="en-US" dirty="0"/>
          </a:p>
          <a:p>
            <a:r>
              <a:rPr lang="en-US" dirty="0"/>
              <a:t>Moreover, at a median follow-up of 12.2 months, </a:t>
            </a:r>
            <a:r>
              <a:rPr lang="en-US" dirty="0" err="1"/>
              <a:t>sotorasib</a:t>
            </a:r>
            <a:r>
              <a:rPr lang="en-US" dirty="0"/>
              <a:t> induced an objective response rate (ORR) of 37.1% (95% CI, 28.6%-46.2%) and a disease control rate (DCR) of 80.6% (95% CI, 72.6%-87.2%). The median duration of response (DOR) was 10 months.</a:t>
            </a:r>
          </a:p>
          <a:p>
            <a:endParaRPr lang="en-US" dirty="0"/>
          </a:p>
          <a:p>
            <a:r>
              <a:rPr lang="en-US" dirty="0"/>
              <a:t>The FDA is slated to make a decision on the agent by August 16, 2021 per the Prescription Drug User Fee Act; this is 4 months earlier than the standard review cycle, according to Amgen, the drug developer.</a:t>
            </a:r>
          </a:p>
          <a:p>
            <a:endParaRPr lang="en-US" dirty="0"/>
          </a:p>
          <a:p>
            <a:r>
              <a:rPr lang="en-US" dirty="0"/>
              <a:t>Confirmatory phase 3 CodeBreaK200 trial is currently enrolling (clincaltrials.gov identifier: NCT04303780)</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055F9B-1028-4B8F-9588-8C92965CE6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25738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rates of co-mutations in </a:t>
            </a:r>
            <a:r>
              <a:rPr lang="en-US" i="1" dirty="0"/>
              <a:t>KRAS </a:t>
            </a:r>
            <a:r>
              <a:rPr lang="en-US" dirty="0"/>
              <a:t>mutant NSCLC have been described in several series. </a:t>
            </a:r>
            <a:r>
              <a:rPr lang="en-IN" dirty="0"/>
              <a:t>Arbour et al (n=330) reported co-mutations in </a:t>
            </a:r>
            <a:r>
              <a:rPr lang="en-IN" i="1" dirty="0"/>
              <a:t>TP53</a:t>
            </a:r>
            <a:r>
              <a:rPr lang="en-IN" dirty="0"/>
              <a:t> (42%), </a:t>
            </a:r>
            <a:r>
              <a:rPr lang="en-IN" i="1" dirty="0"/>
              <a:t>STK11</a:t>
            </a:r>
            <a:r>
              <a:rPr lang="en-IN" dirty="0"/>
              <a:t> (29%),</a:t>
            </a:r>
            <a:r>
              <a:rPr lang="en-IN" b="1" dirty="0"/>
              <a:t> </a:t>
            </a:r>
            <a:r>
              <a:rPr lang="en-IN" i="1" dirty="0"/>
              <a:t>KEAP1 </a:t>
            </a:r>
            <a:r>
              <a:rPr lang="en-IN" dirty="0"/>
              <a:t>(24%), </a:t>
            </a:r>
            <a:r>
              <a:rPr lang="en-IN" i="1" dirty="0"/>
              <a:t>RBM10</a:t>
            </a:r>
            <a:r>
              <a:rPr lang="en-IN" dirty="0"/>
              <a:t> (16%), and </a:t>
            </a:r>
            <a:r>
              <a:rPr lang="en-IN" i="1" dirty="0"/>
              <a:t>PTPRD</a:t>
            </a:r>
            <a:r>
              <a:rPr lang="en-IN" dirty="0"/>
              <a:t> (15%)</a:t>
            </a:r>
            <a:r>
              <a:rPr lang="en-US" dirty="0"/>
              <a:t>.  </a:t>
            </a:r>
            <a:r>
              <a:rPr lang="en-IN" i="1" dirty="0"/>
              <a:t>() </a:t>
            </a:r>
            <a:r>
              <a:rPr lang="en-IN" dirty="0" err="1"/>
              <a:t>Scheffler</a:t>
            </a:r>
            <a:r>
              <a:rPr lang="en-IN" dirty="0"/>
              <a:t> et al (n=1078) noted co-mutations in </a:t>
            </a:r>
            <a:r>
              <a:rPr lang="en-IN" i="1" dirty="0"/>
              <a:t>TP53</a:t>
            </a:r>
            <a:r>
              <a:rPr lang="en-IN" dirty="0"/>
              <a:t> (39%),</a:t>
            </a:r>
            <a:r>
              <a:rPr lang="en-IN" b="1" dirty="0"/>
              <a:t> </a:t>
            </a:r>
            <a:r>
              <a:rPr lang="en-IN" dirty="0"/>
              <a:t>and in an</a:t>
            </a:r>
            <a:r>
              <a:rPr lang="en-IN" b="1" dirty="0"/>
              <a:t> </a:t>
            </a:r>
            <a:r>
              <a:rPr lang="en-IN" dirty="0"/>
              <a:t>additional subset analysis (n=101), identified co-mutations in </a:t>
            </a:r>
            <a:r>
              <a:rPr lang="en-IN" i="1" dirty="0"/>
              <a:t>STK11</a:t>
            </a:r>
            <a:r>
              <a:rPr lang="en-IN" dirty="0"/>
              <a:t> (20%),</a:t>
            </a:r>
            <a:r>
              <a:rPr lang="en-IN" b="1" dirty="0"/>
              <a:t> </a:t>
            </a:r>
            <a:r>
              <a:rPr lang="en-IN" i="1" dirty="0"/>
              <a:t>KEAP1</a:t>
            </a:r>
            <a:r>
              <a:rPr lang="en-IN" dirty="0"/>
              <a:t> (13%), and </a:t>
            </a:r>
            <a:r>
              <a:rPr lang="en-IN" i="1" dirty="0"/>
              <a:t>ATM</a:t>
            </a:r>
            <a:r>
              <a:rPr lang="en-IN" dirty="0"/>
              <a:t> (12%)</a:t>
            </a:r>
            <a:r>
              <a:rPr lang="en-US" dirty="0"/>
              <a:t>. </a:t>
            </a:r>
            <a:r>
              <a:rPr lang="en-IN" i="1" dirty="0"/>
              <a:t>() </a:t>
            </a:r>
            <a:r>
              <a:rPr lang="en-IN" dirty="0" err="1"/>
              <a:t>Aredo</a:t>
            </a:r>
            <a:r>
              <a:rPr lang="en-IN" dirty="0"/>
              <a:t> et al (Stanford cohort, n=186) reported co-mutations in </a:t>
            </a:r>
            <a:r>
              <a:rPr lang="en-IN" i="1" dirty="0"/>
              <a:t>TP53</a:t>
            </a:r>
            <a:r>
              <a:rPr lang="en-IN" dirty="0"/>
              <a:t> (39%), </a:t>
            </a:r>
            <a:r>
              <a:rPr lang="en-IN" i="1" dirty="0"/>
              <a:t>STK11</a:t>
            </a:r>
            <a:r>
              <a:rPr lang="en-IN" dirty="0"/>
              <a:t> (12%),</a:t>
            </a:r>
            <a:r>
              <a:rPr lang="en-IN" b="1" dirty="0"/>
              <a:t> </a:t>
            </a:r>
            <a:r>
              <a:rPr lang="en-IN" i="1" dirty="0"/>
              <a:t>KEAP1</a:t>
            </a:r>
            <a:r>
              <a:rPr lang="en-IN" dirty="0"/>
              <a:t> (8%), </a:t>
            </a:r>
            <a:r>
              <a:rPr lang="en-IN" i="1" dirty="0"/>
              <a:t>NKX2.1</a:t>
            </a:r>
            <a:r>
              <a:rPr lang="en-IN" dirty="0"/>
              <a:t> (8%) and </a:t>
            </a:r>
            <a:r>
              <a:rPr lang="en-IN" i="1" dirty="0"/>
              <a:t>ARID1A</a:t>
            </a:r>
            <a:r>
              <a:rPr lang="en-IN" dirty="0"/>
              <a:t> (7%)</a:t>
            </a:r>
            <a:r>
              <a:rPr lang="en-US" dirty="0"/>
              <a:t>. </a:t>
            </a:r>
            <a:r>
              <a:rPr lang="en-US" i="1" dirty="0"/>
              <a:t>() </a:t>
            </a:r>
            <a:r>
              <a:rPr lang="en-US" dirty="0"/>
              <a:t>Among patients harboring the </a:t>
            </a:r>
            <a:r>
              <a:rPr lang="en-US" i="1" dirty="0"/>
              <a:t>KRAS</a:t>
            </a:r>
            <a:r>
              <a:rPr lang="en-US" i="1" baseline="30000" dirty="0"/>
              <a:t>G12C</a:t>
            </a:r>
            <a:r>
              <a:rPr lang="en-US" dirty="0"/>
              <a:t> mutation subtype, </a:t>
            </a:r>
            <a:r>
              <a:rPr lang="en-US" i="1" dirty="0"/>
              <a:t>TP53</a:t>
            </a:r>
            <a:r>
              <a:rPr lang="en-US" dirty="0"/>
              <a:t> and </a:t>
            </a:r>
            <a:r>
              <a:rPr lang="en-US" i="1" dirty="0"/>
              <a:t>STK11</a:t>
            </a:r>
            <a:r>
              <a:rPr lang="en-US" dirty="0"/>
              <a:t> co-mutations have been observed at frequencies of 31% and 27%, respectively (Stanford University data, n=189 participants, data not published). 	</a:t>
            </a:r>
          </a:p>
          <a:p>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055F9B-1028-4B8F-9588-8C92965CE6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9166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u="sng" dirty="0"/>
              <a:t>Cohort 1 (co-mutation with </a:t>
            </a:r>
            <a:r>
              <a:rPr lang="en-US" b="1" i="1" u="sng" dirty="0"/>
              <a:t>TP53</a:t>
            </a:r>
            <a:r>
              <a:rPr lang="en-US" b="1" u="sng" dirty="0"/>
              <a:t>)</a:t>
            </a:r>
            <a:r>
              <a:rPr lang="en-US" b="1" dirty="0"/>
              <a:t>: </a:t>
            </a:r>
            <a:r>
              <a:rPr lang="en-US" dirty="0"/>
              <a:t>Presence of </a:t>
            </a:r>
            <a:r>
              <a:rPr lang="en-US" i="1" dirty="0"/>
              <a:t>TP53</a:t>
            </a:r>
            <a:r>
              <a:rPr lang="en-US" dirty="0"/>
              <a:t> mutations </a:t>
            </a:r>
            <a:r>
              <a:rPr lang="en-US" u="sng" dirty="0"/>
              <a:t>AND</a:t>
            </a:r>
            <a:r>
              <a:rPr lang="en-US" dirty="0"/>
              <a:t> Wild Type </a:t>
            </a:r>
            <a:r>
              <a:rPr lang="en-US" i="1" dirty="0"/>
              <a:t>STK11</a:t>
            </a:r>
            <a:r>
              <a:rPr lang="en-US" dirty="0"/>
              <a:t>, Wild Type </a:t>
            </a:r>
            <a:r>
              <a:rPr lang="en-US" i="1" dirty="0"/>
              <a:t>KEAP1, </a:t>
            </a:r>
            <a:r>
              <a:rPr lang="en-US" dirty="0"/>
              <a:t>Wild Type </a:t>
            </a:r>
            <a:r>
              <a:rPr lang="en-US" i="1" dirty="0"/>
              <a:t>NFE2L2, </a:t>
            </a:r>
            <a:r>
              <a:rPr lang="en-US" u="sng" dirty="0"/>
              <a:t>AND</a:t>
            </a:r>
            <a:r>
              <a:rPr lang="en-US" dirty="0"/>
              <a:t> Wild Type </a:t>
            </a:r>
            <a:r>
              <a:rPr lang="en-US" i="1" dirty="0"/>
              <a:t>CUL3.</a:t>
            </a:r>
            <a:endParaRPr lang="en-US" dirty="0"/>
          </a:p>
          <a:p>
            <a:r>
              <a:rPr lang="en-US" dirty="0"/>
              <a:t> </a:t>
            </a:r>
          </a:p>
          <a:p>
            <a:pPr lvl="0"/>
            <a:r>
              <a:rPr lang="en-US" b="1" u="sng" dirty="0"/>
              <a:t>Cohort 2 (co-mutation with </a:t>
            </a:r>
            <a:r>
              <a:rPr lang="en-US" b="1" i="1" u="sng" dirty="0"/>
              <a:t>STK11</a:t>
            </a:r>
            <a:r>
              <a:rPr lang="en-US" b="1" u="sng" dirty="0"/>
              <a:t>)</a:t>
            </a:r>
            <a:r>
              <a:rPr lang="en-US" b="1" dirty="0"/>
              <a:t>: </a:t>
            </a:r>
            <a:r>
              <a:rPr lang="en-US" dirty="0"/>
              <a:t>Presence of </a:t>
            </a:r>
            <a:r>
              <a:rPr lang="en-US" i="1" dirty="0"/>
              <a:t>STK11</a:t>
            </a:r>
            <a:r>
              <a:rPr lang="en-US" dirty="0"/>
              <a:t> co-mutations </a:t>
            </a:r>
            <a:r>
              <a:rPr lang="en-US" u="sng" dirty="0"/>
              <a:t>AND</a:t>
            </a:r>
            <a:r>
              <a:rPr lang="en-US" dirty="0"/>
              <a:t> Wild Type </a:t>
            </a:r>
            <a:r>
              <a:rPr lang="en-US" i="1" dirty="0"/>
              <a:t>TP53</a:t>
            </a:r>
            <a:r>
              <a:rPr lang="en-US" dirty="0"/>
              <a:t>, Wild Type </a:t>
            </a:r>
            <a:r>
              <a:rPr lang="en-US" i="1" dirty="0"/>
              <a:t>KEAP1, </a:t>
            </a:r>
            <a:r>
              <a:rPr lang="en-US" dirty="0"/>
              <a:t>Wild Type </a:t>
            </a:r>
            <a:r>
              <a:rPr lang="en-US" i="1" dirty="0"/>
              <a:t>NFE2L2, </a:t>
            </a:r>
            <a:r>
              <a:rPr lang="en-US" u="sng" dirty="0"/>
              <a:t>AND</a:t>
            </a:r>
            <a:r>
              <a:rPr lang="en-US" dirty="0"/>
              <a:t> Wild Type </a:t>
            </a:r>
            <a:r>
              <a:rPr lang="en-US" i="1" dirty="0"/>
              <a:t>CUL3.</a:t>
            </a:r>
            <a:endParaRPr lang="en-US" dirty="0"/>
          </a:p>
          <a:p>
            <a:r>
              <a:rPr lang="en-US" dirty="0"/>
              <a:t> </a:t>
            </a:r>
          </a:p>
          <a:p>
            <a:pPr lvl="0"/>
            <a:r>
              <a:rPr lang="en-US" b="1" u="sng" dirty="0"/>
              <a:t>Cohort 3 (all others)</a:t>
            </a:r>
            <a:r>
              <a:rPr lang="en-US" b="1" dirty="0"/>
              <a:t>: </a:t>
            </a:r>
            <a:r>
              <a:rPr lang="en-US" dirty="0"/>
              <a:t>All participants not eligible for Cohorts 1 and 2 will be included in Cohort 3. Note that this includes participants with dual co-mutations in </a:t>
            </a:r>
            <a:r>
              <a:rPr lang="en-US" i="1" dirty="0"/>
              <a:t>STK11</a:t>
            </a:r>
            <a:r>
              <a:rPr lang="en-US" dirty="0"/>
              <a:t> and </a:t>
            </a:r>
            <a:r>
              <a:rPr lang="en-US" i="1" dirty="0"/>
              <a:t>TP53</a:t>
            </a:r>
            <a:r>
              <a:rPr lang="en-US" dirty="0"/>
              <a:t>; co-mutations in </a:t>
            </a:r>
            <a:r>
              <a:rPr lang="en-US" i="1" dirty="0"/>
              <a:t>KEAP1, NFE2L2, CUL3,</a:t>
            </a:r>
            <a:r>
              <a:rPr lang="en-US" dirty="0"/>
              <a:t> or others; or lack of any co-mutations.</a:t>
            </a:r>
          </a:p>
          <a:p>
            <a:pPr lvl="0"/>
            <a:endParaRPr lang="en-US" dirty="0"/>
          </a:p>
          <a:p>
            <a:pPr lvl="0"/>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055F9B-1028-4B8F-9588-8C92965CE6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0711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C32826-4357-451F-99FB-6C9607A54F6E}" type="slidenum">
              <a:rPr lang="en-US" smtClean="0"/>
              <a:t>3</a:t>
            </a:fld>
            <a:endParaRPr lang="en-US" dirty="0"/>
          </a:p>
        </p:txBody>
      </p:sp>
    </p:spTree>
    <p:extLst>
      <p:ext uri="{BB962C8B-B14F-4D97-AF65-F5344CB8AC3E}">
        <p14:creationId xmlns:p14="http://schemas.microsoft.com/office/powerpoint/2010/main" val="31618805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u="sng" dirty="0">
                <a:ea typeface="Times New Roman" panose="02020603050405020304" pitchFamily="18" charset="0"/>
              </a:rPr>
              <a:t>Cohort 1/3</a:t>
            </a:r>
            <a:r>
              <a:rPr lang="en-US" dirty="0">
                <a:ea typeface="Times New Roman" panose="02020603050405020304" pitchFamily="18" charset="0"/>
              </a:rPr>
              <a:t>: If accrual were to proceed to the full </a:t>
            </a:r>
            <a:r>
              <a:rPr lang="en-US" b="1" dirty="0">
                <a:ea typeface="Times New Roman" panose="02020603050405020304" pitchFamily="18" charset="0"/>
              </a:rPr>
              <a:t>40 eligible </a:t>
            </a:r>
            <a:r>
              <a:rPr lang="en-US" dirty="0">
                <a:ea typeface="Times New Roman" panose="02020603050405020304" pitchFamily="18" charset="0"/>
              </a:rPr>
              <a:t>participants, then the observation that</a:t>
            </a:r>
            <a:r>
              <a:rPr lang="en-US" b="1" dirty="0">
                <a:ea typeface="Times New Roman" panose="02020603050405020304" pitchFamily="18" charset="0"/>
              </a:rPr>
              <a:t> at least 10 participants </a:t>
            </a:r>
            <a:r>
              <a:rPr lang="en-US" dirty="0">
                <a:ea typeface="Times New Roman" panose="02020603050405020304" pitchFamily="18" charset="0"/>
              </a:rPr>
              <a:t>had a response to AMG 510 would be considered evidence to rule out a response rate of 14% or smaller. This is based on a </a:t>
            </a:r>
            <a:r>
              <a:rPr lang="en-US" b="1" dirty="0">
                <a:ea typeface="Times New Roman" panose="02020603050405020304" pitchFamily="18" charset="0"/>
              </a:rPr>
              <a:t>2-stage design with 90% power</a:t>
            </a:r>
            <a:r>
              <a:rPr lang="en-US" dirty="0">
                <a:ea typeface="Times New Roman" panose="02020603050405020304" pitchFamily="18" charset="0"/>
              </a:rPr>
              <a:t> to </a:t>
            </a:r>
            <a:r>
              <a:rPr lang="en-US" b="1" dirty="0">
                <a:ea typeface="Times New Roman" panose="02020603050405020304" pitchFamily="18" charset="0"/>
              </a:rPr>
              <a:t>rule out a 14% response rate </a:t>
            </a:r>
            <a:r>
              <a:rPr lang="en-US" dirty="0">
                <a:ea typeface="Times New Roman" panose="02020603050405020304" pitchFamily="18" charset="0"/>
              </a:rPr>
              <a:t>at </a:t>
            </a:r>
            <a:r>
              <a:rPr lang="en-US" b="1" dirty="0">
                <a:ea typeface="Times New Roman" panose="02020603050405020304" pitchFamily="18" charset="0"/>
              </a:rPr>
              <a:t>the 5% 1-sided type I error </a:t>
            </a:r>
            <a:r>
              <a:rPr lang="en-US" dirty="0">
                <a:ea typeface="Times New Roman" panose="02020603050405020304" pitchFamily="18" charset="0"/>
              </a:rPr>
              <a:t>if the </a:t>
            </a:r>
            <a:r>
              <a:rPr lang="en-US" b="1" dirty="0">
                <a:ea typeface="Times New Roman" panose="02020603050405020304" pitchFamily="18" charset="0"/>
              </a:rPr>
              <a:t>true rate were at least 34%. </a:t>
            </a:r>
          </a:p>
          <a:p>
            <a:pPr algn="just"/>
            <a:r>
              <a:rPr lang="en-US" u="sng" dirty="0"/>
              <a:t>Cohort 2: </a:t>
            </a:r>
            <a:r>
              <a:rPr lang="en-US" dirty="0"/>
              <a:t>If accrual were to proceed to the full </a:t>
            </a:r>
            <a:r>
              <a:rPr lang="en-US" b="1" dirty="0"/>
              <a:t>25 eligible </a:t>
            </a:r>
            <a:r>
              <a:rPr lang="en-US" dirty="0"/>
              <a:t>participants, then the observation that </a:t>
            </a:r>
            <a:r>
              <a:rPr lang="en-US" b="1" dirty="0"/>
              <a:t>at least 7 participants </a:t>
            </a:r>
            <a:r>
              <a:rPr lang="en-US" dirty="0"/>
              <a:t>with a response to AMG 510 would be considered evidence to rule out a response rate of 14% or smaller. This is based on </a:t>
            </a:r>
            <a:r>
              <a:rPr lang="en-US" b="1" dirty="0"/>
              <a:t>a 2-stage design with 90% power </a:t>
            </a:r>
            <a:r>
              <a:rPr lang="en-US" dirty="0"/>
              <a:t>to </a:t>
            </a:r>
            <a:r>
              <a:rPr lang="en-US" b="1" dirty="0"/>
              <a:t>rule out a 14% response rate </a:t>
            </a:r>
            <a:r>
              <a:rPr lang="en-US" dirty="0"/>
              <a:t>at the </a:t>
            </a:r>
            <a:r>
              <a:rPr lang="en-US" b="1" dirty="0"/>
              <a:t>5% 1-sided type I error </a:t>
            </a:r>
            <a:r>
              <a:rPr lang="en-US" dirty="0"/>
              <a:t>if the </a:t>
            </a:r>
            <a:r>
              <a:rPr lang="en-US" b="1" dirty="0"/>
              <a:t>true rate were at least 40%.</a:t>
            </a:r>
          </a:p>
          <a:p>
            <a:pPr algn="just"/>
            <a:endParaRPr lang="en-US" b="1" dirty="0"/>
          </a:p>
          <a:p>
            <a:r>
              <a:rPr lang="en-US" dirty="0"/>
              <a:t>Accrual will be placed on a temporary hold if the following occurs:</a:t>
            </a:r>
          </a:p>
          <a:p>
            <a:pPr lvl="0"/>
            <a:r>
              <a:rPr lang="en-US" dirty="0"/>
              <a:t>The 20 interim analysis participants have had data submitted for their second scheduled disease assessment or 25 eligible participants have been registered (whichever occurs first), and </a:t>
            </a:r>
            <a:r>
              <a:rPr lang="en-US" dirty="0" err="1"/>
              <a:t>elss</a:t>
            </a:r>
            <a:r>
              <a:rPr lang="en-US" dirty="0"/>
              <a:t> than 3 responses have been reported.</a:t>
            </a:r>
          </a:p>
          <a:p>
            <a:pPr algn="just"/>
            <a:endParaRPr lang="en-US" b="1" dirty="0"/>
          </a:p>
          <a:p>
            <a:endParaRPr lang="en-US" dirty="0"/>
          </a:p>
          <a:p>
            <a:endParaRPr lang="en-US" dirty="0"/>
          </a:p>
          <a:p>
            <a:r>
              <a:rPr lang="en-US" dirty="0"/>
              <a:t>Docetaxel 2L studies </a:t>
            </a:r>
            <a:r>
              <a:rPr lang="en-US" dirty="0">
                <a:sym typeface="Wingdings" panose="05000000000000000000" pitchFamily="2" charset="2"/>
              </a:rPr>
              <a:t> Docetaxel/</a:t>
            </a:r>
            <a:r>
              <a:rPr lang="en-US" dirty="0" err="1">
                <a:sym typeface="Wingdings" panose="05000000000000000000" pitchFamily="2" charset="2"/>
              </a:rPr>
              <a:t>ramucirumab</a:t>
            </a:r>
            <a:r>
              <a:rPr lang="en-US" baseline="0" dirty="0">
                <a:sym typeface="Wingdings" panose="05000000000000000000" pitchFamily="2" charset="2"/>
              </a:rPr>
              <a:t> but majority around 10% </a:t>
            </a:r>
          </a:p>
          <a:p>
            <a:r>
              <a:rPr lang="en-US" dirty="0"/>
              <a:t> </a:t>
            </a:r>
          </a:p>
          <a:p>
            <a:r>
              <a:rPr lang="en-US" dirty="0"/>
              <a:t>Using the </a:t>
            </a:r>
            <a:r>
              <a:rPr lang="en-US" dirty="0" err="1"/>
              <a:t>FoundationOne</a:t>
            </a:r>
            <a:r>
              <a:rPr lang="en-US" dirty="0"/>
              <a:t> </a:t>
            </a:r>
            <a:r>
              <a:rPr lang="en-US" dirty="0" err="1"/>
              <a:t>CDx</a:t>
            </a:r>
            <a:r>
              <a:rPr lang="en-US" dirty="0"/>
              <a:t> data from participants screened on </a:t>
            </a:r>
            <a:r>
              <a:rPr lang="en-US" b="1" u="sng" dirty="0"/>
              <a:t>LUNGMAP</a:t>
            </a:r>
            <a:r>
              <a:rPr lang="en-US" dirty="0"/>
              <a:t> starting in January 2019, of participants with non-squamous NSCLC with full biomarker results reported to SWOG (n=*** _), 40.4% had </a:t>
            </a:r>
            <a:r>
              <a:rPr lang="en-US" i="1" dirty="0"/>
              <a:t>KRAS</a:t>
            </a:r>
            <a:r>
              <a:rPr lang="en-US" dirty="0"/>
              <a:t> mutation detected in their tumor and of them, 42.9% (n=85) had the </a:t>
            </a:r>
            <a:r>
              <a:rPr lang="en-US" i="1" dirty="0"/>
              <a:t>G12C</a:t>
            </a:r>
            <a:r>
              <a:rPr lang="en-US" dirty="0"/>
              <a:t> alteration for a biomarker eligibility rate to the study of </a:t>
            </a:r>
            <a:r>
              <a:rPr lang="en-US" b="1" dirty="0"/>
              <a:t>17.4%</a:t>
            </a:r>
            <a:r>
              <a:rPr lang="en-US" dirty="0"/>
              <a:t> (among non-squamous). The frequency of </a:t>
            </a:r>
            <a:r>
              <a:rPr lang="en-US" i="1" dirty="0"/>
              <a:t>G12C </a:t>
            </a:r>
            <a:r>
              <a:rPr lang="en-US" dirty="0"/>
              <a:t>alteration is in line with previously published results. </a:t>
            </a:r>
            <a:r>
              <a:rPr lang="en-US" i="1" dirty="0"/>
              <a:t>(, , ) </a:t>
            </a:r>
            <a:r>
              <a:rPr lang="en-US" dirty="0"/>
              <a:t>It is further estimated that of these participants, </a:t>
            </a:r>
            <a:r>
              <a:rPr lang="en-US" b="1" dirty="0"/>
              <a:t>42%</a:t>
            </a:r>
            <a:r>
              <a:rPr lang="en-US" dirty="0"/>
              <a:t> will be assigned to the </a:t>
            </a:r>
            <a:r>
              <a:rPr lang="en-US" i="1" dirty="0"/>
              <a:t>TP53</a:t>
            </a:r>
            <a:r>
              <a:rPr lang="en-US" dirty="0"/>
              <a:t> cohort (Cohort 1), </a:t>
            </a:r>
            <a:r>
              <a:rPr lang="en-US" b="1" dirty="0"/>
              <a:t>18%</a:t>
            </a:r>
            <a:r>
              <a:rPr lang="en-US" dirty="0"/>
              <a:t> to the </a:t>
            </a:r>
            <a:r>
              <a:rPr lang="en-US" i="1" u="sng" dirty="0"/>
              <a:t>STK11</a:t>
            </a:r>
            <a:r>
              <a:rPr lang="en-US" dirty="0"/>
              <a:t> cohort (Cohort 2), and the remaining </a:t>
            </a:r>
            <a:r>
              <a:rPr lang="en-US" b="1" dirty="0"/>
              <a:t>40% </a:t>
            </a:r>
            <a:r>
              <a:rPr lang="en-US" dirty="0"/>
              <a:t>to Cohort 3 (other). The frequencies of </a:t>
            </a:r>
            <a:r>
              <a:rPr lang="en-US" i="1" dirty="0"/>
              <a:t>TP53</a:t>
            </a:r>
            <a:r>
              <a:rPr lang="en-US" dirty="0"/>
              <a:t> and </a:t>
            </a:r>
            <a:r>
              <a:rPr lang="en-US" i="1" u="sng" dirty="0"/>
              <a:t>STK11</a:t>
            </a:r>
            <a:r>
              <a:rPr lang="en-US" dirty="0"/>
              <a:t> co-mutations noted in </a:t>
            </a:r>
            <a:r>
              <a:rPr lang="en-US" b="1" u="sng" dirty="0"/>
              <a:t>LUNGMAP</a:t>
            </a:r>
            <a:r>
              <a:rPr lang="en-US" dirty="0"/>
              <a:t> screening are lower than previously published results. </a:t>
            </a:r>
            <a:r>
              <a:rPr lang="en-US" i="1" dirty="0"/>
              <a:t>(, ) </a:t>
            </a:r>
            <a:r>
              <a:rPr lang="en-US" dirty="0"/>
              <a:t>Given the current sub-study accrual to Lung-MAP, the study team estimates the average monthly accrual rate to the study (all cohorts combined) would be 3-5 participants per month (36-60/year).  </a:t>
            </a:r>
          </a:p>
          <a:p>
            <a:r>
              <a:rPr lang="en-US" dirty="0"/>
              <a:t> </a:t>
            </a:r>
          </a:p>
          <a:p>
            <a:r>
              <a:rPr lang="en-US" dirty="0"/>
              <a:t>As previously mentioned in </a:t>
            </a:r>
            <a:r>
              <a:rPr lang="en-US" u="sng" dirty="0">
                <a:hlinkClick r:id="rId3" action="ppaction://hlinkfile"/>
              </a:rPr>
              <a:t>Section 2.1</a:t>
            </a:r>
            <a:r>
              <a:rPr lang="en-US" dirty="0"/>
              <a:t>, </a:t>
            </a:r>
            <a:r>
              <a:rPr lang="en-US" i="1" dirty="0"/>
              <a:t>KRAS</a:t>
            </a:r>
            <a:r>
              <a:rPr lang="en-US" dirty="0"/>
              <a:t> mutations are the most common driver mutation (25%) observed in non-squamous non-small cell lung cancer. In addition,</a:t>
            </a:r>
            <a:r>
              <a:rPr lang="en-US" i="1" dirty="0"/>
              <a:t> KRAS</a:t>
            </a:r>
            <a:r>
              <a:rPr lang="en-US" i="1" baseline="30000" dirty="0"/>
              <a:t>G12C</a:t>
            </a:r>
            <a:r>
              <a:rPr lang="en-US" dirty="0"/>
              <a:t> are the most common subtype (35-45%; </a:t>
            </a:r>
            <a:r>
              <a:rPr lang="en-US" i="1" dirty="0"/>
              <a:t>TP53</a:t>
            </a:r>
            <a:r>
              <a:rPr lang="en-US" dirty="0"/>
              <a:t> 39-42% and </a:t>
            </a:r>
            <a:r>
              <a:rPr lang="en-US" i="1" dirty="0"/>
              <a:t>STK11</a:t>
            </a:r>
            <a:r>
              <a:rPr lang="en-US" dirty="0"/>
              <a:t> 19-29%). The </a:t>
            </a:r>
            <a:r>
              <a:rPr lang="en-US" u="sng" dirty="0"/>
              <a:t>aforementioned Lung-MAP screening rates of </a:t>
            </a:r>
            <a:r>
              <a:rPr lang="en-US" i="1" u="sng" dirty="0"/>
              <a:t>KRAS</a:t>
            </a:r>
            <a:r>
              <a:rPr lang="en-US" i="1" u="sng" baseline="30000" dirty="0"/>
              <a:t>G12C</a:t>
            </a:r>
            <a:r>
              <a:rPr lang="en-US" u="sng" dirty="0"/>
              <a:t> co-mutated with </a:t>
            </a:r>
            <a:r>
              <a:rPr lang="en-US" i="1" u="sng" dirty="0"/>
              <a:t>STK11</a:t>
            </a:r>
            <a:r>
              <a:rPr lang="en-US" u="sng" dirty="0"/>
              <a:t>, </a:t>
            </a:r>
            <a:r>
              <a:rPr lang="en-US" i="1" u="sng" dirty="0"/>
              <a:t>TP53,</a:t>
            </a:r>
            <a:r>
              <a:rPr lang="en-US" u="sng" dirty="0"/>
              <a:t> and other are also noted in </a:t>
            </a:r>
            <a:r>
              <a:rPr lang="en-US" u="sng" dirty="0">
                <a:hlinkClick r:id="rId3" action="ppaction://hlinkfile"/>
              </a:rPr>
              <a:t>Section 2.1</a:t>
            </a:r>
            <a:r>
              <a:rPr lang="en-US" dirty="0"/>
              <a:t>. 	</a:t>
            </a:r>
            <a:r>
              <a:rPr lang="en-US" dirty="0" err="1"/>
              <a:t>Janne</a:t>
            </a:r>
            <a:r>
              <a:rPr lang="en-US" dirty="0"/>
              <a:t>, P.A., et al., Impact of KRAS codon subtypes from a </a:t>
            </a:r>
            <a:r>
              <a:rPr lang="en-US" dirty="0" err="1"/>
              <a:t>randomised</a:t>
            </a:r>
            <a:r>
              <a:rPr lang="en-US" dirty="0"/>
              <a:t> phase II trial of </a:t>
            </a:r>
            <a:r>
              <a:rPr lang="en-US" dirty="0" err="1"/>
              <a:t>selumetinib</a:t>
            </a:r>
            <a:r>
              <a:rPr lang="en-US" dirty="0"/>
              <a:t> plus docetaxel in KRAS mutant advanced non-small-cell lung cancer. Br J Cancer, 2015. 113(2): p. 199-203.</a:t>
            </a:r>
          </a:p>
          <a:p>
            <a:r>
              <a:rPr lang="en-US" dirty="0"/>
              <a:t> </a:t>
            </a:r>
          </a:p>
          <a:p>
            <a:r>
              <a:rPr lang="en-US" dirty="0"/>
              <a:t>	</a:t>
            </a:r>
            <a:r>
              <a:rPr lang="en-US" dirty="0" err="1"/>
              <a:t>Arbour</a:t>
            </a:r>
            <a:r>
              <a:rPr lang="en-US" dirty="0"/>
              <a:t>, K.C., et al., Effects of Co-occurring Genomic Alterations on Outcomes in Participants with KRAS-Mutant Non-Small Cell Lung Cancer. </a:t>
            </a:r>
            <a:r>
              <a:rPr lang="en-US" dirty="0" err="1"/>
              <a:t>Clin</a:t>
            </a:r>
            <a:r>
              <a:rPr lang="en-US" dirty="0"/>
              <a:t> Cancer Res, 2018. 24(2): p. 334-340.</a:t>
            </a:r>
          </a:p>
          <a:p>
            <a:r>
              <a:rPr lang="en-US" dirty="0"/>
              <a:t> </a:t>
            </a:r>
          </a:p>
          <a:p>
            <a:r>
              <a:rPr lang="en-US" dirty="0"/>
              <a:t>	</a:t>
            </a:r>
            <a:r>
              <a:rPr lang="en-US" dirty="0" err="1"/>
              <a:t>Aredo</a:t>
            </a:r>
            <a:r>
              <a:rPr lang="en-US" dirty="0"/>
              <a:t>, J.V., et al., Impact of KRAS mutation subtype and concurrent pathogenic mutations on non-small cell lung cancer outcomes. Lung Cancer, 2019. 133: p. 144-150.</a:t>
            </a:r>
          </a:p>
          <a:p>
            <a:r>
              <a:rPr lang="en-US" dirty="0"/>
              <a:t> </a:t>
            </a:r>
          </a:p>
          <a:p>
            <a:r>
              <a:rPr lang="en-US" dirty="0"/>
              <a:t>	</a:t>
            </a:r>
            <a:r>
              <a:rPr lang="en-US" dirty="0" err="1"/>
              <a:t>Sholl</a:t>
            </a:r>
            <a:r>
              <a:rPr lang="en-US" dirty="0"/>
              <a:t>, L.M., et al., Multi-institutional Oncogenic Driver Mutation Analysis in Lung Adenocarcinoma: The Lung Cancer Mutation Consortium Experience. J </a:t>
            </a:r>
            <a:r>
              <a:rPr lang="en-US" dirty="0" err="1"/>
              <a:t>Thorac</a:t>
            </a:r>
            <a:r>
              <a:rPr lang="en-US" dirty="0"/>
              <a:t> </a:t>
            </a:r>
            <a:r>
              <a:rPr lang="en-US" dirty="0" err="1"/>
              <a:t>Oncol</a:t>
            </a:r>
            <a:r>
              <a:rPr lang="en-US" dirty="0"/>
              <a:t>, 2015. 10(5): p. 768-777.</a:t>
            </a:r>
          </a:p>
          <a:p>
            <a:r>
              <a:rPr lang="en-US" dirty="0"/>
              <a:t> </a:t>
            </a:r>
          </a:p>
          <a:p>
            <a:r>
              <a:rPr lang="en-US" dirty="0"/>
              <a:t>	Comprehensive molecular profiling of lung adenocarcinoma. Nature, 2014. 511(7511): p. 543-50.</a:t>
            </a:r>
          </a:p>
          <a:p>
            <a:r>
              <a:rPr lang="en-US" dirty="0"/>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055F9B-1028-4B8F-9588-8C92965CE6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89779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7D926BDE-834E-4F58-8115-090670E0CCC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8FA0E169-6821-496F-A43A-A0806D8520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ヒラギノ角ゴ Pro W3" pitchFamily="2" charset="-128"/>
            </a:endParaRPr>
          </a:p>
        </p:txBody>
      </p:sp>
      <p:sp>
        <p:nvSpPr>
          <p:cNvPr id="51204" name="Slide Number Placeholder 3">
            <a:extLst>
              <a:ext uri="{FF2B5EF4-FFF2-40B4-BE49-F238E27FC236}">
                <a16:creationId xmlns:a16="http://schemas.microsoft.com/office/drawing/2014/main" id="{3D13A00A-DAB7-4A97-BF6D-77F2674ED8C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ヒラギノ角ゴ Pro W3" pitchFamily="2" charset="-128"/>
              </a:defRPr>
            </a:lvl1pPr>
            <a:lvl2pPr marL="742950" indent="-285750">
              <a:defRPr sz="2400">
                <a:solidFill>
                  <a:schemeClr val="tx1"/>
                </a:solidFill>
                <a:latin typeface="Times New Roman" panose="02020603050405020304" pitchFamily="18" charset="0"/>
                <a:ea typeface="ヒラギノ角ゴ Pro W3" pitchFamily="2" charset="-128"/>
              </a:defRPr>
            </a:lvl2pPr>
            <a:lvl3pPr marL="1143000" indent="-228600">
              <a:defRPr sz="2400">
                <a:solidFill>
                  <a:schemeClr val="tx1"/>
                </a:solidFill>
                <a:latin typeface="Times New Roman" panose="02020603050405020304" pitchFamily="18" charset="0"/>
                <a:ea typeface="ヒラギノ角ゴ Pro W3" pitchFamily="2" charset="-128"/>
              </a:defRPr>
            </a:lvl3pPr>
            <a:lvl4pPr marL="1600200" indent="-228600">
              <a:defRPr sz="2400">
                <a:solidFill>
                  <a:schemeClr val="tx1"/>
                </a:solidFill>
                <a:latin typeface="Times New Roman" panose="02020603050405020304" pitchFamily="18" charset="0"/>
                <a:ea typeface="ヒラギノ角ゴ Pro W3" pitchFamily="2" charset="-128"/>
              </a:defRPr>
            </a:lvl4pPr>
            <a:lvl5pPr marL="2057400" indent="-228600">
              <a:defRPr sz="2400">
                <a:solidFill>
                  <a:schemeClr val="tx1"/>
                </a:solidFill>
                <a:latin typeface="Times New Roman" panose="02020603050405020304" pitchFamily="18" charset="0"/>
                <a:ea typeface="ヒラギノ角ゴ Pro W3" pitchFamily="2"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 W3" pitchFamily="2"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 W3" pitchFamily="2"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 W3" pitchFamily="2"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 W3" pitchFamily="2"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DE55A99-8D36-4280-9C4A-2DF0A6C9E40C}"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ヒラギノ角ゴ Pro W3" pitchFamily="2"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ヒラギノ角ゴ Pro W3" pitchFamily="2" charset="-128"/>
              <a:cs typeface="+mn-cs"/>
            </a:endParaRPr>
          </a:p>
        </p:txBody>
      </p:sp>
    </p:spTree>
    <p:extLst>
      <p:ext uri="{BB962C8B-B14F-4D97-AF65-F5344CB8AC3E}">
        <p14:creationId xmlns:p14="http://schemas.microsoft.com/office/powerpoint/2010/main" val="25017309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117312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EE0FA8-3882-49A8-87D8-D67E3BFF1D0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94280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11675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30630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52887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82376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7192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ヒラギノ角ゴ Pro W3" charset="-128"/>
            </a:endParaRPr>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ヒラギノ角ゴ Pro W3" charset="-128"/>
              </a:defRPr>
            </a:lvl1pPr>
            <a:lvl2pPr marL="742950" indent="-285750" eaLnBrk="0" hangingPunct="0">
              <a:spcBef>
                <a:spcPct val="30000"/>
              </a:spcBef>
              <a:defRPr sz="1200">
                <a:solidFill>
                  <a:schemeClr val="tx1"/>
                </a:solidFill>
                <a:latin typeface="Calibri" pitchFamily="34" charset="0"/>
                <a:ea typeface="ヒラギノ角ゴ Pro W3" charset="-128"/>
              </a:defRPr>
            </a:lvl2pPr>
            <a:lvl3pPr marL="1143000" indent="-228600" eaLnBrk="0" hangingPunct="0">
              <a:spcBef>
                <a:spcPct val="30000"/>
              </a:spcBef>
              <a:defRPr sz="1200">
                <a:solidFill>
                  <a:schemeClr val="tx1"/>
                </a:solidFill>
                <a:latin typeface="Calibri" pitchFamily="34" charset="0"/>
                <a:ea typeface="ヒラギノ角ゴ Pro W3" charset="-128"/>
              </a:defRPr>
            </a:lvl3pPr>
            <a:lvl4pPr marL="1600200" indent="-228600" eaLnBrk="0" hangingPunct="0">
              <a:spcBef>
                <a:spcPct val="30000"/>
              </a:spcBef>
              <a:defRPr sz="1200">
                <a:solidFill>
                  <a:schemeClr val="tx1"/>
                </a:solidFill>
                <a:latin typeface="Calibri" pitchFamily="34" charset="0"/>
                <a:ea typeface="ヒラギノ角ゴ Pro W3" charset="-128"/>
              </a:defRPr>
            </a:lvl4pPr>
            <a:lvl5pPr marL="2057400" indent="-228600" eaLnBrk="0" hangingPunct="0">
              <a:spcBef>
                <a:spcPct val="30000"/>
              </a:spcBef>
              <a:defRPr sz="1200">
                <a:solidFill>
                  <a:schemeClr val="tx1"/>
                </a:solidFill>
                <a:latin typeface="Calibri" pitchFamily="34" charset="0"/>
                <a:ea typeface="ヒラギノ角ゴ Pro W3" charset="-128"/>
              </a:defRPr>
            </a:lvl5pPr>
            <a:lvl6pPr marL="2514600" indent="-228600" eaLnBrk="0" fontAlgn="base" hangingPunct="0">
              <a:spcBef>
                <a:spcPct val="30000"/>
              </a:spcBef>
              <a:spcAft>
                <a:spcPct val="0"/>
              </a:spcAft>
              <a:defRPr sz="1200">
                <a:solidFill>
                  <a:schemeClr val="tx1"/>
                </a:solidFill>
                <a:latin typeface="Calibri" pitchFamily="34" charset="0"/>
                <a:ea typeface="ヒラギノ角ゴ Pro W3" charset="-128"/>
              </a:defRPr>
            </a:lvl6pPr>
            <a:lvl7pPr marL="2971800" indent="-228600" eaLnBrk="0" fontAlgn="base" hangingPunct="0">
              <a:spcBef>
                <a:spcPct val="30000"/>
              </a:spcBef>
              <a:spcAft>
                <a:spcPct val="0"/>
              </a:spcAft>
              <a:defRPr sz="1200">
                <a:solidFill>
                  <a:schemeClr val="tx1"/>
                </a:solidFill>
                <a:latin typeface="Calibri" pitchFamily="34" charset="0"/>
                <a:ea typeface="ヒラギノ角ゴ Pro W3" charset="-128"/>
              </a:defRPr>
            </a:lvl7pPr>
            <a:lvl8pPr marL="3429000" indent="-228600" eaLnBrk="0" fontAlgn="base" hangingPunct="0">
              <a:spcBef>
                <a:spcPct val="30000"/>
              </a:spcBef>
              <a:spcAft>
                <a:spcPct val="0"/>
              </a:spcAft>
              <a:defRPr sz="1200">
                <a:solidFill>
                  <a:schemeClr val="tx1"/>
                </a:solidFill>
                <a:latin typeface="Calibri" pitchFamily="34" charset="0"/>
                <a:ea typeface="ヒラギノ角ゴ Pro W3" charset="-128"/>
              </a:defRPr>
            </a:lvl8pPr>
            <a:lvl9pPr marL="3886200" indent="-228600" eaLnBrk="0" fontAlgn="base" hangingPunct="0">
              <a:spcBef>
                <a:spcPct val="30000"/>
              </a:spcBef>
              <a:spcAft>
                <a:spcPct val="0"/>
              </a:spcAft>
              <a:defRPr sz="1200">
                <a:solidFill>
                  <a:schemeClr val="tx1"/>
                </a:solidFill>
                <a:latin typeface="Calibri" pitchFamily="34" charset="0"/>
                <a:ea typeface="ヒラギノ角ゴ Pro W3"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1C325B1F-2A4E-4813-BF74-25C449E2EA48}"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ヒラギノ角ゴ Pro W3"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ヒラギノ角ゴ Pro W3" charset="-128"/>
              <a:cs typeface="+mn-cs"/>
            </a:endParaRPr>
          </a:p>
        </p:txBody>
      </p:sp>
    </p:spTree>
    <p:extLst>
      <p:ext uri="{BB962C8B-B14F-4D97-AF65-F5344CB8AC3E}">
        <p14:creationId xmlns:p14="http://schemas.microsoft.com/office/powerpoint/2010/main" val="1997075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A8A349-BF76-48FE-B072-F2BBD60BE84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684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2988" y="525463"/>
            <a:ext cx="4672012"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A8A349-BF76-48FE-B072-F2BBD60BE842}"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021945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2965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ヒラギノ角ゴ Pro W3" charset="-128"/>
            </a:endParaRPr>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ヒラギノ角ゴ Pro W3" charset="-128"/>
              </a:defRPr>
            </a:lvl1pPr>
            <a:lvl2pPr marL="742950" indent="-285750" eaLnBrk="0" hangingPunct="0">
              <a:spcBef>
                <a:spcPct val="30000"/>
              </a:spcBef>
              <a:defRPr sz="1200">
                <a:solidFill>
                  <a:schemeClr val="tx1"/>
                </a:solidFill>
                <a:latin typeface="Calibri" pitchFamily="34" charset="0"/>
                <a:ea typeface="ヒラギノ角ゴ Pro W3" charset="-128"/>
              </a:defRPr>
            </a:lvl2pPr>
            <a:lvl3pPr marL="1143000" indent="-228600" eaLnBrk="0" hangingPunct="0">
              <a:spcBef>
                <a:spcPct val="30000"/>
              </a:spcBef>
              <a:defRPr sz="1200">
                <a:solidFill>
                  <a:schemeClr val="tx1"/>
                </a:solidFill>
                <a:latin typeface="Calibri" pitchFamily="34" charset="0"/>
                <a:ea typeface="ヒラギノ角ゴ Pro W3" charset="-128"/>
              </a:defRPr>
            </a:lvl3pPr>
            <a:lvl4pPr marL="1600200" indent="-228600" eaLnBrk="0" hangingPunct="0">
              <a:spcBef>
                <a:spcPct val="30000"/>
              </a:spcBef>
              <a:defRPr sz="1200">
                <a:solidFill>
                  <a:schemeClr val="tx1"/>
                </a:solidFill>
                <a:latin typeface="Calibri" pitchFamily="34" charset="0"/>
                <a:ea typeface="ヒラギノ角ゴ Pro W3" charset="-128"/>
              </a:defRPr>
            </a:lvl4pPr>
            <a:lvl5pPr marL="2057400" indent="-228600" eaLnBrk="0" hangingPunct="0">
              <a:spcBef>
                <a:spcPct val="30000"/>
              </a:spcBef>
              <a:defRPr sz="1200">
                <a:solidFill>
                  <a:schemeClr val="tx1"/>
                </a:solidFill>
                <a:latin typeface="Calibri" pitchFamily="34" charset="0"/>
                <a:ea typeface="ヒラギノ角ゴ Pro W3" charset="-128"/>
              </a:defRPr>
            </a:lvl5pPr>
            <a:lvl6pPr marL="2514600" indent="-228600" eaLnBrk="0" fontAlgn="base" hangingPunct="0">
              <a:spcBef>
                <a:spcPct val="30000"/>
              </a:spcBef>
              <a:spcAft>
                <a:spcPct val="0"/>
              </a:spcAft>
              <a:defRPr sz="1200">
                <a:solidFill>
                  <a:schemeClr val="tx1"/>
                </a:solidFill>
                <a:latin typeface="Calibri" pitchFamily="34" charset="0"/>
                <a:ea typeface="ヒラギノ角ゴ Pro W3" charset="-128"/>
              </a:defRPr>
            </a:lvl6pPr>
            <a:lvl7pPr marL="2971800" indent="-228600" eaLnBrk="0" fontAlgn="base" hangingPunct="0">
              <a:spcBef>
                <a:spcPct val="30000"/>
              </a:spcBef>
              <a:spcAft>
                <a:spcPct val="0"/>
              </a:spcAft>
              <a:defRPr sz="1200">
                <a:solidFill>
                  <a:schemeClr val="tx1"/>
                </a:solidFill>
                <a:latin typeface="Calibri" pitchFamily="34" charset="0"/>
                <a:ea typeface="ヒラギノ角ゴ Pro W3" charset="-128"/>
              </a:defRPr>
            </a:lvl7pPr>
            <a:lvl8pPr marL="3429000" indent="-228600" eaLnBrk="0" fontAlgn="base" hangingPunct="0">
              <a:spcBef>
                <a:spcPct val="30000"/>
              </a:spcBef>
              <a:spcAft>
                <a:spcPct val="0"/>
              </a:spcAft>
              <a:defRPr sz="1200">
                <a:solidFill>
                  <a:schemeClr val="tx1"/>
                </a:solidFill>
                <a:latin typeface="Calibri" pitchFamily="34" charset="0"/>
                <a:ea typeface="ヒラギノ角ゴ Pro W3" charset="-128"/>
              </a:defRPr>
            </a:lvl8pPr>
            <a:lvl9pPr marL="3886200" indent="-228600" eaLnBrk="0" fontAlgn="base" hangingPunct="0">
              <a:spcBef>
                <a:spcPct val="30000"/>
              </a:spcBef>
              <a:spcAft>
                <a:spcPct val="0"/>
              </a:spcAft>
              <a:defRPr sz="1200">
                <a:solidFill>
                  <a:schemeClr val="tx1"/>
                </a:solidFill>
                <a:latin typeface="Calibri" pitchFamily="34" charset="0"/>
                <a:ea typeface="ヒラギノ角ゴ Pro W3"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1C325B1F-2A4E-4813-BF74-25C449E2EA48}"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ヒラギノ角ゴ Pro W3"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ヒラギノ角ゴ Pro W3" charset="-128"/>
              <a:cs typeface="+mn-cs"/>
            </a:endParaRPr>
          </a:p>
        </p:txBody>
      </p:sp>
    </p:spTree>
    <p:extLst>
      <p:ext uri="{BB962C8B-B14F-4D97-AF65-F5344CB8AC3E}">
        <p14:creationId xmlns:p14="http://schemas.microsoft.com/office/powerpoint/2010/main" val="2605536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E24071-FF16-F04C-B2D4-A55BC58F05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4316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3088" y="1336675"/>
            <a:ext cx="6413500" cy="36083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D77CAB-29DC-4253-9175-C8701A97BC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4725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Master" Target="../slideMasters/slideMaster9.xml"/><Relationship Id="rId4" Type="http://schemas.openxmlformats.org/officeDocument/2006/relationships/image" Target="../media/image18.emf"/></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Master" Target="../slideMasters/slideMaster8.xml"/><Relationship Id="rId4" Type="http://schemas.openxmlformats.org/officeDocument/2006/relationships/image" Target="../media/image18.emf"/></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6DCBD5AB-1538-4D5B-BE2F-2F8C456D562E}" type="datetime1">
              <a:rPr lang="en-US" smtClean="0"/>
              <a:t>4/19/2021</a:t>
            </a:fld>
            <a:endParaRPr lang="en-US" dirty="0"/>
          </a:p>
        </p:txBody>
      </p:sp>
      <p:sp>
        <p:nvSpPr>
          <p:cNvPr id="6" name="Slide Number Placeholder 5"/>
          <p:cNvSpPr>
            <a:spLocks noGrp="1"/>
          </p:cNvSpPr>
          <p:nvPr>
            <p:ph type="sldNum" sz="quarter" idx="12"/>
          </p:nvPr>
        </p:nvSpPr>
        <p:spPr>
          <a:xfrm>
            <a:off x="29120" y="6446836"/>
            <a:ext cx="811139" cy="365125"/>
          </a:xfrm>
        </p:spPr>
        <p:txBody>
          <a:bodyPr/>
          <a:lstStyle>
            <a:lvl1pPr>
              <a:defRPr>
                <a:solidFill>
                  <a:schemeClr val="tx1"/>
                </a:solidFill>
              </a:defRPr>
            </a:lvl1pPr>
          </a:lstStyle>
          <a:p>
            <a:r>
              <a:rPr lang="en-US"/>
              <a:t>Slide </a:t>
            </a:r>
            <a:fld id="{4FAB73BC-B049-4115-A692-8D63A059BFB8}" type="slidenum">
              <a:rPr lang="en-US" smtClean="0"/>
              <a:pPr/>
              <a:t>‹#›</a:t>
            </a:fld>
            <a:endParaRPr lang="en-US" dirty="0"/>
          </a:p>
        </p:txBody>
      </p:sp>
      <p:sp>
        <p:nvSpPr>
          <p:cNvPr id="15" name="object 62">
            <a:extLst>
              <a:ext uri="{FF2B5EF4-FFF2-40B4-BE49-F238E27FC236}">
                <a16:creationId xmlns:a16="http://schemas.microsoft.com/office/drawing/2014/main" id="{623B8FC1-290C-46A9-936E-C450426F5B3B}"/>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4" name="object 63">
            <a:extLst>
              <a:ext uri="{FF2B5EF4-FFF2-40B4-BE49-F238E27FC236}">
                <a16:creationId xmlns:a16="http://schemas.microsoft.com/office/drawing/2014/main" id="{62972CBC-9BAB-4F99-A490-B7961EA3AB5F}"/>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3" name="Picture 12">
            <a:extLst>
              <a:ext uri="{FF2B5EF4-FFF2-40B4-BE49-F238E27FC236}">
                <a16:creationId xmlns:a16="http://schemas.microsoft.com/office/drawing/2014/main" id="{B67BC6CA-AE0B-438F-A170-6B2C9B7B4D77}"/>
              </a:ext>
            </a:extLst>
          </p:cNvPr>
          <p:cNvPicPr>
            <a:picLocks noChangeAspect="1"/>
          </p:cNvPicPr>
          <p:nvPr userDrawn="1"/>
        </p:nvPicPr>
        <p:blipFill rotWithShape="1">
          <a:blip r:embed="rId2">
            <a:clrChange>
              <a:clrFrom>
                <a:srgbClr val="FEFEFE"/>
              </a:clrFrom>
              <a:clrTo>
                <a:srgbClr val="FEFEFE">
                  <a:alpha val="0"/>
                </a:srgbClr>
              </a:clrTo>
            </a:clrChange>
          </a:blip>
          <a:srcRect t="34113" b="21447"/>
          <a:stretch/>
        </p:blipFill>
        <p:spPr>
          <a:xfrm>
            <a:off x="3524692" y="6338040"/>
            <a:ext cx="5142617" cy="525291"/>
          </a:xfrm>
          <a:prstGeom prst="rect">
            <a:avLst/>
          </a:prstGeom>
        </p:spPr>
      </p:pic>
    </p:spTree>
    <p:extLst>
      <p:ext uri="{BB962C8B-B14F-4D97-AF65-F5344CB8AC3E}">
        <p14:creationId xmlns:p14="http://schemas.microsoft.com/office/powerpoint/2010/main" val="435811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C3B61"/>
                </a:solidFill>
              </a:defRPr>
            </a:lvl1pPr>
          </a:lstStyle>
          <a:p>
            <a:r>
              <a:rPr lang="en-US" dirty="0"/>
              <a:t>Click to edit Master title style</a:t>
            </a:r>
          </a:p>
        </p:txBody>
      </p:sp>
      <p:sp>
        <p:nvSpPr>
          <p:cNvPr id="6" name="Text Placeholder 5"/>
          <p:cNvSpPr>
            <a:spLocks noGrp="1"/>
          </p:cNvSpPr>
          <p:nvPr>
            <p:ph type="body" sz="quarter" idx="12"/>
          </p:nvPr>
        </p:nvSpPr>
        <p:spPr>
          <a:xfrm>
            <a:off x="611724" y="1261872"/>
            <a:ext cx="10970679" cy="4846320"/>
          </a:xfrm>
        </p:spPr>
        <p:txBody>
          <a:bodyPr/>
          <a:lstStyle>
            <a:lvl1pPr marL="0" indent="0">
              <a:spcBef>
                <a:spcPts val="720"/>
              </a:spcBef>
              <a:defRPr>
                <a:solidFill>
                  <a:srgbClr val="1C3B61"/>
                </a:solidFill>
              </a:defRPr>
            </a:lvl1pPr>
            <a:lvl2pPr marL="695309" indent="-142643">
              <a:spcBef>
                <a:spcPts val="720"/>
              </a:spcBef>
              <a:spcAft>
                <a:spcPts val="1080"/>
              </a:spcAft>
              <a:buFont typeface="Arial"/>
              <a:buChar char="•"/>
              <a:defRPr sz="2160" baseline="0">
                <a:solidFill>
                  <a:srgbClr val="1C3B61"/>
                </a:solidFill>
              </a:defRPr>
            </a:lvl2pPr>
            <a:lvl3pPr marL="822940" indent="-133348">
              <a:spcBef>
                <a:spcPts val="360"/>
              </a:spcBef>
              <a:buFont typeface="Lucida Grande"/>
              <a:buChar char="-"/>
              <a:defRPr sz="1680">
                <a:solidFill>
                  <a:srgbClr val="1C3B61"/>
                </a:solidFill>
              </a:defRPr>
            </a:lvl3pPr>
          </a:lstStyle>
          <a:p>
            <a:pPr lvl="0"/>
            <a:r>
              <a:rPr lang="en-US" dirty="0"/>
              <a:t>Click to edit Master text styles</a:t>
            </a:r>
          </a:p>
          <a:p>
            <a:pPr lvl="1"/>
            <a:r>
              <a:rPr lang="en-US" dirty="0"/>
              <a:t>Second level</a:t>
            </a:r>
          </a:p>
          <a:p>
            <a:pPr lvl="2"/>
            <a:r>
              <a:rPr lang="en-US" dirty="0"/>
              <a:t>Third level</a:t>
            </a:r>
          </a:p>
        </p:txBody>
      </p:sp>
      <p:sp>
        <p:nvSpPr>
          <p:cNvPr id="4" name="Rectangle 11"/>
          <p:cNvSpPr>
            <a:spLocks noGrp="1" noChangeArrowheads="1"/>
          </p:cNvSpPr>
          <p:nvPr>
            <p:ph type="ftr" sz="quarter" idx="13"/>
          </p:nvPr>
        </p:nvSpPr>
        <p:spPr>
          <a:xfrm>
            <a:off x="7859715" y="6492875"/>
            <a:ext cx="3409950" cy="228600"/>
          </a:xfrm>
        </p:spPr>
        <p:txBody>
          <a:bodyPr/>
          <a:lstStyle>
            <a:lvl1pPr>
              <a:defRPr/>
            </a:lvl1pPr>
          </a:lstStyle>
          <a:p>
            <a:pPr>
              <a:defRPr/>
            </a:pPr>
            <a:endParaRPr lang="en-US" altLang="en-US">
              <a:solidFill>
                <a:srgbClr val="1C3B61"/>
              </a:solidFill>
            </a:endParaRPr>
          </a:p>
        </p:txBody>
      </p:sp>
      <p:sp>
        <p:nvSpPr>
          <p:cNvPr id="5" name="Rectangle 12"/>
          <p:cNvSpPr>
            <a:spLocks noGrp="1" noChangeArrowheads="1"/>
          </p:cNvSpPr>
          <p:nvPr>
            <p:ph type="sldNum" sz="quarter" idx="14"/>
          </p:nvPr>
        </p:nvSpPr>
        <p:spPr/>
        <p:txBody>
          <a:bodyPr/>
          <a:lstStyle>
            <a:lvl1pPr>
              <a:defRPr/>
            </a:lvl1pPr>
          </a:lstStyle>
          <a:p>
            <a:pPr>
              <a:defRPr/>
            </a:pPr>
            <a:fld id="{38B48C8E-BEA2-4245-97AA-9358A15055F7}" type="slidenum">
              <a:rPr lang="en-US" altLang="en-US">
                <a:solidFill>
                  <a:srgbClr val="1C3B61"/>
                </a:solidFill>
              </a:rPr>
              <a:pPr>
                <a:defRPr/>
              </a:pPr>
              <a:t>‹#›</a:t>
            </a:fld>
            <a:endParaRPr lang="en-US" altLang="en-US">
              <a:solidFill>
                <a:srgbClr val="1C3B61"/>
              </a:solidFill>
            </a:endParaRPr>
          </a:p>
        </p:txBody>
      </p:sp>
    </p:spTree>
    <p:extLst>
      <p:ext uri="{BB962C8B-B14F-4D97-AF65-F5344CB8AC3E}">
        <p14:creationId xmlns:p14="http://schemas.microsoft.com/office/powerpoint/2010/main" val="6166590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6CAEDBC3-B654-4CAE-8754-4F14DCADFA5E}" type="slidenum">
              <a:rPr lang="en-US"/>
              <a:pPr/>
              <a:t>‹#›</a:t>
            </a:fld>
            <a:endParaRPr lang="en-US"/>
          </a:p>
        </p:txBody>
      </p:sp>
    </p:spTree>
    <p:extLst>
      <p:ext uri="{BB962C8B-B14F-4D97-AF65-F5344CB8AC3E}">
        <p14:creationId xmlns:p14="http://schemas.microsoft.com/office/powerpoint/2010/main" val="363180416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12ECCED-0735-4228-8C47-2F4C63A917CC}" type="slidenum">
              <a:rPr lang="en-US"/>
              <a:pPr/>
              <a:t>‹#›</a:t>
            </a:fld>
            <a:endParaRPr lang="en-US"/>
          </a:p>
        </p:txBody>
      </p:sp>
    </p:spTree>
    <p:extLst>
      <p:ext uri="{BB962C8B-B14F-4D97-AF65-F5344CB8AC3E}">
        <p14:creationId xmlns:p14="http://schemas.microsoft.com/office/powerpoint/2010/main" val="350895756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58FABA8-F731-48FA-891B-9E2AF1AFC3A7}" type="slidenum">
              <a:rPr lang="en-US"/>
              <a:pPr/>
              <a:t>‹#›</a:t>
            </a:fld>
            <a:endParaRPr lang="en-US"/>
          </a:p>
        </p:txBody>
      </p:sp>
    </p:spTree>
    <p:extLst>
      <p:ext uri="{BB962C8B-B14F-4D97-AF65-F5344CB8AC3E}">
        <p14:creationId xmlns:p14="http://schemas.microsoft.com/office/powerpoint/2010/main" val="18789559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2677290-97FB-47DF-A098-78BD75C84704}" type="slidenum">
              <a:rPr lang="en-US"/>
              <a:pPr/>
              <a:t>‹#›</a:t>
            </a:fld>
            <a:endParaRPr lang="en-US"/>
          </a:p>
        </p:txBody>
      </p:sp>
    </p:spTree>
    <p:extLst>
      <p:ext uri="{BB962C8B-B14F-4D97-AF65-F5344CB8AC3E}">
        <p14:creationId xmlns:p14="http://schemas.microsoft.com/office/powerpoint/2010/main" val="72530303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A6E0C61-C7C1-4106-8DC6-45F171C2FA0E}" type="slidenum">
              <a:rPr lang="en-US"/>
              <a:pPr/>
              <a:t>‹#›</a:t>
            </a:fld>
            <a:endParaRPr lang="en-US"/>
          </a:p>
        </p:txBody>
      </p:sp>
    </p:spTree>
    <p:extLst>
      <p:ext uri="{BB962C8B-B14F-4D97-AF65-F5344CB8AC3E}">
        <p14:creationId xmlns:p14="http://schemas.microsoft.com/office/powerpoint/2010/main" val="266937371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ECDD6E1-1E85-414B-B579-2EF08A935A6A}" type="slidenum">
              <a:rPr lang="en-US"/>
              <a:pPr/>
              <a:t>‹#›</a:t>
            </a:fld>
            <a:endParaRPr lang="en-US"/>
          </a:p>
        </p:txBody>
      </p:sp>
    </p:spTree>
    <p:extLst>
      <p:ext uri="{BB962C8B-B14F-4D97-AF65-F5344CB8AC3E}">
        <p14:creationId xmlns:p14="http://schemas.microsoft.com/office/powerpoint/2010/main" val="40667036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1" cy="868362"/>
          </a:xfrm>
        </p:spPr>
        <p:txBody>
          <a:bodyPr/>
          <a:lstStyle/>
          <a:p>
            <a:r>
              <a:rPr lang="en-US"/>
              <a:t>Click to edit Master title style</a:t>
            </a:r>
          </a:p>
        </p:txBody>
      </p:sp>
      <p:sp>
        <p:nvSpPr>
          <p:cNvPr id="3" name="Table Placeholder 2"/>
          <p:cNvSpPr>
            <a:spLocks noGrp="1"/>
          </p:cNvSpPr>
          <p:nvPr>
            <p:ph type="tbl" idx="1"/>
          </p:nvPr>
        </p:nvSpPr>
        <p:spPr>
          <a:xfrm>
            <a:off x="609600" y="1295402"/>
            <a:ext cx="10972801" cy="4830763"/>
          </a:xfrm>
        </p:spPr>
        <p:txBody>
          <a:bodyPr/>
          <a:lstStyle/>
          <a:p>
            <a:r>
              <a:rPr lang="en-US"/>
              <a:t>Click icon to add table</a:t>
            </a:r>
          </a:p>
        </p:txBody>
      </p:sp>
      <p:sp>
        <p:nvSpPr>
          <p:cNvPr id="4" name="Date Placeholder 3"/>
          <p:cNvSpPr>
            <a:spLocks noGrp="1"/>
          </p:cNvSpPr>
          <p:nvPr>
            <p:ph type="dt" sz="half" idx="10"/>
          </p:nvPr>
        </p:nvSpPr>
        <p:spPr>
          <a:xfrm>
            <a:off x="609600" y="6477002"/>
            <a:ext cx="2844800" cy="244475"/>
          </a:xfrm>
        </p:spPr>
        <p:txBody>
          <a:bodyPr/>
          <a:lstStyle>
            <a:lvl1pPr>
              <a:defRPr/>
            </a:lvl1pPr>
          </a:lstStyle>
          <a:p>
            <a:endParaRPr lang="en-US"/>
          </a:p>
        </p:txBody>
      </p:sp>
      <p:sp>
        <p:nvSpPr>
          <p:cNvPr id="5" name="Footer Placeholder 4"/>
          <p:cNvSpPr>
            <a:spLocks noGrp="1"/>
          </p:cNvSpPr>
          <p:nvPr>
            <p:ph type="ftr" sz="quarter" idx="11"/>
          </p:nvPr>
        </p:nvSpPr>
        <p:spPr>
          <a:xfrm>
            <a:off x="4165601" y="6477002"/>
            <a:ext cx="3860800" cy="244475"/>
          </a:xfrm>
        </p:spPr>
        <p:txBody>
          <a:bodyPr/>
          <a:lstStyle>
            <a:lvl1pPr>
              <a:defRPr/>
            </a:lvl1pPr>
          </a:lstStyle>
          <a:p>
            <a:endParaRPr lang="en-US"/>
          </a:p>
        </p:txBody>
      </p:sp>
      <p:sp>
        <p:nvSpPr>
          <p:cNvPr id="6" name="Slide Number Placeholder 5"/>
          <p:cNvSpPr>
            <a:spLocks noGrp="1"/>
          </p:cNvSpPr>
          <p:nvPr>
            <p:ph type="sldNum" sz="quarter" idx="12"/>
          </p:nvPr>
        </p:nvSpPr>
        <p:spPr>
          <a:xfrm>
            <a:off x="8737601" y="6477002"/>
            <a:ext cx="2844800" cy="244475"/>
          </a:xfrm>
        </p:spPr>
        <p:txBody>
          <a:bodyPr/>
          <a:lstStyle>
            <a:lvl1pPr>
              <a:defRPr/>
            </a:lvl1pPr>
          </a:lstStyle>
          <a:p>
            <a:fld id="{5E307BFF-65BB-4A24-9593-E6202306F6D6}" type="slidenum">
              <a:rPr lang="en-US"/>
              <a:pPr/>
              <a:t>‹#›</a:t>
            </a:fld>
            <a:endParaRPr lang="en-US"/>
          </a:p>
        </p:txBody>
      </p:sp>
    </p:spTree>
    <p:extLst>
      <p:ext uri="{BB962C8B-B14F-4D97-AF65-F5344CB8AC3E}">
        <p14:creationId xmlns:p14="http://schemas.microsoft.com/office/powerpoint/2010/main" val="36278319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C3B61"/>
                </a:solidFill>
              </a:defRPr>
            </a:lvl1pPr>
          </a:lstStyle>
          <a:p>
            <a:r>
              <a:rPr lang="en-US" dirty="0"/>
              <a:t>Click to edit Master title style</a:t>
            </a:r>
          </a:p>
        </p:txBody>
      </p:sp>
      <p:sp>
        <p:nvSpPr>
          <p:cNvPr id="6" name="Text Placeholder 5"/>
          <p:cNvSpPr>
            <a:spLocks noGrp="1"/>
          </p:cNvSpPr>
          <p:nvPr>
            <p:ph type="body" sz="quarter" idx="12"/>
          </p:nvPr>
        </p:nvSpPr>
        <p:spPr>
          <a:xfrm>
            <a:off x="611721" y="1261872"/>
            <a:ext cx="10970679" cy="4846320"/>
          </a:xfrm>
        </p:spPr>
        <p:txBody>
          <a:bodyPr/>
          <a:lstStyle>
            <a:lvl1pPr marL="0" indent="0">
              <a:spcBef>
                <a:spcPts val="600"/>
              </a:spcBef>
              <a:defRPr>
                <a:solidFill>
                  <a:srgbClr val="1C3B61"/>
                </a:solidFill>
              </a:defRPr>
            </a:lvl1pPr>
            <a:lvl2pPr marL="579250" indent="-118833">
              <a:spcBef>
                <a:spcPts val="600"/>
              </a:spcBef>
              <a:spcAft>
                <a:spcPts val="900"/>
              </a:spcAft>
              <a:buFont typeface="Arial"/>
              <a:buChar char="•"/>
              <a:defRPr sz="1799" baseline="0">
                <a:solidFill>
                  <a:srgbClr val="1C3B61"/>
                </a:solidFill>
              </a:defRPr>
            </a:lvl2pPr>
            <a:lvl3pPr marL="685577" indent="-111090">
              <a:spcBef>
                <a:spcPts val="300"/>
              </a:spcBef>
              <a:buFont typeface="Lucida Grande"/>
              <a:buChar char="-"/>
              <a:defRPr sz="1400">
                <a:solidFill>
                  <a:srgbClr val="1C3B61"/>
                </a:solidFill>
              </a:defRPr>
            </a:lvl3pPr>
          </a:lstStyle>
          <a:p>
            <a:pPr lvl="0"/>
            <a:r>
              <a:rPr lang="en-US" dirty="0"/>
              <a:t>Click to edit Master text styles</a:t>
            </a:r>
          </a:p>
          <a:p>
            <a:pPr lvl="1"/>
            <a:r>
              <a:rPr lang="en-US" dirty="0"/>
              <a:t>Second level</a:t>
            </a:r>
          </a:p>
          <a:p>
            <a:pPr lvl="2"/>
            <a:r>
              <a:rPr lang="en-US" dirty="0"/>
              <a:t>Third level</a:t>
            </a:r>
          </a:p>
        </p:txBody>
      </p:sp>
      <p:sp>
        <p:nvSpPr>
          <p:cNvPr id="4" name="Rectangle 11"/>
          <p:cNvSpPr>
            <a:spLocks noGrp="1" noChangeArrowheads="1"/>
          </p:cNvSpPr>
          <p:nvPr>
            <p:ph type="ftr" sz="quarter" idx="13"/>
          </p:nvPr>
        </p:nvSpPr>
        <p:spPr>
          <a:xfrm>
            <a:off x="7859713" y="6492875"/>
            <a:ext cx="3409950" cy="228600"/>
          </a:xfrm>
          <a:prstGeom prst="rect">
            <a:avLst/>
          </a:prstGeom>
        </p:spPr>
        <p:txBody>
          <a:bodyPr/>
          <a:lstStyle>
            <a:lvl1pPr>
              <a:defRPr/>
            </a:lvl1pPr>
          </a:lstStyle>
          <a:p>
            <a:pPr>
              <a:defRPr/>
            </a:pPr>
            <a:r>
              <a:rPr lang="en-US" altLang="en-US"/>
              <a:t>© Fred Hutchinson Cancer Research Center </a:t>
            </a:r>
          </a:p>
        </p:txBody>
      </p:sp>
      <p:sp>
        <p:nvSpPr>
          <p:cNvPr id="5" name="Rectangle 12"/>
          <p:cNvSpPr>
            <a:spLocks noGrp="1" noChangeArrowheads="1"/>
          </p:cNvSpPr>
          <p:nvPr>
            <p:ph type="sldNum" sz="quarter" idx="14"/>
          </p:nvPr>
        </p:nvSpPr>
        <p:spPr>
          <a:xfrm>
            <a:off x="11201401" y="6492875"/>
            <a:ext cx="500063" cy="228600"/>
          </a:xfrm>
          <a:prstGeom prst="rect">
            <a:avLst/>
          </a:prstGeom>
        </p:spPr>
        <p:txBody>
          <a:bodyPr/>
          <a:lstStyle>
            <a:lvl1pPr>
              <a:defRPr/>
            </a:lvl1pPr>
          </a:lstStyle>
          <a:p>
            <a:pPr>
              <a:defRPr/>
            </a:pPr>
            <a:fld id="{42940256-B450-4DEA-8374-296DDF03F6FC}" type="slidenum">
              <a:rPr lang="en-US" altLang="en-US"/>
              <a:pPr>
                <a:defRPr/>
              </a:pPr>
              <a:t>‹#›</a:t>
            </a:fld>
            <a:endParaRPr lang="en-US" altLang="en-US"/>
          </a:p>
        </p:txBody>
      </p:sp>
    </p:spTree>
    <p:extLst>
      <p:ext uri="{BB962C8B-B14F-4D97-AF65-F5344CB8AC3E}">
        <p14:creationId xmlns:p14="http://schemas.microsoft.com/office/powerpoint/2010/main" val="191401064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2_Title Slide">
    <p:bg>
      <p:bgPr>
        <a:solidFill>
          <a:srgbClr val="18243D"/>
        </a:solidFill>
        <a:effectLst/>
      </p:bgPr>
    </p:bg>
    <p:spTree>
      <p:nvGrpSpPr>
        <p:cNvPr id="1" name=""/>
        <p:cNvGrpSpPr/>
        <p:nvPr/>
      </p:nvGrpSpPr>
      <p:grpSpPr>
        <a:xfrm>
          <a:off x="0" y="0"/>
          <a:ext cx="0" cy="0"/>
          <a:chOff x="0" y="0"/>
          <a:chExt cx="0" cy="0"/>
        </a:xfrm>
      </p:grpSpPr>
      <p:pic>
        <p:nvPicPr>
          <p:cNvPr id="2" name="Picture 6" descr="thank you.eps">
            <a:extLst>
              <a:ext uri="{FF2B5EF4-FFF2-40B4-BE49-F238E27FC236}">
                <a16:creationId xmlns:a16="http://schemas.microsoft.com/office/drawing/2014/main" id="{7D24FCB6-5C12-4621-B262-376603C7C6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51176" y="2825750"/>
            <a:ext cx="610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fredhutch org.eps">
            <a:extLst>
              <a:ext uri="{FF2B5EF4-FFF2-40B4-BE49-F238E27FC236}">
                <a16:creationId xmlns:a16="http://schemas.microsoft.com/office/drawing/2014/main" id="{AF20DDFE-7D42-46AC-9DF5-A4648989215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55226" y="6027740"/>
            <a:ext cx="13890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fh white.eps">
            <a:extLst>
              <a:ext uri="{FF2B5EF4-FFF2-40B4-BE49-F238E27FC236}">
                <a16:creationId xmlns:a16="http://schemas.microsoft.com/office/drawing/2014/main" id="{BD2E5DA6-3C28-4549-B254-AE03A5E3CAE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22300" y="5703888"/>
            <a:ext cx="2535238"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548349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2 Column Image /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Picture Placeholder 6"/>
          <p:cNvSpPr>
            <a:spLocks noGrp="1"/>
          </p:cNvSpPr>
          <p:nvPr>
            <p:ph type="pic" sz="quarter" idx="13"/>
          </p:nvPr>
        </p:nvSpPr>
        <p:spPr>
          <a:xfrm>
            <a:off x="6312444" y="1243019"/>
            <a:ext cx="5267840" cy="3365847"/>
          </a:xfrm>
          <a:solidFill>
            <a:srgbClr val="7F7F7F">
              <a:alpha val="11000"/>
            </a:srgbClr>
          </a:solidFill>
        </p:spPr>
        <p:txBody>
          <a:bodyPr bIns="777240" anchor="ctr"/>
          <a:lstStyle>
            <a:lvl1pPr algn="ctr">
              <a:defRPr sz="1200">
                <a:solidFill>
                  <a:srgbClr val="000000"/>
                </a:solidFill>
              </a:defRPr>
            </a:lvl1pPr>
          </a:lstStyle>
          <a:p>
            <a:pPr lvl="0"/>
            <a:r>
              <a:rPr lang="en-US" noProof="0"/>
              <a:t>Drag picture to placeholder or click icon to add</a:t>
            </a:r>
            <a:endParaRPr lang="en-US" noProof="0" dirty="0"/>
          </a:p>
        </p:txBody>
      </p:sp>
      <p:sp>
        <p:nvSpPr>
          <p:cNvPr id="19" name="Text Placeholder 5"/>
          <p:cNvSpPr>
            <a:spLocks noGrp="1"/>
          </p:cNvSpPr>
          <p:nvPr>
            <p:ph type="body" sz="quarter" idx="14"/>
          </p:nvPr>
        </p:nvSpPr>
        <p:spPr>
          <a:xfrm>
            <a:off x="611718" y="4817256"/>
            <a:ext cx="5248815" cy="1389875"/>
          </a:xfrm>
        </p:spPr>
        <p:txBody>
          <a:bodyPr spcCol="0"/>
          <a:lstStyle>
            <a:lvl1pPr marL="0" indent="0">
              <a:lnSpc>
                <a:spcPts val="1600"/>
              </a:lnSpc>
              <a:defRPr sz="1400" b="1" baseline="0">
                <a:solidFill>
                  <a:srgbClr val="6FB433"/>
                </a:solidFill>
              </a:defRPr>
            </a:lvl1pPr>
            <a:lvl2pPr marL="0" indent="0">
              <a:spcBef>
                <a:spcPts val="900"/>
              </a:spcBef>
              <a:buFont typeface="Arial"/>
              <a:buNone/>
              <a:defRPr sz="1400">
                <a:solidFill>
                  <a:srgbClr val="1C3B61"/>
                </a:solidFill>
              </a:defRPr>
            </a:lvl2pPr>
            <a:lvl3pPr marL="0" indent="0">
              <a:spcBef>
                <a:spcPts val="900"/>
              </a:spcBef>
              <a:buFontTx/>
              <a:buNone/>
              <a:defRPr sz="1400" baseline="0"/>
            </a:lvl3pPr>
          </a:lstStyle>
          <a:p>
            <a:pPr lvl="0"/>
            <a:r>
              <a:rPr lang="en-US" dirty="0"/>
              <a:t>Click to edit Master text styles</a:t>
            </a:r>
          </a:p>
          <a:p>
            <a:pPr lvl="1"/>
            <a:r>
              <a:rPr lang="en-US" dirty="0"/>
              <a:t>Second level</a:t>
            </a:r>
          </a:p>
        </p:txBody>
      </p:sp>
      <p:sp>
        <p:nvSpPr>
          <p:cNvPr id="20" name="Picture Placeholder 6"/>
          <p:cNvSpPr>
            <a:spLocks noGrp="1"/>
          </p:cNvSpPr>
          <p:nvPr>
            <p:ph type="pic" sz="quarter" idx="15"/>
          </p:nvPr>
        </p:nvSpPr>
        <p:spPr>
          <a:xfrm>
            <a:off x="611717" y="1243019"/>
            <a:ext cx="5267840" cy="3365847"/>
          </a:xfrm>
          <a:solidFill>
            <a:srgbClr val="7F7F7F">
              <a:alpha val="11000"/>
            </a:srgbClr>
          </a:solidFill>
        </p:spPr>
        <p:txBody>
          <a:bodyPr bIns="777240" anchor="ctr"/>
          <a:lstStyle>
            <a:lvl1pPr algn="ctr">
              <a:defRPr sz="1200">
                <a:solidFill>
                  <a:srgbClr val="000000"/>
                </a:solidFill>
              </a:defRPr>
            </a:lvl1pPr>
          </a:lstStyle>
          <a:p>
            <a:pPr lvl="0"/>
            <a:r>
              <a:rPr lang="en-US" noProof="0"/>
              <a:t>Drag picture to placeholder or click icon to add</a:t>
            </a:r>
            <a:endParaRPr lang="en-US" noProof="0" dirty="0"/>
          </a:p>
        </p:txBody>
      </p:sp>
      <p:sp>
        <p:nvSpPr>
          <p:cNvPr id="10" name="Text Placeholder 5"/>
          <p:cNvSpPr>
            <a:spLocks noGrp="1"/>
          </p:cNvSpPr>
          <p:nvPr>
            <p:ph type="body" sz="quarter" idx="18"/>
          </p:nvPr>
        </p:nvSpPr>
        <p:spPr>
          <a:xfrm>
            <a:off x="6331475" y="4817256"/>
            <a:ext cx="5248815" cy="1389875"/>
          </a:xfrm>
        </p:spPr>
        <p:txBody>
          <a:bodyPr spcCol="0"/>
          <a:lstStyle>
            <a:lvl1pPr marL="0" indent="0">
              <a:lnSpc>
                <a:spcPts val="1600"/>
              </a:lnSpc>
              <a:defRPr sz="1400" b="1" baseline="0">
                <a:solidFill>
                  <a:srgbClr val="6FB433"/>
                </a:solidFill>
              </a:defRPr>
            </a:lvl1pPr>
            <a:lvl2pPr marL="0" indent="0">
              <a:spcBef>
                <a:spcPts val="900"/>
              </a:spcBef>
              <a:buFont typeface="Arial"/>
              <a:buNone/>
              <a:defRPr sz="1400">
                <a:solidFill>
                  <a:srgbClr val="1C3B61"/>
                </a:solidFill>
              </a:defRPr>
            </a:lvl2pPr>
            <a:lvl3pPr marL="0" indent="0">
              <a:spcBef>
                <a:spcPts val="900"/>
              </a:spcBef>
              <a:buFontTx/>
              <a:buNone/>
              <a:defRPr sz="1400" baseline="0"/>
            </a:lvl3pPr>
          </a:lstStyle>
          <a:p>
            <a:pPr lvl="0"/>
            <a:r>
              <a:rPr lang="en-US" dirty="0"/>
              <a:t>Click to edit Master text styles</a:t>
            </a:r>
          </a:p>
          <a:p>
            <a:pPr lvl="1"/>
            <a:r>
              <a:rPr lang="en-US" dirty="0"/>
              <a:t>Second level</a:t>
            </a:r>
          </a:p>
        </p:txBody>
      </p:sp>
      <p:sp>
        <p:nvSpPr>
          <p:cNvPr id="8" name="Rectangle 12">
            <a:extLst>
              <a:ext uri="{FF2B5EF4-FFF2-40B4-BE49-F238E27FC236}">
                <a16:creationId xmlns:a16="http://schemas.microsoft.com/office/drawing/2014/main" id="{19443F10-4D4D-4218-8CB5-0A83EC3D629F}"/>
              </a:ext>
            </a:extLst>
          </p:cNvPr>
          <p:cNvSpPr>
            <a:spLocks noGrp="1" noChangeArrowheads="1"/>
          </p:cNvSpPr>
          <p:nvPr>
            <p:ph type="sldNum" sz="quarter" idx="19"/>
          </p:nvPr>
        </p:nvSpPr>
        <p:spPr>
          <a:ln/>
        </p:spPr>
        <p:txBody>
          <a:bodyPr/>
          <a:lstStyle>
            <a:lvl1pPr>
              <a:defRPr/>
            </a:lvl1pPr>
          </a:lstStyle>
          <a:p>
            <a:pPr>
              <a:defRPr/>
            </a:pPr>
            <a:fld id="{ED9DD37C-3FB0-4676-B93E-0B7156779928}" type="slidenum">
              <a:rPr lang="en-US" altLang="en-US"/>
              <a:pPr>
                <a:defRPr/>
              </a:pPr>
              <a:t>‹#›</a:t>
            </a:fld>
            <a:endParaRPr lang="en-US" altLang="en-US"/>
          </a:p>
        </p:txBody>
      </p:sp>
    </p:spTree>
    <p:extLst>
      <p:ext uri="{BB962C8B-B14F-4D97-AF65-F5344CB8AC3E}">
        <p14:creationId xmlns:p14="http://schemas.microsoft.com/office/powerpoint/2010/main" val="549583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4316C391-61A0-44F6-AFF2-FB7DED04E829}" type="datetimeFigureOut">
              <a:rPr lang="en-US" smtClean="0"/>
              <a:t>4/19/2021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5CE916-81DB-439A-BEEC-315C8B75D7C8}" type="slidenum">
              <a:rPr lang="en-US" smtClean="0"/>
              <a:t>‹#›</a:t>
            </a:fld>
            <a:endParaRPr lang="en-US"/>
          </a:p>
        </p:txBody>
      </p:sp>
    </p:spTree>
    <p:extLst>
      <p:ext uri="{BB962C8B-B14F-4D97-AF65-F5344CB8AC3E}">
        <p14:creationId xmlns:p14="http://schemas.microsoft.com/office/powerpoint/2010/main" val="125302278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5485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defRPr sz="3200"/>
            </a:lvl1pPr>
            <a:lvl2pPr>
              <a:defRPr sz="3200"/>
            </a:lvl2pPr>
            <a:lvl3pPr>
              <a:defRPr sz="3200"/>
            </a:lvl3pPr>
            <a:lvl4pPr>
              <a:defRPr sz="3200"/>
            </a:lvl4pPr>
            <a:lvl5pPr>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316C391-61A0-44F6-AFF2-FB7DED04E829}" type="datetimeFigureOut">
              <a:rPr lang="en-US" smtClean="0"/>
              <a:t>4/19/2021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5CE916-81DB-439A-BEEC-315C8B75D7C8}" type="slidenum">
              <a:rPr lang="en-US" smtClean="0"/>
              <a:t>‹#›</a:t>
            </a:fld>
            <a:endParaRPr lang="en-US"/>
          </a:p>
        </p:txBody>
      </p:sp>
    </p:spTree>
    <p:extLst>
      <p:ext uri="{BB962C8B-B14F-4D97-AF65-F5344CB8AC3E}">
        <p14:creationId xmlns:p14="http://schemas.microsoft.com/office/powerpoint/2010/main" val="910083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16C391-61A0-44F6-AFF2-FB7DED04E829}" type="datetimeFigureOut">
              <a:rPr lang="en-US" smtClean="0"/>
              <a:t>4/19/2021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5CE916-81DB-439A-BEEC-315C8B75D7C8}" type="slidenum">
              <a:rPr lang="en-US" smtClean="0"/>
              <a:t>‹#›</a:t>
            </a:fld>
            <a:endParaRPr lang="en-US"/>
          </a:p>
        </p:txBody>
      </p:sp>
    </p:spTree>
    <p:extLst>
      <p:ext uri="{BB962C8B-B14F-4D97-AF65-F5344CB8AC3E}">
        <p14:creationId xmlns:p14="http://schemas.microsoft.com/office/powerpoint/2010/main" val="1875239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316C391-61A0-44F6-AFF2-FB7DED04E829}" type="datetimeFigureOut">
              <a:rPr lang="en-US" smtClean="0"/>
              <a:t>4/19/2021</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D03990-6028-2947-A5B4-65D79B19772A}" type="slidenum">
              <a:rPr lang="en-US" smtClean="0"/>
              <a:pPr/>
              <a:t>‹#›</a:t>
            </a:fld>
            <a:endParaRPr lang="en-US" dirty="0"/>
          </a:p>
        </p:txBody>
      </p:sp>
    </p:spTree>
    <p:extLst>
      <p:ext uri="{BB962C8B-B14F-4D97-AF65-F5344CB8AC3E}">
        <p14:creationId xmlns:p14="http://schemas.microsoft.com/office/powerpoint/2010/main" val="308060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7"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316C391-61A0-44F6-AFF2-FB7DED04E829}" type="datetimeFigureOut">
              <a:rPr lang="en-US" smtClean="0"/>
              <a:t>4/19/2021</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D03990-6028-2947-A5B4-65D79B19772A}" type="slidenum">
              <a:rPr lang="en-US" smtClean="0"/>
              <a:pPr/>
              <a:t>‹#›</a:t>
            </a:fld>
            <a:endParaRPr lang="en-US" dirty="0"/>
          </a:p>
        </p:txBody>
      </p:sp>
    </p:spTree>
    <p:extLst>
      <p:ext uri="{BB962C8B-B14F-4D97-AF65-F5344CB8AC3E}">
        <p14:creationId xmlns:p14="http://schemas.microsoft.com/office/powerpoint/2010/main" val="40438146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316C391-61A0-44F6-AFF2-FB7DED04E829}" type="datetimeFigureOut">
              <a:rPr lang="en-US" smtClean="0"/>
              <a:t>4/19/2021</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5D03990-6028-2947-A5B4-65D79B19772A}" type="slidenum">
              <a:rPr lang="en-US" smtClean="0"/>
              <a:pPr/>
              <a:t>‹#›</a:t>
            </a:fld>
            <a:endParaRPr lang="en-US"/>
          </a:p>
        </p:txBody>
      </p:sp>
    </p:spTree>
    <p:extLst>
      <p:ext uri="{BB962C8B-B14F-4D97-AF65-F5344CB8AC3E}">
        <p14:creationId xmlns:p14="http://schemas.microsoft.com/office/powerpoint/2010/main" val="7975234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16C391-61A0-44F6-AFF2-FB7DED04E829}" type="datetimeFigureOut">
              <a:rPr lang="en-US" smtClean="0"/>
              <a:t>4/19/2021</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5D03990-6028-2947-A5B4-65D79B19772A}" type="slidenum">
              <a:rPr lang="en-US" smtClean="0"/>
              <a:pPr/>
              <a:t>‹#›</a:t>
            </a:fld>
            <a:endParaRPr lang="en-US"/>
          </a:p>
        </p:txBody>
      </p:sp>
    </p:spTree>
    <p:extLst>
      <p:ext uri="{BB962C8B-B14F-4D97-AF65-F5344CB8AC3E}">
        <p14:creationId xmlns:p14="http://schemas.microsoft.com/office/powerpoint/2010/main" val="28606421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0"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6"/>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0"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316C391-61A0-44F6-AFF2-FB7DED04E829}" type="datetimeFigureOut">
              <a:rPr lang="en-US" smtClean="0"/>
              <a:t>4/19/2021</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D03990-6028-2947-A5B4-65D79B19772A}" type="slidenum">
              <a:rPr lang="en-US" smtClean="0"/>
              <a:pPr/>
              <a:t>‹#›</a:t>
            </a:fld>
            <a:endParaRPr lang="en-US" dirty="0"/>
          </a:p>
        </p:txBody>
      </p:sp>
    </p:spTree>
    <p:extLst>
      <p:ext uri="{BB962C8B-B14F-4D97-AF65-F5344CB8AC3E}">
        <p14:creationId xmlns:p14="http://schemas.microsoft.com/office/powerpoint/2010/main" val="3680521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316C391-61A0-44F6-AFF2-FB7DED04E829}" type="datetimeFigureOut">
              <a:rPr lang="en-US" smtClean="0"/>
              <a:t>4/19/2021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D03990-6028-2947-A5B4-65D79B19772A}" type="slidenum">
              <a:rPr lang="en-US" smtClean="0"/>
              <a:pPr/>
              <a:t>‹#›</a:t>
            </a:fld>
            <a:endParaRPr lang="en-US"/>
          </a:p>
        </p:txBody>
      </p:sp>
    </p:spTree>
    <p:extLst>
      <p:ext uri="{BB962C8B-B14F-4D97-AF65-F5344CB8AC3E}">
        <p14:creationId xmlns:p14="http://schemas.microsoft.com/office/powerpoint/2010/main" val="1881707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4"/>
          <p:cNvSpPr>
            <a:spLocks noGrp="1"/>
          </p:cNvSpPr>
          <p:nvPr>
            <p:ph type="ftr" sz="quarter" idx="11"/>
          </p:nvPr>
        </p:nvSpPr>
        <p:spPr>
          <a:xfrm>
            <a:off x="3569551" y="6476718"/>
            <a:ext cx="4822804" cy="365125"/>
          </a:xfrm>
        </p:spPr>
        <p:txBody>
          <a:bodyPr/>
          <a:lstStyle/>
          <a:p>
            <a:endParaRPr lang="en-US" dirty="0"/>
          </a:p>
        </p:txBody>
      </p:sp>
      <p:sp>
        <p:nvSpPr>
          <p:cNvPr id="4" name="Date Placeholder 3"/>
          <p:cNvSpPr>
            <a:spLocks noGrp="1"/>
          </p:cNvSpPr>
          <p:nvPr>
            <p:ph type="dt" sz="half" idx="10"/>
          </p:nvPr>
        </p:nvSpPr>
        <p:spPr>
          <a:xfrm>
            <a:off x="1097280" y="6476718"/>
            <a:ext cx="2472271" cy="365125"/>
          </a:xfrm>
        </p:spPr>
        <p:txBody>
          <a:bodyPr/>
          <a:lstStyle>
            <a:lvl1pPr>
              <a:defRPr>
                <a:solidFill>
                  <a:schemeClr val="tx1"/>
                </a:solidFill>
              </a:defRPr>
            </a:lvl1pPr>
          </a:lstStyle>
          <a:p>
            <a:fld id="{0A76D518-2C8E-47B8-B707-D70EA4FB5DDB}" type="datetime1">
              <a:rPr lang="en-US" smtClean="0"/>
              <a:t>4/19/2021</a:t>
            </a:fld>
            <a:endParaRPr lang="en-US" dirty="0"/>
          </a:p>
        </p:txBody>
      </p:sp>
      <p:sp>
        <p:nvSpPr>
          <p:cNvPr id="6" name="Slide Number Placeholder 5"/>
          <p:cNvSpPr>
            <a:spLocks noGrp="1"/>
          </p:cNvSpPr>
          <p:nvPr>
            <p:ph type="sldNum" sz="quarter" idx="12"/>
          </p:nvPr>
        </p:nvSpPr>
        <p:spPr>
          <a:xfrm>
            <a:off x="29120" y="6463769"/>
            <a:ext cx="811139" cy="365125"/>
          </a:xfrm>
        </p:spPr>
        <p:txBody>
          <a:bodyPr/>
          <a:lstStyle>
            <a:lvl1pPr>
              <a:defRPr>
                <a:solidFill>
                  <a:schemeClr val="tx1"/>
                </a:solidFill>
              </a:defRPr>
            </a:lvl1pPr>
          </a:lstStyle>
          <a:p>
            <a:r>
              <a:rPr lang="en-US"/>
              <a:t>Slide </a:t>
            </a:r>
            <a:fld id="{4FAB73BC-B049-4115-A692-8D63A059BFB8}" type="slidenum">
              <a:rPr lang="en-US" smtClean="0"/>
              <a:pPr/>
              <a:t>‹#›</a:t>
            </a:fld>
            <a:endParaRPr lang="en-US" dirty="0"/>
          </a:p>
        </p:txBody>
      </p:sp>
      <p:sp>
        <p:nvSpPr>
          <p:cNvPr id="15" name="object 62">
            <a:extLst>
              <a:ext uri="{FF2B5EF4-FFF2-40B4-BE49-F238E27FC236}">
                <a16:creationId xmlns:a16="http://schemas.microsoft.com/office/drawing/2014/main" id="{623B8FC1-290C-46A9-936E-C450426F5B3B}"/>
              </a:ext>
            </a:extLst>
          </p:cNvPr>
          <p:cNvSpPr/>
          <p:nvPr userDrawn="1"/>
        </p:nvSpPr>
        <p:spPr>
          <a:xfrm>
            <a:off x="32067" y="6051425"/>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4" name="object 63">
            <a:extLst>
              <a:ext uri="{FF2B5EF4-FFF2-40B4-BE49-F238E27FC236}">
                <a16:creationId xmlns:a16="http://schemas.microsoft.com/office/drawing/2014/main" id="{62972CBC-9BAB-4F99-A490-B7961EA3AB5F}"/>
              </a:ext>
            </a:extLst>
          </p:cNvPr>
          <p:cNvSpPr/>
          <p:nvPr userDrawn="1"/>
        </p:nvSpPr>
        <p:spPr>
          <a:xfrm>
            <a:off x="27328" y="6140473"/>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3" name="Picture 12">
            <a:extLst>
              <a:ext uri="{FF2B5EF4-FFF2-40B4-BE49-F238E27FC236}">
                <a16:creationId xmlns:a16="http://schemas.microsoft.com/office/drawing/2014/main" id="{B67BC6CA-AE0B-438F-A170-6B2C9B7B4D77}"/>
              </a:ext>
            </a:extLst>
          </p:cNvPr>
          <p:cNvPicPr>
            <a:picLocks noChangeAspect="1"/>
          </p:cNvPicPr>
          <p:nvPr userDrawn="1"/>
        </p:nvPicPr>
        <p:blipFill rotWithShape="1">
          <a:blip r:embed="rId2">
            <a:clrChange>
              <a:clrFrom>
                <a:srgbClr val="FEFEFE"/>
              </a:clrFrom>
              <a:clrTo>
                <a:srgbClr val="FEFEFE">
                  <a:alpha val="0"/>
                </a:srgbClr>
              </a:clrTo>
            </a:clrChange>
          </a:blip>
          <a:srcRect t="34113" b="21447"/>
          <a:stretch/>
        </p:blipFill>
        <p:spPr>
          <a:xfrm>
            <a:off x="3249738" y="6341130"/>
            <a:ext cx="5142617" cy="525291"/>
          </a:xfrm>
          <a:prstGeom prst="rect">
            <a:avLst/>
          </a:prstGeom>
        </p:spPr>
      </p:pic>
      <p:cxnSp>
        <p:nvCxnSpPr>
          <p:cNvPr id="10" name="Straight Connector 9">
            <a:extLst>
              <a:ext uri="{FF2B5EF4-FFF2-40B4-BE49-F238E27FC236}">
                <a16:creationId xmlns:a16="http://schemas.microsoft.com/office/drawing/2014/main" id="{C554A55F-3289-4514-B37B-B3BAC6FD959E}"/>
              </a:ext>
            </a:extLst>
          </p:cNvPr>
          <p:cNvCxnSpPr/>
          <p:nvPr userDrawn="1"/>
        </p:nvCxnSpPr>
        <p:spPr>
          <a:xfrm>
            <a:off x="1097280" y="4325112"/>
            <a:ext cx="100584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662257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16C391-61A0-44F6-AFF2-FB7DED04E829}" type="datetimeFigureOut">
              <a:rPr lang="en-US" smtClean="0"/>
              <a:t>4/19/2021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D03990-6028-2947-A5B4-65D79B19772A}" type="slidenum">
              <a:rPr lang="en-US" smtClean="0"/>
              <a:pPr/>
              <a:t>‹#›</a:t>
            </a:fld>
            <a:endParaRPr lang="en-US" dirty="0"/>
          </a:p>
        </p:txBody>
      </p:sp>
    </p:spTree>
    <p:extLst>
      <p:ext uri="{BB962C8B-B14F-4D97-AF65-F5344CB8AC3E}">
        <p14:creationId xmlns:p14="http://schemas.microsoft.com/office/powerpoint/2010/main" val="7632391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16C391-61A0-44F6-AFF2-FB7DED04E829}" type="datetimeFigureOut">
              <a:rPr lang="en-US" smtClean="0"/>
              <a:t>4/19/2021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D03990-6028-2947-A5B4-65D79B19772A}" type="slidenum">
              <a:rPr lang="en-US" smtClean="0"/>
              <a:pPr/>
              <a:t>‹#›</a:t>
            </a:fld>
            <a:endParaRPr lang="en-US" dirty="0"/>
          </a:p>
        </p:txBody>
      </p:sp>
    </p:spTree>
    <p:extLst>
      <p:ext uri="{BB962C8B-B14F-4D97-AF65-F5344CB8AC3E}">
        <p14:creationId xmlns:p14="http://schemas.microsoft.com/office/powerpoint/2010/main" val="432607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218E59F-E15C-4BFD-BDED-00F4AFC2B803}" type="datetimeFigureOut">
              <a:rPr lang="en-US" smtClean="0"/>
              <a:t>4/19/2021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ED7B9C79-957E-4CB5-8A91-4DC6E525683F}" type="slidenum">
              <a:rPr lang="en-US" smtClean="0"/>
              <a:t>‹#›</a:t>
            </a:fld>
            <a:endParaRPr lang="en-US"/>
          </a:p>
        </p:txBody>
      </p:sp>
    </p:spTree>
    <p:extLst>
      <p:ext uri="{BB962C8B-B14F-4D97-AF65-F5344CB8AC3E}">
        <p14:creationId xmlns:p14="http://schemas.microsoft.com/office/powerpoint/2010/main" val="20500810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18E59F-E15C-4BFD-BDED-00F4AFC2B803}" type="datetimeFigureOut">
              <a:rPr lang="en-US" smtClean="0"/>
              <a:t>4/19/2021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ED7B9C79-957E-4CB5-8A91-4DC6E525683F}" type="slidenum">
              <a:rPr lang="en-US" smtClean="0"/>
              <a:t>‹#›</a:t>
            </a:fld>
            <a:endParaRPr lang="en-US"/>
          </a:p>
        </p:txBody>
      </p:sp>
    </p:spTree>
    <p:extLst>
      <p:ext uri="{BB962C8B-B14F-4D97-AF65-F5344CB8AC3E}">
        <p14:creationId xmlns:p14="http://schemas.microsoft.com/office/powerpoint/2010/main" val="11438811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18E59F-E15C-4BFD-BDED-00F4AFC2B803}" type="datetimeFigureOut">
              <a:rPr lang="en-US" smtClean="0"/>
              <a:t>4/19/2021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ED7B9C79-957E-4CB5-8A91-4DC6E525683F}" type="slidenum">
              <a:rPr lang="en-US" smtClean="0"/>
              <a:t>‹#›</a:t>
            </a:fld>
            <a:endParaRPr lang="en-US"/>
          </a:p>
        </p:txBody>
      </p:sp>
    </p:spTree>
    <p:extLst>
      <p:ext uri="{BB962C8B-B14F-4D97-AF65-F5344CB8AC3E}">
        <p14:creationId xmlns:p14="http://schemas.microsoft.com/office/powerpoint/2010/main" val="4967097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18E59F-E15C-4BFD-BDED-00F4AFC2B803}" type="datetimeFigureOut">
              <a:rPr lang="en-US" smtClean="0"/>
              <a:t>4/19/2021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ED7B9C79-957E-4CB5-8A91-4DC6E525683F}" type="slidenum">
              <a:rPr lang="en-US" smtClean="0"/>
              <a:t>‹#›</a:t>
            </a:fld>
            <a:endParaRPr lang="en-US"/>
          </a:p>
        </p:txBody>
      </p:sp>
    </p:spTree>
    <p:extLst>
      <p:ext uri="{BB962C8B-B14F-4D97-AF65-F5344CB8AC3E}">
        <p14:creationId xmlns:p14="http://schemas.microsoft.com/office/powerpoint/2010/main" val="22013810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18E59F-E15C-4BFD-BDED-00F4AFC2B803}" type="datetimeFigureOut">
              <a:rPr lang="en-US" smtClean="0"/>
              <a:t>4/19/2021</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ED7B9C79-957E-4CB5-8A91-4DC6E525683F}" type="slidenum">
              <a:rPr lang="en-US" smtClean="0"/>
              <a:t>‹#›</a:t>
            </a:fld>
            <a:endParaRPr lang="en-US"/>
          </a:p>
        </p:txBody>
      </p:sp>
    </p:spTree>
    <p:extLst>
      <p:ext uri="{BB962C8B-B14F-4D97-AF65-F5344CB8AC3E}">
        <p14:creationId xmlns:p14="http://schemas.microsoft.com/office/powerpoint/2010/main" val="1153713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18E59F-E15C-4BFD-BDED-00F4AFC2B803}" type="datetimeFigureOut">
              <a:rPr lang="en-US" smtClean="0"/>
              <a:t>4/19/2021</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ED7B9C79-957E-4CB5-8A91-4DC6E525683F}" type="slidenum">
              <a:rPr lang="en-US" smtClean="0"/>
              <a:t>‹#›</a:t>
            </a:fld>
            <a:endParaRPr lang="en-US"/>
          </a:p>
        </p:txBody>
      </p:sp>
    </p:spTree>
    <p:extLst>
      <p:ext uri="{BB962C8B-B14F-4D97-AF65-F5344CB8AC3E}">
        <p14:creationId xmlns:p14="http://schemas.microsoft.com/office/powerpoint/2010/main" val="8889904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18E59F-E15C-4BFD-BDED-00F4AFC2B803}" type="datetimeFigureOut">
              <a:rPr lang="en-US" smtClean="0"/>
              <a:t>4/19/2021</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ED7B9C79-957E-4CB5-8A91-4DC6E525683F}" type="slidenum">
              <a:rPr lang="en-US" smtClean="0"/>
              <a:t>‹#›</a:t>
            </a:fld>
            <a:endParaRPr lang="en-US"/>
          </a:p>
        </p:txBody>
      </p:sp>
    </p:spTree>
    <p:extLst>
      <p:ext uri="{BB962C8B-B14F-4D97-AF65-F5344CB8AC3E}">
        <p14:creationId xmlns:p14="http://schemas.microsoft.com/office/powerpoint/2010/main" val="17219803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18E59F-E15C-4BFD-BDED-00F4AFC2B803}" type="datetimeFigureOut">
              <a:rPr lang="en-US" smtClean="0"/>
              <a:t>4/19/2021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ED7B9C79-957E-4CB5-8A91-4DC6E525683F}" type="slidenum">
              <a:rPr lang="en-US" smtClean="0"/>
              <a:t>‹#›</a:t>
            </a:fld>
            <a:endParaRPr lang="en-US"/>
          </a:p>
        </p:txBody>
      </p:sp>
    </p:spTree>
    <p:extLst>
      <p:ext uri="{BB962C8B-B14F-4D97-AF65-F5344CB8AC3E}">
        <p14:creationId xmlns:p14="http://schemas.microsoft.com/office/powerpoint/2010/main" val="4292240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6386"/>
          </a:xfrm>
        </p:spPr>
        <p:txBody>
          <a:bodyPr/>
          <a:lstStyle/>
          <a:p>
            <a:r>
              <a:rPr lang="en-US" dirty="0"/>
              <a:t>Click to edit Master title style</a:t>
            </a:r>
          </a:p>
        </p:txBody>
      </p:sp>
      <p:sp>
        <p:nvSpPr>
          <p:cNvPr id="3" name="Content Placeholder 2"/>
          <p:cNvSpPr>
            <a:spLocks noGrp="1"/>
          </p:cNvSpPr>
          <p:nvPr>
            <p:ph idx="1" hasCustomPrompt="1"/>
          </p:nvPr>
        </p:nvSpPr>
        <p:spPr>
          <a:xfrm>
            <a:off x="609600" y="1845734"/>
            <a:ext cx="10546080" cy="4023360"/>
          </a:xfrm>
        </p:spPr>
        <p:txBody>
          <a:bodyPr/>
          <a:lstStyle>
            <a:lvl1pPr marL="225425" indent="-225425">
              <a:buClr>
                <a:schemeClr val="accent2">
                  <a:lumMod val="50000"/>
                </a:schemeClr>
              </a:buClr>
              <a:buFont typeface="Arial" panose="020B0604020202020204" pitchFamily="34" charset="0"/>
              <a:buChar char="•"/>
              <a:defRPr/>
            </a:lvl1pPr>
            <a:lvl2pPr marL="384048" indent="-182880">
              <a:buClr>
                <a:schemeClr val="accent2">
                  <a:lumMod val="50000"/>
                </a:schemeClr>
              </a:buClr>
              <a:buFont typeface="Calibri" panose="020F0502020204030204" pitchFamily="34" charset="0"/>
              <a:buChar cha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634CD9B-300C-4655-A4AF-AE6E63449C4B}" type="datetime1">
              <a:rPr lang="en-US" smtClean="0"/>
              <a:t>4/19/2021</a:t>
            </a:fld>
            <a:endParaRPr lang="en-US" dirty="0"/>
          </a:p>
        </p:txBody>
      </p:sp>
      <p:sp>
        <p:nvSpPr>
          <p:cNvPr id="5" name="Footer Placeholder 4"/>
          <p:cNvSpPr>
            <a:spLocks noGrp="1"/>
          </p:cNvSpPr>
          <p:nvPr>
            <p:ph type="ftr" sz="quarter" idx="11"/>
          </p:nvPr>
        </p:nvSpPr>
        <p:spPr>
          <a:xfrm>
            <a:off x="3715078" y="6459784"/>
            <a:ext cx="4822804" cy="365125"/>
          </a:xfrm>
        </p:spPr>
        <p:txBody>
          <a:bodyPr/>
          <a:lstStyle/>
          <a:p>
            <a:endParaRPr lang="en-US" dirty="0"/>
          </a:p>
        </p:txBody>
      </p:sp>
      <p:sp>
        <p:nvSpPr>
          <p:cNvPr id="6" name="Slide Number Placeholder 5"/>
          <p:cNvSpPr>
            <a:spLocks noGrp="1"/>
          </p:cNvSpPr>
          <p:nvPr>
            <p:ph type="sldNum" sz="quarter" idx="12"/>
          </p:nvPr>
        </p:nvSpPr>
        <p:spPr/>
        <p:txBody>
          <a:bodyPr/>
          <a:lstStyle/>
          <a:p>
            <a:r>
              <a:rPr lang="en-US" dirty="0"/>
              <a:t>Slide: </a:t>
            </a:r>
            <a:fld id="{629637A9-119A-49DA-BD12-AAC58B377D80}" type="slidenum">
              <a:rPr lang="en-US" smtClean="0"/>
              <a:pPr/>
              <a:t>‹#›</a:t>
            </a:fld>
            <a:endParaRPr lang="en-US" dirty="0"/>
          </a:p>
        </p:txBody>
      </p:sp>
    </p:spTree>
    <p:extLst>
      <p:ext uri="{BB962C8B-B14F-4D97-AF65-F5344CB8AC3E}">
        <p14:creationId xmlns:p14="http://schemas.microsoft.com/office/powerpoint/2010/main" val="29248992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18E59F-E15C-4BFD-BDED-00F4AFC2B803}" type="datetimeFigureOut">
              <a:rPr lang="en-US" smtClean="0"/>
              <a:t>4/19/2021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ED7B9C79-957E-4CB5-8A91-4DC6E525683F}" type="slidenum">
              <a:rPr lang="en-US" smtClean="0"/>
              <a:t>‹#›</a:t>
            </a:fld>
            <a:endParaRPr lang="en-US"/>
          </a:p>
        </p:txBody>
      </p:sp>
    </p:spTree>
    <p:extLst>
      <p:ext uri="{BB962C8B-B14F-4D97-AF65-F5344CB8AC3E}">
        <p14:creationId xmlns:p14="http://schemas.microsoft.com/office/powerpoint/2010/main" val="9484267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18E59F-E15C-4BFD-BDED-00F4AFC2B803}" type="datetimeFigureOut">
              <a:rPr lang="en-US" smtClean="0"/>
              <a:t>4/19/2021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ED7B9C79-957E-4CB5-8A91-4DC6E525683F}" type="slidenum">
              <a:rPr lang="en-US" smtClean="0"/>
              <a:t>‹#›</a:t>
            </a:fld>
            <a:endParaRPr lang="en-US"/>
          </a:p>
        </p:txBody>
      </p:sp>
    </p:spTree>
    <p:extLst>
      <p:ext uri="{BB962C8B-B14F-4D97-AF65-F5344CB8AC3E}">
        <p14:creationId xmlns:p14="http://schemas.microsoft.com/office/powerpoint/2010/main" val="2754581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18E59F-E15C-4BFD-BDED-00F4AFC2B803}" type="datetimeFigureOut">
              <a:rPr lang="en-US" smtClean="0"/>
              <a:t>4/19/2021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ED7B9C79-957E-4CB5-8A91-4DC6E525683F}" type="slidenum">
              <a:rPr lang="en-US" smtClean="0"/>
              <a:t>‹#›</a:t>
            </a:fld>
            <a:endParaRPr lang="en-US"/>
          </a:p>
        </p:txBody>
      </p:sp>
    </p:spTree>
    <p:extLst>
      <p:ext uri="{BB962C8B-B14F-4D97-AF65-F5344CB8AC3E}">
        <p14:creationId xmlns:p14="http://schemas.microsoft.com/office/powerpoint/2010/main" val="24169465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9D6E7-C0E6-854E-879B-704D584DD5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395F44-7DAF-E446-BBF3-9F45CF2E3B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315EE2-CBFD-F44B-AFB1-C08C34BED2D4}"/>
              </a:ext>
            </a:extLst>
          </p:cNvPr>
          <p:cNvSpPr>
            <a:spLocks noGrp="1"/>
          </p:cNvSpPr>
          <p:nvPr>
            <p:ph type="dt" sz="half" idx="10"/>
          </p:nvPr>
        </p:nvSpPr>
        <p:spPr/>
        <p:txBody>
          <a:bodyPr/>
          <a:lstStyle/>
          <a:p>
            <a:fld id="{99EFF781-B3A9-544B-B9EF-88D300C015B2}" type="datetimeFigureOut">
              <a:rPr lang="en-US" smtClean="0"/>
              <a:t>4/19/2021</a:t>
            </a:fld>
            <a:endParaRPr lang="en-US"/>
          </a:p>
        </p:txBody>
      </p:sp>
      <p:sp>
        <p:nvSpPr>
          <p:cNvPr id="5" name="Footer Placeholder 4">
            <a:extLst>
              <a:ext uri="{FF2B5EF4-FFF2-40B4-BE49-F238E27FC236}">
                <a16:creationId xmlns:a16="http://schemas.microsoft.com/office/drawing/2014/main" id="{9021C322-655D-3E49-A844-08DADC98E3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FF6640-C664-174D-BC61-3C6198A78260}"/>
              </a:ext>
            </a:extLst>
          </p:cNvPr>
          <p:cNvSpPr>
            <a:spLocks noGrp="1"/>
          </p:cNvSpPr>
          <p:nvPr>
            <p:ph type="sldNum" sz="quarter" idx="12"/>
          </p:nvPr>
        </p:nvSpPr>
        <p:spPr/>
        <p:txBody>
          <a:bodyPr/>
          <a:lstStyle/>
          <a:p>
            <a:fld id="{E2226956-D240-BA42-9019-93AEBFDF7634}" type="slidenum">
              <a:rPr lang="en-US" smtClean="0"/>
              <a:t>‹#›</a:t>
            </a:fld>
            <a:endParaRPr lang="en-US"/>
          </a:p>
        </p:txBody>
      </p:sp>
    </p:spTree>
    <p:extLst>
      <p:ext uri="{BB962C8B-B14F-4D97-AF65-F5344CB8AC3E}">
        <p14:creationId xmlns:p14="http://schemas.microsoft.com/office/powerpoint/2010/main" val="7487240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9CBD0-12A1-2445-83AB-F54917F1A8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79EAFF-F790-2C46-96A0-DDAC2F4FB7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4321DA-2E94-7543-A72C-2A7810B27E2F}"/>
              </a:ext>
            </a:extLst>
          </p:cNvPr>
          <p:cNvSpPr>
            <a:spLocks noGrp="1"/>
          </p:cNvSpPr>
          <p:nvPr>
            <p:ph type="dt" sz="half" idx="10"/>
          </p:nvPr>
        </p:nvSpPr>
        <p:spPr/>
        <p:txBody>
          <a:bodyPr/>
          <a:lstStyle/>
          <a:p>
            <a:fld id="{99EFF781-B3A9-544B-B9EF-88D300C015B2}" type="datetimeFigureOut">
              <a:rPr lang="en-US" smtClean="0"/>
              <a:t>4/19/2021</a:t>
            </a:fld>
            <a:endParaRPr lang="en-US"/>
          </a:p>
        </p:txBody>
      </p:sp>
      <p:sp>
        <p:nvSpPr>
          <p:cNvPr id="5" name="Footer Placeholder 4">
            <a:extLst>
              <a:ext uri="{FF2B5EF4-FFF2-40B4-BE49-F238E27FC236}">
                <a16:creationId xmlns:a16="http://schemas.microsoft.com/office/drawing/2014/main" id="{ACD08F93-1BDD-A741-A3C7-81E2431E6A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871AA9-3AD0-A144-BED4-5B371D40D61D}"/>
              </a:ext>
            </a:extLst>
          </p:cNvPr>
          <p:cNvSpPr>
            <a:spLocks noGrp="1"/>
          </p:cNvSpPr>
          <p:nvPr>
            <p:ph type="sldNum" sz="quarter" idx="12"/>
          </p:nvPr>
        </p:nvSpPr>
        <p:spPr/>
        <p:txBody>
          <a:bodyPr/>
          <a:lstStyle/>
          <a:p>
            <a:fld id="{E2226956-D240-BA42-9019-93AEBFDF7634}" type="slidenum">
              <a:rPr lang="en-US" smtClean="0"/>
              <a:t>‹#›</a:t>
            </a:fld>
            <a:endParaRPr lang="en-US"/>
          </a:p>
        </p:txBody>
      </p:sp>
    </p:spTree>
    <p:extLst>
      <p:ext uri="{BB962C8B-B14F-4D97-AF65-F5344CB8AC3E}">
        <p14:creationId xmlns:p14="http://schemas.microsoft.com/office/powerpoint/2010/main" val="14670248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8099D-3B2B-4647-AA02-B81BC5074C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EBC370-C439-3043-B62E-0D16C06E45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509FBE-FBF1-E242-9188-E6E82833F951}"/>
              </a:ext>
            </a:extLst>
          </p:cNvPr>
          <p:cNvSpPr>
            <a:spLocks noGrp="1"/>
          </p:cNvSpPr>
          <p:nvPr>
            <p:ph type="dt" sz="half" idx="10"/>
          </p:nvPr>
        </p:nvSpPr>
        <p:spPr/>
        <p:txBody>
          <a:bodyPr/>
          <a:lstStyle/>
          <a:p>
            <a:fld id="{99EFF781-B3A9-544B-B9EF-88D300C015B2}" type="datetimeFigureOut">
              <a:rPr lang="en-US" smtClean="0"/>
              <a:t>4/19/2021</a:t>
            </a:fld>
            <a:endParaRPr lang="en-US"/>
          </a:p>
        </p:txBody>
      </p:sp>
      <p:sp>
        <p:nvSpPr>
          <p:cNvPr id="5" name="Footer Placeholder 4">
            <a:extLst>
              <a:ext uri="{FF2B5EF4-FFF2-40B4-BE49-F238E27FC236}">
                <a16:creationId xmlns:a16="http://schemas.microsoft.com/office/drawing/2014/main" id="{AF486D1C-C078-A841-A589-65FF42AF2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09ADA5-B6B5-F740-AD23-F0E24CDC614D}"/>
              </a:ext>
            </a:extLst>
          </p:cNvPr>
          <p:cNvSpPr>
            <a:spLocks noGrp="1"/>
          </p:cNvSpPr>
          <p:nvPr>
            <p:ph type="sldNum" sz="quarter" idx="12"/>
          </p:nvPr>
        </p:nvSpPr>
        <p:spPr/>
        <p:txBody>
          <a:bodyPr/>
          <a:lstStyle/>
          <a:p>
            <a:fld id="{E2226956-D240-BA42-9019-93AEBFDF7634}" type="slidenum">
              <a:rPr lang="en-US" smtClean="0"/>
              <a:t>‹#›</a:t>
            </a:fld>
            <a:endParaRPr lang="en-US"/>
          </a:p>
        </p:txBody>
      </p:sp>
    </p:spTree>
    <p:extLst>
      <p:ext uri="{BB962C8B-B14F-4D97-AF65-F5344CB8AC3E}">
        <p14:creationId xmlns:p14="http://schemas.microsoft.com/office/powerpoint/2010/main" val="19352727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8FE22-D2D1-E948-964B-C21E43EB1A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4EBEE2-9826-1043-86CB-EBF14D707E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98E60C-D050-634D-911D-066BC70336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0F9264-0887-9F4B-92EE-7A3E2F6F9740}"/>
              </a:ext>
            </a:extLst>
          </p:cNvPr>
          <p:cNvSpPr>
            <a:spLocks noGrp="1"/>
          </p:cNvSpPr>
          <p:nvPr>
            <p:ph type="dt" sz="half" idx="10"/>
          </p:nvPr>
        </p:nvSpPr>
        <p:spPr/>
        <p:txBody>
          <a:bodyPr/>
          <a:lstStyle/>
          <a:p>
            <a:fld id="{99EFF781-B3A9-544B-B9EF-88D300C015B2}" type="datetimeFigureOut">
              <a:rPr lang="en-US" smtClean="0"/>
              <a:t>4/19/2021</a:t>
            </a:fld>
            <a:endParaRPr lang="en-US"/>
          </a:p>
        </p:txBody>
      </p:sp>
      <p:sp>
        <p:nvSpPr>
          <p:cNvPr id="6" name="Footer Placeholder 5">
            <a:extLst>
              <a:ext uri="{FF2B5EF4-FFF2-40B4-BE49-F238E27FC236}">
                <a16:creationId xmlns:a16="http://schemas.microsoft.com/office/drawing/2014/main" id="{A40B54ED-87AB-B64D-880D-71A4FBDCA4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4450E3-87B7-3B4E-BE0F-BC36BC52F07D}"/>
              </a:ext>
            </a:extLst>
          </p:cNvPr>
          <p:cNvSpPr>
            <a:spLocks noGrp="1"/>
          </p:cNvSpPr>
          <p:nvPr>
            <p:ph type="sldNum" sz="quarter" idx="12"/>
          </p:nvPr>
        </p:nvSpPr>
        <p:spPr/>
        <p:txBody>
          <a:bodyPr/>
          <a:lstStyle/>
          <a:p>
            <a:fld id="{E2226956-D240-BA42-9019-93AEBFDF7634}" type="slidenum">
              <a:rPr lang="en-US" smtClean="0"/>
              <a:t>‹#›</a:t>
            </a:fld>
            <a:endParaRPr lang="en-US"/>
          </a:p>
        </p:txBody>
      </p:sp>
    </p:spTree>
    <p:extLst>
      <p:ext uri="{BB962C8B-B14F-4D97-AF65-F5344CB8AC3E}">
        <p14:creationId xmlns:p14="http://schemas.microsoft.com/office/powerpoint/2010/main" val="18419436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6B1AC-5421-A449-AEC1-8FEF61FD44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F828ED-0E99-D04B-8A39-71649AE022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E1778D-B3D3-714E-8E02-B23ECADB3B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AEFE70-7C8C-B048-B8CC-0AB9E29B82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D1D5BA-A349-6740-B9EC-15D7220DE7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4FD35B-A2CB-4241-AA11-89682C6E14A2}"/>
              </a:ext>
            </a:extLst>
          </p:cNvPr>
          <p:cNvSpPr>
            <a:spLocks noGrp="1"/>
          </p:cNvSpPr>
          <p:nvPr>
            <p:ph type="dt" sz="half" idx="10"/>
          </p:nvPr>
        </p:nvSpPr>
        <p:spPr/>
        <p:txBody>
          <a:bodyPr/>
          <a:lstStyle/>
          <a:p>
            <a:fld id="{99EFF781-B3A9-544B-B9EF-88D300C015B2}" type="datetimeFigureOut">
              <a:rPr lang="en-US" smtClean="0"/>
              <a:t>4/19/2021</a:t>
            </a:fld>
            <a:endParaRPr lang="en-US"/>
          </a:p>
        </p:txBody>
      </p:sp>
      <p:sp>
        <p:nvSpPr>
          <p:cNvPr id="8" name="Footer Placeholder 7">
            <a:extLst>
              <a:ext uri="{FF2B5EF4-FFF2-40B4-BE49-F238E27FC236}">
                <a16:creationId xmlns:a16="http://schemas.microsoft.com/office/drawing/2014/main" id="{D4548EB9-6BBE-604F-BB3E-6E1D76459C9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A27C116-C9B6-2A41-9632-CC2AAD4D9A9D}"/>
              </a:ext>
            </a:extLst>
          </p:cNvPr>
          <p:cNvSpPr>
            <a:spLocks noGrp="1"/>
          </p:cNvSpPr>
          <p:nvPr>
            <p:ph type="sldNum" sz="quarter" idx="12"/>
          </p:nvPr>
        </p:nvSpPr>
        <p:spPr/>
        <p:txBody>
          <a:bodyPr/>
          <a:lstStyle/>
          <a:p>
            <a:fld id="{E2226956-D240-BA42-9019-93AEBFDF7634}" type="slidenum">
              <a:rPr lang="en-US" smtClean="0"/>
              <a:t>‹#›</a:t>
            </a:fld>
            <a:endParaRPr lang="en-US"/>
          </a:p>
        </p:txBody>
      </p:sp>
    </p:spTree>
    <p:extLst>
      <p:ext uri="{BB962C8B-B14F-4D97-AF65-F5344CB8AC3E}">
        <p14:creationId xmlns:p14="http://schemas.microsoft.com/office/powerpoint/2010/main" val="8898425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2FCD8-6160-0C43-97E5-048C5C75BB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86F521-2BC9-4B43-B454-9F97CA3D02DB}"/>
              </a:ext>
            </a:extLst>
          </p:cNvPr>
          <p:cNvSpPr>
            <a:spLocks noGrp="1"/>
          </p:cNvSpPr>
          <p:nvPr>
            <p:ph type="dt" sz="half" idx="10"/>
          </p:nvPr>
        </p:nvSpPr>
        <p:spPr/>
        <p:txBody>
          <a:bodyPr/>
          <a:lstStyle/>
          <a:p>
            <a:fld id="{99EFF781-B3A9-544B-B9EF-88D300C015B2}" type="datetimeFigureOut">
              <a:rPr lang="en-US" smtClean="0"/>
              <a:t>4/19/2021</a:t>
            </a:fld>
            <a:endParaRPr lang="en-US"/>
          </a:p>
        </p:txBody>
      </p:sp>
      <p:sp>
        <p:nvSpPr>
          <p:cNvPr id="4" name="Footer Placeholder 3">
            <a:extLst>
              <a:ext uri="{FF2B5EF4-FFF2-40B4-BE49-F238E27FC236}">
                <a16:creationId xmlns:a16="http://schemas.microsoft.com/office/drawing/2014/main" id="{6210FD88-6DEE-2743-9380-01DC015379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0B9255-EBE2-E740-AE94-9FB333383D0A}"/>
              </a:ext>
            </a:extLst>
          </p:cNvPr>
          <p:cNvSpPr>
            <a:spLocks noGrp="1"/>
          </p:cNvSpPr>
          <p:nvPr>
            <p:ph type="sldNum" sz="quarter" idx="12"/>
          </p:nvPr>
        </p:nvSpPr>
        <p:spPr/>
        <p:txBody>
          <a:bodyPr/>
          <a:lstStyle/>
          <a:p>
            <a:fld id="{E2226956-D240-BA42-9019-93AEBFDF7634}" type="slidenum">
              <a:rPr lang="en-US" smtClean="0"/>
              <a:t>‹#›</a:t>
            </a:fld>
            <a:endParaRPr lang="en-US"/>
          </a:p>
        </p:txBody>
      </p:sp>
    </p:spTree>
    <p:extLst>
      <p:ext uri="{BB962C8B-B14F-4D97-AF65-F5344CB8AC3E}">
        <p14:creationId xmlns:p14="http://schemas.microsoft.com/office/powerpoint/2010/main" val="2544835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F85850-09A6-1746-BC89-05BE20074D1B}"/>
              </a:ext>
            </a:extLst>
          </p:cNvPr>
          <p:cNvSpPr>
            <a:spLocks noGrp="1"/>
          </p:cNvSpPr>
          <p:nvPr>
            <p:ph type="dt" sz="half" idx="10"/>
          </p:nvPr>
        </p:nvSpPr>
        <p:spPr/>
        <p:txBody>
          <a:bodyPr/>
          <a:lstStyle/>
          <a:p>
            <a:fld id="{99EFF781-B3A9-544B-B9EF-88D300C015B2}" type="datetimeFigureOut">
              <a:rPr lang="en-US" smtClean="0"/>
              <a:t>4/19/2021</a:t>
            </a:fld>
            <a:endParaRPr lang="en-US"/>
          </a:p>
        </p:txBody>
      </p:sp>
      <p:sp>
        <p:nvSpPr>
          <p:cNvPr id="3" name="Footer Placeholder 2">
            <a:extLst>
              <a:ext uri="{FF2B5EF4-FFF2-40B4-BE49-F238E27FC236}">
                <a16:creationId xmlns:a16="http://schemas.microsoft.com/office/drawing/2014/main" id="{75810709-8936-BC4C-BE62-89226EC258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2AEE18-5294-A447-A26A-2004851F8A3C}"/>
              </a:ext>
            </a:extLst>
          </p:cNvPr>
          <p:cNvSpPr>
            <a:spLocks noGrp="1"/>
          </p:cNvSpPr>
          <p:nvPr>
            <p:ph type="sldNum" sz="quarter" idx="12"/>
          </p:nvPr>
        </p:nvSpPr>
        <p:spPr/>
        <p:txBody>
          <a:bodyPr/>
          <a:lstStyle/>
          <a:p>
            <a:fld id="{E2226956-D240-BA42-9019-93AEBFDF7634}" type="slidenum">
              <a:rPr lang="en-US" smtClean="0"/>
              <a:t>‹#›</a:t>
            </a:fld>
            <a:endParaRPr lang="en-US"/>
          </a:p>
        </p:txBody>
      </p:sp>
    </p:spTree>
    <p:extLst>
      <p:ext uri="{BB962C8B-B14F-4D97-AF65-F5344CB8AC3E}">
        <p14:creationId xmlns:p14="http://schemas.microsoft.com/office/powerpoint/2010/main" val="2984293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599090" y="36083"/>
            <a:ext cx="10556590" cy="1450757"/>
          </a:xfrm>
        </p:spPr>
        <p:txBody>
          <a:bodyPr/>
          <a:lstStyle/>
          <a:p>
            <a:r>
              <a:rPr lang="en-US" dirty="0"/>
              <a:t>Click to edit Master title style</a:t>
            </a:r>
          </a:p>
        </p:txBody>
      </p:sp>
      <p:sp>
        <p:nvSpPr>
          <p:cNvPr id="3" name="Content Placeholder 2"/>
          <p:cNvSpPr>
            <a:spLocks noGrp="1"/>
          </p:cNvSpPr>
          <p:nvPr>
            <p:ph sz="half" idx="1" hasCustomPrompt="1"/>
          </p:nvPr>
        </p:nvSpPr>
        <p:spPr>
          <a:xfrm>
            <a:off x="599090" y="1845735"/>
            <a:ext cx="5183700" cy="4023360"/>
          </a:xfrm>
        </p:spPr>
        <p:txBody>
          <a:bodyPr/>
          <a:lstStyle>
            <a:lvl1pPr>
              <a:buClr>
                <a:schemeClr val="accent2">
                  <a:lumMod val="50000"/>
                </a:schemeClr>
              </a:buClr>
              <a:defRPr/>
            </a:lvl1pPr>
            <a:lvl2pPr>
              <a:buClr>
                <a:schemeClr val="accent2">
                  <a:lumMod val="50000"/>
                </a:schemeClr>
              </a:buCl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5885793" y="1845735"/>
            <a:ext cx="5269887" cy="4023360"/>
          </a:xfrm>
        </p:spPr>
        <p:txBody>
          <a:bodyPr/>
          <a:lstStyle>
            <a:lvl1pPr>
              <a:buClr>
                <a:schemeClr val="accent2">
                  <a:lumMod val="50000"/>
                </a:schemeClr>
              </a:buClr>
              <a:defRPr/>
            </a:lvl1pPr>
            <a:lvl2pPr>
              <a:buClr>
                <a:schemeClr val="accent2">
                  <a:lumMod val="50000"/>
                </a:schemeClr>
              </a:buCl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32F06C-2796-4892-ACA4-DC4D45230656}" type="datetime1">
              <a:rPr lang="en-US" smtClean="0"/>
              <a:t>4/19/2021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65499" y="6444629"/>
            <a:ext cx="867182"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13871641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75215-9DEB-2A4B-9341-4A7160F158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AA10E7-3D62-F64B-A0CA-D645D2241C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36272A-1419-7F4E-B42E-569D7CC800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433CF8-029B-D446-B1D7-3680BB22E0E7}"/>
              </a:ext>
            </a:extLst>
          </p:cNvPr>
          <p:cNvSpPr>
            <a:spLocks noGrp="1"/>
          </p:cNvSpPr>
          <p:nvPr>
            <p:ph type="dt" sz="half" idx="10"/>
          </p:nvPr>
        </p:nvSpPr>
        <p:spPr/>
        <p:txBody>
          <a:bodyPr/>
          <a:lstStyle/>
          <a:p>
            <a:fld id="{99EFF781-B3A9-544B-B9EF-88D300C015B2}" type="datetimeFigureOut">
              <a:rPr lang="en-US" smtClean="0"/>
              <a:t>4/19/2021</a:t>
            </a:fld>
            <a:endParaRPr lang="en-US"/>
          </a:p>
        </p:txBody>
      </p:sp>
      <p:sp>
        <p:nvSpPr>
          <p:cNvPr id="6" name="Footer Placeholder 5">
            <a:extLst>
              <a:ext uri="{FF2B5EF4-FFF2-40B4-BE49-F238E27FC236}">
                <a16:creationId xmlns:a16="http://schemas.microsoft.com/office/drawing/2014/main" id="{6C22FFB4-6DA4-6642-A69E-585F4D64AF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40EC83-D49F-8241-88EB-1B5CB0CDD77A}"/>
              </a:ext>
            </a:extLst>
          </p:cNvPr>
          <p:cNvSpPr>
            <a:spLocks noGrp="1"/>
          </p:cNvSpPr>
          <p:nvPr>
            <p:ph type="sldNum" sz="quarter" idx="12"/>
          </p:nvPr>
        </p:nvSpPr>
        <p:spPr/>
        <p:txBody>
          <a:bodyPr/>
          <a:lstStyle/>
          <a:p>
            <a:fld id="{E2226956-D240-BA42-9019-93AEBFDF7634}" type="slidenum">
              <a:rPr lang="en-US" smtClean="0"/>
              <a:t>‹#›</a:t>
            </a:fld>
            <a:endParaRPr lang="en-US"/>
          </a:p>
        </p:txBody>
      </p:sp>
    </p:spTree>
    <p:extLst>
      <p:ext uri="{BB962C8B-B14F-4D97-AF65-F5344CB8AC3E}">
        <p14:creationId xmlns:p14="http://schemas.microsoft.com/office/powerpoint/2010/main" val="2225892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2DBF4-9639-C047-B44C-8D42CF26E0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6F08A8-1F93-E945-B61B-D8098CF13A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A050B6-C2A8-194B-A020-C7153BA7D1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22CB75-68E7-2041-8A3F-EFBB9FCAE56D}"/>
              </a:ext>
            </a:extLst>
          </p:cNvPr>
          <p:cNvSpPr>
            <a:spLocks noGrp="1"/>
          </p:cNvSpPr>
          <p:nvPr>
            <p:ph type="dt" sz="half" idx="10"/>
          </p:nvPr>
        </p:nvSpPr>
        <p:spPr/>
        <p:txBody>
          <a:bodyPr/>
          <a:lstStyle/>
          <a:p>
            <a:fld id="{99EFF781-B3A9-544B-B9EF-88D300C015B2}" type="datetimeFigureOut">
              <a:rPr lang="en-US" smtClean="0"/>
              <a:t>4/19/2021</a:t>
            </a:fld>
            <a:endParaRPr lang="en-US"/>
          </a:p>
        </p:txBody>
      </p:sp>
      <p:sp>
        <p:nvSpPr>
          <p:cNvPr id="6" name="Footer Placeholder 5">
            <a:extLst>
              <a:ext uri="{FF2B5EF4-FFF2-40B4-BE49-F238E27FC236}">
                <a16:creationId xmlns:a16="http://schemas.microsoft.com/office/drawing/2014/main" id="{FAF9A365-2B97-7E41-AA8E-1CBFE8297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ABF3EA-F69B-AD4E-BFCC-738D6649917A}"/>
              </a:ext>
            </a:extLst>
          </p:cNvPr>
          <p:cNvSpPr>
            <a:spLocks noGrp="1"/>
          </p:cNvSpPr>
          <p:nvPr>
            <p:ph type="sldNum" sz="quarter" idx="12"/>
          </p:nvPr>
        </p:nvSpPr>
        <p:spPr/>
        <p:txBody>
          <a:bodyPr/>
          <a:lstStyle/>
          <a:p>
            <a:fld id="{E2226956-D240-BA42-9019-93AEBFDF7634}" type="slidenum">
              <a:rPr lang="en-US" smtClean="0"/>
              <a:t>‹#›</a:t>
            </a:fld>
            <a:endParaRPr lang="en-US"/>
          </a:p>
        </p:txBody>
      </p:sp>
    </p:spTree>
    <p:extLst>
      <p:ext uri="{BB962C8B-B14F-4D97-AF65-F5344CB8AC3E}">
        <p14:creationId xmlns:p14="http://schemas.microsoft.com/office/powerpoint/2010/main" val="36150185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1C539-4EB6-034D-9EEF-80F9D69B08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855DAA-FACD-B345-AEF8-999E1AC400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5851D1-8AE7-7F4E-974E-0CC21729455C}"/>
              </a:ext>
            </a:extLst>
          </p:cNvPr>
          <p:cNvSpPr>
            <a:spLocks noGrp="1"/>
          </p:cNvSpPr>
          <p:nvPr>
            <p:ph type="dt" sz="half" idx="10"/>
          </p:nvPr>
        </p:nvSpPr>
        <p:spPr/>
        <p:txBody>
          <a:bodyPr/>
          <a:lstStyle/>
          <a:p>
            <a:fld id="{99EFF781-B3A9-544B-B9EF-88D300C015B2}" type="datetimeFigureOut">
              <a:rPr lang="en-US" smtClean="0"/>
              <a:t>4/19/2021</a:t>
            </a:fld>
            <a:endParaRPr lang="en-US"/>
          </a:p>
        </p:txBody>
      </p:sp>
      <p:sp>
        <p:nvSpPr>
          <p:cNvPr id="5" name="Footer Placeholder 4">
            <a:extLst>
              <a:ext uri="{FF2B5EF4-FFF2-40B4-BE49-F238E27FC236}">
                <a16:creationId xmlns:a16="http://schemas.microsoft.com/office/drawing/2014/main" id="{EFD31DB1-AEE6-7743-A30A-20D4D1B395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15CBA6-32E9-2648-BBA1-C365183CECCD}"/>
              </a:ext>
            </a:extLst>
          </p:cNvPr>
          <p:cNvSpPr>
            <a:spLocks noGrp="1"/>
          </p:cNvSpPr>
          <p:nvPr>
            <p:ph type="sldNum" sz="quarter" idx="12"/>
          </p:nvPr>
        </p:nvSpPr>
        <p:spPr/>
        <p:txBody>
          <a:bodyPr/>
          <a:lstStyle/>
          <a:p>
            <a:fld id="{E2226956-D240-BA42-9019-93AEBFDF7634}" type="slidenum">
              <a:rPr lang="en-US" smtClean="0"/>
              <a:t>‹#›</a:t>
            </a:fld>
            <a:endParaRPr lang="en-US"/>
          </a:p>
        </p:txBody>
      </p:sp>
    </p:spTree>
    <p:extLst>
      <p:ext uri="{BB962C8B-B14F-4D97-AF65-F5344CB8AC3E}">
        <p14:creationId xmlns:p14="http://schemas.microsoft.com/office/powerpoint/2010/main" val="13963332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78D0F5-B063-4242-8BDC-61692D3BB48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FA11EA-0984-E749-9C75-74BFFDF904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0A9BC8-1061-384B-AB2F-86541D73D82E}"/>
              </a:ext>
            </a:extLst>
          </p:cNvPr>
          <p:cNvSpPr>
            <a:spLocks noGrp="1"/>
          </p:cNvSpPr>
          <p:nvPr>
            <p:ph type="dt" sz="half" idx="10"/>
          </p:nvPr>
        </p:nvSpPr>
        <p:spPr/>
        <p:txBody>
          <a:bodyPr/>
          <a:lstStyle/>
          <a:p>
            <a:fld id="{99EFF781-B3A9-544B-B9EF-88D300C015B2}" type="datetimeFigureOut">
              <a:rPr lang="en-US" smtClean="0"/>
              <a:t>4/19/2021</a:t>
            </a:fld>
            <a:endParaRPr lang="en-US"/>
          </a:p>
        </p:txBody>
      </p:sp>
      <p:sp>
        <p:nvSpPr>
          <p:cNvPr id="5" name="Footer Placeholder 4">
            <a:extLst>
              <a:ext uri="{FF2B5EF4-FFF2-40B4-BE49-F238E27FC236}">
                <a16:creationId xmlns:a16="http://schemas.microsoft.com/office/drawing/2014/main" id="{845E6C5A-70C9-5740-A1CE-C874A1D5F2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6D996F-2829-B746-8FB5-8CCFCC881CB5}"/>
              </a:ext>
            </a:extLst>
          </p:cNvPr>
          <p:cNvSpPr>
            <a:spLocks noGrp="1"/>
          </p:cNvSpPr>
          <p:nvPr>
            <p:ph type="sldNum" sz="quarter" idx="12"/>
          </p:nvPr>
        </p:nvSpPr>
        <p:spPr/>
        <p:txBody>
          <a:bodyPr/>
          <a:lstStyle/>
          <a:p>
            <a:fld id="{E2226956-D240-BA42-9019-93AEBFDF7634}" type="slidenum">
              <a:rPr lang="en-US" smtClean="0"/>
              <a:t>‹#›</a:t>
            </a:fld>
            <a:endParaRPr lang="en-US"/>
          </a:p>
        </p:txBody>
      </p:sp>
    </p:spTree>
    <p:extLst>
      <p:ext uri="{BB962C8B-B14F-4D97-AF65-F5344CB8AC3E}">
        <p14:creationId xmlns:p14="http://schemas.microsoft.com/office/powerpoint/2010/main" val="21742870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9A94D-8B3E-42CB-9019-2714FE279C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48730B-42D5-41E0-B435-C5773EC46C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7D11A6-B543-4C35-89B9-92B4490357CD}"/>
              </a:ext>
            </a:extLst>
          </p:cNvPr>
          <p:cNvSpPr>
            <a:spLocks noGrp="1"/>
          </p:cNvSpPr>
          <p:nvPr>
            <p:ph type="dt" sz="half" idx="10"/>
          </p:nvPr>
        </p:nvSpPr>
        <p:spPr>
          <a:xfrm>
            <a:off x="838200" y="6356350"/>
            <a:ext cx="2743200" cy="365125"/>
          </a:xfrm>
          <a:prstGeom prst="rect">
            <a:avLst/>
          </a:prstGeom>
        </p:spPr>
        <p:txBody>
          <a:bodyPr/>
          <a:lstStyle/>
          <a:p>
            <a:fld id="{719DBBE5-6057-4DCB-966B-53942DF1703E}" type="datetimeFigureOut">
              <a:rPr lang="en-US" smtClean="0"/>
              <a:t>4/19/2021</a:t>
            </a:fld>
            <a:endParaRPr lang="en-US"/>
          </a:p>
        </p:txBody>
      </p:sp>
      <p:sp>
        <p:nvSpPr>
          <p:cNvPr id="5" name="Footer Placeholder 4">
            <a:extLst>
              <a:ext uri="{FF2B5EF4-FFF2-40B4-BE49-F238E27FC236}">
                <a16:creationId xmlns:a16="http://schemas.microsoft.com/office/drawing/2014/main" id="{559D7A09-35DC-4A33-87B9-FBCA6B5D3F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16B7F6-17EC-4137-B11F-BB32DDAD3AF2}"/>
              </a:ext>
            </a:extLst>
          </p:cNvPr>
          <p:cNvSpPr>
            <a:spLocks noGrp="1"/>
          </p:cNvSpPr>
          <p:nvPr>
            <p:ph type="sldNum" sz="quarter" idx="12"/>
          </p:nvPr>
        </p:nvSpPr>
        <p:spPr>
          <a:xfrm>
            <a:off x="8610600" y="6356350"/>
            <a:ext cx="2743200" cy="365125"/>
          </a:xfrm>
          <a:prstGeom prst="rect">
            <a:avLst/>
          </a:prstGeom>
        </p:spPr>
        <p:txBody>
          <a:bodyPr/>
          <a:lstStyle/>
          <a:p>
            <a:fld id="{FAAD7667-1A12-433F-AB36-F69907233104}" type="slidenum">
              <a:rPr lang="en-US" smtClean="0"/>
              <a:t>‹#›</a:t>
            </a:fld>
            <a:endParaRPr lang="en-US"/>
          </a:p>
        </p:txBody>
      </p:sp>
    </p:spTree>
    <p:extLst>
      <p:ext uri="{BB962C8B-B14F-4D97-AF65-F5344CB8AC3E}">
        <p14:creationId xmlns:p14="http://schemas.microsoft.com/office/powerpoint/2010/main" val="20952441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95037-4CE3-4766-9EA2-07CF7809A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85FCA6-A7D2-458E-896E-FFDDFAB316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FE5181-D4DA-4AD3-8439-73020533FBD4}"/>
              </a:ext>
            </a:extLst>
          </p:cNvPr>
          <p:cNvSpPr>
            <a:spLocks noGrp="1"/>
          </p:cNvSpPr>
          <p:nvPr>
            <p:ph type="dt" sz="half" idx="10"/>
          </p:nvPr>
        </p:nvSpPr>
        <p:spPr>
          <a:xfrm>
            <a:off x="838200" y="6356350"/>
            <a:ext cx="2743200" cy="365125"/>
          </a:xfrm>
          <a:prstGeom prst="rect">
            <a:avLst/>
          </a:prstGeom>
        </p:spPr>
        <p:txBody>
          <a:bodyPr/>
          <a:lstStyle/>
          <a:p>
            <a:fld id="{719DBBE5-6057-4DCB-966B-53942DF1703E}" type="datetimeFigureOut">
              <a:rPr lang="en-US" smtClean="0"/>
              <a:t>4/19/2021</a:t>
            </a:fld>
            <a:endParaRPr lang="en-US"/>
          </a:p>
        </p:txBody>
      </p:sp>
      <p:sp>
        <p:nvSpPr>
          <p:cNvPr id="5" name="Footer Placeholder 4">
            <a:extLst>
              <a:ext uri="{FF2B5EF4-FFF2-40B4-BE49-F238E27FC236}">
                <a16:creationId xmlns:a16="http://schemas.microsoft.com/office/drawing/2014/main" id="{9ED502D8-6D0C-4CD4-928F-C42FCE33C4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504249-B119-44B9-9AE1-9C1C668E07E0}"/>
              </a:ext>
            </a:extLst>
          </p:cNvPr>
          <p:cNvSpPr>
            <a:spLocks noGrp="1"/>
          </p:cNvSpPr>
          <p:nvPr>
            <p:ph type="sldNum" sz="quarter" idx="12"/>
          </p:nvPr>
        </p:nvSpPr>
        <p:spPr>
          <a:xfrm>
            <a:off x="8610600" y="6356350"/>
            <a:ext cx="2743200" cy="365125"/>
          </a:xfrm>
          <a:prstGeom prst="rect">
            <a:avLst/>
          </a:prstGeom>
        </p:spPr>
        <p:txBody>
          <a:bodyPr/>
          <a:lstStyle/>
          <a:p>
            <a:fld id="{FAAD7667-1A12-433F-AB36-F69907233104}" type="slidenum">
              <a:rPr lang="en-US" smtClean="0"/>
              <a:t>‹#›</a:t>
            </a:fld>
            <a:endParaRPr lang="en-US"/>
          </a:p>
        </p:txBody>
      </p:sp>
    </p:spTree>
    <p:extLst>
      <p:ext uri="{BB962C8B-B14F-4D97-AF65-F5344CB8AC3E}">
        <p14:creationId xmlns:p14="http://schemas.microsoft.com/office/powerpoint/2010/main" val="22564919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90019-355E-4678-A959-24B925EF85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5EF694-814E-45F7-833D-3FF0476242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13F3C78-8CFF-4663-8802-4F885D05E6AF}"/>
              </a:ext>
            </a:extLst>
          </p:cNvPr>
          <p:cNvSpPr>
            <a:spLocks noGrp="1"/>
          </p:cNvSpPr>
          <p:nvPr>
            <p:ph type="dt" sz="half" idx="10"/>
          </p:nvPr>
        </p:nvSpPr>
        <p:spPr>
          <a:xfrm>
            <a:off x="838200" y="6356350"/>
            <a:ext cx="2743200" cy="365125"/>
          </a:xfrm>
          <a:prstGeom prst="rect">
            <a:avLst/>
          </a:prstGeom>
        </p:spPr>
        <p:txBody>
          <a:bodyPr/>
          <a:lstStyle/>
          <a:p>
            <a:fld id="{719DBBE5-6057-4DCB-966B-53942DF1703E}" type="datetimeFigureOut">
              <a:rPr lang="en-US" smtClean="0"/>
              <a:t>4/19/2021</a:t>
            </a:fld>
            <a:endParaRPr lang="en-US"/>
          </a:p>
        </p:txBody>
      </p:sp>
      <p:sp>
        <p:nvSpPr>
          <p:cNvPr id="5" name="Footer Placeholder 4">
            <a:extLst>
              <a:ext uri="{FF2B5EF4-FFF2-40B4-BE49-F238E27FC236}">
                <a16:creationId xmlns:a16="http://schemas.microsoft.com/office/drawing/2014/main" id="{8434DDE0-8A3C-44B2-B6E9-BDF53219B5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59A5306-9A83-4134-9D30-4BF5F8FB8872}"/>
              </a:ext>
            </a:extLst>
          </p:cNvPr>
          <p:cNvSpPr>
            <a:spLocks noGrp="1"/>
          </p:cNvSpPr>
          <p:nvPr>
            <p:ph type="sldNum" sz="quarter" idx="12"/>
          </p:nvPr>
        </p:nvSpPr>
        <p:spPr>
          <a:xfrm>
            <a:off x="8610600" y="6356350"/>
            <a:ext cx="2743200" cy="365125"/>
          </a:xfrm>
          <a:prstGeom prst="rect">
            <a:avLst/>
          </a:prstGeom>
        </p:spPr>
        <p:txBody>
          <a:bodyPr/>
          <a:lstStyle/>
          <a:p>
            <a:fld id="{FAAD7667-1A12-433F-AB36-F69907233104}" type="slidenum">
              <a:rPr lang="en-US" smtClean="0"/>
              <a:t>‹#›</a:t>
            </a:fld>
            <a:endParaRPr lang="en-US"/>
          </a:p>
        </p:txBody>
      </p:sp>
    </p:spTree>
    <p:extLst>
      <p:ext uri="{BB962C8B-B14F-4D97-AF65-F5344CB8AC3E}">
        <p14:creationId xmlns:p14="http://schemas.microsoft.com/office/powerpoint/2010/main" val="6171943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EDE6C-5CD0-46F6-9276-355801B833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F68ED-69A3-40A5-B3A4-F885F06D83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1BC863-9070-44BE-9511-1842BA9A63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14D65C-DB97-4727-A63B-5BA3ECDC5D88}"/>
              </a:ext>
            </a:extLst>
          </p:cNvPr>
          <p:cNvSpPr>
            <a:spLocks noGrp="1"/>
          </p:cNvSpPr>
          <p:nvPr>
            <p:ph type="dt" sz="half" idx="10"/>
          </p:nvPr>
        </p:nvSpPr>
        <p:spPr>
          <a:xfrm>
            <a:off x="838200" y="6356350"/>
            <a:ext cx="2743200" cy="365125"/>
          </a:xfrm>
          <a:prstGeom prst="rect">
            <a:avLst/>
          </a:prstGeom>
        </p:spPr>
        <p:txBody>
          <a:bodyPr/>
          <a:lstStyle/>
          <a:p>
            <a:fld id="{719DBBE5-6057-4DCB-966B-53942DF1703E}" type="datetimeFigureOut">
              <a:rPr lang="en-US" smtClean="0"/>
              <a:t>4/19/2021</a:t>
            </a:fld>
            <a:endParaRPr lang="en-US"/>
          </a:p>
        </p:txBody>
      </p:sp>
      <p:sp>
        <p:nvSpPr>
          <p:cNvPr id="6" name="Footer Placeholder 5">
            <a:extLst>
              <a:ext uri="{FF2B5EF4-FFF2-40B4-BE49-F238E27FC236}">
                <a16:creationId xmlns:a16="http://schemas.microsoft.com/office/drawing/2014/main" id="{0B29D669-F09F-4FF3-9963-AE687C24D9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D7E28B2-E18E-49C9-8765-47BB8B761009}"/>
              </a:ext>
            </a:extLst>
          </p:cNvPr>
          <p:cNvSpPr>
            <a:spLocks noGrp="1"/>
          </p:cNvSpPr>
          <p:nvPr>
            <p:ph type="sldNum" sz="quarter" idx="12"/>
          </p:nvPr>
        </p:nvSpPr>
        <p:spPr>
          <a:xfrm>
            <a:off x="8610600" y="6356350"/>
            <a:ext cx="2743200" cy="365125"/>
          </a:xfrm>
          <a:prstGeom prst="rect">
            <a:avLst/>
          </a:prstGeom>
        </p:spPr>
        <p:txBody>
          <a:bodyPr/>
          <a:lstStyle/>
          <a:p>
            <a:fld id="{FAAD7667-1A12-433F-AB36-F69907233104}" type="slidenum">
              <a:rPr lang="en-US" smtClean="0"/>
              <a:t>‹#›</a:t>
            </a:fld>
            <a:endParaRPr lang="en-US"/>
          </a:p>
        </p:txBody>
      </p:sp>
    </p:spTree>
    <p:extLst>
      <p:ext uri="{BB962C8B-B14F-4D97-AF65-F5344CB8AC3E}">
        <p14:creationId xmlns:p14="http://schemas.microsoft.com/office/powerpoint/2010/main" val="37042008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8662B-51ED-4E4F-918B-0C2BDF2019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6385E7-119A-42DE-89C5-788D84B0D9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0E3F93-F488-4557-A0DE-B126D2F5B8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3D033E-6432-488D-AB24-0A30F9CE92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E8785F-0644-4C65-A244-9C2179D2A8D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5E1DBD-90AC-4D76-AEBC-DC0F0CB4D665}"/>
              </a:ext>
            </a:extLst>
          </p:cNvPr>
          <p:cNvSpPr>
            <a:spLocks noGrp="1"/>
          </p:cNvSpPr>
          <p:nvPr>
            <p:ph type="dt" sz="half" idx="10"/>
          </p:nvPr>
        </p:nvSpPr>
        <p:spPr>
          <a:xfrm>
            <a:off x="838200" y="6356350"/>
            <a:ext cx="2743200" cy="365125"/>
          </a:xfrm>
          <a:prstGeom prst="rect">
            <a:avLst/>
          </a:prstGeom>
        </p:spPr>
        <p:txBody>
          <a:bodyPr/>
          <a:lstStyle/>
          <a:p>
            <a:fld id="{719DBBE5-6057-4DCB-966B-53942DF1703E}" type="datetimeFigureOut">
              <a:rPr lang="en-US" smtClean="0"/>
              <a:t>4/19/2021</a:t>
            </a:fld>
            <a:endParaRPr lang="en-US"/>
          </a:p>
        </p:txBody>
      </p:sp>
      <p:sp>
        <p:nvSpPr>
          <p:cNvPr id="8" name="Footer Placeholder 7">
            <a:extLst>
              <a:ext uri="{FF2B5EF4-FFF2-40B4-BE49-F238E27FC236}">
                <a16:creationId xmlns:a16="http://schemas.microsoft.com/office/drawing/2014/main" id="{23A8FA44-7047-4CB4-99FF-8BF33E6284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581B315-2820-47E4-A2D4-BD7D4374D7F4}"/>
              </a:ext>
            </a:extLst>
          </p:cNvPr>
          <p:cNvSpPr>
            <a:spLocks noGrp="1"/>
          </p:cNvSpPr>
          <p:nvPr>
            <p:ph type="sldNum" sz="quarter" idx="12"/>
          </p:nvPr>
        </p:nvSpPr>
        <p:spPr>
          <a:xfrm>
            <a:off x="8610600" y="6356350"/>
            <a:ext cx="2743200" cy="365125"/>
          </a:xfrm>
          <a:prstGeom prst="rect">
            <a:avLst/>
          </a:prstGeom>
        </p:spPr>
        <p:txBody>
          <a:bodyPr/>
          <a:lstStyle/>
          <a:p>
            <a:fld id="{FAAD7667-1A12-433F-AB36-F69907233104}" type="slidenum">
              <a:rPr lang="en-US" smtClean="0"/>
              <a:t>‹#›</a:t>
            </a:fld>
            <a:endParaRPr lang="en-US"/>
          </a:p>
        </p:txBody>
      </p:sp>
    </p:spTree>
    <p:extLst>
      <p:ext uri="{BB962C8B-B14F-4D97-AF65-F5344CB8AC3E}">
        <p14:creationId xmlns:p14="http://schemas.microsoft.com/office/powerpoint/2010/main" val="23985130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7E31A-6E3C-452F-ACA1-A35AA23510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9280EB-ABDD-4E38-97A1-A02A464A1E75}"/>
              </a:ext>
            </a:extLst>
          </p:cNvPr>
          <p:cNvSpPr>
            <a:spLocks noGrp="1"/>
          </p:cNvSpPr>
          <p:nvPr>
            <p:ph type="dt" sz="half" idx="10"/>
          </p:nvPr>
        </p:nvSpPr>
        <p:spPr>
          <a:xfrm>
            <a:off x="838200" y="6356350"/>
            <a:ext cx="2743200" cy="365125"/>
          </a:xfrm>
          <a:prstGeom prst="rect">
            <a:avLst/>
          </a:prstGeom>
        </p:spPr>
        <p:txBody>
          <a:bodyPr/>
          <a:lstStyle/>
          <a:p>
            <a:fld id="{719DBBE5-6057-4DCB-966B-53942DF1703E}" type="datetimeFigureOut">
              <a:rPr lang="en-US" smtClean="0"/>
              <a:t>4/19/2021</a:t>
            </a:fld>
            <a:endParaRPr lang="en-US"/>
          </a:p>
        </p:txBody>
      </p:sp>
      <p:sp>
        <p:nvSpPr>
          <p:cNvPr id="4" name="Footer Placeholder 3">
            <a:extLst>
              <a:ext uri="{FF2B5EF4-FFF2-40B4-BE49-F238E27FC236}">
                <a16:creationId xmlns:a16="http://schemas.microsoft.com/office/drawing/2014/main" id="{2E9568CA-0FF7-467B-AAAC-DA73F60F00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DE943E0-A286-489A-8064-42527998C587}"/>
              </a:ext>
            </a:extLst>
          </p:cNvPr>
          <p:cNvSpPr>
            <a:spLocks noGrp="1"/>
          </p:cNvSpPr>
          <p:nvPr>
            <p:ph type="sldNum" sz="quarter" idx="12"/>
          </p:nvPr>
        </p:nvSpPr>
        <p:spPr>
          <a:xfrm>
            <a:off x="8610600" y="6356350"/>
            <a:ext cx="2743200" cy="365125"/>
          </a:xfrm>
          <a:prstGeom prst="rect">
            <a:avLst/>
          </a:prstGeom>
        </p:spPr>
        <p:txBody>
          <a:bodyPr/>
          <a:lstStyle/>
          <a:p>
            <a:fld id="{FAAD7667-1A12-433F-AB36-F69907233104}" type="slidenum">
              <a:rPr lang="en-US" smtClean="0"/>
              <a:t>‹#›</a:t>
            </a:fld>
            <a:endParaRPr lang="en-US"/>
          </a:p>
        </p:txBody>
      </p:sp>
    </p:spTree>
    <p:extLst>
      <p:ext uri="{BB962C8B-B14F-4D97-AF65-F5344CB8AC3E}">
        <p14:creationId xmlns:p14="http://schemas.microsoft.com/office/powerpoint/2010/main" val="2082965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666356" y="38058"/>
            <a:ext cx="10489324" cy="1450757"/>
          </a:xfrm>
        </p:spPr>
        <p:txBody>
          <a:bodyPr/>
          <a:lstStyle/>
          <a:p>
            <a:r>
              <a:rPr lang="en-US" dirty="0"/>
              <a:t>Click to edit Master title style</a:t>
            </a:r>
          </a:p>
        </p:txBody>
      </p:sp>
      <p:sp>
        <p:nvSpPr>
          <p:cNvPr id="3" name="Text Placeholder 2"/>
          <p:cNvSpPr>
            <a:spLocks noGrp="1"/>
          </p:cNvSpPr>
          <p:nvPr>
            <p:ph type="body" idx="1"/>
          </p:nvPr>
        </p:nvSpPr>
        <p:spPr>
          <a:xfrm>
            <a:off x="666356"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666356" y="2582334"/>
            <a:ext cx="4937760" cy="3378200"/>
          </a:xfrm>
        </p:spPr>
        <p:txBody>
          <a:bodyPr/>
          <a:lstStyle>
            <a:lvl1pPr>
              <a:defRPr/>
            </a:lvl1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hasCustomPrompt="1"/>
          </p:nvPr>
        </p:nvSpPr>
        <p:spPr>
          <a:xfrm>
            <a:off x="6217920" y="2582334"/>
            <a:ext cx="4937760" cy="3378200"/>
          </a:xfrm>
        </p:spPr>
        <p:txBody>
          <a:bodyPr/>
          <a:lstStyle>
            <a:lvl1pPr>
              <a:defRPr/>
            </a:lvl1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097FA6CD-3412-4193-8887-234A9D5A9C50}" type="datetime1">
              <a:rPr lang="en-US" smtClean="0"/>
              <a:t>4/19/2021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10343" y="6459784"/>
            <a:ext cx="970303"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27128973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F89DBB-CB72-48DD-A812-39E9CAB7FB4B}"/>
              </a:ext>
            </a:extLst>
          </p:cNvPr>
          <p:cNvSpPr>
            <a:spLocks noGrp="1"/>
          </p:cNvSpPr>
          <p:nvPr>
            <p:ph type="dt" sz="half" idx="10"/>
          </p:nvPr>
        </p:nvSpPr>
        <p:spPr>
          <a:xfrm>
            <a:off x="838200" y="6356350"/>
            <a:ext cx="2743200" cy="365125"/>
          </a:xfrm>
          <a:prstGeom prst="rect">
            <a:avLst/>
          </a:prstGeom>
        </p:spPr>
        <p:txBody>
          <a:bodyPr/>
          <a:lstStyle/>
          <a:p>
            <a:fld id="{719DBBE5-6057-4DCB-966B-53942DF1703E}" type="datetimeFigureOut">
              <a:rPr lang="en-US" smtClean="0"/>
              <a:t>4/19/2021</a:t>
            </a:fld>
            <a:endParaRPr lang="en-US"/>
          </a:p>
        </p:txBody>
      </p:sp>
      <p:sp>
        <p:nvSpPr>
          <p:cNvPr id="3" name="Footer Placeholder 2">
            <a:extLst>
              <a:ext uri="{FF2B5EF4-FFF2-40B4-BE49-F238E27FC236}">
                <a16:creationId xmlns:a16="http://schemas.microsoft.com/office/drawing/2014/main" id="{7638FD7A-9124-4D9B-BA75-BE4EFF2146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5E47DDF-31AF-4094-BB85-1DB2D6231657}"/>
              </a:ext>
            </a:extLst>
          </p:cNvPr>
          <p:cNvSpPr>
            <a:spLocks noGrp="1"/>
          </p:cNvSpPr>
          <p:nvPr>
            <p:ph type="sldNum" sz="quarter" idx="12"/>
          </p:nvPr>
        </p:nvSpPr>
        <p:spPr>
          <a:xfrm>
            <a:off x="8610600" y="6356350"/>
            <a:ext cx="2743200" cy="365125"/>
          </a:xfrm>
          <a:prstGeom prst="rect">
            <a:avLst/>
          </a:prstGeom>
        </p:spPr>
        <p:txBody>
          <a:bodyPr/>
          <a:lstStyle/>
          <a:p>
            <a:fld id="{FAAD7667-1A12-433F-AB36-F69907233104}" type="slidenum">
              <a:rPr lang="en-US" smtClean="0"/>
              <a:t>‹#›</a:t>
            </a:fld>
            <a:endParaRPr lang="en-US"/>
          </a:p>
        </p:txBody>
      </p:sp>
    </p:spTree>
    <p:extLst>
      <p:ext uri="{BB962C8B-B14F-4D97-AF65-F5344CB8AC3E}">
        <p14:creationId xmlns:p14="http://schemas.microsoft.com/office/powerpoint/2010/main" val="18906129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ADDFA-C35E-42AF-8FD7-1776401ED5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5A40F6-338E-466D-8272-736E13E075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F56528-DE7D-4C12-A9A9-081DD3BCFB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D69EF7-4CC3-42A7-BD75-F8E9A194B24E}"/>
              </a:ext>
            </a:extLst>
          </p:cNvPr>
          <p:cNvSpPr>
            <a:spLocks noGrp="1"/>
          </p:cNvSpPr>
          <p:nvPr>
            <p:ph type="dt" sz="half" idx="10"/>
          </p:nvPr>
        </p:nvSpPr>
        <p:spPr>
          <a:xfrm>
            <a:off x="838200" y="6356350"/>
            <a:ext cx="2743200" cy="365125"/>
          </a:xfrm>
          <a:prstGeom prst="rect">
            <a:avLst/>
          </a:prstGeom>
        </p:spPr>
        <p:txBody>
          <a:bodyPr/>
          <a:lstStyle/>
          <a:p>
            <a:fld id="{719DBBE5-6057-4DCB-966B-53942DF1703E}" type="datetimeFigureOut">
              <a:rPr lang="en-US" smtClean="0"/>
              <a:t>4/19/2021</a:t>
            </a:fld>
            <a:endParaRPr lang="en-US"/>
          </a:p>
        </p:txBody>
      </p:sp>
      <p:sp>
        <p:nvSpPr>
          <p:cNvPr id="6" name="Footer Placeholder 5">
            <a:extLst>
              <a:ext uri="{FF2B5EF4-FFF2-40B4-BE49-F238E27FC236}">
                <a16:creationId xmlns:a16="http://schemas.microsoft.com/office/drawing/2014/main" id="{E0FCB28C-DB9A-4CCD-91C2-7653D9BEE3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9DAEFE4-1C4E-4F86-98A0-7317E3E0648E}"/>
              </a:ext>
            </a:extLst>
          </p:cNvPr>
          <p:cNvSpPr>
            <a:spLocks noGrp="1"/>
          </p:cNvSpPr>
          <p:nvPr>
            <p:ph type="sldNum" sz="quarter" idx="12"/>
          </p:nvPr>
        </p:nvSpPr>
        <p:spPr>
          <a:xfrm>
            <a:off x="8610600" y="6356350"/>
            <a:ext cx="2743200" cy="365125"/>
          </a:xfrm>
          <a:prstGeom prst="rect">
            <a:avLst/>
          </a:prstGeom>
        </p:spPr>
        <p:txBody>
          <a:bodyPr/>
          <a:lstStyle/>
          <a:p>
            <a:fld id="{FAAD7667-1A12-433F-AB36-F69907233104}" type="slidenum">
              <a:rPr lang="en-US" smtClean="0"/>
              <a:t>‹#›</a:t>
            </a:fld>
            <a:endParaRPr lang="en-US"/>
          </a:p>
        </p:txBody>
      </p:sp>
    </p:spTree>
    <p:extLst>
      <p:ext uri="{BB962C8B-B14F-4D97-AF65-F5344CB8AC3E}">
        <p14:creationId xmlns:p14="http://schemas.microsoft.com/office/powerpoint/2010/main" val="36094052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FEF9B-FC00-4D5C-8F13-8681D27786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974746-D74C-4DD6-AAFA-7F12F119D4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6ADC84-21CA-40BC-B7A4-01F3307C81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958B25-656E-4E90-A5BD-8311E68E15D8}"/>
              </a:ext>
            </a:extLst>
          </p:cNvPr>
          <p:cNvSpPr>
            <a:spLocks noGrp="1"/>
          </p:cNvSpPr>
          <p:nvPr>
            <p:ph type="dt" sz="half" idx="10"/>
          </p:nvPr>
        </p:nvSpPr>
        <p:spPr>
          <a:xfrm>
            <a:off x="838200" y="6356350"/>
            <a:ext cx="2743200" cy="365125"/>
          </a:xfrm>
          <a:prstGeom prst="rect">
            <a:avLst/>
          </a:prstGeom>
        </p:spPr>
        <p:txBody>
          <a:bodyPr/>
          <a:lstStyle/>
          <a:p>
            <a:fld id="{719DBBE5-6057-4DCB-966B-53942DF1703E}" type="datetimeFigureOut">
              <a:rPr lang="en-US" smtClean="0"/>
              <a:t>4/19/2021</a:t>
            </a:fld>
            <a:endParaRPr lang="en-US"/>
          </a:p>
        </p:txBody>
      </p:sp>
      <p:sp>
        <p:nvSpPr>
          <p:cNvPr id="6" name="Footer Placeholder 5">
            <a:extLst>
              <a:ext uri="{FF2B5EF4-FFF2-40B4-BE49-F238E27FC236}">
                <a16:creationId xmlns:a16="http://schemas.microsoft.com/office/drawing/2014/main" id="{E26EDF14-4D2E-454C-B594-0254CB46A6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865E5C2-851B-4C8E-BD8F-001618584957}"/>
              </a:ext>
            </a:extLst>
          </p:cNvPr>
          <p:cNvSpPr>
            <a:spLocks noGrp="1"/>
          </p:cNvSpPr>
          <p:nvPr>
            <p:ph type="sldNum" sz="quarter" idx="12"/>
          </p:nvPr>
        </p:nvSpPr>
        <p:spPr>
          <a:xfrm>
            <a:off x="8610600" y="6356350"/>
            <a:ext cx="2743200" cy="365125"/>
          </a:xfrm>
          <a:prstGeom prst="rect">
            <a:avLst/>
          </a:prstGeom>
        </p:spPr>
        <p:txBody>
          <a:bodyPr/>
          <a:lstStyle/>
          <a:p>
            <a:fld id="{FAAD7667-1A12-433F-AB36-F69907233104}" type="slidenum">
              <a:rPr lang="en-US" smtClean="0"/>
              <a:t>‹#›</a:t>
            </a:fld>
            <a:endParaRPr lang="en-US"/>
          </a:p>
        </p:txBody>
      </p:sp>
    </p:spTree>
    <p:extLst>
      <p:ext uri="{BB962C8B-B14F-4D97-AF65-F5344CB8AC3E}">
        <p14:creationId xmlns:p14="http://schemas.microsoft.com/office/powerpoint/2010/main" val="6124183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42C43-1DDD-4F9F-958E-4A7089B80A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5CBBA7-B43C-49F8-BD30-BD5EF07552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56FF69-3446-45D1-97E8-7D811AA7192D}"/>
              </a:ext>
            </a:extLst>
          </p:cNvPr>
          <p:cNvSpPr>
            <a:spLocks noGrp="1"/>
          </p:cNvSpPr>
          <p:nvPr>
            <p:ph type="dt" sz="half" idx="10"/>
          </p:nvPr>
        </p:nvSpPr>
        <p:spPr>
          <a:xfrm>
            <a:off x="838200" y="6356350"/>
            <a:ext cx="2743200" cy="365125"/>
          </a:xfrm>
          <a:prstGeom prst="rect">
            <a:avLst/>
          </a:prstGeom>
        </p:spPr>
        <p:txBody>
          <a:bodyPr/>
          <a:lstStyle/>
          <a:p>
            <a:fld id="{719DBBE5-6057-4DCB-966B-53942DF1703E}" type="datetimeFigureOut">
              <a:rPr lang="en-US" smtClean="0"/>
              <a:t>4/19/2021</a:t>
            </a:fld>
            <a:endParaRPr lang="en-US"/>
          </a:p>
        </p:txBody>
      </p:sp>
      <p:sp>
        <p:nvSpPr>
          <p:cNvPr id="5" name="Footer Placeholder 4">
            <a:extLst>
              <a:ext uri="{FF2B5EF4-FFF2-40B4-BE49-F238E27FC236}">
                <a16:creationId xmlns:a16="http://schemas.microsoft.com/office/drawing/2014/main" id="{1CFEC973-7FCD-4ADD-9DF6-D7C0437A44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BC5DA0-665B-4A75-A17D-071FFC76AA5F}"/>
              </a:ext>
            </a:extLst>
          </p:cNvPr>
          <p:cNvSpPr>
            <a:spLocks noGrp="1"/>
          </p:cNvSpPr>
          <p:nvPr>
            <p:ph type="sldNum" sz="quarter" idx="12"/>
          </p:nvPr>
        </p:nvSpPr>
        <p:spPr>
          <a:xfrm>
            <a:off x="8610600" y="6356350"/>
            <a:ext cx="2743200" cy="365125"/>
          </a:xfrm>
          <a:prstGeom prst="rect">
            <a:avLst/>
          </a:prstGeom>
        </p:spPr>
        <p:txBody>
          <a:bodyPr/>
          <a:lstStyle/>
          <a:p>
            <a:fld id="{FAAD7667-1A12-433F-AB36-F69907233104}" type="slidenum">
              <a:rPr lang="en-US" smtClean="0"/>
              <a:t>‹#›</a:t>
            </a:fld>
            <a:endParaRPr lang="en-US"/>
          </a:p>
        </p:txBody>
      </p:sp>
    </p:spTree>
    <p:extLst>
      <p:ext uri="{BB962C8B-B14F-4D97-AF65-F5344CB8AC3E}">
        <p14:creationId xmlns:p14="http://schemas.microsoft.com/office/powerpoint/2010/main" val="15245847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D0B54E-B736-4533-8BAA-7298DAFDD0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66BADE-5BA4-406F-8805-83AE981504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AFAECB-579B-4264-B2EA-C46600F38420}"/>
              </a:ext>
            </a:extLst>
          </p:cNvPr>
          <p:cNvSpPr>
            <a:spLocks noGrp="1"/>
          </p:cNvSpPr>
          <p:nvPr>
            <p:ph type="dt" sz="half" idx="10"/>
          </p:nvPr>
        </p:nvSpPr>
        <p:spPr>
          <a:xfrm>
            <a:off x="838200" y="6356350"/>
            <a:ext cx="2743200" cy="365125"/>
          </a:xfrm>
          <a:prstGeom prst="rect">
            <a:avLst/>
          </a:prstGeom>
        </p:spPr>
        <p:txBody>
          <a:bodyPr/>
          <a:lstStyle/>
          <a:p>
            <a:fld id="{719DBBE5-6057-4DCB-966B-53942DF1703E}" type="datetimeFigureOut">
              <a:rPr lang="en-US" smtClean="0"/>
              <a:t>4/19/2021</a:t>
            </a:fld>
            <a:endParaRPr lang="en-US"/>
          </a:p>
        </p:txBody>
      </p:sp>
      <p:sp>
        <p:nvSpPr>
          <p:cNvPr id="5" name="Footer Placeholder 4">
            <a:extLst>
              <a:ext uri="{FF2B5EF4-FFF2-40B4-BE49-F238E27FC236}">
                <a16:creationId xmlns:a16="http://schemas.microsoft.com/office/drawing/2014/main" id="{D439A7EC-1C41-4DF9-A558-AC5E5443F3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B3020F-3D0B-45E9-B6DA-688A277A3368}"/>
              </a:ext>
            </a:extLst>
          </p:cNvPr>
          <p:cNvSpPr>
            <a:spLocks noGrp="1"/>
          </p:cNvSpPr>
          <p:nvPr>
            <p:ph type="sldNum" sz="quarter" idx="12"/>
          </p:nvPr>
        </p:nvSpPr>
        <p:spPr>
          <a:xfrm>
            <a:off x="8610600" y="6356350"/>
            <a:ext cx="2743200" cy="365125"/>
          </a:xfrm>
          <a:prstGeom prst="rect">
            <a:avLst/>
          </a:prstGeom>
        </p:spPr>
        <p:txBody>
          <a:bodyPr/>
          <a:lstStyle/>
          <a:p>
            <a:fld id="{FAAD7667-1A12-433F-AB36-F69907233104}" type="slidenum">
              <a:rPr lang="en-US" smtClean="0"/>
              <a:t>‹#›</a:t>
            </a:fld>
            <a:endParaRPr lang="en-US"/>
          </a:p>
        </p:txBody>
      </p:sp>
    </p:spTree>
    <p:extLst>
      <p:ext uri="{BB962C8B-B14F-4D97-AF65-F5344CB8AC3E}">
        <p14:creationId xmlns:p14="http://schemas.microsoft.com/office/powerpoint/2010/main" val="8623207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1069734"/>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userDrawn="1"/>
        </p:nvSpPr>
        <p:spPr>
          <a:xfrm>
            <a:off x="3175" y="6367732"/>
            <a:ext cx="12188825" cy="457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6DCBD5AB-1538-4D5B-BE2F-2F8C456D562E}" type="datetime1">
              <a:rPr lang="en-US" smtClean="0"/>
              <a:t>4/19/2021</a:t>
            </a:fld>
            <a:endParaRPr lang="en-US" dirty="0"/>
          </a:p>
        </p:txBody>
      </p:sp>
      <p:sp>
        <p:nvSpPr>
          <p:cNvPr id="6" name="Slide Number Placeholder 5"/>
          <p:cNvSpPr>
            <a:spLocks noGrp="1"/>
          </p:cNvSpPr>
          <p:nvPr>
            <p:ph type="sldNum" sz="quarter" idx="12"/>
          </p:nvPr>
        </p:nvSpPr>
        <p:spPr>
          <a:xfrm>
            <a:off x="29120" y="6446836"/>
            <a:ext cx="811139" cy="365125"/>
          </a:xfrm>
        </p:spPr>
        <p:txBody>
          <a:bodyPr/>
          <a:lstStyle>
            <a:lvl1pPr>
              <a:defRPr>
                <a:solidFill>
                  <a:schemeClr val="tx1"/>
                </a:solidFill>
              </a:defRPr>
            </a:lvl1pPr>
          </a:lstStyle>
          <a:p>
            <a:r>
              <a:rPr lang="en-US"/>
              <a:t>Slide </a:t>
            </a:r>
            <a:fld id="{4FAB73BC-B049-4115-A692-8D63A059BFB8}" type="slidenum">
              <a:rPr lang="en-US" smtClean="0"/>
              <a:pPr/>
              <a:t>‹#›</a:t>
            </a:fld>
            <a:endParaRPr lang="en-US" dirty="0"/>
          </a:p>
        </p:txBody>
      </p:sp>
      <p:sp>
        <p:nvSpPr>
          <p:cNvPr id="15" name="object 62">
            <a:extLst>
              <a:ext uri="{FF2B5EF4-FFF2-40B4-BE49-F238E27FC236}">
                <a16:creationId xmlns:a16="http://schemas.microsoft.com/office/drawing/2014/main" id="{623B8FC1-290C-46A9-936E-C450426F5B3B}"/>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4" name="object 63">
            <a:extLst>
              <a:ext uri="{FF2B5EF4-FFF2-40B4-BE49-F238E27FC236}">
                <a16:creationId xmlns:a16="http://schemas.microsoft.com/office/drawing/2014/main" id="{62972CBC-9BAB-4F99-A490-B7961EA3AB5F}"/>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1" name="Picture 10">
            <a:extLst>
              <a:ext uri="{FF2B5EF4-FFF2-40B4-BE49-F238E27FC236}">
                <a16:creationId xmlns:a16="http://schemas.microsoft.com/office/drawing/2014/main" id="{D5941B38-4F41-4061-9ECD-E31DABB3C775}"/>
              </a:ext>
            </a:extLst>
          </p:cNvPr>
          <p:cNvPicPr>
            <a:picLocks noChangeAspect="1"/>
          </p:cNvPicPr>
          <p:nvPr userDrawn="1"/>
        </p:nvPicPr>
        <p:blipFill rotWithShape="1">
          <a:blip r:embed="rId2">
            <a:clrChange>
              <a:clrFrom>
                <a:srgbClr val="FEFEFE"/>
              </a:clrFrom>
              <a:clrTo>
                <a:srgbClr val="FEFEFE">
                  <a:alpha val="0"/>
                </a:srgbClr>
              </a:clrTo>
            </a:clrChange>
          </a:blip>
          <a:srcRect t="34113" b="21447"/>
          <a:stretch/>
        </p:blipFill>
        <p:spPr>
          <a:xfrm>
            <a:off x="3524692" y="6346153"/>
            <a:ext cx="5142617" cy="525291"/>
          </a:xfrm>
          <a:prstGeom prst="rect">
            <a:avLst/>
          </a:prstGeom>
        </p:spPr>
      </p:pic>
    </p:spTree>
    <p:extLst>
      <p:ext uri="{BB962C8B-B14F-4D97-AF65-F5344CB8AC3E}">
        <p14:creationId xmlns:p14="http://schemas.microsoft.com/office/powerpoint/2010/main" val="33426279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userDrawn="1"/>
        </p:nvSpPr>
        <p:spPr>
          <a:xfrm>
            <a:off x="3175" y="6367732"/>
            <a:ext cx="12188825"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0A76D518-2C8E-47B8-B707-D70EA4FB5DDB}" type="datetime1">
              <a:rPr lang="en-US" smtClean="0"/>
              <a:t>4/19/2021</a:t>
            </a:fld>
            <a:endParaRPr lang="en-US" dirty="0"/>
          </a:p>
        </p:txBody>
      </p:sp>
      <p:sp>
        <p:nvSpPr>
          <p:cNvPr id="6" name="Slide Number Placeholder 5"/>
          <p:cNvSpPr>
            <a:spLocks noGrp="1"/>
          </p:cNvSpPr>
          <p:nvPr>
            <p:ph type="sldNum" sz="quarter" idx="12"/>
          </p:nvPr>
        </p:nvSpPr>
        <p:spPr>
          <a:xfrm>
            <a:off x="29120" y="6446836"/>
            <a:ext cx="811139" cy="365125"/>
          </a:xfrm>
        </p:spPr>
        <p:txBody>
          <a:bodyPr/>
          <a:lstStyle>
            <a:lvl1pPr>
              <a:defRPr>
                <a:solidFill>
                  <a:schemeClr val="tx1"/>
                </a:solidFill>
              </a:defRPr>
            </a:lvl1pPr>
          </a:lstStyle>
          <a:p>
            <a:r>
              <a:rPr lang="en-US"/>
              <a:t>Slide </a:t>
            </a:r>
            <a:fld id="{4FAB73BC-B049-4115-A692-8D63A059BFB8}" type="slidenum">
              <a:rPr lang="en-US" smtClean="0"/>
              <a:pPr/>
              <a:t>‹#›</a:t>
            </a:fld>
            <a:endParaRPr lang="en-US" dirty="0"/>
          </a:p>
        </p:txBody>
      </p:sp>
      <p:sp>
        <p:nvSpPr>
          <p:cNvPr id="15" name="object 62">
            <a:extLst>
              <a:ext uri="{FF2B5EF4-FFF2-40B4-BE49-F238E27FC236}">
                <a16:creationId xmlns:a16="http://schemas.microsoft.com/office/drawing/2014/main" id="{623B8FC1-290C-46A9-936E-C450426F5B3B}"/>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4" name="object 63">
            <a:extLst>
              <a:ext uri="{FF2B5EF4-FFF2-40B4-BE49-F238E27FC236}">
                <a16:creationId xmlns:a16="http://schemas.microsoft.com/office/drawing/2014/main" id="{62972CBC-9BAB-4F99-A490-B7961EA3AB5F}"/>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cxnSp>
        <p:nvCxnSpPr>
          <p:cNvPr id="10" name="Straight Connector 9">
            <a:extLst>
              <a:ext uri="{FF2B5EF4-FFF2-40B4-BE49-F238E27FC236}">
                <a16:creationId xmlns:a16="http://schemas.microsoft.com/office/drawing/2014/main" id="{C554A55F-3289-4514-B37B-B3BAC6FD959E}"/>
              </a:ext>
            </a:extLst>
          </p:cNvPr>
          <p:cNvCxnSpPr/>
          <p:nvPr userDrawn="1"/>
        </p:nvCxnSpPr>
        <p:spPr>
          <a:xfrm>
            <a:off x="1097280" y="4325112"/>
            <a:ext cx="100584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650682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6386"/>
          </a:xfrm>
        </p:spPr>
        <p:txBody>
          <a:bodyPr/>
          <a:lstStyle/>
          <a:p>
            <a:r>
              <a:rPr lang="en-US" dirty="0"/>
              <a:t>Click to edit Master title style</a:t>
            </a:r>
          </a:p>
        </p:txBody>
      </p:sp>
      <p:sp>
        <p:nvSpPr>
          <p:cNvPr id="3" name="Content Placeholder 2"/>
          <p:cNvSpPr>
            <a:spLocks noGrp="1"/>
          </p:cNvSpPr>
          <p:nvPr>
            <p:ph idx="1" hasCustomPrompt="1"/>
          </p:nvPr>
        </p:nvSpPr>
        <p:spPr>
          <a:xfrm>
            <a:off x="609600" y="1845734"/>
            <a:ext cx="10546080" cy="4023360"/>
          </a:xfrm>
        </p:spPr>
        <p:txBody>
          <a:bodyPr/>
          <a:lstStyle>
            <a:lvl1pPr marL="225425" indent="-225425">
              <a:buClr>
                <a:schemeClr val="accent2">
                  <a:lumMod val="50000"/>
                </a:schemeClr>
              </a:buClr>
              <a:buFont typeface="Arial" panose="020B0604020202020204" pitchFamily="34" charset="0"/>
              <a:buChar char="•"/>
              <a:defRPr/>
            </a:lvl1pPr>
            <a:lvl2pPr marL="384048" indent="-182880">
              <a:buClr>
                <a:schemeClr val="accent2">
                  <a:lumMod val="50000"/>
                </a:schemeClr>
              </a:buClr>
              <a:buFont typeface="Calibri" panose="020F0502020204030204" pitchFamily="34" charset="0"/>
              <a:buChar cha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634CD9B-300C-4655-A4AF-AE6E63449C4B}" type="datetime1">
              <a:rPr lang="en-US" smtClean="0"/>
              <a:t>4/19/2021</a:t>
            </a:fld>
            <a:endParaRPr lang="en-US" dirty="0"/>
          </a:p>
        </p:txBody>
      </p:sp>
      <p:sp>
        <p:nvSpPr>
          <p:cNvPr id="6" name="Slide Number Placeholder 5"/>
          <p:cNvSpPr>
            <a:spLocks noGrp="1"/>
          </p:cNvSpPr>
          <p:nvPr>
            <p:ph type="sldNum" sz="quarter" idx="12"/>
          </p:nvPr>
        </p:nvSpPr>
        <p:spPr/>
        <p:txBody>
          <a:bodyPr/>
          <a:lstStyle/>
          <a:p>
            <a:r>
              <a:rPr lang="en-US" dirty="0"/>
              <a:t>Slide: </a:t>
            </a:r>
            <a:fld id="{629637A9-119A-49DA-BD12-AAC58B377D80}" type="slidenum">
              <a:rPr lang="en-US" smtClean="0"/>
              <a:pPr/>
              <a:t>‹#›</a:t>
            </a:fld>
            <a:endParaRPr lang="en-US" dirty="0"/>
          </a:p>
        </p:txBody>
      </p:sp>
      <p:pic>
        <p:nvPicPr>
          <p:cNvPr id="7" name="Picture 6">
            <a:extLst>
              <a:ext uri="{FF2B5EF4-FFF2-40B4-BE49-F238E27FC236}">
                <a16:creationId xmlns:a16="http://schemas.microsoft.com/office/drawing/2014/main" id="{FCFECC36-5A52-4CF2-B3B6-3347AAF36F67}"/>
              </a:ext>
            </a:extLst>
          </p:cNvPr>
          <p:cNvPicPr>
            <a:picLocks noChangeAspect="1"/>
          </p:cNvPicPr>
          <p:nvPr userDrawn="1"/>
        </p:nvPicPr>
        <p:blipFill rotWithShape="1">
          <a:blip r:embed="rId2">
            <a:clrChange>
              <a:clrFrom>
                <a:srgbClr val="FEFEFE"/>
              </a:clrFrom>
              <a:clrTo>
                <a:srgbClr val="FEFEFE">
                  <a:alpha val="0"/>
                </a:srgbClr>
              </a:clrTo>
            </a:clrChange>
          </a:blip>
          <a:srcRect t="34113" b="21447"/>
          <a:stretch/>
        </p:blipFill>
        <p:spPr>
          <a:xfrm>
            <a:off x="3524692" y="6346153"/>
            <a:ext cx="5142617" cy="525291"/>
          </a:xfrm>
          <a:prstGeom prst="rect">
            <a:avLst/>
          </a:prstGeom>
        </p:spPr>
      </p:pic>
    </p:spTree>
    <p:extLst>
      <p:ext uri="{BB962C8B-B14F-4D97-AF65-F5344CB8AC3E}">
        <p14:creationId xmlns:p14="http://schemas.microsoft.com/office/powerpoint/2010/main" val="31849944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09600" y="758952"/>
            <a:ext cx="1054608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dirty="0"/>
              <a:t>Click to edit Master title style</a:t>
            </a:r>
          </a:p>
        </p:txBody>
      </p:sp>
      <p:sp>
        <p:nvSpPr>
          <p:cNvPr id="3" name="Text Placeholder 2"/>
          <p:cNvSpPr>
            <a:spLocks noGrp="1"/>
          </p:cNvSpPr>
          <p:nvPr>
            <p:ph type="body" idx="1"/>
          </p:nvPr>
        </p:nvSpPr>
        <p:spPr>
          <a:xfrm>
            <a:off x="609600" y="4453128"/>
            <a:ext cx="1054608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DEFCB3-5A34-4E93-B5E1-27DD28147238}" type="datetime1">
              <a:rPr lang="en-US" smtClean="0"/>
              <a:t>4/19/2021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dirty="0"/>
              <a:t>Slide: </a:t>
            </a:r>
            <a:fld id="{4FAB73BC-B049-4115-A692-8D63A059BFB8}" type="slidenum">
              <a:rPr lang="en-US" smtClean="0"/>
              <a:pPr/>
              <a:t>‹#›</a:t>
            </a:fld>
            <a:endParaRPr lang="en-US" dirty="0"/>
          </a:p>
        </p:txBody>
      </p:sp>
      <p:cxnSp>
        <p:nvCxnSpPr>
          <p:cNvPr id="9" name="Straight Connector 8"/>
          <p:cNvCxnSpPr/>
          <p:nvPr/>
        </p:nvCxnSpPr>
        <p:spPr>
          <a:xfrm>
            <a:off x="609600" y="4325112"/>
            <a:ext cx="10473578" cy="18288"/>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5134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55"/>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2" name="Text Box 14"/>
          <p:cNvSpPr txBox="1">
            <a:spLocks noChangeArrowheads="1"/>
          </p:cNvSpPr>
          <p:nvPr userDrawn="1"/>
        </p:nvSpPr>
        <p:spPr bwMode="auto">
          <a:xfrm>
            <a:off x="1152950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marL="0" marR="0" lvl="0" indent="0" algn="r" defTabSz="912813" rtl="0" eaLnBrk="0" fontAlgn="auto" latinLnBrk="0" hangingPunct="0">
              <a:lnSpc>
                <a:spcPct val="101000"/>
              </a:lnSpc>
              <a:spcBef>
                <a:spcPct val="50000"/>
              </a:spcBef>
              <a:spcAft>
                <a:spcPts val="0"/>
              </a:spcAft>
              <a:buClrTx/>
              <a:buSzTx/>
              <a:buFontTx/>
              <a:buNone/>
              <a:tabLst>
                <a:tab pos="11025188" algn="r"/>
              </a:tabLst>
              <a:defRPr/>
            </a:pPr>
            <a:r>
              <a:rPr kumimoji="0" lang="en-US" sz="1000" b="1" i="0" u="none" strike="noStrike" kern="1200" cap="none" spc="0" normalizeH="0" baseline="0" noProof="0" dirty="0">
                <a:ln>
                  <a:noFill/>
                </a:ln>
                <a:solidFill>
                  <a:srgbClr val="7F7F7F"/>
                </a:solidFill>
                <a:effectLst/>
                <a:uLnTx/>
                <a:uFillTx/>
                <a:latin typeface="Arial"/>
                <a:ea typeface="ＭＳ Ｐゴシック" charset="0"/>
                <a:cs typeface="SapientSansRegular"/>
              </a:rPr>
              <a:t> </a:t>
            </a:r>
            <a:fld id="{4225D95B-3580-C74C-AC82-B8FCF626B418}" type="slidenum">
              <a:rPr kumimoji="0" lang="en-US" sz="1000" b="1" i="0" u="none" strike="noStrike" kern="1200" cap="none" spc="0" normalizeH="0" baseline="0" noProof="0" smtClean="0">
                <a:ln>
                  <a:noFill/>
                </a:ln>
                <a:solidFill>
                  <a:srgbClr val="7F7F7F"/>
                </a:solidFill>
                <a:effectLst/>
                <a:uLnTx/>
                <a:uFillTx/>
                <a:latin typeface="Arial"/>
                <a:ea typeface="ＭＳ Ｐゴシック" charset="0"/>
                <a:cs typeface="SapientSansRegular"/>
              </a:rPr>
              <a:pPr marL="0" marR="0" lvl="0" indent="0" algn="r" defTabSz="912813" rtl="0" eaLnBrk="0" fontAlgn="auto" latinLnBrk="0" hangingPunct="0">
                <a:lnSpc>
                  <a:spcPct val="101000"/>
                </a:lnSpc>
                <a:spcBef>
                  <a:spcPct val="50000"/>
                </a:spcBef>
                <a:spcAft>
                  <a:spcPts val="0"/>
                </a:spcAft>
                <a:buClrTx/>
                <a:buSzTx/>
                <a:buFontTx/>
                <a:buNone/>
                <a:tabLst>
                  <a:tab pos="11025188" algn="r"/>
                </a:tabLst>
                <a:defRPr/>
              </a:pPr>
              <a:t>‹#›</a:t>
            </a:fld>
            <a:endParaRPr kumimoji="0" lang="en-US" sz="1000" b="1" i="0" u="none" strike="noStrike" kern="1200" cap="none" spc="0" normalizeH="0" baseline="0" noProof="0" dirty="0">
              <a:ln>
                <a:noFill/>
              </a:ln>
              <a:solidFill>
                <a:srgbClr val="7F7F7F"/>
              </a:solidFill>
              <a:effectLst/>
              <a:uLnTx/>
              <a:uFillTx/>
              <a:latin typeface="Arial"/>
              <a:ea typeface="ＭＳ Ｐゴシック" charset="0"/>
              <a:cs typeface="SapientSansRegular"/>
            </a:endParaRPr>
          </a:p>
        </p:txBody>
      </p:sp>
      <p:sp>
        <p:nvSpPr>
          <p:cNvPr id="3" name="Content Placeholder 2"/>
          <p:cNvSpPr>
            <a:spLocks noGrp="1"/>
          </p:cNvSpPr>
          <p:nvPr>
            <p:ph sz="quarter" idx="11"/>
          </p:nvPr>
        </p:nvSpPr>
        <p:spPr>
          <a:xfrm>
            <a:off x="65836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4"/>
          <p:cNvSpPr>
            <a:spLocks noGrp="1"/>
          </p:cNvSpPr>
          <p:nvPr>
            <p:ph type="sldNum" sz="quarter" idx="12"/>
          </p:nvPr>
        </p:nvSpPr>
        <p:spPr>
          <a:xfrm>
            <a:off x="101549" y="6456986"/>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29734429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599090" y="36083"/>
            <a:ext cx="10556590" cy="1450757"/>
          </a:xfrm>
        </p:spPr>
        <p:txBody>
          <a:bodyPr/>
          <a:lstStyle/>
          <a:p>
            <a:r>
              <a:rPr lang="en-US" dirty="0"/>
              <a:t>Click to edit Master title style</a:t>
            </a:r>
          </a:p>
        </p:txBody>
      </p:sp>
      <p:sp>
        <p:nvSpPr>
          <p:cNvPr id="3" name="Content Placeholder 2"/>
          <p:cNvSpPr>
            <a:spLocks noGrp="1"/>
          </p:cNvSpPr>
          <p:nvPr>
            <p:ph sz="half" idx="1" hasCustomPrompt="1"/>
          </p:nvPr>
        </p:nvSpPr>
        <p:spPr>
          <a:xfrm>
            <a:off x="599090" y="1845735"/>
            <a:ext cx="5183700" cy="4023360"/>
          </a:xfrm>
        </p:spPr>
        <p:txBody>
          <a:bodyPr/>
          <a:lstStyle>
            <a:lvl1pPr>
              <a:buClr>
                <a:schemeClr val="accent2">
                  <a:lumMod val="50000"/>
                </a:schemeClr>
              </a:buClr>
              <a:defRPr/>
            </a:lvl1pPr>
            <a:lvl2pPr>
              <a:buClr>
                <a:schemeClr val="accent2">
                  <a:lumMod val="50000"/>
                </a:schemeClr>
              </a:buCl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5885793" y="1845735"/>
            <a:ext cx="5269887" cy="4023360"/>
          </a:xfrm>
        </p:spPr>
        <p:txBody>
          <a:bodyPr/>
          <a:lstStyle>
            <a:lvl1pPr>
              <a:buClr>
                <a:schemeClr val="accent2">
                  <a:lumMod val="50000"/>
                </a:schemeClr>
              </a:buClr>
              <a:defRPr/>
            </a:lvl1pPr>
            <a:lvl2pPr>
              <a:buClr>
                <a:schemeClr val="accent2">
                  <a:lumMod val="50000"/>
                </a:schemeClr>
              </a:buCl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32F06C-2796-4892-ACA4-DC4D45230656}" type="datetime1">
              <a:rPr lang="en-US" smtClean="0"/>
              <a:t>4/19/2021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65499" y="6444629"/>
            <a:ext cx="867182"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37116930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666356" y="38058"/>
            <a:ext cx="10489324" cy="1450757"/>
          </a:xfrm>
        </p:spPr>
        <p:txBody>
          <a:bodyPr/>
          <a:lstStyle/>
          <a:p>
            <a:r>
              <a:rPr lang="en-US" dirty="0"/>
              <a:t>Click to edit Master title style</a:t>
            </a:r>
          </a:p>
        </p:txBody>
      </p:sp>
      <p:sp>
        <p:nvSpPr>
          <p:cNvPr id="3" name="Text Placeholder 2"/>
          <p:cNvSpPr>
            <a:spLocks noGrp="1"/>
          </p:cNvSpPr>
          <p:nvPr>
            <p:ph type="body" idx="1"/>
          </p:nvPr>
        </p:nvSpPr>
        <p:spPr>
          <a:xfrm>
            <a:off x="666356"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666356" y="2582334"/>
            <a:ext cx="4937760" cy="3378200"/>
          </a:xfrm>
        </p:spPr>
        <p:txBody>
          <a:bodyPr/>
          <a:lstStyle>
            <a:lvl1pPr>
              <a:defRPr/>
            </a:lvl1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hasCustomPrompt="1"/>
          </p:nvPr>
        </p:nvSpPr>
        <p:spPr>
          <a:xfrm>
            <a:off x="6217920" y="2582334"/>
            <a:ext cx="4937760" cy="3378200"/>
          </a:xfrm>
        </p:spPr>
        <p:txBody>
          <a:bodyPr/>
          <a:lstStyle>
            <a:lvl1pPr>
              <a:defRPr/>
            </a:lvl1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097FA6CD-3412-4193-8887-234A9D5A9C50}" type="datetime1">
              <a:rPr lang="en-US" smtClean="0"/>
              <a:t>4/19/2021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10343" y="6459784"/>
            <a:ext cx="970303"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21797939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alphaModFix amt="17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0757"/>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F5FBADA-2CCD-4E7D-A69B-0212284EE43C}" type="datetime1">
              <a:rPr lang="en-US" smtClean="0"/>
              <a:t>4/19/2021</a:t>
            </a:fld>
            <a:endParaRPr lang="en-US" dirty="0"/>
          </a:p>
        </p:txBody>
      </p:sp>
      <p:sp>
        <p:nvSpPr>
          <p:cNvPr id="4" name="Footer Placeholder 3"/>
          <p:cNvSpPr>
            <a:spLocks noGrp="1"/>
          </p:cNvSpPr>
          <p:nvPr>
            <p:ph type="ftr" sz="quarter" idx="11"/>
          </p:nvPr>
        </p:nvSpPr>
        <p:spPr>
          <a:xfrm>
            <a:off x="3684598" y="6459785"/>
            <a:ext cx="4822804" cy="365125"/>
          </a:xfrm>
        </p:spPr>
        <p:txBody>
          <a:bodyPr/>
          <a:lstStyle/>
          <a:p>
            <a:endParaRPr lang="en-US" dirty="0"/>
          </a:p>
        </p:txBody>
      </p:sp>
      <p:sp>
        <p:nvSpPr>
          <p:cNvPr id="5" name="Slide Number Placeholder 4"/>
          <p:cNvSpPr>
            <a:spLocks noGrp="1"/>
          </p:cNvSpPr>
          <p:nvPr>
            <p:ph type="sldNum" sz="quarter" idx="12"/>
          </p:nvPr>
        </p:nvSpPr>
        <p:spPr>
          <a:xfrm>
            <a:off x="101549" y="6473028"/>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27173592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075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AFB1E8-255A-4CAB-9CA8-85DA8BBE888C}" type="datetime1">
              <a:rPr lang="en-US" smtClean="0"/>
              <a:t>4/19/2021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101549" y="6456986"/>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17439523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2_Title Only">
    <p:bg>
      <p:bgPr>
        <a:blipFill dpi="0" rotWithShape="1">
          <a:blip r:embed="rId2">
            <a:alphaModFix amt="19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075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ED0CF1-E9A9-4300-B108-8C50C1581319}" type="datetime1">
              <a:rPr lang="en-US" smtClean="0"/>
              <a:t>4/19/2021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101549" y="6456986"/>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18014041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DF60E10-888F-4805-A82A-73BBAE4C2E1E}" type="datetime1">
              <a:rPr lang="en-US" smtClean="0"/>
              <a:t>4/19/2021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a:xfrm>
            <a:off x="60960" y="6430351"/>
            <a:ext cx="939938"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30342258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AAF2B39-592E-41EA-A8D9-885E11081CBE}" type="datetime1">
              <a:rPr lang="en-US" smtClean="0"/>
              <a:t>4/19/2021</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4175" y="6407697"/>
            <a:ext cx="2866449" cy="417213"/>
          </a:xfrm>
          <a:prstGeom prst="rect">
            <a:avLst/>
          </a:prstGeom>
        </p:spPr>
      </p:pic>
    </p:spTree>
    <p:extLst>
      <p:ext uri="{BB962C8B-B14F-4D97-AF65-F5344CB8AC3E}">
        <p14:creationId xmlns:p14="http://schemas.microsoft.com/office/powerpoint/2010/main" val="25440293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DB8E55-EF53-4778-9BF4-109C60BE2280}" type="datetime1">
              <a:rPr lang="en-US" smtClean="0"/>
              <a:t>4/19/2021</a:t>
            </a:fld>
            <a:endParaRPr lang="en-US" dirty="0"/>
          </a:p>
        </p:txBody>
      </p:sp>
      <p:sp>
        <p:nvSpPr>
          <p:cNvPr id="7" name="Slide Number Placeholder 6"/>
          <p:cNvSpPr>
            <a:spLocks noGrp="1"/>
          </p:cNvSpPr>
          <p:nvPr>
            <p:ph type="sldNum" sz="quarter" idx="12"/>
          </p:nvPr>
        </p:nvSpPr>
        <p:spPr>
          <a:xfrm>
            <a:off x="27283" y="6446836"/>
            <a:ext cx="982823"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32898009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55"/>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2" name="Text Box 14"/>
          <p:cNvSpPr txBox="1">
            <a:spLocks noChangeArrowheads="1"/>
          </p:cNvSpPr>
          <p:nvPr userDrawn="1"/>
        </p:nvSpPr>
        <p:spPr bwMode="auto">
          <a:xfrm>
            <a:off x="1152950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marL="0" marR="0" lvl="0" indent="0" algn="r" defTabSz="912813" rtl="0" eaLnBrk="0" fontAlgn="auto" latinLnBrk="0" hangingPunct="0">
              <a:lnSpc>
                <a:spcPct val="101000"/>
              </a:lnSpc>
              <a:spcBef>
                <a:spcPct val="50000"/>
              </a:spcBef>
              <a:spcAft>
                <a:spcPts val="0"/>
              </a:spcAft>
              <a:buClrTx/>
              <a:buSzTx/>
              <a:buFontTx/>
              <a:buNone/>
              <a:tabLst>
                <a:tab pos="11025188" algn="r"/>
              </a:tabLst>
              <a:defRPr/>
            </a:pPr>
            <a:r>
              <a:rPr kumimoji="0" lang="en-US" sz="1000" b="1" i="0" u="none" strike="noStrike" kern="1200" cap="none" spc="0" normalizeH="0" baseline="0" noProof="0" dirty="0">
                <a:ln>
                  <a:noFill/>
                </a:ln>
                <a:solidFill>
                  <a:srgbClr val="7F7F7F"/>
                </a:solidFill>
                <a:effectLst/>
                <a:uLnTx/>
                <a:uFillTx/>
                <a:latin typeface="Arial"/>
                <a:ea typeface="ＭＳ Ｐゴシック" charset="0"/>
                <a:cs typeface="SapientSansRegular"/>
              </a:rPr>
              <a:t> </a:t>
            </a:r>
            <a:fld id="{4225D95B-3580-C74C-AC82-B8FCF626B418}" type="slidenum">
              <a:rPr kumimoji="0" lang="en-US" sz="1000" b="1" i="0" u="none" strike="noStrike" kern="1200" cap="none" spc="0" normalizeH="0" baseline="0" noProof="0" smtClean="0">
                <a:ln>
                  <a:noFill/>
                </a:ln>
                <a:solidFill>
                  <a:srgbClr val="7F7F7F"/>
                </a:solidFill>
                <a:effectLst/>
                <a:uLnTx/>
                <a:uFillTx/>
                <a:latin typeface="Arial"/>
                <a:ea typeface="ＭＳ Ｐゴシック" charset="0"/>
                <a:cs typeface="SapientSansRegular"/>
              </a:rPr>
              <a:pPr marL="0" marR="0" lvl="0" indent="0" algn="r" defTabSz="912813" rtl="0" eaLnBrk="0" fontAlgn="auto" latinLnBrk="0" hangingPunct="0">
                <a:lnSpc>
                  <a:spcPct val="101000"/>
                </a:lnSpc>
                <a:spcBef>
                  <a:spcPct val="50000"/>
                </a:spcBef>
                <a:spcAft>
                  <a:spcPts val="0"/>
                </a:spcAft>
                <a:buClrTx/>
                <a:buSzTx/>
                <a:buFontTx/>
                <a:buNone/>
                <a:tabLst>
                  <a:tab pos="11025188" algn="r"/>
                </a:tabLst>
                <a:defRPr/>
              </a:pPr>
              <a:t>‹#›</a:t>
            </a:fld>
            <a:endParaRPr kumimoji="0" lang="en-US" sz="1000" b="1" i="0" u="none" strike="noStrike" kern="1200" cap="none" spc="0" normalizeH="0" baseline="0" noProof="0" dirty="0">
              <a:ln>
                <a:noFill/>
              </a:ln>
              <a:solidFill>
                <a:srgbClr val="7F7F7F"/>
              </a:solidFill>
              <a:effectLst/>
              <a:uLnTx/>
              <a:uFillTx/>
              <a:latin typeface="Arial"/>
              <a:ea typeface="ＭＳ Ｐゴシック" charset="0"/>
              <a:cs typeface="SapientSansRegular"/>
            </a:endParaRPr>
          </a:p>
        </p:txBody>
      </p:sp>
      <p:sp>
        <p:nvSpPr>
          <p:cNvPr id="3" name="Content Placeholder 2"/>
          <p:cNvSpPr>
            <a:spLocks noGrp="1"/>
          </p:cNvSpPr>
          <p:nvPr>
            <p:ph sz="quarter" idx="11"/>
          </p:nvPr>
        </p:nvSpPr>
        <p:spPr>
          <a:xfrm>
            <a:off x="65836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4"/>
          <p:cNvSpPr>
            <a:spLocks noGrp="1"/>
          </p:cNvSpPr>
          <p:nvPr>
            <p:ph type="sldNum" sz="quarter" idx="12"/>
          </p:nvPr>
        </p:nvSpPr>
        <p:spPr>
          <a:xfrm>
            <a:off x="101549" y="6456986"/>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11242108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flip="none" rotWithShape="1">
          <a:gsLst>
            <a:gs pos="0">
              <a:srgbClr val="51468B"/>
            </a:gs>
            <a:gs pos="100000">
              <a:schemeClr val="accent1"/>
            </a:gs>
          </a:gsLst>
          <a:lin ang="14520000" scaled="0"/>
          <a:tileRect/>
        </a:gradFill>
        <a:effectLst/>
      </p:bgPr>
    </p:bg>
    <p:spTree>
      <p:nvGrpSpPr>
        <p:cNvPr id="1" name=""/>
        <p:cNvGrpSpPr/>
        <p:nvPr/>
      </p:nvGrpSpPr>
      <p:grpSpPr>
        <a:xfrm>
          <a:off x="0" y="0"/>
          <a:ext cx="0" cy="0"/>
          <a:chOff x="0" y="0"/>
          <a:chExt cx="0" cy="0"/>
        </a:xfrm>
      </p:grpSpPr>
      <p:sp>
        <p:nvSpPr>
          <p:cNvPr id="6" name="Rectangle 6"/>
          <p:cNvSpPr/>
          <p:nvPr userDrawn="1"/>
        </p:nvSpPr>
        <p:spPr>
          <a:xfrm>
            <a:off x="1" y="-67715"/>
            <a:ext cx="4044076" cy="6998555"/>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22311 w 241956"/>
              <a:gd name="connsiteY3" fmla="*/ 380776 h 381336"/>
              <a:gd name="connsiteX4" fmla="*/ 0 w 241956"/>
              <a:gd name="connsiteY4" fmla="*/ 231 h 381336"/>
              <a:gd name="connsiteX0" fmla="*/ 0 w 241956"/>
              <a:gd name="connsiteY0" fmla="*/ 231 h 381687"/>
              <a:gd name="connsiteX1" fmla="*/ 41468 w 241956"/>
              <a:gd name="connsiteY1" fmla="*/ 0 h 381687"/>
              <a:gd name="connsiteX2" fmla="*/ 241956 w 241956"/>
              <a:gd name="connsiteY2" fmla="*/ 381336 h 381687"/>
              <a:gd name="connsiteX3" fmla="*/ 21400 w 241956"/>
              <a:gd name="connsiteY3" fmla="*/ 381687 h 381687"/>
              <a:gd name="connsiteX4" fmla="*/ 0 w 2419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56" h="381687">
                <a:moveTo>
                  <a:pt x="0" y="231"/>
                </a:moveTo>
                <a:lnTo>
                  <a:pt x="20068" y="0"/>
                </a:lnTo>
                <a:lnTo>
                  <a:pt x="220556" y="381336"/>
                </a:lnTo>
                <a:lnTo>
                  <a:pt x="0" y="381687"/>
                </a:lnTo>
                <a:lnTo>
                  <a:pt x="0" y="231"/>
                </a:ln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400" kern="1200" dirty="0">
                <a:solidFill>
                  <a:schemeClr val="tx2"/>
                </a:solidFill>
              </a:rPr>
              <a:t>            </a:t>
            </a:r>
          </a:p>
        </p:txBody>
      </p:sp>
      <p:sp>
        <p:nvSpPr>
          <p:cNvPr id="21" name="Title 1"/>
          <p:cNvSpPr>
            <a:spLocks noGrp="1"/>
          </p:cNvSpPr>
          <p:nvPr>
            <p:ph type="ctrTitle" hasCustomPrompt="1"/>
          </p:nvPr>
        </p:nvSpPr>
        <p:spPr bwMode="gray">
          <a:xfrm>
            <a:off x="1429994" y="2757255"/>
            <a:ext cx="8996397" cy="1168439"/>
          </a:xfrm>
          <a:prstGeom prst="rect">
            <a:avLst/>
          </a:prstGeom>
        </p:spPr>
        <p:txBody>
          <a:bodyPr rIns="0" bIns="0" anchor="b" anchorCtr="0"/>
          <a:lstStyle>
            <a:lvl1pPr>
              <a:lnSpc>
                <a:spcPct val="90000"/>
              </a:lnSpc>
              <a:defRPr sz="5333" b="0">
                <a:solidFill>
                  <a:schemeClr val="bg1"/>
                </a:solidFill>
              </a:defRPr>
            </a:lvl1pPr>
          </a:lstStyle>
          <a:p>
            <a:r>
              <a:rPr lang="en-US" dirty="0"/>
              <a:t>Document Title</a:t>
            </a:r>
          </a:p>
        </p:txBody>
      </p:sp>
      <p:sp>
        <p:nvSpPr>
          <p:cNvPr id="22" name="Subtitle 2"/>
          <p:cNvSpPr>
            <a:spLocks noGrp="1"/>
          </p:cNvSpPr>
          <p:nvPr>
            <p:ph type="subTitle" idx="1" hasCustomPrompt="1"/>
          </p:nvPr>
        </p:nvSpPr>
        <p:spPr bwMode="gray">
          <a:xfrm>
            <a:off x="1468256" y="3993687"/>
            <a:ext cx="8966819" cy="914400"/>
          </a:xfrm>
          <a:prstGeom prst="rect">
            <a:avLst/>
          </a:prstGeom>
        </p:spPr>
        <p:txBody>
          <a:bodyPr/>
          <a:lstStyle>
            <a:lvl1pPr marL="0" indent="0" algn="l">
              <a:lnSpc>
                <a:spcPct val="90000"/>
              </a:lnSpc>
              <a:spcBef>
                <a:spcPts val="0"/>
              </a:spcBef>
              <a:buNone/>
              <a:defRPr sz="3200"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Document Title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608" y="699020"/>
            <a:ext cx="3985813" cy="561493"/>
          </a:xfrm>
          <a:prstGeom prst="rect">
            <a:avLst/>
          </a:prstGeom>
        </p:spPr>
      </p:pic>
    </p:spTree>
    <p:extLst>
      <p:ext uri="{BB962C8B-B14F-4D97-AF65-F5344CB8AC3E}">
        <p14:creationId xmlns:p14="http://schemas.microsoft.com/office/powerpoint/2010/main" val="3385509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E4AD9839-4961-4D2E-B9EA-DFD737B97C47}" type="datetime1">
              <a:rPr lang="en-US" smtClean="0"/>
              <a:t>4/19/2021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a:xfrm>
            <a:off x="60960" y="6430351"/>
            <a:ext cx="939938" cy="365125"/>
          </a:xfrm>
        </p:spPr>
        <p:txBody>
          <a:bodyPr/>
          <a:lstStyle/>
          <a:p>
            <a:r>
              <a:rPr lang="en-US" dirty="0"/>
              <a:t>Slide </a:t>
            </a:r>
            <a:fld id="{4FAB73BC-B049-4115-A692-8D63A059BFB8}" type="slidenum">
              <a:rPr lang="en-US" smtClean="0"/>
              <a:pPr/>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3255" y="6420793"/>
            <a:ext cx="2866449" cy="417213"/>
          </a:xfrm>
          <a:prstGeom prst="rect">
            <a:avLst/>
          </a:prstGeom>
        </p:spPr>
      </p:pic>
    </p:spTree>
    <p:extLst>
      <p:ext uri="{BB962C8B-B14F-4D97-AF65-F5344CB8AC3E}">
        <p14:creationId xmlns:p14="http://schemas.microsoft.com/office/powerpoint/2010/main" val="31203996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Section Header 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2908" r="22657"/>
          <a:stretch/>
        </p:blipFill>
        <p:spPr>
          <a:xfrm>
            <a:off x="1645920" y="-43315"/>
            <a:ext cx="10546081" cy="6934092"/>
          </a:xfrm>
          <a:prstGeom prst="rect">
            <a:avLst/>
          </a:prstGeom>
        </p:spPr>
      </p:pic>
      <p:sp>
        <p:nvSpPr>
          <p:cNvPr id="14" name="Freeform 13"/>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5146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514689"/>
              </a:solidFill>
            </a:endParaRP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9792" y="699020"/>
            <a:ext cx="3985813" cy="561493"/>
          </a:xfrm>
          <a:prstGeom prst="rect">
            <a:avLst/>
          </a:prstGeom>
        </p:spPr>
      </p:pic>
      <p:sp>
        <p:nvSpPr>
          <p:cNvPr id="16" name="Title 1"/>
          <p:cNvSpPr>
            <a:spLocks noGrp="1"/>
          </p:cNvSpPr>
          <p:nvPr>
            <p:ph type="ctrTitle" hasCustomPrompt="1"/>
          </p:nvPr>
        </p:nvSpPr>
        <p:spPr bwMode="gray">
          <a:xfrm>
            <a:off x="1472067" y="2356111"/>
            <a:ext cx="5181600" cy="1524000"/>
          </a:xfrm>
          <a:prstGeom prst="rect">
            <a:avLst/>
          </a:prstGeom>
        </p:spPr>
        <p:txBody>
          <a:bodyPr rIns="0" bIns="0" anchor="b" anchorCtr="0"/>
          <a:lstStyle>
            <a:lvl1pPr>
              <a:lnSpc>
                <a:spcPct val="90000"/>
              </a:lnSpc>
              <a:defRPr sz="3733" b="0">
                <a:solidFill>
                  <a:schemeClr val="bg1"/>
                </a:solidFill>
              </a:defRPr>
            </a:lvl1pPr>
          </a:lstStyle>
          <a:p>
            <a:r>
              <a:rPr lang="en-US" dirty="0"/>
              <a:t>Section Title</a:t>
            </a:r>
          </a:p>
        </p:txBody>
      </p:sp>
      <p:sp>
        <p:nvSpPr>
          <p:cNvPr id="17" name="Subtitle 2"/>
          <p:cNvSpPr>
            <a:spLocks noGrp="1"/>
          </p:cNvSpPr>
          <p:nvPr>
            <p:ph type="subTitle" idx="1" hasCustomPrompt="1"/>
          </p:nvPr>
        </p:nvSpPr>
        <p:spPr bwMode="gray">
          <a:xfrm>
            <a:off x="1472067" y="3953557"/>
            <a:ext cx="5849259" cy="1247353"/>
          </a:xfrm>
          <a:prstGeom prst="rect">
            <a:avLst/>
          </a:prstGeom>
        </p:spPr>
        <p:txBody>
          <a:bodyPr/>
          <a:lstStyle>
            <a:lvl1pPr marL="0" indent="0" algn="l">
              <a:lnSpc>
                <a:spcPct val="90000"/>
              </a:lnSpc>
              <a:spcBef>
                <a:spcPts val="0"/>
              </a:spcBef>
              <a:buNone/>
              <a:defRPr sz="2667"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10905945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Section Header 9">
    <p:spTree>
      <p:nvGrpSpPr>
        <p:cNvPr id="1" name=""/>
        <p:cNvGrpSpPr/>
        <p:nvPr/>
      </p:nvGrpSpPr>
      <p:grpSpPr>
        <a:xfrm>
          <a:off x="0" y="0"/>
          <a:ext cx="0" cy="0"/>
          <a:chOff x="0" y="0"/>
          <a:chExt cx="0" cy="0"/>
        </a:xfrm>
      </p:grpSpPr>
      <p:sp>
        <p:nvSpPr>
          <p:cNvPr id="7" name="Freeform 6"/>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itle 1"/>
          <p:cNvSpPr>
            <a:spLocks noGrp="1"/>
          </p:cNvSpPr>
          <p:nvPr>
            <p:ph type="ctrTitle" hasCustomPrompt="1"/>
          </p:nvPr>
        </p:nvSpPr>
        <p:spPr bwMode="gray">
          <a:xfrm>
            <a:off x="1472067" y="2356111"/>
            <a:ext cx="5181600" cy="1524000"/>
          </a:xfrm>
          <a:prstGeom prst="rect">
            <a:avLst/>
          </a:prstGeom>
        </p:spPr>
        <p:txBody>
          <a:bodyPr rIns="0" bIns="0" anchor="b" anchorCtr="0"/>
          <a:lstStyle>
            <a:lvl1pPr>
              <a:lnSpc>
                <a:spcPct val="90000"/>
              </a:lnSpc>
              <a:defRPr sz="3733" b="0">
                <a:solidFill>
                  <a:schemeClr val="bg1"/>
                </a:solidFill>
              </a:defRPr>
            </a:lvl1pPr>
          </a:lstStyle>
          <a:p>
            <a:r>
              <a:rPr lang="en-US" dirty="0"/>
              <a:t>Section Title</a:t>
            </a:r>
          </a:p>
        </p:txBody>
      </p:sp>
      <p:sp>
        <p:nvSpPr>
          <p:cNvPr id="10" name="Subtitle 2"/>
          <p:cNvSpPr>
            <a:spLocks noGrp="1"/>
          </p:cNvSpPr>
          <p:nvPr>
            <p:ph type="subTitle" idx="1" hasCustomPrompt="1"/>
          </p:nvPr>
        </p:nvSpPr>
        <p:spPr bwMode="gray">
          <a:xfrm>
            <a:off x="1472067" y="3953557"/>
            <a:ext cx="5849259" cy="1247353"/>
          </a:xfrm>
          <a:prstGeom prst="rect">
            <a:avLst/>
          </a:prstGeom>
        </p:spPr>
        <p:txBody>
          <a:bodyPr/>
          <a:lstStyle>
            <a:lvl1pPr marL="0" indent="0" algn="l">
              <a:lnSpc>
                <a:spcPct val="90000"/>
              </a:lnSpc>
              <a:spcBef>
                <a:spcPts val="0"/>
              </a:spcBef>
              <a:buNone/>
              <a:defRPr sz="2667"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Text Goes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9792" y="699020"/>
            <a:ext cx="3985813" cy="561493"/>
          </a:xfrm>
          <a:prstGeom prst="rect">
            <a:avLst/>
          </a:prstGeom>
        </p:spPr>
      </p:pic>
    </p:spTree>
    <p:extLst>
      <p:ext uri="{BB962C8B-B14F-4D97-AF65-F5344CB8AC3E}">
        <p14:creationId xmlns:p14="http://schemas.microsoft.com/office/powerpoint/2010/main" val="26888172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Section Header Your Photo">
    <p:bg>
      <p:bgPr>
        <a:gradFill flip="none" rotWithShape="1">
          <a:gsLst>
            <a:gs pos="0">
              <a:schemeClr val="tx2"/>
            </a:gs>
            <a:gs pos="100000">
              <a:schemeClr val="accent1"/>
            </a:gs>
          </a:gsLst>
          <a:lin ang="14520000" scaled="0"/>
          <a:tileRect/>
        </a:gradFill>
        <a:effectLst/>
      </p:bgPr>
    </p:bg>
    <p:spTree>
      <p:nvGrpSpPr>
        <p:cNvPr id="1" name=""/>
        <p:cNvGrpSpPr/>
        <p:nvPr/>
      </p:nvGrpSpPr>
      <p:grpSpPr>
        <a:xfrm>
          <a:off x="0" y="0"/>
          <a:ext cx="0" cy="0"/>
          <a:chOff x="0" y="0"/>
          <a:chExt cx="0" cy="0"/>
        </a:xfrm>
      </p:grpSpPr>
      <p:sp>
        <p:nvSpPr>
          <p:cNvPr id="10" name="TextBox 9"/>
          <p:cNvSpPr txBox="1"/>
          <p:nvPr userDrawn="1"/>
        </p:nvSpPr>
        <p:spPr>
          <a:xfrm>
            <a:off x="12293600" y="1169739"/>
            <a:ext cx="2189949" cy="4316661"/>
          </a:xfrm>
          <a:prstGeom prst="rect">
            <a:avLst/>
          </a:prstGeom>
          <a:solidFill>
            <a:schemeClr val="tx1">
              <a:lumMod val="60000"/>
              <a:lumOff val="40000"/>
            </a:schemeClr>
          </a:solidFill>
        </p:spPr>
        <p:txBody>
          <a:bodyPr wrap="square" lIns="0" tIns="0" rIns="0" bIns="0" rtlCol="0">
            <a:noAutofit/>
          </a:bodyPr>
          <a:lstStyle/>
          <a:p>
            <a:pPr>
              <a:lnSpc>
                <a:spcPct val="90000"/>
              </a:lnSpc>
              <a:spcBef>
                <a:spcPts val="800"/>
              </a:spcBef>
            </a:pPr>
            <a:r>
              <a:rPr lang="en-US" sz="1600" spc="-67" dirty="0">
                <a:solidFill>
                  <a:schemeClr val="bg1"/>
                </a:solidFill>
              </a:rPr>
              <a:t>How to put in your own Photo:</a:t>
            </a:r>
          </a:p>
          <a:p>
            <a:pPr>
              <a:lnSpc>
                <a:spcPct val="90000"/>
              </a:lnSpc>
              <a:spcBef>
                <a:spcPts val="800"/>
              </a:spcBef>
            </a:pPr>
            <a:r>
              <a:rPr lang="en-US" sz="1600" spc="-67" dirty="0">
                <a:solidFill>
                  <a:schemeClr val="bg1"/>
                </a:solidFill>
              </a:rPr>
              <a:t>Go to ‘View-Slide Master’</a:t>
            </a:r>
          </a:p>
          <a:p>
            <a:pPr>
              <a:lnSpc>
                <a:spcPct val="90000"/>
              </a:lnSpc>
              <a:spcBef>
                <a:spcPts val="800"/>
              </a:spcBef>
            </a:pPr>
            <a:r>
              <a:rPr lang="en-US" sz="1600" spc="-67" dirty="0">
                <a:solidFill>
                  <a:schemeClr val="bg1"/>
                </a:solidFill>
              </a:rPr>
              <a:t>Go to ‘Insert-Picture’</a:t>
            </a:r>
          </a:p>
          <a:p>
            <a:pPr>
              <a:lnSpc>
                <a:spcPct val="90000"/>
              </a:lnSpc>
              <a:spcBef>
                <a:spcPts val="800"/>
              </a:spcBef>
            </a:pPr>
            <a:r>
              <a:rPr lang="en-US" sz="1600" spc="-67" dirty="0">
                <a:solidFill>
                  <a:schemeClr val="bg1"/>
                </a:solidFill>
              </a:rPr>
              <a:t>Browse to the</a:t>
            </a:r>
            <a:r>
              <a:rPr lang="en-US" sz="1600" spc="-67" baseline="0" dirty="0">
                <a:solidFill>
                  <a:schemeClr val="bg1"/>
                </a:solidFill>
              </a:rPr>
              <a:t> image you would like to place. Image should be 1024x768, 1200x900, or other 4:3 aspect ratio</a:t>
            </a:r>
          </a:p>
          <a:p>
            <a:pPr>
              <a:lnSpc>
                <a:spcPct val="90000"/>
              </a:lnSpc>
              <a:spcBef>
                <a:spcPts val="800"/>
              </a:spcBef>
            </a:pPr>
            <a:r>
              <a:rPr lang="en-US" sz="1600" spc="-67" dirty="0">
                <a:solidFill>
                  <a:schemeClr val="bg1"/>
                </a:solidFill>
              </a:rPr>
              <a:t>Select image and click OK</a:t>
            </a:r>
          </a:p>
          <a:p>
            <a:pPr>
              <a:lnSpc>
                <a:spcPct val="90000"/>
              </a:lnSpc>
              <a:spcBef>
                <a:spcPts val="800"/>
              </a:spcBef>
            </a:pPr>
            <a:r>
              <a:rPr lang="en-US" sz="1600" spc="-67" dirty="0">
                <a:solidFill>
                  <a:schemeClr val="bg1"/>
                </a:solidFill>
              </a:rPr>
              <a:t>Scale to full screen size if necessary.</a:t>
            </a:r>
          </a:p>
          <a:p>
            <a:pPr>
              <a:lnSpc>
                <a:spcPct val="90000"/>
              </a:lnSpc>
              <a:spcBef>
                <a:spcPts val="800"/>
              </a:spcBef>
            </a:pPr>
            <a:r>
              <a:rPr lang="en-US" sz="1600" spc="-67" dirty="0">
                <a:solidFill>
                  <a:schemeClr val="bg1"/>
                </a:solidFill>
              </a:rPr>
              <a:t>Click image, go</a:t>
            </a:r>
            <a:r>
              <a:rPr lang="en-US" sz="1600" spc="-67" baseline="0" dirty="0">
                <a:solidFill>
                  <a:schemeClr val="bg1"/>
                </a:solidFill>
              </a:rPr>
              <a:t> to ‘Format-</a:t>
            </a:r>
            <a:r>
              <a:rPr lang="en-US" sz="1600" spc="-67" dirty="0">
                <a:solidFill>
                  <a:schemeClr val="bg1"/>
                </a:solidFill>
              </a:rPr>
              <a:t>Send to Back’</a:t>
            </a:r>
          </a:p>
          <a:p>
            <a:pPr>
              <a:lnSpc>
                <a:spcPct val="90000"/>
              </a:lnSpc>
              <a:spcBef>
                <a:spcPts val="800"/>
              </a:spcBef>
            </a:pPr>
            <a:r>
              <a:rPr lang="en-US" sz="1600" spc="-67" dirty="0">
                <a:solidFill>
                  <a:schemeClr val="bg1"/>
                </a:solidFill>
              </a:rPr>
              <a:t>Go to ‘View-Normal’ to return to slides</a:t>
            </a:r>
          </a:p>
        </p:txBody>
      </p:sp>
      <p:sp>
        <p:nvSpPr>
          <p:cNvPr id="7" name="Freeform 6"/>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itle 1"/>
          <p:cNvSpPr>
            <a:spLocks noGrp="1"/>
          </p:cNvSpPr>
          <p:nvPr>
            <p:ph type="ctrTitle" hasCustomPrompt="1"/>
          </p:nvPr>
        </p:nvSpPr>
        <p:spPr bwMode="gray">
          <a:xfrm>
            <a:off x="1472067" y="2356111"/>
            <a:ext cx="5181600" cy="1524000"/>
          </a:xfrm>
          <a:prstGeom prst="rect">
            <a:avLst/>
          </a:prstGeom>
        </p:spPr>
        <p:txBody>
          <a:bodyPr rIns="0" bIns="0" anchor="b" anchorCtr="0"/>
          <a:lstStyle>
            <a:lvl1pPr>
              <a:lnSpc>
                <a:spcPct val="90000"/>
              </a:lnSpc>
              <a:defRPr sz="3733" b="0">
                <a:solidFill>
                  <a:schemeClr val="bg1"/>
                </a:solidFill>
              </a:defRPr>
            </a:lvl1pPr>
          </a:lstStyle>
          <a:p>
            <a:r>
              <a:rPr lang="en-US" dirty="0"/>
              <a:t>Section Title</a:t>
            </a:r>
          </a:p>
        </p:txBody>
      </p:sp>
      <p:sp>
        <p:nvSpPr>
          <p:cNvPr id="11" name="Subtitle 2"/>
          <p:cNvSpPr>
            <a:spLocks noGrp="1"/>
          </p:cNvSpPr>
          <p:nvPr>
            <p:ph type="subTitle" idx="1" hasCustomPrompt="1"/>
          </p:nvPr>
        </p:nvSpPr>
        <p:spPr bwMode="gray">
          <a:xfrm>
            <a:off x="1472067" y="3953557"/>
            <a:ext cx="5849259" cy="1247353"/>
          </a:xfrm>
          <a:prstGeom prst="rect">
            <a:avLst/>
          </a:prstGeom>
        </p:spPr>
        <p:txBody>
          <a:bodyPr/>
          <a:lstStyle>
            <a:lvl1pPr marL="0" indent="0" algn="l">
              <a:lnSpc>
                <a:spcPct val="90000"/>
              </a:lnSpc>
              <a:spcBef>
                <a:spcPts val="0"/>
              </a:spcBef>
              <a:buNone/>
              <a:defRPr sz="2667"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Text Goes here</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9792" y="699020"/>
            <a:ext cx="3985813" cy="561493"/>
          </a:xfrm>
          <a:prstGeom prst="rect">
            <a:avLst/>
          </a:prstGeom>
        </p:spPr>
      </p:pic>
    </p:spTree>
    <p:extLst>
      <p:ext uri="{BB962C8B-B14F-4D97-AF65-F5344CB8AC3E}">
        <p14:creationId xmlns:p14="http://schemas.microsoft.com/office/powerpoint/2010/main" val="236528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1464743" y="169881"/>
            <a:ext cx="9573685" cy="1016000"/>
          </a:xfrm>
          <a:prstGeom prst="rect">
            <a:avLst/>
          </a:prstGeom>
        </p:spPr>
        <p:txBody>
          <a:bodyPr/>
          <a:lstStyle>
            <a:lvl1pPr>
              <a:lnSpc>
                <a:spcPct val="90000"/>
              </a:lnSpc>
              <a:defRPr/>
            </a:lvl1pPr>
          </a:lstStyle>
          <a:p>
            <a:r>
              <a:rPr lang="en-US" dirty="0"/>
              <a:t>Click to edit Master title style</a:t>
            </a:r>
          </a:p>
        </p:txBody>
      </p:sp>
      <p:sp>
        <p:nvSpPr>
          <p:cNvPr id="9" name="Content Placeholder 2"/>
          <p:cNvSpPr>
            <a:spLocks noGrp="1"/>
          </p:cNvSpPr>
          <p:nvPr>
            <p:ph idx="1"/>
          </p:nvPr>
        </p:nvSpPr>
        <p:spPr>
          <a:xfrm>
            <a:off x="1241840" y="2035613"/>
            <a:ext cx="9796587" cy="396874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0"/>
          <p:cNvSpPr>
            <a:spLocks noGrp="1"/>
          </p:cNvSpPr>
          <p:nvPr>
            <p:ph type="body" sz="quarter" idx="13" hasCustomPrompt="1"/>
          </p:nvPr>
        </p:nvSpPr>
        <p:spPr>
          <a:xfrm>
            <a:off x="1464742" y="1195843"/>
            <a:ext cx="9573684" cy="609600"/>
          </a:xfrm>
          <a:prstGeom prst="rect">
            <a:avLst/>
          </a:prstGeom>
        </p:spPr>
        <p:txBody>
          <a:bodyPr/>
          <a:lstStyle>
            <a:lvl1pPr marL="0" indent="0">
              <a:lnSpc>
                <a:spcPct val="85000"/>
              </a:lnSpc>
              <a:spcBef>
                <a:spcPts val="0"/>
              </a:spcBef>
              <a:buNone/>
              <a:defRPr sz="2667" spc="-107" baseline="0">
                <a:solidFill>
                  <a:schemeClr val="accent2"/>
                </a:solidFill>
              </a:defRPr>
            </a:lvl1pPr>
            <a:lvl2pPr marL="275160" indent="0">
              <a:buNone/>
              <a:defRPr/>
            </a:lvl2pPr>
            <a:lvl3pPr marL="609585" indent="0">
              <a:buNone/>
              <a:defRPr/>
            </a:lvl3pPr>
            <a:lvl4pPr marL="842412" indent="0">
              <a:buNone/>
              <a:defRPr/>
            </a:lvl4pPr>
            <a:lvl5pPr marL="1073123" indent="0">
              <a:buNone/>
              <a:defRPr/>
            </a:lvl5pPr>
          </a:lstStyle>
          <a:p>
            <a:pPr lvl="0"/>
            <a:r>
              <a:rPr lang="en-US" dirty="0"/>
              <a:t>Slide Subtitle</a:t>
            </a:r>
          </a:p>
        </p:txBody>
      </p:sp>
      <p:sp>
        <p:nvSpPr>
          <p:cNvPr id="15" name="Date Placeholder 11"/>
          <p:cNvSpPr>
            <a:spLocks noGrp="1"/>
          </p:cNvSpPr>
          <p:nvPr>
            <p:ph type="dt" sz="half" idx="14"/>
          </p:nvPr>
        </p:nvSpPr>
        <p:spPr>
          <a:xfrm>
            <a:off x="3133344" y="6436626"/>
            <a:ext cx="1133856" cy="224367"/>
          </a:xfrm>
          <a:prstGeom prst="rect">
            <a:avLst/>
          </a:prstGeom>
        </p:spPr>
        <p:txBody>
          <a:bodyPr/>
          <a:lstStyle/>
          <a:p>
            <a:fld id="{4221F580-C0C7-FE4A-BB06-8E6F259722CB}" type="datetime1">
              <a:rPr lang="en-US" smtClean="0"/>
              <a:t>4/19/2021</a:t>
            </a:fld>
            <a:endParaRPr lang="en-US" dirty="0"/>
          </a:p>
        </p:txBody>
      </p:sp>
      <p:sp>
        <p:nvSpPr>
          <p:cNvPr id="16" name="Footer Placeholder 12"/>
          <p:cNvSpPr>
            <a:spLocks noGrp="1"/>
          </p:cNvSpPr>
          <p:nvPr>
            <p:ph type="ftr" sz="quarter" idx="15"/>
          </p:nvPr>
        </p:nvSpPr>
        <p:spPr>
          <a:xfrm>
            <a:off x="4162659" y="6374244"/>
            <a:ext cx="6908800" cy="308355"/>
          </a:xfrm>
          <a:prstGeom prst="rect">
            <a:avLst/>
          </a:prstGeom>
        </p:spPr>
        <p:txBody>
          <a:bodyPr/>
          <a:lstStyle/>
          <a:p>
            <a:r>
              <a:rPr lang="en-US" dirty="0">
                <a:solidFill>
                  <a:srgbClr val="605F62"/>
                </a:solidFill>
              </a:rPr>
              <a:t>Presentation or Section Title</a:t>
            </a:r>
          </a:p>
        </p:txBody>
      </p:sp>
      <p:sp>
        <p:nvSpPr>
          <p:cNvPr id="17" name="Slide Number Placeholder 13"/>
          <p:cNvSpPr>
            <a:spLocks noGrp="1"/>
          </p:cNvSpPr>
          <p:nvPr>
            <p:ph type="sldNum" sz="quarter" idx="16"/>
          </p:nvPr>
        </p:nvSpPr>
        <p:spPr>
          <a:xfrm>
            <a:off x="11074399" y="6374245"/>
            <a:ext cx="462327" cy="308355"/>
          </a:xfrm>
          <a:prstGeom prst="rect">
            <a:avLst/>
          </a:prstGeom>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16857702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Title 1"/>
          <p:cNvSpPr>
            <a:spLocks noGrp="1"/>
          </p:cNvSpPr>
          <p:nvPr>
            <p:ph type="title"/>
          </p:nvPr>
        </p:nvSpPr>
        <p:spPr>
          <a:xfrm>
            <a:off x="1464743" y="169881"/>
            <a:ext cx="9573685" cy="1016000"/>
          </a:xfrm>
          <a:prstGeom prst="rect">
            <a:avLst/>
          </a:prstGeom>
        </p:spPr>
        <p:txBody>
          <a:bodyPr/>
          <a:lstStyle>
            <a:lvl1pPr>
              <a:lnSpc>
                <a:spcPct val="90000"/>
              </a:lnSpc>
              <a:defRPr/>
            </a:lvl1pPr>
          </a:lstStyle>
          <a:p>
            <a:r>
              <a:rPr lang="en-US" dirty="0"/>
              <a:t>Click to edit Master title style</a:t>
            </a:r>
          </a:p>
        </p:txBody>
      </p:sp>
      <p:sp>
        <p:nvSpPr>
          <p:cNvPr id="14" name="Content Placeholder 2"/>
          <p:cNvSpPr>
            <a:spLocks noGrp="1"/>
          </p:cNvSpPr>
          <p:nvPr>
            <p:ph sz="half" idx="1"/>
          </p:nvPr>
        </p:nvSpPr>
        <p:spPr>
          <a:xfrm>
            <a:off x="1241841" y="2035614"/>
            <a:ext cx="4769503" cy="3968748"/>
          </a:xfrm>
          <a:prstGeom prst="rect">
            <a:avLst/>
          </a:prstGeo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0"/>
          <p:cNvSpPr>
            <a:spLocks noGrp="1"/>
          </p:cNvSpPr>
          <p:nvPr>
            <p:ph type="body" sz="quarter" idx="13" hasCustomPrompt="1"/>
          </p:nvPr>
        </p:nvSpPr>
        <p:spPr>
          <a:xfrm>
            <a:off x="1464741" y="1195843"/>
            <a:ext cx="9573685" cy="609600"/>
          </a:xfrm>
          <a:prstGeom prst="rect">
            <a:avLst/>
          </a:prstGeom>
        </p:spPr>
        <p:txBody>
          <a:bodyPr/>
          <a:lstStyle>
            <a:lvl1pPr marL="0" indent="0">
              <a:lnSpc>
                <a:spcPct val="85000"/>
              </a:lnSpc>
              <a:spcBef>
                <a:spcPts val="0"/>
              </a:spcBef>
              <a:buNone/>
              <a:defRPr sz="2667" spc="-107" baseline="0">
                <a:solidFill>
                  <a:schemeClr val="accent2"/>
                </a:solidFill>
              </a:defRPr>
            </a:lvl1pPr>
            <a:lvl2pPr marL="275160" indent="0">
              <a:buNone/>
              <a:defRPr/>
            </a:lvl2pPr>
            <a:lvl3pPr marL="609585" indent="0">
              <a:buNone/>
              <a:defRPr/>
            </a:lvl3pPr>
            <a:lvl4pPr marL="842412" indent="0">
              <a:buNone/>
              <a:defRPr/>
            </a:lvl4pPr>
            <a:lvl5pPr marL="1073123" indent="0">
              <a:buNone/>
              <a:defRPr/>
            </a:lvl5pPr>
          </a:lstStyle>
          <a:p>
            <a:pPr lvl="0"/>
            <a:r>
              <a:rPr lang="en-US" dirty="0"/>
              <a:t>Slide Subtitle</a:t>
            </a:r>
          </a:p>
        </p:txBody>
      </p:sp>
      <p:sp>
        <p:nvSpPr>
          <p:cNvPr id="16" name="Date Placeholder 11"/>
          <p:cNvSpPr>
            <a:spLocks noGrp="1"/>
          </p:cNvSpPr>
          <p:nvPr>
            <p:ph type="dt" sz="half" idx="14"/>
          </p:nvPr>
        </p:nvSpPr>
        <p:spPr>
          <a:xfrm>
            <a:off x="3133344" y="6436626"/>
            <a:ext cx="1133856" cy="224367"/>
          </a:xfrm>
          <a:prstGeom prst="rect">
            <a:avLst/>
          </a:prstGeom>
        </p:spPr>
        <p:txBody>
          <a:bodyPr/>
          <a:lstStyle/>
          <a:p>
            <a:fld id="{B62F187D-5CCE-2540-89F0-172D7E4DA3AC}" type="datetime1">
              <a:rPr lang="en-US" smtClean="0"/>
              <a:t>4/19/2021</a:t>
            </a:fld>
            <a:endParaRPr lang="en-US" dirty="0"/>
          </a:p>
        </p:txBody>
      </p:sp>
      <p:sp>
        <p:nvSpPr>
          <p:cNvPr id="17" name="Footer Placeholder 12"/>
          <p:cNvSpPr>
            <a:spLocks noGrp="1"/>
          </p:cNvSpPr>
          <p:nvPr>
            <p:ph type="ftr" sz="quarter" idx="15"/>
          </p:nvPr>
        </p:nvSpPr>
        <p:spPr>
          <a:xfrm>
            <a:off x="4162659" y="6374244"/>
            <a:ext cx="6908800" cy="308355"/>
          </a:xfrm>
          <a:prstGeom prst="rect">
            <a:avLst/>
          </a:prstGeom>
        </p:spPr>
        <p:txBody>
          <a:bodyPr/>
          <a:lstStyle/>
          <a:p>
            <a:r>
              <a:rPr lang="en-US">
                <a:solidFill>
                  <a:srgbClr val="605F62"/>
                </a:solidFill>
              </a:rPr>
              <a:t>Presentation or Section Title</a:t>
            </a:r>
            <a:endParaRPr lang="en-US" dirty="0">
              <a:solidFill>
                <a:srgbClr val="605F62"/>
              </a:solidFill>
            </a:endParaRPr>
          </a:p>
        </p:txBody>
      </p:sp>
      <p:sp>
        <p:nvSpPr>
          <p:cNvPr id="18" name="Slide Number Placeholder 13"/>
          <p:cNvSpPr>
            <a:spLocks noGrp="1"/>
          </p:cNvSpPr>
          <p:nvPr>
            <p:ph type="sldNum" sz="quarter" idx="16"/>
          </p:nvPr>
        </p:nvSpPr>
        <p:spPr>
          <a:xfrm>
            <a:off x="11074399" y="6374245"/>
            <a:ext cx="462327" cy="308355"/>
          </a:xfrm>
          <a:prstGeom prst="rect">
            <a:avLst/>
          </a:prstGeom>
        </p:spPr>
        <p:txBody>
          <a:bodyPr/>
          <a:lstStyle/>
          <a:p>
            <a:fld id="{0D558541-60C9-42A2-8392-FF12533A6B7A}" type="slidenum">
              <a:rPr lang="en-US" smtClean="0"/>
              <a:pPr/>
              <a:t>‹#›</a:t>
            </a:fld>
            <a:endParaRPr lang="en-US" dirty="0"/>
          </a:p>
        </p:txBody>
      </p:sp>
      <p:sp>
        <p:nvSpPr>
          <p:cNvPr id="19" name="Content Placeholder 2"/>
          <p:cNvSpPr>
            <a:spLocks noGrp="1"/>
          </p:cNvSpPr>
          <p:nvPr>
            <p:ph sz="half" idx="17"/>
          </p:nvPr>
        </p:nvSpPr>
        <p:spPr>
          <a:xfrm>
            <a:off x="6261111" y="2032809"/>
            <a:ext cx="4777316" cy="3971553"/>
          </a:xfrm>
          <a:prstGeom prst="rect">
            <a:avLst/>
          </a:prstGeo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97991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Content Placeholder 2"/>
          <p:cNvSpPr>
            <a:spLocks noGrp="1"/>
          </p:cNvSpPr>
          <p:nvPr>
            <p:ph sz="half" idx="18"/>
          </p:nvPr>
        </p:nvSpPr>
        <p:spPr>
          <a:xfrm>
            <a:off x="1243326" y="2399681"/>
            <a:ext cx="4782825" cy="3596215"/>
          </a:xfrm>
          <a:prstGeom prst="rect">
            <a:avLst/>
          </a:prstGeo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p:nvPr>
        </p:nvSpPr>
        <p:spPr>
          <a:xfrm>
            <a:off x="1464743" y="169881"/>
            <a:ext cx="9573685" cy="1016000"/>
          </a:xfrm>
          <a:prstGeom prst="rect">
            <a:avLst/>
          </a:prstGeom>
        </p:spPr>
        <p:txBody>
          <a:bodyPr/>
          <a:lstStyle>
            <a:lvl1pPr>
              <a:defRPr/>
            </a:lvl1pPr>
          </a:lstStyle>
          <a:p>
            <a:r>
              <a:rPr lang="en-US" dirty="0"/>
              <a:t>Click to edit Master title style</a:t>
            </a:r>
          </a:p>
        </p:txBody>
      </p:sp>
      <p:sp>
        <p:nvSpPr>
          <p:cNvPr id="18" name="Text Placeholder 2"/>
          <p:cNvSpPr>
            <a:spLocks noGrp="1"/>
          </p:cNvSpPr>
          <p:nvPr>
            <p:ph type="body" idx="1"/>
          </p:nvPr>
        </p:nvSpPr>
        <p:spPr>
          <a:xfrm>
            <a:off x="1476553" y="2031618"/>
            <a:ext cx="4549607" cy="393593"/>
          </a:xfrm>
          <a:prstGeom prst="rect">
            <a:avLst/>
          </a:prstGeom>
        </p:spPr>
        <p:txBody>
          <a:bodyPr anchor="b"/>
          <a:lstStyle>
            <a:lvl1pPr marL="0" indent="0">
              <a:buNone/>
              <a:defRPr sz="2267" b="0">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9" name="Text Placeholder 10"/>
          <p:cNvSpPr>
            <a:spLocks noGrp="1"/>
          </p:cNvSpPr>
          <p:nvPr>
            <p:ph type="body" sz="quarter" idx="13" hasCustomPrompt="1"/>
          </p:nvPr>
        </p:nvSpPr>
        <p:spPr>
          <a:xfrm>
            <a:off x="1464741" y="1195843"/>
            <a:ext cx="9573685" cy="609600"/>
          </a:xfrm>
          <a:prstGeom prst="rect">
            <a:avLst/>
          </a:prstGeom>
        </p:spPr>
        <p:txBody>
          <a:bodyPr/>
          <a:lstStyle>
            <a:lvl1pPr marL="0" indent="0">
              <a:lnSpc>
                <a:spcPct val="85000"/>
              </a:lnSpc>
              <a:spcBef>
                <a:spcPts val="0"/>
              </a:spcBef>
              <a:buNone/>
              <a:defRPr sz="2667" spc="-107" baseline="0">
                <a:solidFill>
                  <a:schemeClr val="accent2"/>
                </a:solidFill>
              </a:defRPr>
            </a:lvl1pPr>
            <a:lvl2pPr marL="275160" indent="0">
              <a:buNone/>
              <a:defRPr/>
            </a:lvl2pPr>
            <a:lvl3pPr marL="609585" indent="0">
              <a:buNone/>
              <a:defRPr/>
            </a:lvl3pPr>
            <a:lvl4pPr marL="842412" indent="0">
              <a:buNone/>
              <a:defRPr/>
            </a:lvl4pPr>
            <a:lvl5pPr marL="1073123" indent="0">
              <a:buNone/>
              <a:defRPr/>
            </a:lvl5pPr>
          </a:lstStyle>
          <a:p>
            <a:pPr lvl="0"/>
            <a:r>
              <a:rPr lang="en-US" dirty="0"/>
              <a:t>Slide Subtitle</a:t>
            </a:r>
          </a:p>
        </p:txBody>
      </p:sp>
      <p:sp>
        <p:nvSpPr>
          <p:cNvPr id="20" name="Date Placeholder 11"/>
          <p:cNvSpPr>
            <a:spLocks noGrp="1"/>
          </p:cNvSpPr>
          <p:nvPr>
            <p:ph type="dt" sz="half" idx="14"/>
          </p:nvPr>
        </p:nvSpPr>
        <p:spPr>
          <a:xfrm>
            <a:off x="3133344" y="6436626"/>
            <a:ext cx="1133856" cy="224367"/>
          </a:xfrm>
          <a:prstGeom prst="rect">
            <a:avLst/>
          </a:prstGeom>
        </p:spPr>
        <p:txBody>
          <a:bodyPr/>
          <a:lstStyle/>
          <a:p>
            <a:fld id="{7390B150-5DE9-D249-9EDB-A4FEB84366A7}" type="datetime1">
              <a:rPr lang="en-US" smtClean="0"/>
              <a:t>4/19/2021</a:t>
            </a:fld>
            <a:endParaRPr lang="en-US" dirty="0"/>
          </a:p>
        </p:txBody>
      </p:sp>
      <p:sp>
        <p:nvSpPr>
          <p:cNvPr id="21" name="Footer Placeholder 12"/>
          <p:cNvSpPr>
            <a:spLocks noGrp="1"/>
          </p:cNvSpPr>
          <p:nvPr>
            <p:ph type="ftr" sz="quarter" idx="15"/>
          </p:nvPr>
        </p:nvSpPr>
        <p:spPr>
          <a:xfrm>
            <a:off x="4162659" y="6374244"/>
            <a:ext cx="6908800" cy="308355"/>
          </a:xfrm>
          <a:prstGeom prst="rect">
            <a:avLst/>
          </a:prstGeom>
        </p:spPr>
        <p:txBody>
          <a:bodyPr/>
          <a:lstStyle/>
          <a:p>
            <a:r>
              <a:rPr lang="en-US">
                <a:solidFill>
                  <a:srgbClr val="605F62"/>
                </a:solidFill>
              </a:rPr>
              <a:t>Presentation or Section Title</a:t>
            </a:r>
            <a:endParaRPr lang="en-US" dirty="0">
              <a:solidFill>
                <a:srgbClr val="605F62"/>
              </a:solidFill>
            </a:endParaRPr>
          </a:p>
        </p:txBody>
      </p:sp>
      <p:sp>
        <p:nvSpPr>
          <p:cNvPr id="22" name="Slide Number Placeholder 13"/>
          <p:cNvSpPr>
            <a:spLocks noGrp="1"/>
          </p:cNvSpPr>
          <p:nvPr>
            <p:ph type="sldNum" sz="quarter" idx="16"/>
          </p:nvPr>
        </p:nvSpPr>
        <p:spPr>
          <a:xfrm>
            <a:off x="11074399" y="6374245"/>
            <a:ext cx="462327" cy="308355"/>
          </a:xfrm>
          <a:prstGeom prst="rect">
            <a:avLst/>
          </a:prstGeom>
        </p:spPr>
        <p:txBody>
          <a:bodyPr/>
          <a:lstStyle/>
          <a:p>
            <a:fld id="{0D558541-60C9-42A2-8392-FF12533A6B7A}" type="slidenum">
              <a:rPr lang="en-US" smtClean="0"/>
              <a:pPr/>
              <a:t>‹#›</a:t>
            </a:fld>
            <a:endParaRPr lang="en-US" dirty="0"/>
          </a:p>
        </p:txBody>
      </p:sp>
      <p:sp>
        <p:nvSpPr>
          <p:cNvPr id="11" name="Content Placeholder 2"/>
          <p:cNvSpPr>
            <a:spLocks noGrp="1"/>
          </p:cNvSpPr>
          <p:nvPr>
            <p:ph sz="half" idx="19"/>
          </p:nvPr>
        </p:nvSpPr>
        <p:spPr>
          <a:xfrm>
            <a:off x="6251352" y="2399681"/>
            <a:ext cx="4782825" cy="3596215"/>
          </a:xfrm>
          <a:prstGeom prst="rect">
            <a:avLst/>
          </a:prstGeo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p:cNvSpPr>
            <a:spLocks noGrp="1"/>
          </p:cNvSpPr>
          <p:nvPr>
            <p:ph type="body" idx="20"/>
          </p:nvPr>
        </p:nvSpPr>
        <p:spPr>
          <a:xfrm>
            <a:off x="6484578" y="2031618"/>
            <a:ext cx="4549607" cy="393593"/>
          </a:xfrm>
          <a:prstGeom prst="rect">
            <a:avLst/>
          </a:prstGeom>
        </p:spPr>
        <p:txBody>
          <a:bodyPr anchor="b"/>
          <a:lstStyle>
            <a:lvl1pPr marL="0" indent="0">
              <a:buNone/>
              <a:defRPr sz="2267" b="0">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Tree>
    <p:extLst>
      <p:ext uri="{BB962C8B-B14F-4D97-AF65-F5344CB8AC3E}">
        <p14:creationId xmlns:p14="http://schemas.microsoft.com/office/powerpoint/2010/main" val="9782657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mparison w/ image top">
    <p:spTree>
      <p:nvGrpSpPr>
        <p:cNvPr id="1" name=""/>
        <p:cNvGrpSpPr/>
        <p:nvPr/>
      </p:nvGrpSpPr>
      <p:grpSpPr>
        <a:xfrm>
          <a:off x="0" y="0"/>
          <a:ext cx="0" cy="0"/>
          <a:chOff x="0" y="0"/>
          <a:chExt cx="0" cy="0"/>
        </a:xfrm>
      </p:grpSpPr>
      <p:sp>
        <p:nvSpPr>
          <p:cNvPr id="17" name="Title 1"/>
          <p:cNvSpPr>
            <a:spLocks noGrp="1"/>
          </p:cNvSpPr>
          <p:nvPr>
            <p:ph type="title"/>
          </p:nvPr>
        </p:nvSpPr>
        <p:spPr>
          <a:xfrm>
            <a:off x="1464743" y="169881"/>
            <a:ext cx="9573685" cy="1016000"/>
          </a:xfrm>
          <a:prstGeom prst="rect">
            <a:avLst/>
          </a:prstGeom>
        </p:spPr>
        <p:txBody>
          <a:bodyPr/>
          <a:lstStyle>
            <a:lvl1pPr>
              <a:defRPr>
                <a:solidFill>
                  <a:schemeClr val="tx2"/>
                </a:solidFill>
              </a:defRPr>
            </a:lvl1pPr>
          </a:lstStyle>
          <a:p>
            <a:r>
              <a:rPr lang="en-US" dirty="0"/>
              <a:t>Click to edit Master title style</a:t>
            </a:r>
          </a:p>
        </p:txBody>
      </p:sp>
      <p:sp>
        <p:nvSpPr>
          <p:cNvPr id="18" name="Text Placeholder 2"/>
          <p:cNvSpPr>
            <a:spLocks noGrp="1"/>
          </p:cNvSpPr>
          <p:nvPr>
            <p:ph type="body" idx="1"/>
          </p:nvPr>
        </p:nvSpPr>
        <p:spPr>
          <a:xfrm>
            <a:off x="1474419" y="4198076"/>
            <a:ext cx="4551741" cy="463296"/>
          </a:xfrm>
          <a:prstGeom prst="rect">
            <a:avLst/>
          </a:prstGeom>
        </p:spPr>
        <p:txBody>
          <a:bodyPr anchor="b"/>
          <a:lstStyle>
            <a:lvl1pPr marL="0" indent="0">
              <a:buNone/>
              <a:defRPr sz="2267" b="0">
                <a:solidFill>
                  <a:srgbClr val="6638B6"/>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9" name="Content Placeholder 3"/>
          <p:cNvSpPr>
            <a:spLocks noGrp="1"/>
          </p:cNvSpPr>
          <p:nvPr>
            <p:ph sz="half" idx="2"/>
          </p:nvPr>
        </p:nvSpPr>
        <p:spPr>
          <a:xfrm>
            <a:off x="1473209" y="4558198"/>
            <a:ext cx="4552951" cy="1419172"/>
          </a:xfrm>
          <a:prstGeom prst="rect">
            <a:avLst/>
          </a:prstGeom>
        </p:spPr>
        <p:txBody>
          <a:bodyPr vert="horz" lIns="0" tIns="0" rIns="91440" bIns="45720" rtlCol="0">
            <a:noAutofit/>
          </a:bodyPr>
          <a:lstStyle>
            <a:lvl1pPr marL="0" indent="0">
              <a:buNone/>
              <a:defRPr lang="en-US" smtClean="0"/>
            </a:lvl1pPr>
            <a:lvl2pPr marL="275160" indent="0">
              <a:buNone/>
              <a:defRPr lang="en-US" smtClean="0"/>
            </a:lvl2pPr>
            <a:lvl3pPr marL="609585" indent="0">
              <a:buNone/>
              <a:defRPr lang="en-US" smtClean="0"/>
            </a:lvl3pPr>
            <a:lvl4pPr marL="842412" indent="0">
              <a:buNone/>
              <a:defRPr lang="en-US" smtClean="0"/>
            </a:lvl4pPr>
            <a:lvl5pPr marL="1073123" indent="0">
              <a:buNone/>
              <a:defRPr lang="en-US"/>
            </a:lvl5pPr>
          </a:lstStyle>
          <a:p>
            <a:pPr lvl="0"/>
            <a:r>
              <a:rPr lang="en-US" dirty="0"/>
              <a:t>Click to edit Master text styles</a:t>
            </a:r>
          </a:p>
        </p:txBody>
      </p:sp>
      <p:sp>
        <p:nvSpPr>
          <p:cNvPr id="22" name="Text Placeholder 10"/>
          <p:cNvSpPr>
            <a:spLocks noGrp="1"/>
          </p:cNvSpPr>
          <p:nvPr>
            <p:ph type="body" sz="quarter" idx="13" hasCustomPrompt="1"/>
          </p:nvPr>
        </p:nvSpPr>
        <p:spPr>
          <a:xfrm>
            <a:off x="1464743" y="1195843"/>
            <a:ext cx="9573684" cy="609600"/>
          </a:xfrm>
          <a:prstGeom prst="rect">
            <a:avLst/>
          </a:prstGeom>
        </p:spPr>
        <p:txBody>
          <a:bodyPr/>
          <a:lstStyle>
            <a:lvl1pPr marL="0" indent="0">
              <a:lnSpc>
                <a:spcPct val="85000"/>
              </a:lnSpc>
              <a:spcBef>
                <a:spcPts val="0"/>
              </a:spcBef>
              <a:buNone/>
              <a:defRPr sz="2667" spc="-107" baseline="0">
                <a:solidFill>
                  <a:schemeClr val="accent2"/>
                </a:solidFill>
              </a:defRPr>
            </a:lvl1pPr>
            <a:lvl2pPr marL="275160" indent="0">
              <a:buNone/>
              <a:defRPr/>
            </a:lvl2pPr>
            <a:lvl3pPr marL="609585" indent="0">
              <a:buNone/>
              <a:defRPr/>
            </a:lvl3pPr>
            <a:lvl4pPr marL="842412" indent="0">
              <a:buNone/>
              <a:defRPr/>
            </a:lvl4pPr>
            <a:lvl5pPr marL="1073123" indent="0">
              <a:buNone/>
              <a:defRPr/>
            </a:lvl5pPr>
          </a:lstStyle>
          <a:p>
            <a:pPr lvl="0"/>
            <a:r>
              <a:rPr lang="en-US" dirty="0"/>
              <a:t>Slide Subtitle</a:t>
            </a:r>
          </a:p>
        </p:txBody>
      </p:sp>
      <p:sp>
        <p:nvSpPr>
          <p:cNvPr id="23" name="Picture Placeholder 12"/>
          <p:cNvSpPr>
            <a:spLocks noGrp="1"/>
          </p:cNvSpPr>
          <p:nvPr>
            <p:ph type="pic" sz="quarter" idx="14" hasCustomPrompt="1"/>
          </p:nvPr>
        </p:nvSpPr>
        <p:spPr>
          <a:xfrm>
            <a:off x="1477434" y="2035612"/>
            <a:ext cx="4548727" cy="2061707"/>
          </a:xfrm>
          <a:prstGeom prst="rect">
            <a:avLst/>
          </a:prstGeom>
        </p:spPr>
        <p:txBody>
          <a:bodyPr anchor="ctr"/>
          <a:lstStyle>
            <a:lvl1pPr marL="0" indent="0" algn="ctr">
              <a:buNone/>
              <a:defRPr/>
            </a:lvl1pPr>
          </a:lstStyle>
          <a:p>
            <a:r>
              <a:rPr lang="en-US" dirty="0"/>
              <a:t>Insert image</a:t>
            </a:r>
          </a:p>
        </p:txBody>
      </p:sp>
      <p:sp>
        <p:nvSpPr>
          <p:cNvPr id="25" name="Date Placeholder 11"/>
          <p:cNvSpPr>
            <a:spLocks noGrp="1"/>
          </p:cNvSpPr>
          <p:nvPr>
            <p:ph type="dt" sz="half" idx="16"/>
          </p:nvPr>
        </p:nvSpPr>
        <p:spPr>
          <a:xfrm>
            <a:off x="3133344" y="6436626"/>
            <a:ext cx="1133856" cy="224367"/>
          </a:xfrm>
          <a:prstGeom prst="rect">
            <a:avLst/>
          </a:prstGeom>
        </p:spPr>
        <p:txBody>
          <a:bodyPr/>
          <a:lstStyle/>
          <a:p>
            <a:fld id="{482CC369-25CA-A140-8CA0-FF7FC94DB54C}" type="datetime1">
              <a:rPr lang="en-US" smtClean="0"/>
              <a:t>4/19/2021</a:t>
            </a:fld>
            <a:endParaRPr lang="en-US" dirty="0"/>
          </a:p>
        </p:txBody>
      </p:sp>
      <p:sp>
        <p:nvSpPr>
          <p:cNvPr id="26" name="Footer Placeholder 12"/>
          <p:cNvSpPr>
            <a:spLocks noGrp="1"/>
          </p:cNvSpPr>
          <p:nvPr>
            <p:ph type="ftr" sz="quarter" idx="17"/>
          </p:nvPr>
        </p:nvSpPr>
        <p:spPr>
          <a:xfrm>
            <a:off x="4162659" y="6374244"/>
            <a:ext cx="6908800" cy="308355"/>
          </a:xfrm>
          <a:prstGeom prst="rect">
            <a:avLst/>
          </a:prstGeom>
        </p:spPr>
        <p:txBody>
          <a:bodyPr/>
          <a:lstStyle/>
          <a:p>
            <a:r>
              <a:rPr lang="en-US">
                <a:solidFill>
                  <a:srgbClr val="605F62"/>
                </a:solidFill>
              </a:rPr>
              <a:t>Presentation or Section Title</a:t>
            </a:r>
            <a:endParaRPr lang="en-US" dirty="0">
              <a:solidFill>
                <a:srgbClr val="605F62"/>
              </a:solidFill>
            </a:endParaRPr>
          </a:p>
        </p:txBody>
      </p:sp>
      <p:sp>
        <p:nvSpPr>
          <p:cNvPr id="27" name="Slide Number Placeholder 13"/>
          <p:cNvSpPr>
            <a:spLocks noGrp="1"/>
          </p:cNvSpPr>
          <p:nvPr>
            <p:ph type="sldNum" sz="quarter" idx="18"/>
          </p:nvPr>
        </p:nvSpPr>
        <p:spPr>
          <a:xfrm>
            <a:off x="11074399" y="6374245"/>
            <a:ext cx="462327" cy="308355"/>
          </a:xfrm>
          <a:prstGeom prst="rect">
            <a:avLst/>
          </a:prstGeom>
        </p:spPr>
        <p:txBody>
          <a:bodyPr/>
          <a:lstStyle/>
          <a:p>
            <a:fld id="{0D558541-60C9-42A2-8392-FF12533A6B7A}" type="slidenum">
              <a:rPr lang="en-US" smtClean="0"/>
              <a:pPr/>
              <a:t>‹#›</a:t>
            </a:fld>
            <a:endParaRPr lang="en-US" dirty="0"/>
          </a:p>
        </p:txBody>
      </p:sp>
      <p:sp>
        <p:nvSpPr>
          <p:cNvPr id="14" name="Text Placeholder 2"/>
          <p:cNvSpPr>
            <a:spLocks noGrp="1"/>
          </p:cNvSpPr>
          <p:nvPr>
            <p:ph type="body" idx="19"/>
          </p:nvPr>
        </p:nvSpPr>
        <p:spPr>
          <a:xfrm>
            <a:off x="6486678" y="4198076"/>
            <a:ext cx="4551741" cy="463296"/>
          </a:xfrm>
          <a:prstGeom prst="rect">
            <a:avLst/>
          </a:prstGeom>
        </p:spPr>
        <p:txBody>
          <a:bodyPr anchor="b"/>
          <a:lstStyle>
            <a:lvl1pPr marL="0" indent="0">
              <a:buNone/>
              <a:defRPr sz="2267" b="0">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5" name="Content Placeholder 3"/>
          <p:cNvSpPr>
            <a:spLocks noGrp="1"/>
          </p:cNvSpPr>
          <p:nvPr>
            <p:ph sz="half" idx="20"/>
          </p:nvPr>
        </p:nvSpPr>
        <p:spPr>
          <a:xfrm>
            <a:off x="6485467" y="4558198"/>
            <a:ext cx="4552951" cy="1419172"/>
          </a:xfrm>
          <a:prstGeom prst="rect">
            <a:avLst/>
          </a:prstGeom>
        </p:spPr>
        <p:txBody>
          <a:bodyPr vert="horz" lIns="0" tIns="0" rIns="91440" bIns="45720" rtlCol="0">
            <a:noAutofit/>
          </a:bodyPr>
          <a:lstStyle>
            <a:lvl1pPr marL="0" indent="0">
              <a:buNone/>
              <a:defRPr lang="en-US" smtClean="0"/>
            </a:lvl1pPr>
            <a:lvl2pPr marL="275160" indent="0">
              <a:buNone/>
              <a:defRPr lang="en-US" smtClean="0"/>
            </a:lvl2pPr>
            <a:lvl3pPr marL="609585" indent="0">
              <a:buNone/>
              <a:defRPr lang="en-US" smtClean="0"/>
            </a:lvl3pPr>
            <a:lvl4pPr marL="842412" indent="0">
              <a:buNone/>
              <a:defRPr lang="en-US" smtClean="0"/>
            </a:lvl4pPr>
            <a:lvl5pPr marL="1073123" indent="0">
              <a:buNone/>
              <a:defRPr lang="en-US"/>
            </a:lvl5pPr>
          </a:lstStyle>
          <a:p>
            <a:pPr lvl="0"/>
            <a:r>
              <a:rPr lang="en-US" dirty="0"/>
              <a:t>Click to edit Master text styles</a:t>
            </a:r>
          </a:p>
        </p:txBody>
      </p:sp>
      <p:sp>
        <p:nvSpPr>
          <p:cNvPr id="16" name="Picture Placeholder 12"/>
          <p:cNvSpPr>
            <a:spLocks noGrp="1"/>
          </p:cNvSpPr>
          <p:nvPr>
            <p:ph type="pic" sz="quarter" idx="21" hasCustomPrompt="1"/>
          </p:nvPr>
        </p:nvSpPr>
        <p:spPr>
          <a:xfrm>
            <a:off x="6489693" y="2035612"/>
            <a:ext cx="4548727" cy="2061707"/>
          </a:xfrm>
          <a:prstGeom prst="rect">
            <a:avLst/>
          </a:prstGeom>
        </p:spPr>
        <p:txBody>
          <a:bodyPr anchor="ctr"/>
          <a:lstStyle>
            <a:lvl1pPr marL="0" indent="0" algn="ctr">
              <a:buNone/>
              <a:defRPr/>
            </a:lvl1pPr>
          </a:lstStyle>
          <a:p>
            <a:r>
              <a:rPr lang="en-US" dirty="0"/>
              <a:t>Insert image</a:t>
            </a:r>
          </a:p>
        </p:txBody>
      </p:sp>
    </p:spTree>
    <p:extLst>
      <p:ext uri="{BB962C8B-B14F-4D97-AF65-F5344CB8AC3E}">
        <p14:creationId xmlns:p14="http://schemas.microsoft.com/office/powerpoint/2010/main" val="24532826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tacked Two Content + Side">
    <p:spTree>
      <p:nvGrpSpPr>
        <p:cNvPr id="1" name=""/>
        <p:cNvGrpSpPr/>
        <p:nvPr/>
      </p:nvGrpSpPr>
      <p:grpSpPr>
        <a:xfrm>
          <a:off x="0" y="0"/>
          <a:ext cx="0" cy="0"/>
          <a:chOff x="0" y="0"/>
          <a:chExt cx="0" cy="0"/>
        </a:xfrm>
      </p:grpSpPr>
      <p:sp>
        <p:nvSpPr>
          <p:cNvPr id="23" name="Date Placeholder 11"/>
          <p:cNvSpPr>
            <a:spLocks noGrp="1"/>
          </p:cNvSpPr>
          <p:nvPr>
            <p:ph type="dt" sz="half" idx="22"/>
          </p:nvPr>
        </p:nvSpPr>
        <p:spPr>
          <a:xfrm>
            <a:off x="3133344" y="6436626"/>
            <a:ext cx="1133856" cy="224367"/>
          </a:xfrm>
          <a:prstGeom prst="rect">
            <a:avLst/>
          </a:prstGeom>
        </p:spPr>
        <p:txBody>
          <a:bodyPr/>
          <a:lstStyle/>
          <a:p>
            <a:fld id="{D84B06E5-F86A-B54A-BD79-1396288F3124}" type="datetime1">
              <a:rPr lang="en-US" smtClean="0"/>
              <a:t>4/19/2021</a:t>
            </a:fld>
            <a:endParaRPr lang="en-US" dirty="0"/>
          </a:p>
        </p:txBody>
      </p:sp>
      <p:sp>
        <p:nvSpPr>
          <p:cNvPr id="24" name="Footer Placeholder 12"/>
          <p:cNvSpPr>
            <a:spLocks noGrp="1"/>
          </p:cNvSpPr>
          <p:nvPr>
            <p:ph type="ftr" sz="quarter" idx="23"/>
          </p:nvPr>
        </p:nvSpPr>
        <p:spPr>
          <a:xfrm>
            <a:off x="4162659" y="6374244"/>
            <a:ext cx="6908800" cy="308355"/>
          </a:xfrm>
          <a:prstGeom prst="rect">
            <a:avLst/>
          </a:prstGeom>
        </p:spPr>
        <p:txBody>
          <a:bodyPr/>
          <a:lstStyle/>
          <a:p>
            <a:r>
              <a:rPr lang="en-US">
                <a:solidFill>
                  <a:srgbClr val="605F62"/>
                </a:solidFill>
              </a:rPr>
              <a:t>Presentation or Section Title</a:t>
            </a:r>
            <a:endParaRPr lang="en-US" dirty="0">
              <a:solidFill>
                <a:srgbClr val="605F62"/>
              </a:solidFill>
            </a:endParaRPr>
          </a:p>
        </p:txBody>
      </p:sp>
      <p:sp>
        <p:nvSpPr>
          <p:cNvPr id="25" name="Slide Number Placeholder 13"/>
          <p:cNvSpPr>
            <a:spLocks noGrp="1"/>
          </p:cNvSpPr>
          <p:nvPr>
            <p:ph type="sldNum" sz="quarter" idx="16"/>
          </p:nvPr>
        </p:nvSpPr>
        <p:spPr>
          <a:xfrm>
            <a:off x="11074399" y="6374245"/>
            <a:ext cx="462327" cy="308355"/>
          </a:xfrm>
          <a:prstGeom prst="rect">
            <a:avLst/>
          </a:prstGeom>
        </p:spPr>
        <p:txBody>
          <a:bodyPr/>
          <a:lstStyle/>
          <a:p>
            <a:fld id="{0D558541-60C9-42A2-8392-FF12533A6B7A}" type="slidenum">
              <a:rPr lang="en-US" smtClean="0"/>
              <a:pPr/>
              <a:t>‹#›</a:t>
            </a:fld>
            <a:endParaRPr lang="en-US" dirty="0"/>
          </a:p>
        </p:txBody>
      </p:sp>
      <p:sp>
        <p:nvSpPr>
          <p:cNvPr id="26" name="Content Placeholder 2"/>
          <p:cNvSpPr>
            <a:spLocks noGrp="1"/>
          </p:cNvSpPr>
          <p:nvPr>
            <p:ph sz="half" idx="24" hasCustomPrompt="1"/>
          </p:nvPr>
        </p:nvSpPr>
        <p:spPr>
          <a:xfrm>
            <a:off x="6926893" y="2032622"/>
            <a:ext cx="5265108" cy="3961777"/>
          </a:xfrm>
          <a:prstGeom prst="rect">
            <a:avLst/>
          </a:prstGeom>
        </p:spPr>
        <p:txBody>
          <a:bodyPr vert="horz" lIns="0" tIns="0" rIns="91440" bIns="45720" rtlCol="0">
            <a:noAutofit/>
          </a:bodyPr>
          <a:lstStyle>
            <a:lvl1pPr marL="0" indent="0">
              <a:buNone/>
              <a:defRPr lang="en-US" smtClean="0"/>
            </a:lvl1pPr>
            <a:lvl2pPr>
              <a:defRPr lang="en-US" smtClean="0"/>
            </a:lvl2pPr>
            <a:lvl3pPr>
              <a:defRPr lang="en-US" smtClean="0"/>
            </a:lvl3pPr>
            <a:lvl4pPr>
              <a:defRPr lang="en-US" smtClean="0"/>
            </a:lvl4pPr>
            <a:lvl5pPr>
              <a:defRPr lang="en-US"/>
            </a:lvl5pPr>
          </a:lstStyle>
          <a:p>
            <a:pPr lvl="0"/>
            <a:r>
              <a:rPr lang="en-US" dirty="0"/>
              <a:t>Placeholder</a:t>
            </a:r>
          </a:p>
        </p:txBody>
      </p:sp>
      <p:sp>
        <p:nvSpPr>
          <p:cNvPr id="12" name="Title 1"/>
          <p:cNvSpPr>
            <a:spLocks noGrp="1"/>
          </p:cNvSpPr>
          <p:nvPr>
            <p:ph type="title"/>
          </p:nvPr>
        </p:nvSpPr>
        <p:spPr>
          <a:xfrm>
            <a:off x="1464743" y="169881"/>
            <a:ext cx="9573685" cy="1016000"/>
          </a:xfrm>
          <a:prstGeom prst="rect">
            <a:avLst/>
          </a:prstGeom>
        </p:spPr>
        <p:txBody>
          <a:bodyPr/>
          <a:lstStyle>
            <a:lvl1pPr>
              <a:defRPr/>
            </a:lvl1pPr>
          </a:lstStyle>
          <a:p>
            <a:r>
              <a:rPr lang="en-US" dirty="0"/>
              <a:t>Click to edit Master title style</a:t>
            </a:r>
          </a:p>
        </p:txBody>
      </p:sp>
      <p:sp>
        <p:nvSpPr>
          <p:cNvPr id="13" name="Text Placeholder 10"/>
          <p:cNvSpPr>
            <a:spLocks noGrp="1"/>
          </p:cNvSpPr>
          <p:nvPr>
            <p:ph type="body" sz="quarter" idx="13" hasCustomPrompt="1"/>
          </p:nvPr>
        </p:nvSpPr>
        <p:spPr>
          <a:xfrm>
            <a:off x="1464743" y="1195843"/>
            <a:ext cx="9573684" cy="609600"/>
          </a:xfrm>
          <a:prstGeom prst="rect">
            <a:avLst/>
          </a:prstGeom>
        </p:spPr>
        <p:txBody>
          <a:bodyPr/>
          <a:lstStyle>
            <a:lvl1pPr marL="0" indent="0">
              <a:lnSpc>
                <a:spcPct val="85000"/>
              </a:lnSpc>
              <a:spcBef>
                <a:spcPts val="0"/>
              </a:spcBef>
              <a:buNone/>
              <a:defRPr sz="2667" spc="-107" baseline="0">
                <a:solidFill>
                  <a:schemeClr val="accent2"/>
                </a:solidFill>
              </a:defRPr>
            </a:lvl1pPr>
            <a:lvl2pPr marL="275160" indent="0">
              <a:buNone/>
              <a:defRPr/>
            </a:lvl2pPr>
            <a:lvl3pPr marL="609585" indent="0">
              <a:buNone/>
              <a:defRPr/>
            </a:lvl3pPr>
            <a:lvl4pPr marL="842412" indent="0">
              <a:buNone/>
              <a:defRPr/>
            </a:lvl4pPr>
            <a:lvl5pPr marL="1073123" indent="0">
              <a:buNone/>
              <a:defRPr/>
            </a:lvl5pPr>
          </a:lstStyle>
          <a:p>
            <a:pPr lvl="0"/>
            <a:r>
              <a:rPr lang="en-US" dirty="0"/>
              <a:t>Slide Subtitle</a:t>
            </a:r>
          </a:p>
        </p:txBody>
      </p:sp>
      <p:sp>
        <p:nvSpPr>
          <p:cNvPr id="14" name="Content Placeholder 2"/>
          <p:cNvSpPr>
            <a:spLocks noGrp="1"/>
          </p:cNvSpPr>
          <p:nvPr>
            <p:ph sz="half" idx="18"/>
          </p:nvPr>
        </p:nvSpPr>
        <p:spPr>
          <a:xfrm>
            <a:off x="1243325" y="2399681"/>
            <a:ext cx="5242141" cy="1450537"/>
          </a:xfrm>
          <a:prstGeom prst="rect">
            <a:avLst/>
          </a:prstGeo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Text Placeholder 2"/>
          <p:cNvSpPr>
            <a:spLocks noGrp="1"/>
          </p:cNvSpPr>
          <p:nvPr>
            <p:ph type="body" idx="1"/>
          </p:nvPr>
        </p:nvSpPr>
        <p:spPr>
          <a:xfrm>
            <a:off x="1476552" y="2031618"/>
            <a:ext cx="5008915" cy="393593"/>
          </a:xfrm>
          <a:prstGeom prst="rect">
            <a:avLst/>
          </a:prstGeom>
        </p:spPr>
        <p:txBody>
          <a:bodyPr anchor="b"/>
          <a:lstStyle>
            <a:lvl1pPr marL="0" indent="0">
              <a:buNone/>
              <a:defRPr sz="2267" b="0">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22" name="Content Placeholder 2"/>
          <p:cNvSpPr>
            <a:spLocks noGrp="1"/>
          </p:cNvSpPr>
          <p:nvPr>
            <p:ph sz="half" idx="25"/>
          </p:nvPr>
        </p:nvSpPr>
        <p:spPr>
          <a:xfrm>
            <a:off x="1243325" y="4401798"/>
            <a:ext cx="5242141" cy="1450537"/>
          </a:xfrm>
          <a:prstGeom prst="rect">
            <a:avLst/>
          </a:prstGeo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7" name="Text Placeholder 2"/>
          <p:cNvSpPr>
            <a:spLocks noGrp="1"/>
          </p:cNvSpPr>
          <p:nvPr>
            <p:ph type="body" idx="26"/>
          </p:nvPr>
        </p:nvSpPr>
        <p:spPr>
          <a:xfrm>
            <a:off x="1476552" y="4033736"/>
            <a:ext cx="5008915" cy="393593"/>
          </a:xfrm>
          <a:prstGeom prst="rect">
            <a:avLst/>
          </a:prstGeom>
        </p:spPr>
        <p:txBody>
          <a:bodyPr anchor="b"/>
          <a:lstStyle>
            <a:lvl1pPr marL="0" indent="0">
              <a:buNone/>
              <a:defRPr sz="2267" b="0">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Tree>
    <p:extLst>
      <p:ext uri="{BB962C8B-B14F-4D97-AF65-F5344CB8AC3E}">
        <p14:creationId xmlns:p14="http://schemas.microsoft.com/office/powerpoint/2010/main" val="42622245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Key Facts + Side Images">
    <p:bg>
      <p:bgPr>
        <a:gradFill flip="none" rotWithShape="1">
          <a:gsLst>
            <a:gs pos="0">
              <a:srgbClr val="514689"/>
            </a:gs>
            <a:gs pos="100000">
              <a:schemeClr val="accent1"/>
            </a:gs>
          </a:gsLst>
          <a:lin ang="14520000" scaled="0"/>
          <a:tileRect/>
        </a:gradFill>
        <a:effectLst/>
      </p:bgPr>
    </p:bg>
    <p:spTree>
      <p:nvGrpSpPr>
        <p:cNvPr id="1" name=""/>
        <p:cNvGrpSpPr/>
        <p:nvPr/>
      </p:nvGrpSpPr>
      <p:grpSpPr>
        <a:xfrm>
          <a:off x="0" y="0"/>
          <a:ext cx="0" cy="0"/>
          <a:chOff x="0" y="0"/>
          <a:chExt cx="0" cy="0"/>
        </a:xfrm>
      </p:grpSpPr>
      <p:sp>
        <p:nvSpPr>
          <p:cNvPr id="13" name="Rectangle 6"/>
          <p:cNvSpPr/>
          <p:nvPr userDrawn="1"/>
        </p:nvSpPr>
        <p:spPr>
          <a:xfrm>
            <a:off x="1" y="-67715"/>
            <a:ext cx="4044076" cy="6998555"/>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22311 w 241956"/>
              <a:gd name="connsiteY3" fmla="*/ 380776 h 381336"/>
              <a:gd name="connsiteX4" fmla="*/ 0 w 241956"/>
              <a:gd name="connsiteY4" fmla="*/ 231 h 381336"/>
              <a:gd name="connsiteX0" fmla="*/ 0 w 241956"/>
              <a:gd name="connsiteY0" fmla="*/ 231 h 381687"/>
              <a:gd name="connsiteX1" fmla="*/ 41468 w 241956"/>
              <a:gd name="connsiteY1" fmla="*/ 0 h 381687"/>
              <a:gd name="connsiteX2" fmla="*/ 241956 w 241956"/>
              <a:gd name="connsiteY2" fmla="*/ 381336 h 381687"/>
              <a:gd name="connsiteX3" fmla="*/ 21400 w 241956"/>
              <a:gd name="connsiteY3" fmla="*/ 381687 h 381687"/>
              <a:gd name="connsiteX4" fmla="*/ 0 w 2419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56" h="381687">
                <a:moveTo>
                  <a:pt x="0" y="231"/>
                </a:moveTo>
                <a:lnTo>
                  <a:pt x="20068" y="0"/>
                </a:lnTo>
                <a:lnTo>
                  <a:pt x="220556" y="381336"/>
                </a:lnTo>
                <a:lnTo>
                  <a:pt x="0" y="381687"/>
                </a:lnTo>
                <a:lnTo>
                  <a:pt x="0" y="231"/>
                </a:ln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400" kern="1200" dirty="0">
                <a:solidFill>
                  <a:schemeClr val="tx2"/>
                </a:solidFill>
              </a:rPr>
              <a:t>            </a:t>
            </a:r>
          </a:p>
        </p:txBody>
      </p:sp>
      <p:sp>
        <p:nvSpPr>
          <p:cNvPr id="17" name="Picture Placeholder 11"/>
          <p:cNvSpPr>
            <a:spLocks noGrp="1"/>
          </p:cNvSpPr>
          <p:nvPr>
            <p:ph type="pic" sz="quarter" idx="15" hasCustomPrompt="1"/>
          </p:nvPr>
        </p:nvSpPr>
        <p:spPr bwMode="gray">
          <a:xfrm>
            <a:off x="4872565" y="2033933"/>
            <a:ext cx="2946400" cy="3960467"/>
          </a:xfrm>
          <a:prstGeom prst="rect">
            <a:avLst/>
          </a:prstGeom>
        </p:spPr>
        <p:txBody>
          <a:bodyPr anchor="ctr"/>
          <a:lstStyle>
            <a:lvl1pPr marL="0" indent="0" algn="ctr">
              <a:buNone/>
              <a:defRPr>
                <a:solidFill>
                  <a:schemeClr val="bg1"/>
                </a:solidFill>
              </a:defRPr>
            </a:lvl1pPr>
          </a:lstStyle>
          <a:p>
            <a:r>
              <a:rPr lang="en-US" dirty="0"/>
              <a:t>Insert image</a:t>
            </a:r>
          </a:p>
        </p:txBody>
      </p:sp>
      <p:sp>
        <p:nvSpPr>
          <p:cNvPr id="18" name="Picture Placeholder 11"/>
          <p:cNvSpPr>
            <a:spLocks noGrp="1"/>
          </p:cNvSpPr>
          <p:nvPr>
            <p:ph type="pic" sz="quarter" idx="16" hasCustomPrompt="1"/>
          </p:nvPr>
        </p:nvSpPr>
        <p:spPr bwMode="gray">
          <a:xfrm>
            <a:off x="8087783" y="2033933"/>
            <a:ext cx="2946400" cy="3960467"/>
          </a:xfrm>
          <a:prstGeom prst="rect">
            <a:avLst/>
          </a:prstGeom>
        </p:spPr>
        <p:txBody>
          <a:bodyPr anchor="ctr"/>
          <a:lstStyle>
            <a:lvl1pPr marL="0" indent="0" algn="ctr">
              <a:buNone/>
              <a:defRPr>
                <a:solidFill>
                  <a:schemeClr val="bg1"/>
                </a:solidFill>
              </a:defRPr>
            </a:lvl1pPr>
          </a:lstStyle>
          <a:p>
            <a:r>
              <a:rPr lang="en-US" dirty="0"/>
              <a:t>Insert image</a:t>
            </a:r>
          </a:p>
        </p:txBody>
      </p:sp>
      <p:sp>
        <p:nvSpPr>
          <p:cNvPr id="19" name="Date Placeholder 11"/>
          <p:cNvSpPr>
            <a:spLocks noGrp="1"/>
          </p:cNvSpPr>
          <p:nvPr>
            <p:ph type="dt" sz="half" idx="17"/>
          </p:nvPr>
        </p:nvSpPr>
        <p:spPr>
          <a:xfrm>
            <a:off x="3406559" y="6436626"/>
            <a:ext cx="1133856" cy="224367"/>
          </a:xfrm>
          <a:prstGeom prst="rect">
            <a:avLst/>
          </a:prstGeom>
        </p:spPr>
        <p:txBody>
          <a:bodyPr/>
          <a:lstStyle>
            <a:lvl1pPr>
              <a:defRPr>
                <a:solidFill>
                  <a:schemeClr val="bg1"/>
                </a:solidFill>
              </a:defRPr>
            </a:lvl1pPr>
          </a:lstStyle>
          <a:p>
            <a:fld id="{84DE7821-82FA-5D47-A338-FEE7FB12F249}" type="datetime1">
              <a:rPr lang="en-US" smtClean="0"/>
              <a:pPr/>
              <a:t>4/19/2021</a:t>
            </a:fld>
            <a:endParaRPr lang="en-US" dirty="0"/>
          </a:p>
        </p:txBody>
      </p:sp>
      <p:sp>
        <p:nvSpPr>
          <p:cNvPr id="22" name="Text Placeholder 2"/>
          <p:cNvSpPr>
            <a:spLocks noGrp="1"/>
          </p:cNvSpPr>
          <p:nvPr>
            <p:ph type="body" idx="20"/>
          </p:nvPr>
        </p:nvSpPr>
        <p:spPr>
          <a:xfrm>
            <a:off x="1482270" y="2031618"/>
            <a:ext cx="3118087" cy="393593"/>
          </a:xfrm>
          <a:prstGeom prst="rect">
            <a:avLst/>
          </a:prstGeom>
        </p:spPr>
        <p:txBody>
          <a:bodyPr anchor="b"/>
          <a:lstStyle>
            <a:lvl1pPr marL="0" indent="0">
              <a:buNone/>
              <a:defRPr sz="2267" b="0">
                <a:solidFill>
                  <a:srgbClr val="FFFFFF"/>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a:t>
            </a:r>
          </a:p>
        </p:txBody>
      </p:sp>
      <p:sp>
        <p:nvSpPr>
          <p:cNvPr id="23" name="Content Placeholder 2"/>
          <p:cNvSpPr>
            <a:spLocks noGrp="1"/>
          </p:cNvSpPr>
          <p:nvPr>
            <p:ph sz="half" idx="21"/>
          </p:nvPr>
        </p:nvSpPr>
        <p:spPr>
          <a:xfrm>
            <a:off x="1247556" y="2405288"/>
            <a:ext cx="3352800" cy="3589112"/>
          </a:xfrm>
          <a:prstGeom prst="rect">
            <a:avLst/>
          </a:prstGeom>
        </p:spPr>
        <p:txBody>
          <a:bodyPr vert="horz" lIns="0" tIns="0" rIns="91440" bIns="45720" rtlCol="0">
            <a:noAutofit/>
          </a:bodyPr>
          <a:lstStyle>
            <a:lvl1pPr>
              <a:buClrTx/>
              <a:defRPr lang="en-US" smtClean="0">
                <a:solidFill>
                  <a:srgbClr val="FFFFFF"/>
                </a:solidFill>
              </a:defRPr>
            </a:lvl1pPr>
            <a:lvl2pPr>
              <a:defRPr lang="en-US" smtClean="0">
                <a:solidFill>
                  <a:srgbClr val="FFFFFF"/>
                </a:solidFill>
              </a:defRPr>
            </a:lvl2pPr>
            <a:lvl3pPr>
              <a:defRPr lang="en-US" smtClean="0">
                <a:solidFill>
                  <a:srgbClr val="FFFFFF"/>
                </a:solidFill>
              </a:defRPr>
            </a:lvl3pPr>
            <a:lvl4pPr>
              <a:defRPr lang="en-US" smtClean="0">
                <a:solidFill>
                  <a:srgbClr val="FFFFFF"/>
                </a:solidFill>
              </a:defRPr>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4" name="Title 1"/>
          <p:cNvSpPr>
            <a:spLocks noGrp="1"/>
          </p:cNvSpPr>
          <p:nvPr>
            <p:ph type="title"/>
          </p:nvPr>
        </p:nvSpPr>
        <p:spPr>
          <a:xfrm>
            <a:off x="1470460" y="169881"/>
            <a:ext cx="9573685" cy="1016000"/>
          </a:xfrm>
          <a:prstGeom prst="rect">
            <a:avLst/>
          </a:prstGeom>
        </p:spPr>
        <p:txBody>
          <a:bodyPr/>
          <a:lstStyle>
            <a:lvl1pPr>
              <a:defRPr>
                <a:solidFill>
                  <a:schemeClr val="bg1"/>
                </a:solidFill>
              </a:defRPr>
            </a:lvl1pPr>
          </a:lstStyle>
          <a:p>
            <a:r>
              <a:rPr lang="en-US" dirty="0"/>
              <a:t>Click to edit Master title style</a:t>
            </a:r>
          </a:p>
        </p:txBody>
      </p:sp>
      <p:sp>
        <p:nvSpPr>
          <p:cNvPr id="25" name="Text Placeholder 10"/>
          <p:cNvSpPr>
            <a:spLocks noGrp="1"/>
          </p:cNvSpPr>
          <p:nvPr>
            <p:ph type="body" sz="quarter" idx="14" hasCustomPrompt="1"/>
          </p:nvPr>
        </p:nvSpPr>
        <p:spPr>
          <a:xfrm>
            <a:off x="1470459" y="1195843"/>
            <a:ext cx="9573684" cy="609600"/>
          </a:xfrm>
          <a:prstGeom prst="rect">
            <a:avLst/>
          </a:prstGeom>
        </p:spPr>
        <p:txBody>
          <a:bodyPr/>
          <a:lstStyle>
            <a:lvl1pPr marL="0" indent="0">
              <a:lnSpc>
                <a:spcPct val="85000"/>
              </a:lnSpc>
              <a:spcBef>
                <a:spcPts val="0"/>
              </a:spcBef>
              <a:buNone/>
              <a:defRPr sz="2667" spc="-107" baseline="0">
                <a:solidFill>
                  <a:srgbClr val="FFFFFF"/>
                </a:solidFill>
              </a:defRPr>
            </a:lvl1pPr>
            <a:lvl2pPr marL="275160" indent="0">
              <a:buNone/>
              <a:defRPr/>
            </a:lvl2pPr>
            <a:lvl3pPr marL="609585" indent="0">
              <a:buNone/>
              <a:defRPr/>
            </a:lvl3pPr>
            <a:lvl4pPr marL="842412" indent="0">
              <a:buNone/>
              <a:defRPr/>
            </a:lvl4pPr>
            <a:lvl5pPr marL="1073123" indent="0">
              <a:buNone/>
              <a:defRPr/>
            </a:lvl5pPr>
          </a:lstStyle>
          <a:p>
            <a:pPr lvl="0"/>
            <a:r>
              <a:rPr lang="en-US" dirty="0"/>
              <a:t>Slide Subtitle</a:t>
            </a:r>
          </a:p>
        </p:txBody>
      </p:sp>
      <p:sp>
        <p:nvSpPr>
          <p:cNvPr id="27" name="Footer Placeholder 7"/>
          <p:cNvSpPr>
            <a:spLocks noGrp="1"/>
          </p:cNvSpPr>
          <p:nvPr>
            <p:ph type="ftr" sz="quarter" idx="11"/>
          </p:nvPr>
        </p:nvSpPr>
        <p:spPr bwMode="gray">
          <a:xfrm>
            <a:off x="4658998" y="6376318"/>
            <a:ext cx="6412461" cy="321996"/>
          </a:xfrm>
          <a:prstGeom prst="rect">
            <a:avLst/>
          </a:prstGeom>
        </p:spPr>
        <p:txBody>
          <a:bodyPr/>
          <a:lstStyle>
            <a:lvl1pPr>
              <a:defRPr>
                <a:solidFill>
                  <a:schemeClr val="bg1"/>
                </a:solidFill>
              </a:defRPr>
            </a:lvl1pPr>
          </a:lstStyle>
          <a:p>
            <a:r>
              <a:rPr lang="en-US">
                <a:solidFill>
                  <a:prstClr val="white"/>
                </a:solidFill>
              </a:rPr>
              <a:t>Presentation or Section Title</a:t>
            </a:r>
          </a:p>
        </p:txBody>
      </p:sp>
      <p:sp>
        <p:nvSpPr>
          <p:cNvPr id="28" name="Slide Number Placeholder 8"/>
          <p:cNvSpPr>
            <a:spLocks noGrp="1"/>
          </p:cNvSpPr>
          <p:nvPr>
            <p:ph type="sldNum" sz="quarter" idx="12"/>
          </p:nvPr>
        </p:nvSpPr>
        <p:spPr bwMode="gray">
          <a:xfrm>
            <a:off x="11074399" y="6376319"/>
            <a:ext cx="462327" cy="308355"/>
          </a:xfrm>
          <a:prstGeom prst="rect">
            <a:avLst/>
          </a:prstGeom>
        </p:spPr>
        <p:txBody>
          <a:bodyPr/>
          <a:lstStyle>
            <a:lvl1pPr>
              <a:defRPr>
                <a:solidFill>
                  <a:schemeClr val="bg1"/>
                </a:solidFill>
              </a:defRPr>
            </a:lvl1pPr>
          </a:lstStyle>
          <a:p>
            <a:fld id="{0D558541-60C9-42A2-8392-FF12533A6B7A}" type="slidenum">
              <a:rPr lang="en-US" smtClean="0">
                <a:solidFill>
                  <a:prstClr val="white"/>
                </a:solidFill>
              </a:rPr>
              <a:pPr/>
              <a:t>‹#›</a:t>
            </a:fld>
            <a:endParaRPr lang="en-US">
              <a:solidFill>
                <a:prstClr val="white"/>
              </a:solidFill>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291" y="6356491"/>
            <a:ext cx="2286685" cy="341824"/>
          </a:xfrm>
          <a:prstGeom prst="rect">
            <a:avLst/>
          </a:prstGeom>
        </p:spPr>
      </p:pic>
    </p:spTree>
    <p:extLst>
      <p:ext uri="{BB962C8B-B14F-4D97-AF65-F5344CB8AC3E}">
        <p14:creationId xmlns:p14="http://schemas.microsoft.com/office/powerpoint/2010/main" val="2926702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4" name="Date Placeholder 11"/>
          <p:cNvSpPr>
            <a:spLocks noGrp="1"/>
          </p:cNvSpPr>
          <p:nvPr>
            <p:ph type="dt" sz="half" idx="14"/>
          </p:nvPr>
        </p:nvSpPr>
        <p:spPr>
          <a:xfrm>
            <a:off x="3133344" y="6436626"/>
            <a:ext cx="1133856" cy="224367"/>
          </a:xfrm>
          <a:prstGeom prst="rect">
            <a:avLst/>
          </a:prstGeom>
        </p:spPr>
        <p:txBody>
          <a:bodyPr/>
          <a:lstStyle/>
          <a:p>
            <a:fld id="{6E460D88-FDEE-654D-9AC4-EB2542DECCF3}" type="datetime1">
              <a:rPr lang="en-US" smtClean="0"/>
              <a:t>4/19/2021</a:t>
            </a:fld>
            <a:endParaRPr lang="en-US" dirty="0"/>
          </a:p>
        </p:txBody>
      </p:sp>
      <p:sp>
        <p:nvSpPr>
          <p:cNvPr id="15" name="Footer Placeholder 12"/>
          <p:cNvSpPr>
            <a:spLocks noGrp="1"/>
          </p:cNvSpPr>
          <p:nvPr>
            <p:ph type="ftr" sz="quarter" idx="15"/>
          </p:nvPr>
        </p:nvSpPr>
        <p:spPr>
          <a:xfrm>
            <a:off x="4162659" y="6374244"/>
            <a:ext cx="6908800" cy="308355"/>
          </a:xfrm>
          <a:prstGeom prst="rect">
            <a:avLst/>
          </a:prstGeom>
        </p:spPr>
        <p:txBody>
          <a:bodyPr/>
          <a:lstStyle/>
          <a:p>
            <a:r>
              <a:rPr lang="en-US">
                <a:solidFill>
                  <a:srgbClr val="605F62"/>
                </a:solidFill>
              </a:rPr>
              <a:t>Presentation or Section Title</a:t>
            </a:r>
            <a:endParaRPr lang="en-US" dirty="0">
              <a:solidFill>
                <a:srgbClr val="605F62"/>
              </a:solidFill>
            </a:endParaRPr>
          </a:p>
        </p:txBody>
      </p:sp>
      <p:sp>
        <p:nvSpPr>
          <p:cNvPr id="16" name="Slide Number Placeholder 13"/>
          <p:cNvSpPr>
            <a:spLocks noGrp="1"/>
          </p:cNvSpPr>
          <p:nvPr>
            <p:ph type="sldNum" sz="quarter" idx="16"/>
          </p:nvPr>
        </p:nvSpPr>
        <p:spPr>
          <a:xfrm>
            <a:off x="11074399" y="6374245"/>
            <a:ext cx="462327" cy="308355"/>
          </a:xfrm>
          <a:prstGeom prst="rect">
            <a:avLst/>
          </a:prstGeom>
        </p:spPr>
        <p:txBody>
          <a:bodyPr/>
          <a:lstStyle/>
          <a:p>
            <a:fld id="{0D558541-60C9-42A2-8392-FF12533A6B7A}" type="slidenum">
              <a:rPr lang="en-US" smtClean="0"/>
              <a:pPr/>
              <a:t>‹#›</a:t>
            </a:fld>
            <a:endParaRPr lang="en-US" dirty="0"/>
          </a:p>
        </p:txBody>
      </p:sp>
      <p:sp>
        <p:nvSpPr>
          <p:cNvPr id="7" name="Title 1"/>
          <p:cNvSpPr>
            <a:spLocks noGrp="1"/>
          </p:cNvSpPr>
          <p:nvPr>
            <p:ph type="title"/>
          </p:nvPr>
        </p:nvSpPr>
        <p:spPr>
          <a:xfrm>
            <a:off x="1464743" y="169881"/>
            <a:ext cx="9573685" cy="1016000"/>
          </a:xfrm>
          <a:prstGeom prst="rect">
            <a:avLst/>
          </a:prstGeom>
        </p:spPr>
        <p:txBody>
          <a:bodyPr/>
          <a:lstStyle>
            <a:lvl1pPr>
              <a:defRPr/>
            </a:lvl1pPr>
          </a:lstStyle>
          <a:p>
            <a:r>
              <a:rPr lang="en-US" dirty="0"/>
              <a:t>Click to edit Master title style</a:t>
            </a:r>
          </a:p>
        </p:txBody>
      </p:sp>
      <p:sp>
        <p:nvSpPr>
          <p:cNvPr id="8" name="Text Placeholder 10"/>
          <p:cNvSpPr>
            <a:spLocks noGrp="1"/>
          </p:cNvSpPr>
          <p:nvPr>
            <p:ph type="body" sz="quarter" idx="13" hasCustomPrompt="1"/>
          </p:nvPr>
        </p:nvSpPr>
        <p:spPr>
          <a:xfrm>
            <a:off x="1464743" y="1195843"/>
            <a:ext cx="9573684" cy="609600"/>
          </a:xfrm>
          <a:prstGeom prst="rect">
            <a:avLst/>
          </a:prstGeom>
        </p:spPr>
        <p:txBody>
          <a:bodyPr/>
          <a:lstStyle>
            <a:lvl1pPr marL="0" indent="0">
              <a:lnSpc>
                <a:spcPct val="85000"/>
              </a:lnSpc>
              <a:spcBef>
                <a:spcPts val="0"/>
              </a:spcBef>
              <a:buNone/>
              <a:defRPr sz="2667" spc="-107" baseline="0">
                <a:solidFill>
                  <a:schemeClr val="accent2"/>
                </a:solidFill>
              </a:defRPr>
            </a:lvl1pPr>
            <a:lvl2pPr marL="275160" indent="0">
              <a:buNone/>
              <a:defRPr/>
            </a:lvl2pPr>
            <a:lvl3pPr marL="609585" indent="0">
              <a:buNone/>
              <a:defRPr/>
            </a:lvl3pPr>
            <a:lvl4pPr marL="842412" indent="0">
              <a:buNone/>
              <a:defRPr/>
            </a:lvl4pPr>
            <a:lvl5pPr marL="1073123" indent="0">
              <a:buNone/>
              <a:defRPr/>
            </a:lvl5pPr>
          </a:lstStyle>
          <a:p>
            <a:pPr lvl="0"/>
            <a:r>
              <a:rPr lang="en-US" dirty="0"/>
              <a:t>Slide Subtitle</a:t>
            </a:r>
          </a:p>
        </p:txBody>
      </p:sp>
    </p:spTree>
    <p:extLst>
      <p:ext uri="{BB962C8B-B14F-4D97-AF65-F5344CB8AC3E}">
        <p14:creationId xmlns:p14="http://schemas.microsoft.com/office/powerpoint/2010/main" val="2676203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Slide Number Placeholder 4"/>
          <p:cNvSpPr>
            <a:spLocks noGrp="1"/>
          </p:cNvSpPr>
          <p:nvPr>
            <p:ph type="sldNum" sz="quarter" idx="12"/>
          </p:nvPr>
        </p:nvSpPr>
        <p:spPr>
          <a:xfrm>
            <a:off x="101549" y="6456990"/>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247041923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E4AD9839-4961-4D2E-B9EA-DFD737B97C47}" type="datetime1">
              <a:rPr lang="en-US" smtClean="0"/>
              <a:t>4/19/2021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a:xfrm>
            <a:off x="60960" y="6430352"/>
            <a:ext cx="939939" cy="365125"/>
          </a:xfrm>
        </p:spPr>
        <p:txBody>
          <a:bodyPr/>
          <a:lstStyle/>
          <a:p>
            <a:r>
              <a:rPr lang="en-US" dirty="0"/>
              <a:t>Slide </a:t>
            </a:r>
            <a:fld id="{4FAB73BC-B049-4115-A692-8D63A059BFB8}" type="slidenum">
              <a:rPr lang="en-US" smtClean="0"/>
              <a:pPr/>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3255" y="6420794"/>
            <a:ext cx="2866449" cy="417213"/>
          </a:xfrm>
          <a:prstGeom prst="rect">
            <a:avLst/>
          </a:prstGeom>
        </p:spPr>
      </p:pic>
    </p:spTree>
    <p:extLst>
      <p:ext uri="{BB962C8B-B14F-4D97-AF65-F5344CB8AC3E}">
        <p14:creationId xmlns:p14="http://schemas.microsoft.com/office/powerpoint/2010/main" val="18617800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F6C7D-6C41-8C41-B9B6-00C082DA55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55FB0E-48CF-E34A-813A-DC33AFD85E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DCC17B-179A-854C-9E3A-CFE2B4AE5207}"/>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3651A82-C55E-C141-BC00-65DADE0DD65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0F2BD35-2F6B-A749-A502-DE69BC65E5EF}"/>
              </a:ext>
            </a:extLst>
          </p:cNvPr>
          <p:cNvSpPr>
            <a:spLocks noGrp="1"/>
          </p:cNvSpPr>
          <p:nvPr>
            <p:ph type="sldNum" sz="quarter" idx="12"/>
          </p:nvPr>
        </p:nvSpPr>
        <p:spPr/>
        <p:txBody>
          <a:bodyPr/>
          <a:lstStyle/>
          <a:p>
            <a:r>
              <a:rPr lang="en-US"/>
              <a:t>Version 1_CRM04/07/14</a:t>
            </a:r>
            <a:endParaRPr lang="en-US" dirty="0"/>
          </a:p>
        </p:txBody>
      </p:sp>
      <p:pic>
        <p:nvPicPr>
          <p:cNvPr id="7" name="Picture 16" descr="Lung Transplant Cystic Fibrosis">
            <a:extLst>
              <a:ext uri="{FF2B5EF4-FFF2-40B4-BE49-F238E27FC236}">
                <a16:creationId xmlns:a16="http://schemas.microsoft.com/office/drawing/2014/main" id="{EF440D76-414D-CF4F-881C-C62DAA48B641}"/>
              </a:ext>
            </a:extLst>
          </p:cNvPr>
          <p:cNvPicPr>
            <a:picLocks noChangeAspect="1" noChangeArrowheads="1"/>
          </p:cNvPicPr>
          <p:nvPr userDrawn="1"/>
        </p:nvPicPr>
        <p:blipFill>
          <a:blip r:embed="rId2"/>
          <a:srcRect l="4839" r="12097"/>
          <a:stretch>
            <a:fillRect/>
          </a:stretch>
        </p:blipFill>
        <p:spPr bwMode="auto">
          <a:xfrm>
            <a:off x="812800" y="1524002"/>
            <a:ext cx="10464800" cy="3818023"/>
          </a:xfrm>
          <a:prstGeom prst="rect">
            <a:avLst/>
          </a:prstGeom>
          <a:noFill/>
          <a:effectLst>
            <a:innerShdw blurRad="1270000" dist="2540000" dir="21540000">
              <a:schemeClr val="bg1">
                <a:lumMod val="50000"/>
                <a:alpha val="0"/>
              </a:schemeClr>
            </a:innerShdw>
          </a:effectLst>
        </p:spPr>
      </p:pic>
    </p:spTree>
    <p:extLst>
      <p:ext uri="{BB962C8B-B14F-4D97-AF65-F5344CB8AC3E}">
        <p14:creationId xmlns:p14="http://schemas.microsoft.com/office/powerpoint/2010/main" val="14355352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164E3-5054-BA4F-9DC0-655C9ACE84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530B57-E3A9-1743-9EDF-E2E3B83937D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B95A8D-8984-9241-8F8E-0E70331D197A}"/>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B0556D08-6CC0-D445-93A6-CD8540A9FA5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EE511DD-5D4C-9841-B49E-527D4952B2F7}"/>
              </a:ext>
            </a:extLst>
          </p:cNvPr>
          <p:cNvSpPr>
            <a:spLocks noGrp="1"/>
          </p:cNvSpPr>
          <p:nvPr>
            <p:ph type="sldNum" sz="quarter" idx="12"/>
          </p:nvPr>
        </p:nvSpPr>
        <p:spPr/>
        <p:txBody>
          <a:bodyPr/>
          <a:lstStyle/>
          <a:p>
            <a:fld id="{7367283F-DE4B-4E0C-A59F-09B24D3B79D1}" type="slidenum">
              <a:rPr lang="en-US" smtClean="0"/>
              <a:pPr/>
              <a:t>‹#›</a:t>
            </a:fld>
            <a:endParaRPr lang="en-US"/>
          </a:p>
        </p:txBody>
      </p:sp>
      <p:sp>
        <p:nvSpPr>
          <p:cNvPr id="7" name="Rectangle 6">
            <a:extLst>
              <a:ext uri="{FF2B5EF4-FFF2-40B4-BE49-F238E27FC236}">
                <a16:creationId xmlns:a16="http://schemas.microsoft.com/office/drawing/2014/main" id="{0015FC44-398F-6645-A244-AC728C483BA1}"/>
              </a:ext>
            </a:extLst>
          </p:cNvPr>
          <p:cNvSpPr/>
          <p:nvPr userDrawn="1"/>
        </p:nvSpPr>
        <p:spPr bwMode="auto">
          <a:xfrm>
            <a:off x="608170" y="1252189"/>
            <a:ext cx="10985185" cy="45719"/>
          </a:xfrm>
          <a:prstGeom prst="rect">
            <a:avLst/>
          </a:prstGeom>
          <a:gradFill flip="none" rotWithShape="1">
            <a:gsLst>
              <a:gs pos="0">
                <a:srgbClr val="154067"/>
              </a:gs>
              <a:gs pos="100000">
                <a:srgbClr val="99CB5A"/>
              </a:gs>
              <a:gs pos="50000">
                <a:srgbClr val="42C2C6"/>
              </a:gs>
            </a:gsLst>
            <a:lin ang="0" scaled="1"/>
            <a:tileRect/>
          </a:gradFill>
          <a:ln w="9525" cap="flat" cmpd="sng" algn="ctr">
            <a:noFill/>
            <a:prstDash val="solid"/>
            <a:round/>
            <a:headEnd type="none" w="med" len="med"/>
            <a:tailEnd type="none" w="med" len="med"/>
          </a:ln>
          <a:effectLst/>
        </p:spPr>
        <p:txBody>
          <a:bodyPr wrap="none"/>
          <a:lstStyle/>
          <a:p>
            <a:pPr>
              <a:defRPr/>
            </a:pPr>
            <a:endParaRPr lang="en-US" sz="1800">
              <a:latin typeface="Times New Roman" pitchFamily="18" charset="0"/>
              <a:ea typeface="ヒラギノ角ゴ Pro W3" charset="0"/>
              <a:cs typeface="ヒラギノ角ゴ Pro W3" charset="0"/>
            </a:endParaRPr>
          </a:p>
        </p:txBody>
      </p:sp>
    </p:spTree>
    <p:extLst>
      <p:ext uri="{BB962C8B-B14F-4D97-AF65-F5344CB8AC3E}">
        <p14:creationId xmlns:p14="http://schemas.microsoft.com/office/powerpoint/2010/main" val="24309599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3CF5F-1475-504A-A31F-FE03112B6B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0A8429-C7F1-DB4B-96EF-C02D5F7168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5808D29-BF5A-1A40-A3F6-8D730EA6678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3D644E1-8CC9-BF4D-B87B-18A04A172D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E10505-A86A-1045-AFBA-62278DB25C98}"/>
              </a:ext>
            </a:extLst>
          </p:cNvPr>
          <p:cNvSpPr>
            <a:spLocks noGrp="1"/>
          </p:cNvSpPr>
          <p:nvPr>
            <p:ph type="sldNum" sz="quarter" idx="12"/>
          </p:nvPr>
        </p:nvSpPr>
        <p:spPr/>
        <p:txBody>
          <a:bodyPr/>
          <a:lstStyle/>
          <a:p>
            <a:fld id="{AD3CCEA8-F084-4D80-89F8-E59F7154915B}" type="slidenum">
              <a:rPr lang="en-US" smtClean="0"/>
              <a:pPr/>
              <a:t>‹#›</a:t>
            </a:fld>
            <a:endParaRPr lang="en-US"/>
          </a:p>
        </p:txBody>
      </p:sp>
    </p:spTree>
    <p:extLst>
      <p:ext uri="{BB962C8B-B14F-4D97-AF65-F5344CB8AC3E}">
        <p14:creationId xmlns:p14="http://schemas.microsoft.com/office/powerpoint/2010/main" val="33654621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C1074-8292-C240-BF20-C28B9EAA89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658F6C-0497-704A-9C3E-56C83E5C0B5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68CBF0-9213-664F-A85F-7D9FFF7C656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EFD8FA-B7C5-4448-B221-D1ADEFFAA61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BDB157B-7F37-CF4E-B95F-9A49AD1E71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B72571-C058-A545-AB39-0E62EE781AF4}"/>
              </a:ext>
            </a:extLst>
          </p:cNvPr>
          <p:cNvSpPr>
            <a:spLocks noGrp="1"/>
          </p:cNvSpPr>
          <p:nvPr>
            <p:ph type="sldNum" sz="quarter" idx="12"/>
          </p:nvPr>
        </p:nvSpPr>
        <p:spPr/>
        <p:txBody>
          <a:bodyPr/>
          <a:lstStyle/>
          <a:p>
            <a:fld id="{AA8FCEF7-EA9E-4811-AF07-9084CC1B196D}" type="slidenum">
              <a:rPr lang="en-US" smtClean="0"/>
              <a:pPr/>
              <a:t>‹#›</a:t>
            </a:fld>
            <a:endParaRPr lang="en-US"/>
          </a:p>
        </p:txBody>
      </p:sp>
    </p:spTree>
    <p:extLst>
      <p:ext uri="{BB962C8B-B14F-4D97-AF65-F5344CB8AC3E}">
        <p14:creationId xmlns:p14="http://schemas.microsoft.com/office/powerpoint/2010/main" val="34841133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EC598-CF29-3B4F-BBD5-73971E8347C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7ECA27-65DF-E64F-B654-572426C72E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180DFEA-1D8C-B140-A531-40305714B8B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3D5C59-B934-D943-A6CC-16BA8D1EC9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8E3C01E-92E6-0446-A8F4-30496A2C58D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DCBC5D-FAF4-2345-AEEA-7385A39249D4}"/>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2F96757F-E598-BC44-8D8D-834ED7B288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B147C5-F507-DE4E-A1B6-BD37514A11C6}"/>
              </a:ext>
            </a:extLst>
          </p:cNvPr>
          <p:cNvSpPr>
            <a:spLocks noGrp="1"/>
          </p:cNvSpPr>
          <p:nvPr>
            <p:ph type="sldNum" sz="quarter" idx="12"/>
          </p:nvPr>
        </p:nvSpPr>
        <p:spPr/>
        <p:txBody>
          <a:bodyPr/>
          <a:lstStyle/>
          <a:p>
            <a:fld id="{BDCA5E51-7962-4BE3-9DFB-EA3A66CC9F84}" type="slidenum">
              <a:rPr lang="en-US" smtClean="0"/>
              <a:pPr/>
              <a:t>‹#›</a:t>
            </a:fld>
            <a:endParaRPr lang="en-US"/>
          </a:p>
        </p:txBody>
      </p:sp>
    </p:spTree>
    <p:extLst>
      <p:ext uri="{BB962C8B-B14F-4D97-AF65-F5344CB8AC3E}">
        <p14:creationId xmlns:p14="http://schemas.microsoft.com/office/powerpoint/2010/main" val="13756726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F585B-BC0B-D14D-92AB-7F34B0FFC4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CC07AE-1DDA-7D44-93A9-624B6955EE3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E301EF28-2993-EB4C-B93A-B430E73F01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E2B6B0-6859-8343-AFA7-642E6F77D797}"/>
              </a:ext>
            </a:extLst>
          </p:cNvPr>
          <p:cNvSpPr>
            <a:spLocks noGrp="1"/>
          </p:cNvSpPr>
          <p:nvPr>
            <p:ph type="sldNum" sz="quarter" idx="12"/>
          </p:nvPr>
        </p:nvSpPr>
        <p:spPr/>
        <p:txBody>
          <a:bodyPr/>
          <a:lstStyle/>
          <a:p>
            <a:fld id="{6CAEDBC3-B654-4CAE-8754-4F14DCADFA5E}" type="slidenum">
              <a:rPr lang="en-US" smtClean="0"/>
              <a:pPr/>
              <a:t>‹#›</a:t>
            </a:fld>
            <a:endParaRPr lang="en-US"/>
          </a:p>
        </p:txBody>
      </p:sp>
    </p:spTree>
    <p:extLst>
      <p:ext uri="{BB962C8B-B14F-4D97-AF65-F5344CB8AC3E}">
        <p14:creationId xmlns:p14="http://schemas.microsoft.com/office/powerpoint/2010/main" val="20056724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1FD91-04DC-8B45-9491-D8054F1931D8}"/>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EB3A3291-0FBF-3645-A1C1-CC71C999CC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AD6E72-3309-8643-B011-8FB8DF7DA802}"/>
              </a:ext>
            </a:extLst>
          </p:cNvPr>
          <p:cNvSpPr>
            <a:spLocks noGrp="1"/>
          </p:cNvSpPr>
          <p:nvPr>
            <p:ph type="sldNum" sz="quarter" idx="12"/>
          </p:nvPr>
        </p:nvSpPr>
        <p:spPr/>
        <p:txBody>
          <a:bodyPr/>
          <a:lstStyle/>
          <a:p>
            <a:fld id="{F12ECCED-0735-4228-8C47-2F4C63A917CC}" type="slidenum">
              <a:rPr lang="en-US" smtClean="0"/>
              <a:pPr/>
              <a:t>‹#›</a:t>
            </a:fld>
            <a:endParaRPr lang="en-US"/>
          </a:p>
        </p:txBody>
      </p:sp>
    </p:spTree>
    <p:extLst>
      <p:ext uri="{BB962C8B-B14F-4D97-AF65-F5344CB8AC3E}">
        <p14:creationId xmlns:p14="http://schemas.microsoft.com/office/powerpoint/2010/main" val="40754712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E6199-1B3B-804F-8B53-C1C38DDD5F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3BE5B1-F825-6D4D-8FF7-719E26F505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B091E7-33EB-3D40-9608-04BD5E268B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E4C3C7A-F477-D943-BD0C-E01B8550CFA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7ECE823-DD5F-F841-B16F-56A54B7058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A7DC25-17EC-0441-B338-CFE675553D6E}"/>
              </a:ext>
            </a:extLst>
          </p:cNvPr>
          <p:cNvSpPr>
            <a:spLocks noGrp="1"/>
          </p:cNvSpPr>
          <p:nvPr>
            <p:ph type="sldNum" sz="quarter" idx="12"/>
          </p:nvPr>
        </p:nvSpPr>
        <p:spPr/>
        <p:txBody>
          <a:bodyPr/>
          <a:lstStyle/>
          <a:p>
            <a:fld id="{D58FABA8-F731-48FA-891B-9E2AF1AFC3A7}" type="slidenum">
              <a:rPr lang="en-US" smtClean="0"/>
              <a:pPr/>
              <a:t>‹#›</a:t>
            </a:fld>
            <a:endParaRPr lang="en-US"/>
          </a:p>
        </p:txBody>
      </p:sp>
    </p:spTree>
    <p:extLst>
      <p:ext uri="{BB962C8B-B14F-4D97-AF65-F5344CB8AC3E}">
        <p14:creationId xmlns:p14="http://schemas.microsoft.com/office/powerpoint/2010/main" val="9376125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DCDDB-794A-9D4A-92E4-19DFD5EB15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4C96E9E-BA36-AD48-B377-3FA6FB5742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96CC03-BB07-104E-9512-6920E2CEE1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70B8694-4AB6-2047-A926-FA58A21AE69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C489181-9866-5349-9F5F-57E1DF3F91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D977F4-8CB6-CE43-95AA-19514C634B1A}"/>
              </a:ext>
            </a:extLst>
          </p:cNvPr>
          <p:cNvSpPr>
            <a:spLocks noGrp="1"/>
          </p:cNvSpPr>
          <p:nvPr>
            <p:ph type="sldNum" sz="quarter" idx="12"/>
          </p:nvPr>
        </p:nvSpPr>
        <p:spPr/>
        <p:txBody>
          <a:bodyPr/>
          <a:lstStyle/>
          <a:p>
            <a:fld id="{62677290-97FB-47DF-A098-78BD75C84704}" type="slidenum">
              <a:rPr lang="en-US" smtClean="0"/>
              <a:pPr/>
              <a:t>‹#›</a:t>
            </a:fld>
            <a:endParaRPr lang="en-US"/>
          </a:p>
        </p:txBody>
      </p:sp>
    </p:spTree>
    <p:extLst>
      <p:ext uri="{BB962C8B-B14F-4D97-AF65-F5344CB8AC3E}">
        <p14:creationId xmlns:p14="http://schemas.microsoft.com/office/powerpoint/2010/main" val="2821562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715963"/>
          </a:xfrm>
        </p:spPr>
        <p:txBody>
          <a:bodyPr lIns="274320"/>
          <a:lstStyle>
            <a:lvl1pPr algn="l">
              <a:defRPr sz="2800"/>
            </a:lvl1pPr>
          </a:lstStyle>
          <a:p>
            <a:r>
              <a:rPr lang="en-US"/>
              <a:t>Click to edit Master title style</a:t>
            </a:r>
            <a:endParaRPr lang="en-US" dirty="0"/>
          </a:p>
        </p:txBody>
      </p:sp>
    </p:spTree>
    <p:extLst>
      <p:ext uri="{BB962C8B-B14F-4D97-AF65-F5344CB8AC3E}">
        <p14:creationId xmlns:p14="http://schemas.microsoft.com/office/powerpoint/2010/main" val="11291565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202BB-C4B7-9D4A-A068-9F21FB1ADD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1A6338-257B-A34C-BB8A-C8245A459DB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FD0EFB-C76A-8E4B-B548-6239FAAFC9B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BB42B2B-E3FA-2F4A-A6C0-53BA0129FB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ABB7DD-7756-4048-9237-2857CF6DDBB3}"/>
              </a:ext>
            </a:extLst>
          </p:cNvPr>
          <p:cNvSpPr>
            <a:spLocks noGrp="1"/>
          </p:cNvSpPr>
          <p:nvPr>
            <p:ph type="sldNum" sz="quarter" idx="12"/>
          </p:nvPr>
        </p:nvSpPr>
        <p:spPr/>
        <p:txBody>
          <a:bodyPr/>
          <a:lstStyle/>
          <a:p>
            <a:fld id="{7A6E0C61-C7C1-4106-8DC6-45F171C2FA0E}" type="slidenum">
              <a:rPr lang="en-US" smtClean="0"/>
              <a:pPr/>
              <a:t>‹#›</a:t>
            </a:fld>
            <a:endParaRPr lang="en-US"/>
          </a:p>
        </p:txBody>
      </p:sp>
    </p:spTree>
    <p:extLst>
      <p:ext uri="{BB962C8B-B14F-4D97-AF65-F5344CB8AC3E}">
        <p14:creationId xmlns:p14="http://schemas.microsoft.com/office/powerpoint/2010/main" val="28412850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51A39C-23F1-CB41-BA83-7B5E4B7B9E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8CEE52-D7F6-AD4A-A6FA-8DA5BA0100C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F49EE8-F67C-154A-83E2-451844EB905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8D21480-A869-B146-80AD-BF9EEADF0E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665AEA-F282-3940-A806-24F0BAF67E4F}"/>
              </a:ext>
            </a:extLst>
          </p:cNvPr>
          <p:cNvSpPr>
            <a:spLocks noGrp="1"/>
          </p:cNvSpPr>
          <p:nvPr>
            <p:ph type="sldNum" sz="quarter" idx="12"/>
          </p:nvPr>
        </p:nvSpPr>
        <p:spPr/>
        <p:txBody>
          <a:bodyPr/>
          <a:lstStyle/>
          <a:p>
            <a:fld id="{5ECDD6E1-1E85-414B-B579-2EF08A935A6A}" type="slidenum">
              <a:rPr lang="en-US" smtClean="0"/>
              <a:pPr/>
              <a:t>‹#›</a:t>
            </a:fld>
            <a:endParaRPr lang="en-US"/>
          </a:p>
        </p:txBody>
      </p:sp>
    </p:spTree>
    <p:extLst>
      <p:ext uri="{BB962C8B-B14F-4D97-AF65-F5344CB8AC3E}">
        <p14:creationId xmlns:p14="http://schemas.microsoft.com/office/powerpoint/2010/main" val="41529050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Main Aria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Date Placeholder 6"/>
          <p:cNvSpPr>
            <a:spLocks noGrp="1"/>
          </p:cNvSpPr>
          <p:nvPr>
            <p:ph type="dt" sz="half" idx="10"/>
          </p:nvPr>
        </p:nvSpPr>
        <p:spPr>
          <a:xfrm>
            <a:off x="171449" y="6582842"/>
            <a:ext cx="671979" cy="130805"/>
          </a:xfrm>
        </p:spPr>
        <p:txBody>
          <a:bodyPr/>
          <a:lstStyle>
            <a:lvl1pPr>
              <a:defRPr sz="638"/>
            </a:lvl1pPr>
          </a:lstStyle>
          <a:p>
            <a:fld id="{12F70CFD-9710-4089-87DC-BB2063401096}" type="datetime1">
              <a:rPr lang="en-US" smtClean="0"/>
              <a:pPr/>
              <a:t>4/19/2021</a:t>
            </a:fld>
            <a:endParaRPr lang="en-US"/>
          </a:p>
        </p:txBody>
      </p:sp>
      <p:sp>
        <p:nvSpPr>
          <p:cNvPr id="8" name="Slide Number Placeholder 7"/>
          <p:cNvSpPr>
            <a:spLocks noGrp="1"/>
          </p:cNvSpPr>
          <p:nvPr>
            <p:ph type="sldNum" sz="quarter" idx="11"/>
          </p:nvPr>
        </p:nvSpPr>
        <p:spPr>
          <a:xfrm>
            <a:off x="11672655" y="6582842"/>
            <a:ext cx="319319" cy="130805"/>
          </a:xfrm>
        </p:spPr>
        <p:txBody>
          <a:bodyPr/>
          <a:lstStyle>
            <a:lvl1pPr>
              <a:defRPr sz="638"/>
            </a:lvl1pPr>
          </a:lstStyle>
          <a:p>
            <a:fld id="{998F2653-C080-0C4A-91D4-B67D3091C686}" type="slidenum">
              <a:rPr lang="en-US" smtClean="0"/>
              <a:pPr/>
              <a:t>‹#›</a:t>
            </a:fld>
            <a:endParaRPr lang="en-US"/>
          </a:p>
        </p:txBody>
      </p:sp>
    </p:spTree>
    <p:extLst>
      <p:ext uri="{BB962C8B-B14F-4D97-AF65-F5344CB8AC3E}">
        <p14:creationId xmlns:p14="http://schemas.microsoft.com/office/powerpoint/2010/main" val="1579456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_Title Slide">
    <p:bg>
      <p:bgPr>
        <a:solidFill>
          <a:srgbClr val="18243D"/>
        </a:solidFill>
        <a:effectLst/>
      </p:bgPr>
    </p:bg>
    <p:spTree>
      <p:nvGrpSpPr>
        <p:cNvPr id="1" name=""/>
        <p:cNvGrpSpPr/>
        <p:nvPr/>
      </p:nvGrpSpPr>
      <p:grpSpPr>
        <a:xfrm>
          <a:off x="0" y="0"/>
          <a:ext cx="0" cy="0"/>
          <a:chOff x="0" y="0"/>
          <a:chExt cx="0" cy="0"/>
        </a:xfrm>
      </p:grpSpPr>
      <p:pic>
        <p:nvPicPr>
          <p:cNvPr id="2" name="Picture 6" descr="thank you.eps">
            <a:extLst>
              <a:ext uri="{FF2B5EF4-FFF2-40B4-BE49-F238E27FC236}">
                <a16:creationId xmlns:a16="http://schemas.microsoft.com/office/drawing/2014/main" id="{7D24FCB6-5C12-4621-B262-376603C7C6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51176" y="2825750"/>
            <a:ext cx="610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fredhutch org.eps">
            <a:extLst>
              <a:ext uri="{FF2B5EF4-FFF2-40B4-BE49-F238E27FC236}">
                <a16:creationId xmlns:a16="http://schemas.microsoft.com/office/drawing/2014/main" id="{AF20DDFE-7D42-46AC-9DF5-A4648989215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55226" y="6027740"/>
            <a:ext cx="13890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fh white.eps">
            <a:extLst>
              <a:ext uri="{FF2B5EF4-FFF2-40B4-BE49-F238E27FC236}">
                <a16:creationId xmlns:a16="http://schemas.microsoft.com/office/drawing/2014/main" id="{BD2E5DA6-3C28-4549-B254-AE03A5E3CAE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22300" y="5703888"/>
            <a:ext cx="2535238"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20860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C3B61"/>
                </a:solidFill>
              </a:defRPr>
            </a:lvl1pPr>
          </a:lstStyle>
          <a:p>
            <a:r>
              <a:rPr lang="en-US" dirty="0"/>
              <a:t>Click to edit Master title style</a:t>
            </a:r>
          </a:p>
        </p:txBody>
      </p:sp>
      <p:sp>
        <p:nvSpPr>
          <p:cNvPr id="6" name="Text Placeholder 5"/>
          <p:cNvSpPr>
            <a:spLocks noGrp="1"/>
          </p:cNvSpPr>
          <p:nvPr>
            <p:ph type="body" sz="quarter" idx="12"/>
          </p:nvPr>
        </p:nvSpPr>
        <p:spPr>
          <a:xfrm>
            <a:off x="611721" y="1261872"/>
            <a:ext cx="10970679" cy="4846320"/>
          </a:xfrm>
        </p:spPr>
        <p:txBody>
          <a:bodyPr/>
          <a:lstStyle>
            <a:lvl1pPr marL="0" indent="0">
              <a:spcBef>
                <a:spcPts val="600"/>
              </a:spcBef>
              <a:defRPr>
                <a:solidFill>
                  <a:srgbClr val="1C3B61"/>
                </a:solidFill>
              </a:defRPr>
            </a:lvl1pPr>
            <a:lvl2pPr marL="579250" indent="-118833">
              <a:spcBef>
                <a:spcPts val="600"/>
              </a:spcBef>
              <a:spcAft>
                <a:spcPts val="900"/>
              </a:spcAft>
              <a:buFont typeface="Arial"/>
              <a:buChar char="•"/>
              <a:defRPr sz="1799" baseline="0">
                <a:solidFill>
                  <a:srgbClr val="1C3B61"/>
                </a:solidFill>
              </a:defRPr>
            </a:lvl2pPr>
            <a:lvl3pPr marL="685577" indent="-111090">
              <a:spcBef>
                <a:spcPts val="300"/>
              </a:spcBef>
              <a:buFont typeface="Lucida Grande"/>
              <a:buChar char="-"/>
              <a:defRPr sz="1400">
                <a:solidFill>
                  <a:srgbClr val="1C3B61"/>
                </a:solidFill>
              </a:defRPr>
            </a:lvl3pPr>
          </a:lstStyle>
          <a:p>
            <a:pPr lvl="0"/>
            <a:r>
              <a:rPr lang="en-US" dirty="0"/>
              <a:t>Click to edit Master text styles</a:t>
            </a:r>
          </a:p>
          <a:p>
            <a:pPr lvl="1"/>
            <a:r>
              <a:rPr lang="en-US" dirty="0"/>
              <a:t>Second level</a:t>
            </a:r>
          </a:p>
          <a:p>
            <a:pPr lvl="2"/>
            <a:r>
              <a:rPr lang="en-US" dirty="0"/>
              <a:t>Third level</a:t>
            </a:r>
          </a:p>
        </p:txBody>
      </p:sp>
      <p:sp>
        <p:nvSpPr>
          <p:cNvPr id="4" name="Rectangle 11"/>
          <p:cNvSpPr>
            <a:spLocks noGrp="1" noChangeArrowheads="1"/>
          </p:cNvSpPr>
          <p:nvPr>
            <p:ph type="ftr" sz="quarter" idx="13"/>
          </p:nvPr>
        </p:nvSpPr>
        <p:spPr>
          <a:xfrm>
            <a:off x="7859713" y="6492875"/>
            <a:ext cx="3409950" cy="228600"/>
          </a:xfrm>
          <a:prstGeom prst="rect">
            <a:avLst/>
          </a:prstGeom>
        </p:spPr>
        <p:txBody>
          <a:bodyPr/>
          <a:lstStyle>
            <a:lvl1pPr>
              <a:defRPr/>
            </a:lvl1pPr>
          </a:lstStyle>
          <a:p>
            <a:pPr>
              <a:defRPr/>
            </a:pPr>
            <a:r>
              <a:rPr lang="en-US" altLang="en-US"/>
              <a:t>© Fred Hutchinson Cancer Research Center </a:t>
            </a:r>
          </a:p>
        </p:txBody>
      </p:sp>
      <p:sp>
        <p:nvSpPr>
          <p:cNvPr id="5" name="Rectangle 12"/>
          <p:cNvSpPr>
            <a:spLocks noGrp="1" noChangeArrowheads="1"/>
          </p:cNvSpPr>
          <p:nvPr>
            <p:ph type="sldNum" sz="quarter" idx="14"/>
          </p:nvPr>
        </p:nvSpPr>
        <p:spPr>
          <a:xfrm>
            <a:off x="11201401" y="6492875"/>
            <a:ext cx="500063" cy="228600"/>
          </a:xfrm>
          <a:prstGeom prst="rect">
            <a:avLst/>
          </a:prstGeom>
        </p:spPr>
        <p:txBody>
          <a:bodyPr/>
          <a:lstStyle>
            <a:lvl1pPr>
              <a:defRPr/>
            </a:lvl1pPr>
          </a:lstStyle>
          <a:p>
            <a:pPr>
              <a:defRPr/>
            </a:pPr>
            <a:fld id="{42940256-B450-4DEA-8374-296DDF03F6FC}" type="slidenum">
              <a:rPr lang="en-US" altLang="en-US"/>
              <a:pPr>
                <a:defRPr/>
              </a:pPr>
              <a:t>‹#›</a:t>
            </a:fld>
            <a:endParaRPr lang="en-US" altLang="en-US"/>
          </a:p>
        </p:txBody>
      </p:sp>
    </p:spTree>
    <p:extLst>
      <p:ext uri="{BB962C8B-B14F-4D97-AF65-F5344CB8AC3E}">
        <p14:creationId xmlns:p14="http://schemas.microsoft.com/office/powerpoint/2010/main" val="400462801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3088" name="Picture 16" descr="Lung Transplant Cystic Fibrosis"/>
          <p:cNvPicPr>
            <a:picLocks noChangeAspect="1" noChangeArrowheads="1"/>
          </p:cNvPicPr>
          <p:nvPr userDrawn="1"/>
        </p:nvPicPr>
        <p:blipFill>
          <a:blip r:embed="rId2"/>
          <a:srcRect l="4839" r="12097"/>
          <a:stretch>
            <a:fillRect/>
          </a:stretch>
        </p:blipFill>
        <p:spPr bwMode="auto">
          <a:xfrm>
            <a:off x="812800" y="1524002"/>
            <a:ext cx="10464800" cy="3818023"/>
          </a:xfrm>
          <a:prstGeom prst="rect">
            <a:avLst/>
          </a:prstGeom>
          <a:noFill/>
          <a:effectLst>
            <a:innerShdw blurRad="1270000" dist="2540000" dir="21540000">
              <a:schemeClr val="bg1">
                <a:lumMod val="50000"/>
                <a:alpha val="0"/>
              </a:schemeClr>
            </a:innerShdw>
          </a:effectLst>
        </p:spPr>
      </p:pic>
      <p:sp>
        <p:nvSpPr>
          <p:cNvPr id="3074" name="Rectangle 2"/>
          <p:cNvSpPr>
            <a:spLocks noGrp="1" noChangeArrowheads="1"/>
          </p:cNvSpPr>
          <p:nvPr>
            <p:ph type="ctrTitle" hasCustomPrompt="1"/>
          </p:nvPr>
        </p:nvSpPr>
        <p:spPr>
          <a:xfrm>
            <a:off x="914401" y="2130427"/>
            <a:ext cx="10363200" cy="1470025"/>
          </a:xfrm>
          <a:effectLst>
            <a:outerShdw dist="53882" dir="2700000" algn="ctr" rotWithShape="0">
              <a:srgbClr val="000000"/>
            </a:outerShdw>
          </a:effectLst>
        </p:spPr>
        <p:txBody>
          <a:bodyPr/>
          <a:lstStyle>
            <a:lvl1pPr>
              <a:defRPr sz="4400" baseline="0">
                <a:ln>
                  <a:solidFill>
                    <a:schemeClr val="accent4">
                      <a:lumMod val="10000"/>
                    </a:schemeClr>
                  </a:solidFill>
                </a:ln>
                <a:solidFill>
                  <a:schemeClr val="tx1"/>
                </a:solidFill>
              </a:defRPr>
            </a:lvl1pPr>
          </a:lstStyle>
          <a:p>
            <a:r>
              <a:rPr lang="en-US" dirty="0"/>
              <a:t>Lung-MAP Kick-Off Meeting</a:t>
            </a:r>
          </a:p>
        </p:txBody>
      </p:sp>
      <p:sp>
        <p:nvSpPr>
          <p:cNvPr id="3075" name="Rectangle 3"/>
          <p:cNvSpPr>
            <a:spLocks noGrp="1" noChangeArrowheads="1"/>
          </p:cNvSpPr>
          <p:nvPr>
            <p:ph type="subTitle" idx="1" hasCustomPrompt="1"/>
          </p:nvPr>
        </p:nvSpPr>
        <p:spPr>
          <a:xfrm>
            <a:off x="1727200" y="3886200"/>
            <a:ext cx="8534401" cy="685800"/>
          </a:xfrm>
        </p:spPr>
        <p:txBody>
          <a:bodyPr/>
          <a:lstStyle>
            <a:lvl1pPr marL="0" indent="0" algn="ctr">
              <a:buFontTx/>
              <a:buNone/>
              <a:defRPr sz="2800">
                <a:ln>
                  <a:solidFill>
                    <a:schemeClr val="accent4">
                      <a:lumMod val="50000"/>
                    </a:schemeClr>
                  </a:solidFill>
                </a:ln>
              </a:defRPr>
            </a:lvl1pPr>
          </a:lstStyle>
          <a:p>
            <a:r>
              <a:rPr lang="en-US" dirty="0"/>
              <a:t>S1400 Lung Master Protocol</a:t>
            </a:r>
          </a:p>
        </p:txBody>
      </p:sp>
      <p:sp>
        <p:nvSpPr>
          <p:cNvPr id="3076" name="Rectangle 4"/>
          <p:cNvSpPr>
            <a:spLocks noGrp="1" noChangeArrowheads="1"/>
          </p:cNvSpPr>
          <p:nvPr>
            <p:ph type="dt" sz="half" idx="2"/>
          </p:nvPr>
        </p:nvSpPr>
        <p:spPr>
          <a:xfrm>
            <a:off x="609600" y="6245225"/>
            <a:ext cx="2844800" cy="476250"/>
          </a:xfrm>
        </p:spPr>
        <p:txBody>
          <a:bodyPr/>
          <a:lstStyle>
            <a:lvl1pPr>
              <a:defRPr/>
            </a:lvl1pPr>
          </a:lstStyle>
          <a:p>
            <a:endParaRPr lang="en-US" dirty="0"/>
          </a:p>
        </p:txBody>
      </p:sp>
      <p:sp>
        <p:nvSpPr>
          <p:cNvPr id="3077" name="Rectangle 5"/>
          <p:cNvSpPr>
            <a:spLocks noGrp="1" noChangeArrowheads="1"/>
          </p:cNvSpPr>
          <p:nvPr>
            <p:ph type="ftr" sz="quarter" idx="3"/>
          </p:nvPr>
        </p:nvSpPr>
        <p:spPr>
          <a:xfrm>
            <a:off x="4165601" y="6245225"/>
            <a:ext cx="3860800" cy="476250"/>
          </a:xfrm>
        </p:spPr>
        <p:txBody>
          <a:bodyPr/>
          <a:lstStyle>
            <a:lvl1pPr>
              <a:defRPr/>
            </a:lvl1pPr>
          </a:lstStyle>
          <a:p>
            <a:endParaRPr lang="en-US" dirty="0"/>
          </a:p>
        </p:txBody>
      </p:sp>
      <p:sp>
        <p:nvSpPr>
          <p:cNvPr id="3078" name="Rectangle 6"/>
          <p:cNvSpPr>
            <a:spLocks noGrp="1" noChangeArrowheads="1"/>
          </p:cNvSpPr>
          <p:nvPr>
            <p:ph type="sldNum" sz="quarter" idx="4"/>
          </p:nvPr>
        </p:nvSpPr>
        <p:spPr>
          <a:xfrm>
            <a:off x="8737601" y="6245225"/>
            <a:ext cx="2844800" cy="476250"/>
          </a:xfrm>
        </p:spPr>
        <p:txBody>
          <a:bodyPr/>
          <a:lstStyle>
            <a:lvl1pPr>
              <a:defRPr/>
            </a:lvl1pPr>
          </a:lstStyle>
          <a:p>
            <a:r>
              <a:rPr lang="en-US" dirty="0"/>
              <a:t>Version 1_CRM04/07/14</a:t>
            </a:r>
          </a:p>
        </p:txBody>
      </p:sp>
    </p:spTree>
    <p:extLst>
      <p:ext uri="{BB962C8B-B14F-4D97-AF65-F5344CB8AC3E}">
        <p14:creationId xmlns:p14="http://schemas.microsoft.com/office/powerpoint/2010/main" val="8832775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effectLst/>
        </p:spPr>
        <p:txBody>
          <a:bodyPr/>
          <a:lstStyle>
            <a:lvl1pPr>
              <a:defRPr baseline="0">
                <a:solidFill>
                  <a:srgbClr val="003366"/>
                </a:solidFill>
                <a:effectLst/>
                <a:latin typeface="Calibri" panose="020F0502020204030204" pitchFamily="34" charset="0"/>
              </a:defRPr>
            </a:lvl1pPr>
          </a:lstStyle>
          <a:p>
            <a:r>
              <a:rPr lang="en-US" dirty="0"/>
              <a:t>Agenda</a:t>
            </a:r>
          </a:p>
        </p:txBody>
      </p:sp>
      <p:sp>
        <p:nvSpPr>
          <p:cNvPr id="3" name="Content Placeholder 2"/>
          <p:cNvSpPr>
            <a:spLocks noGrp="1"/>
          </p:cNvSpPr>
          <p:nvPr>
            <p:ph idx="1" hasCustomPrompt="1"/>
          </p:nvPr>
        </p:nvSpPr>
        <p:spPr/>
        <p:txBody>
          <a:bodyPr/>
          <a:lstStyle>
            <a:lvl1pPr>
              <a:defRPr sz="2400" baseline="0">
                <a:solidFill>
                  <a:srgbClr val="001932"/>
                </a:solidFill>
                <a:latin typeface="Calibri" panose="020F0502020204030204" pitchFamily="34" charset="0"/>
                <a:cs typeface="Calibri" panose="020F0502020204030204" pitchFamily="34" charset="0"/>
              </a:defRPr>
            </a:lvl1pPr>
            <a:lvl2pPr>
              <a:defRPr sz="2200">
                <a:solidFill>
                  <a:srgbClr val="001932"/>
                </a:solidFill>
                <a:latin typeface="Calibri" panose="020F0502020204030204" pitchFamily="34" charset="0"/>
                <a:cs typeface="Calibri" panose="020F0502020204030204" pitchFamily="34" charset="0"/>
              </a:defRPr>
            </a:lvl2pPr>
            <a:lvl3pPr>
              <a:defRPr sz="2000">
                <a:solidFill>
                  <a:srgbClr val="001932"/>
                </a:solidFill>
                <a:latin typeface="Calibri" panose="020F0502020204030204" pitchFamily="34" charset="0"/>
                <a:cs typeface="Calibri" panose="020F0502020204030204" pitchFamily="34" charset="0"/>
              </a:defRPr>
            </a:lvl3pPr>
          </a:lstStyle>
          <a:p>
            <a:pPr lvl="0"/>
            <a:r>
              <a:rPr lang="en-US" dirty="0"/>
              <a:t>Welcome</a:t>
            </a:r>
          </a:p>
          <a:p>
            <a:pPr lvl="1"/>
            <a:r>
              <a:rPr lang="en-US" dirty="0"/>
              <a:t>Background</a:t>
            </a:r>
          </a:p>
          <a:p>
            <a:pPr lvl="2"/>
            <a:endParaRPr lang="en-US" dirty="0"/>
          </a:p>
          <a:p>
            <a:pPr lvl="0"/>
            <a:r>
              <a:rPr lang="en-US" dirty="0"/>
              <a:t>Study Overview</a:t>
            </a:r>
          </a:p>
          <a:p>
            <a:pPr lvl="0"/>
            <a:r>
              <a:rPr lang="en-US" dirty="0"/>
              <a:t>Specimen Requirements</a:t>
            </a:r>
          </a:p>
          <a:p>
            <a:pPr lvl="0"/>
            <a:r>
              <a:rPr lang="en-US" dirty="0"/>
              <a:t>Statistical Overview</a:t>
            </a:r>
          </a:p>
          <a:p>
            <a:pPr lvl="0"/>
            <a:r>
              <a:rPr lang="en-US" dirty="0"/>
              <a:t>Study Logistics, Registration Process and Data Management</a:t>
            </a:r>
          </a:p>
          <a:p>
            <a:pPr lvl="0"/>
            <a:r>
              <a:rPr lang="en-US" dirty="0"/>
              <a:t>Image Submission</a:t>
            </a:r>
          </a:p>
          <a:p>
            <a:pPr lvl="0"/>
            <a:r>
              <a:rPr lang="en-US" dirty="0"/>
              <a:t>Quality Assurance</a:t>
            </a:r>
          </a:p>
          <a:p>
            <a:pPr lvl="0"/>
            <a:r>
              <a:rPr lang="en-US" dirty="0"/>
              <a:t>Panel Introductions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7367283F-DE4B-4E0C-A59F-09B24D3B79D1}" type="slidenum">
              <a:rPr lang="en-US"/>
              <a:pPr/>
              <a:t>‹#›</a:t>
            </a:fld>
            <a:endParaRPr lang="en-US"/>
          </a:p>
        </p:txBody>
      </p:sp>
      <p:sp>
        <p:nvSpPr>
          <p:cNvPr id="11" name="Rectangle 10"/>
          <p:cNvSpPr/>
          <p:nvPr userDrawn="1"/>
        </p:nvSpPr>
        <p:spPr bwMode="auto">
          <a:xfrm>
            <a:off x="608170" y="1252189"/>
            <a:ext cx="10985185" cy="45719"/>
          </a:xfrm>
          <a:prstGeom prst="rect">
            <a:avLst/>
          </a:prstGeom>
          <a:gradFill flip="none" rotWithShape="1">
            <a:gsLst>
              <a:gs pos="0">
                <a:srgbClr val="154067"/>
              </a:gs>
              <a:gs pos="100000">
                <a:srgbClr val="99CB5A"/>
              </a:gs>
              <a:gs pos="50000">
                <a:srgbClr val="42C2C6"/>
              </a:gs>
            </a:gsLst>
            <a:lin ang="0" scaled="1"/>
            <a:tileRect/>
          </a:gradFill>
          <a:ln w="9525" cap="flat" cmpd="sng" algn="ctr">
            <a:noFill/>
            <a:prstDash val="solid"/>
            <a:round/>
            <a:headEnd type="none" w="med" len="med"/>
            <a:tailEnd type="none" w="med" len="med"/>
          </a:ln>
          <a:effectLst/>
        </p:spPr>
        <p:txBody>
          <a:bodyPr wrap="none"/>
          <a:lstStyle/>
          <a:p>
            <a:pPr>
              <a:defRPr/>
            </a:pPr>
            <a:endParaRPr lang="en-US" sz="1800">
              <a:latin typeface="Times New Roman" pitchFamily="18" charset="0"/>
              <a:ea typeface="ヒラギノ角ゴ Pro W3" charset="0"/>
              <a:cs typeface="ヒラギノ角ゴ Pro W3" charset="0"/>
            </a:endParaRPr>
          </a:p>
        </p:txBody>
      </p:sp>
    </p:spTree>
    <p:extLst>
      <p:ext uri="{BB962C8B-B14F-4D97-AF65-F5344CB8AC3E}">
        <p14:creationId xmlns:p14="http://schemas.microsoft.com/office/powerpoint/2010/main" val="264003507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D3CCEA8-F084-4D80-89F8-E59F7154915B}" type="slidenum">
              <a:rPr lang="en-US"/>
              <a:pPr/>
              <a:t>‹#›</a:t>
            </a:fld>
            <a:endParaRPr lang="en-US"/>
          </a:p>
        </p:txBody>
      </p:sp>
    </p:spTree>
    <p:extLst>
      <p:ext uri="{BB962C8B-B14F-4D97-AF65-F5344CB8AC3E}">
        <p14:creationId xmlns:p14="http://schemas.microsoft.com/office/powerpoint/2010/main" val="30070998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95402"/>
            <a:ext cx="5384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95402"/>
            <a:ext cx="5384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A8FCEF7-EA9E-4811-AF07-9084CC1B196D}" type="slidenum">
              <a:rPr lang="en-US"/>
              <a:pPr/>
              <a:t>‹#›</a:t>
            </a:fld>
            <a:endParaRPr lang="en-US"/>
          </a:p>
        </p:txBody>
      </p:sp>
    </p:spTree>
    <p:extLst>
      <p:ext uri="{BB962C8B-B14F-4D97-AF65-F5344CB8AC3E}">
        <p14:creationId xmlns:p14="http://schemas.microsoft.com/office/powerpoint/2010/main" val="325283393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1"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DCA5E51-7962-4BE3-9DFB-EA3A66CC9F84}" type="slidenum">
              <a:rPr lang="en-US"/>
              <a:pPr/>
              <a:t>‹#›</a:t>
            </a:fld>
            <a:endParaRPr lang="en-US"/>
          </a:p>
        </p:txBody>
      </p:sp>
    </p:spTree>
    <p:extLst>
      <p:ext uri="{BB962C8B-B14F-4D97-AF65-F5344CB8AC3E}">
        <p14:creationId xmlns:p14="http://schemas.microsoft.com/office/powerpoint/2010/main" val="980407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3.jp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5.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6" Type="http://schemas.openxmlformats.org/officeDocument/2006/relationships/image" Target="../media/image6.emf"/><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image" Target="../media/image5.emf"/><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4.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1.jp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7.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image" Target="../media/image11.jpg"/><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image" Target="../media/image10.emf"/></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theme" Target="../theme/theme8.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theme" Target="../theme/theme9.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9090" y="36083"/>
            <a:ext cx="1055659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599090" y="1845734"/>
            <a:ext cx="10556590" cy="4023360"/>
          </a:xfrm>
          <a:prstGeom prst="rect">
            <a:avLst/>
          </a:prstGeom>
        </p:spPr>
        <p:txBody>
          <a:bodyPr vert="horz" lIns="0" tIns="45720" rIns="0" bIns="45720" rtlCol="0">
            <a:normAutofit/>
          </a:body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chemeClr val="tx1">
                    <a:lumMod val="85000"/>
                    <a:lumOff val="15000"/>
                  </a:schemeClr>
                </a:solidFill>
              </a:defRPr>
            </a:lvl1pPr>
          </a:lstStyle>
          <a:p>
            <a:fld id="{6C01ABC0-1EB0-40D5-B493-D7B15FE99923}" type="datetime1">
              <a:rPr lang="en-US" smtClean="0"/>
              <a:t>4/19/2021</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60959" y="6459785"/>
            <a:ext cx="945972" cy="365125"/>
          </a:xfrm>
          <a:prstGeom prst="rect">
            <a:avLst/>
          </a:prstGeom>
        </p:spPr>
        <p:txBody>
          <a:bodyPr vert="horz" lIns="91440" tIns="45720" rIns="91440" bIns="45720" rtlCol="0" anchor="ctr"/>
          <a:lstStyle>
            <a:lvl1pPr algn="r">
              <a:defRPr sz="1050">
                <a:solidFill>
                  <a:schemeClr val="tx1">
                    <a:lumMod val="85000"/>
                    <a:lumOff val="15000"/>
                  </a:schemeClr>
                </a:solidFill>
              </a:defRPr>
            </a:lvl1pPr>
          </a:lstStyle>
          <a:p>
            <a:r>
              <a:rPr lang="en-US"/>
              <a:t>Slide </a:t>
            </a:r>
            <a:fld id="{4FAB73BC-B049-4115-A692-8D63A059BFB8}" type="slidenum">
              <a:rPr lang="en-US" smtClean="0"/>
              <a:pPr/>
              <a:t>‹#›</a:t>
            </a:fld>
            <a:endParaRPr lang="en-US" dirty="0"/>
          </a:p>
        </p:txBody>
      </p:sp>
      <p:sp>
        <p:nvSpPr>
          <p:cNvPr id="14" name="object 62">
            <a:extLst>
              <a:ext uri="{FF2B5EF4-FFF2-40B4-BE49-F238E27FC236}">
                <a16:creationId xmlns:a16="http://schemas.microsoft.com/office/drawing/2014/main" id="{F6A268F7-6258-484B-B022-E17D5912C22D}"/>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5" name="object 63">
            <a:extLst>
              <a:ext uri="{FF2B5EF4-FFF2-40B4-BE49-F238E27FC236}">
                <a16:creationId xmlns:a16="http://schemas.microsoft.com/office/drawing/2014/main" id="{20F3849E-4403-40F5-AD30-07B39734BBA7}"/>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6" name="Picture 15">
            <a:extLst>
              <a:ext uri="{FF2B5EF4-FFF2-40B4-BE49-F238E27FC236}">
                <a16:creationId xmlns:a16="http://schemas.microsoft.com/office/drawing/2014/main" id="{A2C62A2C-2A80-4298-9018-6E3D6B9952DC}"/>
              </a:ext>
            </a:extLst>
          </p:cNvPr>
          <p:cNvPicPr>
            <a:picLocks noChangeAspect="1"/>
          </p:cNvPicPr>
          <p:nvPr userDrawn="1"/>
        </p:nvPicPr>
        <p:blipFill rotWithShape="1">
          <a:blip r:embed="rId12">
            <a:clrChange>
              <a:clrFrom>
                <a:srgbClr val="FEFEFE"/>
              </a:clrFrom>
              <a:clrTo>
                <a:srgbClr val="FEFEFE">
                  <a:alpha val="0"/>
                </a:srgbClr>
              </a:clrTo>
            </a:clrChange>
          </a:blip>
          <a:srcRect t="34113" b="21447"/>
          <a:stretch/>
        </p:blipFill>
        <p:spPr>
          <a:xfrm>
            <a:off x="3524692" y="6346153"/>
            <a:ext cx="5142617" cy="525291"/>
          </a:xfrm>
          <a:prstGeom prst="rect">
            <a:avLst/>
          </a:prstGeom>
        </p:spPr>
      </p:pic>
    </p:spTree>
    <p:extLst>
      <p:ext uri="{BB962C8B-B14F-4D97-AF65-F5344CB8AC3E}">
        <p14:creationId xmlns:p14="http://schemas.microsoft.com/office/powerpoint/2010/main" val="12859663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1" r:id="rId4"/>
    <p:sldLayoutId id="2147483702" r:id="rId5"/>
    <p:sldLayoutId id="2147483710" r:id="rId6"/>
    <p:sldLayoutId id="2147483712" r:id="rId7"/>
    <p:sldLayoutId id="2147483713" r:id="rId8"/>
    <p:sldLayoutId id="2147483661" r:id="rId9"/>
    <p:sldLayoutId id="2147483672" r:id="rId10"/>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cs typeface="Arial" panose="020B0604020202020204" pitchFamily="34" charset="0"/>
              </a:defRPr>
            </a:lvl1pPr>
          </a:lstStyle>
          <a:p>
            <a:fld id="{4316C391-61A0-44F6-AFF2-FB7DED04E829}" type="datetimeFigureOut">
              <a:rPr lang="en-US" smtClean="0"/>
              <a:pPr/>
              <a:t>4/19/2021</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cs typeface="Arial" panose="020B0604020202020204" pitchFamily="34" charset="0"/>
              </a:defRPr>
            </a:lvl1pPr>
          </a:lstStyle>
          <a:p>
            <a:fld id="{E25CE916-81DB-439A-BEEC-315C8B75D7C8}" type="slidenum">
              <a:rPr lang="en-US" smtClean="0"/>
              <a:pPr/>
              <a:t>‹#›</a:t>
            </a:fld>
            <a:endParaRPr lang="en-US"/>
          </a:p>
        </p:txBody>
      </p:sp>
    </p:spTree>
    <p:extLst>
      <p:ext uri="{BB962C8B-B14F-4D97-AF65-F5344CB8AC3E}">
        <p14:creationId xmlns:p14="http://schemas.microsoft.com/office/powerpoint/2010/main" val="61615784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sldNum="0" hdr="0" ftr="0" dt="0"/>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mj-ea"/>
          <a:cs typeface="Arial" panose="020B0604020202020204" pitchFamily="34" charset="0"/>
        </a:defRPr>
      </a:lvl1pPr>
    </p:titleStyle>
    <p:bodyStyle>
      <a:lvl1pPr marL="457189" indent="-457189"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990575" indent="-380990"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18E59F-E15C-4BFD-BDED-00F4AFC2B803}" type="datetimeFigureOut">
              <a:rPr lang="en-US" smtClean="0"/>
              <a:t>4/19/2021</a:t>
            </a:fld>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7B9C79-957E-4CB5-8A91-4DC6E525683F}" type="slidenum">
              <a:rPr lang="en-US" smtClean="0"/>
              <a:t>‹#›</a:t>
            </a:fld>
            <a:endParaRPr lang="en-US"/>
          </a:p>
        </p:txBody>
      </p:sp>
      <p:sp>
        <p:nvSpPr>
          <p:cNvPr id="7" name="Footer Placeholder 6">
            <a:extLst>
              <a:ext uri="{FF2B5EF4-FFF2-40B4-BE49-F238E27FC236}">
                <a16:creationId xmlns:a16="http://schemas.microsoft.com/office/drawing/2014/main" id="{0BB91774-4C3C-7F40-A618-514C1F5CAD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73186629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ADDEC9-FB32-054F-9776-FBE3C66B13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435315-D5F9-EF4A-8FC7-7356E0A5CE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100A53-81AF-4447-B9A2-91E8303E63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EFF781-B3A9-544B-B9EF-88D300C015B2}" type="datetimeFigureOut">
              <a:rPr lang="en-US" smtClean="0"/>
              <a:t>4/19/2021</a:t>
            </a:fld>
            <a:endParaRPr lang="en-US"/>
          </a:p>
        </p:txBody>
      </p:sp>
      <p:sp>
        <p:nvSpPr>
          <p:cNvPr id="5" name="Footer Placeholder 4">
            <a:extLst>
              <a:ext uri="{FF2B5EF4-FFF2-40B4-BE49-F238E27FC236}">
                <a16:creationId xmlns:a16="http://schemas.microsoft.com/office/drawing/2014/main" id="{8C0DAAAA-0EDF-1340-AB43-5DDDA25AE3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72ABDD-2C5C-DE42-92F8-099153A17C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226956-D240-BA42-9019-93AEBFDF7634}" type="slidenum">
              <a:rPr lang="en-US" smtClean="0"/>
              <a:t>‹#›</a:t>
            </a:fld>
            <a:endParaRPr lang="en-US"/>
          </a:p>
        </p:txBody>
      </p:sp>
    </p:spTree>
    <p:extLst>
      <p:ext uri="{BB962C8B-B14F-4D97-AF65-F5344CB8AC3E}">
        <p14:creationId xmlns:p14="http://schemas.microsoft.com/office/powerpoint/2010/main" val="138070305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353ED55-0DFC-4D9D-A128-B23C2110E063}"/>
              </a:ext>
            </a:extLst>
          </p:cNvPr>
          <p:cNvPicPr>
            <a:picLocks noChangeAspect="1"/>
          </p:cNvPicPr>
          <p:nvPr userDrawn="1"/>
        </p:nvPicPr>
        <p:blipFill>
          <a:blip r:embed="rId14"/>
          <a:stretch>
            <a:fillRect/>
          </a:stretch>
        </p:blipFill>
        <p:spPr>
          <a:xfrm>
            <a:off x="0" y="6132090"/>
            <a:ext cx="12192000" cy="616400"/>
          </a:xfrm>
          <a:prstGeom prst="rect">
            <a:avLst/>
          </a:prstGeom>
        </p:spPr>
      </p:pic>
      <p:pic>
        <p:nvPicPr>
          <p:cNvPr id="13" name="Picture 12">
            <a:extLst>
              <a:ext uri="{FF2B5EF4-FFF2-40B4-BE49-F238E27FC236}">
                <a16:creationId xmlns:a16="http://schemas.microsoft.com/office/drawing/2014/main" id="{0F9E8D23-8AF4-46D2-A40D-D73AAC9BAFA4}"/>
              </a:ext>
            </a:extLst>
          </p:cNvPr>
          <p:cNvPicPr>
            <a:picLocks noChangeAspect="1"/>
          </p:cNvPicPr>
          <p:nvPr userDrawn="1"/>
        </p:nvPicPr>
        <p:blipFill rotWithShape="1">
          <a:blip r:embed="rId15"/>
          <a:srcRect t="5105" b="5105"/>
          <a:stretch/>
        </p:blipFill>
        <p:spPr>
          <a:xfrm>
            <a:off x="3676715" y="6398332"/>
            <a:ext cx="4838569" cy="457200"/>
          </a:xfrm>
          <a:prstGeom prst="rect">
            <a:avLst/>
          </a:prstGeom>
        </p:spPr>
      </p:pic>
      <p:pic>
        <p:nvPicPr>
          <p:cNvPr id="11" name="Picture 10">
            <a:extLst>
              <a:ext uri="{FF2B5EF4-FFF2-40B4-BE49-F238E27FC236}">
                <a16:creationId xmlns:a16="http://schemas.microsoft.com/office/drawing/2014/main" id="{6B2A6A80-F6FC-4F18-BA77-31180215FAB7}"/>
              </a:ext>
            </a:extLst>
          </p:cNvPr>
          <p:cNvPicPr>
            <a:picLocks noChangeAspect="1"/>
          </p:cNvPicPr>
          <p:nvPr userDrawn="1"/>
        </p:nvPicPr>
        <p:blipFill>
          <a:blip r:embed="rId16"/>
          <a:stretch>
            <a:fillRect/>
          </a:stretch>
        </p:blipFill>
        <p:spPr>
          <a:xfrm>
            <a:off x="0" y="6200334"/>
            <a:ext cx="12192000" cy="553867"/>
          </a:xfrm>
          <a:prstGeom prst="rect">
            <a:avLst/>
          </a:prstGeom>
        </p:spPr>
      </p:pic>
      <p:sp>
        <p:nvSpPr>
          <p:cNvPr id="2" name="Title Placeholder 1">
            <a:extLst>
              <a:ext uri="{FF2B5EF4-FFF2-40B4-BE49-F238E27FC236}">
                <a16:creationId xmlns:a16="http://schemas.microsoft.com/office/drawing/2014/main" id="{D800DE7D-1414-4B4F-BC79-F4A0247447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8149B2-87F1-45DA-8646-5033D47E6E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092796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599090" y="36083"/>
            <a:ext cx="1055659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599090" y="1845734"/>
            <a:ext cx="10556590" cy="4023360"/>
          </a:xfrm>
          <a:prstGeom prst="rect">
            <a:avLst/>
          </a:prstGeom>
        </p:spPr>
        <p:txBody>
          <a:bodyPr vert="horz" lIns="0" tIns="45720" rIns="0" bIns="45720" rtlCol="0">
            <a:normAutofit/>
          </a:body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chemeClr val="tx1">
                    <a:lumMod val="85000"/>
                    <a:lumOff val="15000"/>
                  </a:schemeClr>
                </a:solidFill>
              </a:defRPr>
            </a:lvl1pPr>
          </a:lstStyle>
          <a:p>
            <a:fld id="{6C01ABC0-1EB0-40D5-B493-D7B15FE99923}" type="datetime1">
              <a:rPr lang="en-US" smtClean="0"/>
              <a:t>4/19/2021</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60959" y="6459785"/>
            <a:ext cx="945972" cy="365125"/>
          </a:xfrm>
          <a:prstGeom prst="rect">
            <a:avLst/>
          </a:prstGeom>
        </p:spPr>
        <p:txBody>
          <a:bodyPr vert="horz" lIns="91440" tIns="45720" rIns="91440" bIns="45720" rtlCol="0" anchor="ctr"/>
          <a:lstStyle>
            <a:lvl1pPr algn="r">
              <a:defRPr sz="1050">
                <a:solidFill>
                  <a:schemeClr val="tx1">
                    <a:lumMod val="85000"/>
                    <a:lumOff val="15000"/>
                  </a:schemeClr>
                </a:solidFill>
              </a:defRPr>
            </a:lvl1pPr>
          </a:lstStyle>
          <a:p>
            <a:r>
              <a:rPr lang="en-US"/>
              <a:t>Slide </a:t>
            </a:r>
            <a:fld id="{4FAB73BC-B049-4115-A692-8D63A059BFB8}" type="slidenum">
              <a:rPr lang="en-US" smtClean="0"/>
              <a:pPr/>
              <a:t>‹#›</a:t>
            </a:fld>
            <a:endParaRPr lang="en-US" dirty="0"/>
          </a:p>
        </p:txBody>
      </p:sp>
      <p:cxnSp>
        <p:nvCxnSpPr>
          <p:cNvPr id="10" name="Straight Connector 9"/>
          <p:cNvCxnSpPr/>
          <p:nvPr/>
        </p:nvCxnSpPr>
        <p:spPr>
          <a:xfrm>
            <a:off x="599090" y="1486840"/>
            <a:ext cx="10561402" cy="485"/>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bject 62">
            <a:extLst>
              <a:ext uri="{FF2B5EF4-FFF2-40B4-BE49-F238E27FC236}">
                <a16:creationId xmlns:a16="http://schemas.microsoft.com/office/drawing/2014/main" id="{F6A268F7-6258-484B-B022-E17D5912C22D}"/>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5" name="object 63">
            <a:extLst>
              <a:ext uri="{FF2B5EF4-FFF2-40B4-BE49-F238E27FC236}">
                <a16:creationId xmlns:a16="http://schemas.microsoft.com/office/drawing/2014/main" id="{20F3849E-4403-40F5-AD30-07B39734BBA7}"/>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7" name="Picture 16">
            <a:extLst>
              <a:ext uri="{FF2B5EF4-FFF2-40B4-BE49-F238E27FC236}">
                <a16:creationId xmlns:a16="http://schemas.microsoft.com/office/drawing/2014/main" id="{BA5EC52C-F193-4D5A-98A4-4E2BF82726F1}"/>
              </a:ext>
            </a:extLst>
          </p:cNvPr>
          <p:cNvPicPr>
            <a:picLocks noChangeAspect="1"/>
          </p:cNvPicPr>
          <p:nvPr userDrawn="1"/>
        </p:nvPicPr>
        <p:blipFill rotWithShape="1">
          <a:blip r:embed="rId15">
            <a:clrChange>
              <a:clrFrom>
                <a:srgbClr val="FEFEFE"/>
              </a:clrFrom>
              <a:clrTo>
                <a:srgbClr val="FEFEFE">
                  <a:alpha val="0"/>
                </a:srgbClr>
              </a:clrTo>
            </a:clrChange>
          </a:blip>
          <a:srcRect t="34113" b="21447"/>
          <a:stretch/>
        </p:blipFill>
        <p:spPr>
          <a:xfrm>
            <a:off x="3524692" y="6346153"/>
            <a:ext cx="5142617" cy="525291"/>
          </a:xfrm>
          <a:prstGeom prst="rect">
            <a:avLst/>
          </a:prstGeom>
        </p:spPr>
      </p:pic>
    </p:spTree>
    <p:extLst>
      <p:ext uri="{BB962C8B-B14F-4D97-AF65-F5344CB8AC3E}">
        <p14:creationId xmlns:p14="http://schemas.microsoft.com/office/powerpoint/2010/main" val="2507707958"/>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1467472" y="168284"/>
            <a:ext cx="9546576" cy="1016000"/>
          </a:xfrm>
          <a:prstGeom prst="rect">
            <a:avLst/>
          </a:prstGeom>
        </p:spPr>
        <p:txBody>
          <a:bodyPr vert="horz" lIns="0" tIns="0" rIns="91440" bIns="45720" rtlCol="0" anchor="b">
            <a:noAutofit/>
          </a:bodyPr>
          <a:lstStyle/>
          <a:p>
            <a:r>
              <a:rPr lang="en-US" dirty="0"/>
              <a:t>Click to edit Master title style</a:t>
            </a:r>
          </a:p>
        </p:txBody>
      </p:sp>
      <p:sp>
        <p:nvSpPr>
          <p:cNvPr id="15" name="Text Placeholder 2"/>
          <p:cNvSpPr>
            <a:spLocks noGrp="1"/>
          </p:cNvSpPr>
          <p:nvPr>
            <p:ph type="body" idx="1"/>
          </p:nvPr>
        </p:nvSpPr>
        <p:spPr>
          <a:xfrm>
            <a:off x="1243479" y="2033045"/>
            <a:ext cx="9800452" cy="3971939"/>
          </a:xfrm>
          <a:prstGeom prst="rect">
            <a:avLst/>
          </a:prstGeom>
        </p:spPr>
        <p:txBody>
          <a:bodyPr vert="horz" lIns="0" tIns="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Date Placeholder 3"/>
          <p:cNvSpPr>
            <a:spLocks noGrp="1"/>
          </p:cNvSpPr>
          <p:nvPr>
            <p:ph type="dt" sz="half" idx="2"/>
          </p:nvPr>
        </p:nvSpPr>
        <p:spPr>
          <a:xfrm>
            <a:off x="3675887" y="6445093"/>
            <a:ext cx="1133856" cy="224367"/>
          </a:xfrm>
          <a:prstGeom prst="rect">
            <a:avLst/>
          </a:prstGeom>
        </p:spPr>
        <p:txBody>
          <a:bodyPr vert="horz" wrap="none" lIns="0" tIns="0" rIns="0" bIns="0" rtlCol="0" anchor="b"/>
          <a:lstStyle>
            <a:lvl1pPr>
              <a:defRPr lang="en-US" sz="1067" smtClean="0"/>
            </a:lvl1pPr>
          </a:lstStyle>
          <a:p>
            <a:fld id="{4DD056AA-046F-1E41-8A7D-BECBA863898E}" type="datetime1">
              <a:rPr lang="en-US" smtClean="0"/>
              <a:t>4/19/2021</a:t>
            </a:fld>
            <a:endParaRPr lang="en-US" dirty="0"/>
          </a:p>
        </p:txBody>
      </p:sp>
      <p:sp>
        <p:nvSpPr>
          <p:cNvPr id="17" name="Footer Placeholder 4"/>
          <p:cNvSpPr>
            <a:spLocks noGrp="1"/>
          </p:cNvSpPr>
          <p:nvPr>
            <p:ph type="ftr" sz="quarter" idx="3"/>
          </p:nvPr>
        </p:nvSpPr>
        <p:spPr>
          <a:xfrm>
            <a:off x="5157907" y="6382711"/>
            <a:ext cx="5913551" cy="308355"/>
          </a:xfrm>
          <a:prstGeom prst="rect">
            <a:avLst/>
          </a:prstGeom>
        </p:spPr>
        <p:txBody>
          <a:bodyPr vert="horz" lIns="0" tIns="0" rIns="0" bIns="0" rtlCol="0" anchor="b"/>
          <a:lstStyle>
            <a:lvl1pPr algn="r">
              <a:defRPr sz="1867">
                <a:solidFill>
                  <a:schemeClr val="tx1"/>
                </a:solidFill>
              </a:defRPr>
            </a:lvl1pPr>
          </a:lstStyle>
          <a:p>
            <a:r>
              <a:rPr lang="en-US">
                <a:solidFill>
                  <a:srgbClr val="605F62"/>
                </a:solidFill>
              </a:rPr>
              <a:t>Presentation or Section Title</a:t>
            </a:r>
            <a:endParaRPr lang="en-US" dirty="0">
              <a:solidFill>
                <a:srgbClr val="605F62"/>
              </a:solidFill>
            </a:endParaRPr>
          </a:p>
        </p:txBody>
      </p:sp>
      <p:sp>
        <p:nvSpPr>
          <p:cNvPr id="18" name="Slide Number Placeholder 5"/>
          <p:cNvSpPr>
            <a:spLocks noGrp="1"/>
          </p:cNvSpPr>
          <p:nvPr>
            <p:ph type="sldNum" sz="quarter" idx="4"/>
          </p:nvPr>
        </p:nvSpPr>
        <p:spPr>
          <a:xfrm>
            <a:off x="11074399" y="6382712"/>
            <a:ext cx="462327" cy="308355"/>
          </a:xfrm>
          <a:prstGeom prst="rect">
            <a:avLst/>
          </a:prstGeom>
        </p:spPr>
        <p:txBody>
          <a:bodyPr vert="horz" wrap="none" lIns="0" tIns="0" rIns="0" bIns="0" rtlCol="0" anchor="b"/>
          <a:lstStyle>
            <a:lvl1pPr algn="r">
              <a:defRPr sz="1867">
                <a:solidFill>
                  <a:schemeClr val="accent2"/>
                </a:solidFill>
              </a:defRPr>
            </a:lvl1pPr>
          </a:lstStyle>
          <a:p>
            <a:fld id="{0D558541-60C9-42A2-8392-FF12533A6B7A}" type="slidenum">
              <a:rPr lang="en-US" smtClean="0"/>
              <a:pPr/>
              <a:t>‹#›</a:t>
            </a:fld>
            <a:endParaRPr lang="en-US" dirty="0"/>
          </a:p>
        </p:txBody>
      </p:sp>
      <p:pic>
        <p:nvPicPr>
          <p:cNvPr id="4" name="Picture 3" descr="PPT-RGB-Shapes1.ai"/>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40264" y="507101"/>
            <a:ext cx="2096163" cy="732972"/>
          </a:xfrm>
          <a:prstGeom prst="rect">
            <a:avLst/>
          </a:prstGeom>
        </p:spPr>
      </p:pic>
      <p:pic>
        <p:nvPicPr>
          <p:cNvPr id="5" name="Picture 4"/>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43217" y="6328494"/>
            <a:ext cx="2384508" cy="452796"/>
          </a:xfrm>
          <a:prstGeom prst="rect">
            <a:avLst/>
          </a:prstGeom>
        </p:spPr>
      </p:pic>
    </p:spTree>
    <p:extLst>
      <p:ext uri="{BB962C8B-B14F-4D97-AF65-F5344CB8AC3E}">
        <p14:creationId xmlns:p14="http://schemas.microsoft.com/office/powerpoint/2010/main" val="2399462891"/>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Lst>
  <p:hf hdr="0"/>
  <p:txStyles>
    <p:titleStyle>
      <a:lvl1pPr algn="l" defTabSz="609585" rtl="0" eaLnBrk="1" latinLnBrk="0" hangingPunct="1">
        <a:lnSpc>
          <a:spcPct val="90000"/>
        </a:lnSpc>
        <a:spcBef>
          <a:spcPct val="0"/>
        </a:spcBef>
        <a:buNone/>
        <a:tabLst/>
        <a:defRPr sz="3733" kern="1200">
          <a:solidFill>
            <a:schemeClr val="tx2"/>
          </a:solidFill>
          <a:latin typeface="+mj-lt"/>
          <a:ea typeface="+mj-ea"/>
          <a:cs typeface="+mj-cs"/>
        </a:defRPr>
      </a:lvl1pPr>
    </p:titleStyle>
    <p:bodyStyle>
      <a:lvl1pPr marL="232828" indent="-232828" algn="l" defTabSz="609585" rtl="0" eaLnBrk="1" latinLnBrk="0" hangingPunct="1">
        <a:spcBef>
          <a:spcPct val="20000"/>
        </a:spcBef>
        <a:buClr>
          <a:schemeClr val="accent1"/>
        </a:buClr>
        <a:buFont typeface="Arial"/>
        <a:buChar char="•"/>
        <a:defRPr sz="2267" kern="1200">
          <a:solidFill>
            <a:schemeClr val="tx1"/>
          </a:solidFill>
          <a:latin typeface="+mn-lt"/>
          <a:ea typeface="+mn-ea"/>
          <a:cs typeface="+mn-cs"/>
        </a:defRPr>
      </a:lvl1pPr>
      <a:lvl2pPr marL="537620" indent="-304792" algn="l" defTabSz="609585" rtl="0" eaLnBrk="1" latinLnBrk="0" hangingPunct="1">
        <a:spcBef>
          <a:spcPct val="20000"/>
        </a:spcBef>
        <a:buSzPct val="80000"/>
        <a:buFont typeface="Lucida Grande"/>
        <a:buChar char="-"/>
        <a:defRPr sz="2267" kern="1200">
          <a:solidFill>
            <a:schemeClr val="tx1"/>
          </a:solidFill>
          <a:latin typeface="+mn-lt"/>
          <a:ea typeface="+mn-ea"/>
          <a:cs typeface="+mn-cs"/>
        </a:defRPr>
      </a:lvl2pPr>
      <a:lvl3pPr marL="840296" indent="-232828" algn="l" defTabSz="609585" rtl="0" eaLnBrk="1" latinLnBrk="0" hangingPunct="1">
        <a:spcBef>
          <a:spcPct val="20000"/>
        </a:spcBef>
        <a:buFont typeface="Arial"/>
        <a:buChar char="•"/>
        <a:defRPr sz="1867" kern="1200">
          <a:solidFill>
            <a:schemeClr val="tx1"/>
          </a:solidFill>
          <a:latin typeface="+mn-lt"/>
          <a:ea typeface="+mn-ea"/>
          <a:cs typeface="+mn-cs"/>
        </a:defRPr>
      </a:lvl3pPr>
      <a:lvl4pPr marL="1145089" indent="-234945" algn="l" defTabSz="609585" rtl="0" eaLnBrk="1" latinLnBrk="0" hangingPunct="1">
        <a:spcBef>
          <a:spcPct val="20000"/>
        </a:spcBef>
        <a:buFont typeface="Arial"/>
        <a:buChar char="•"/>
        <a:defRPr sz="1867" kern="1200">
          <a:solidFill>
            <a:schemeClr val="tx1"/>
          </a:solidFill>
          <a:latin typeface="+mn-lt"/>
          <a:ea typeface="+mn-ea"/>
          <a:cs typeface="+mn-cs"/>
        </a:defRPr>
      </a:lvl4pPr>
      <a:lvl5pPr marL="1367332" indent="-222245" algn="l" defTabSz="609585" rtl="0" eaLnBrk="1" latinLnBrk="0" hangingPunct="1">
        <a:spcBef>
          <a:spcPct val="20000"/>
        </a:spcBef>
        <a:buFont typeface="Arial"/>
        <a:buChar char="•"/>
        <a:defRPr sz="18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3CC47-C1A6-8046-B48E-3DA80DD962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9196C8-51AE-0F4E-8544-AA5C7A9425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6C96B3-6D76-E548-A099-D919E22C5E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9FF6556C-3AC8-F641-B1FE-4D427E90DA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736CB3B-1381-FB42-BFE2-AFEC25B271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t>Version 1_CRM04/07/14</a:t>
            </a:r>
          </a:p>
          <a:p>
            <a:endParaRPr lang="en-US" dirty="0"/>
          </a:p>
        </p:txBody>
      </p:sp>
    </p:spTree>
    <p:extLst>
      <p:ext uri="{BB962C8B-B14F-4D97-AF65-F5344CB8AC3E}">
        <p14:creationId xmlns:p14="http://schemas.microsoft.com/office/powerpoint/2010/main" val="2411878415"/>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gray">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1" cy="868362"/>
          </a:xfrm>
          <a:prstGeom prst="rect">
            <a:avLst/>
          </a:prstGeom>
          <a:noFill/>
          <a:ln w="9525">
            <a:noFill/>
            <a:miter lim="800000"/>
            <a:headEnd/>
            <a:tailEnd/>
          </a:ln>
          <a:effectLst>
            <a:outerShdw dist="45791" dir="3378596" algn="ctr" rotWithShape="0">
              <a:srgbClr val="000000"/>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09600" y="1295402"/>
            <a:ext cx="10972801" cy="48307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white">
          <a:xfrm>
            <a:off x="609600" y="6477002"/>
            <a:ext cx="28448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lumMod val="50000"/>
                  </a:schemeClr>
                </a:solidFill>
              </a:defRPr>
            </a:lvl1pPr>
          </a:lstStyle>
          <a:p>
            <a:endParaRPr lang="en-US" dirty="0"/>
          </a:p>
        </p:txBody>
      </p:sp>
      <p:sp>
        <p:nvSpPr>
          <p:cNvPr id="1029" name="Rectangle 5"/>
          <p:cNvSpPr>
            <a:spLocks noGrp="1" noChangeArrowheads="1"/>
          </p:cNvSpPr>
          <p:nvPr>
            <p:ph type="ftr" sz="quarter" idx="3"/>
          </p:nvPr>
        </p:nvSpPr>
        <p:spPr bwMode="white">
          <a:xfrm>
            <a:off x="4165601" y="6477002"/>
            <a:ext cx="38608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dirty="0"/>
          </a:p>
        </p:txBody>
      </p:sp>
      <p:sp>
        <p:nvSpPr>
          <p:cNvPr id="1030" name="Rectangle 6"/>
          <p:cNvSpPr>
            <a:spLocks noGrp="1" noChangeArrowheads="1"/>
          </p:cNvSpPr>
          <p:nvPr>
            <p:ph type="sldNum" sz="quarter" idx="4"/>
          </p:nvPr>
        </p:nvSpPr>
        <p:spPr bwMode="white">
          <a:xfrm>
            <a:off x="8737601" y="6477002"/>
            <a:ext cx="28448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lumMod val="50000"/>
                  </a:schemeClr>
                </a:solidFill>
              </a:defRPr>
            </a:lvl1pPr>
          </a:lstStyle>
          <a:p>
            <a:r>
              <a:rPr lang="en-US" dirty="0"/>
              <a:t>Version 1_CRM04/07/14</a:t>
            </a:r>
          </a:p>
          <a:p>
            <a:endParaRPr lang="en-US" dirty="0"/>
          </a:p>
        </p:txBody>
      </p:sp>
    </p:spTree>
    <p:extLst>
      <p:ext uri="{BB962C8B-B14F-4D97-AF65-F5344CB8AC3E}">
        <p14:creationId xmlns:p14="http://schemas.microsoft.com/office/powerpoint/2010/main" val="1208500207"/>
      </p:ext>
    </p:extLst>
  </p:cSld>
  <p:clrMap bg1="dk2" tx1="lt1" bg2="dk1" tx2="lt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21" r:id="rId16"/>
  </p:sldLayoutIdLst>
  <p:hf hdr="0" ftr="0" dt="0"/>
  <p:txStyles>
    <p:titleStyle>
      <a:lvl1pPr algn="ctr" rtl="0" eaLnBrk="1" fontAlgn="base" hangingPunct="1">
        <a:spcBef>
          <a:spcPct val="0"/>
        </a:spcBef>
        <a:spcAft>
          <a:spcPct val="0"/>
        </a:spcAft>
        <a:defRPr sz="4000" b="1" i="1">
          <a:solidFill>
            <a:schemeClr val="bg1">
              <a:lumMod val="20000"/>
              <a:lumOff val="80000"/>
            </a:schemeClr>
          </a:solidFill>
          <a:latin typeface="+mj-lt"/>
          <a:ea typeface="+mj-ea"/>
          <a:cs typeface="+mj-cs"/>
        </a:defRPr>
      </a:lvl1pPr>
      <a:lvl2pPr algn="ctr" rtl="0" eaLnBrk="1" fontAlgn="base" hangingPunct="1">
        <a:spcBef>
          <a:spcPct val="0"/>
        </a:spcBef>
        <a:spcAft>
          <a:spcPct val="0"/>
        </a:spcAft>
        <a:defRPr sz="4000" b="1" i="1">
          <a:solidFill>
            <a:schemeClr val="tx2"/>
          </a:solidFill>
          <a:latin typeface="Arial" charset="0"/>
        </a:defRPr>
      </a:lvl2pPr>
      <a:lvl3pPr algn="ctr" rtl="0" eaLnBrk="1" fontAlgn="base" hangingPunct="1">
        <a:spcBef>
          <a:spcPct val="0"/>
        </a:spcBef>
        <a:spcAft>
          <a:spcPct val="0"/>
        </a:spcAft>
        <a:defRPr sz="4000" b="1" i="1">
          <a:solidFill>
            <a:schemeClr val="tx2"/>
          </a:solidFill>
          <a:latin typeface="Arial" charset="0"/>
        </a:defRPr>
      </a:lvl3pPr>
      <a:lvl4pPr algn="ctr" rtl="0" eaLnBrk="1" fontAlgn="base" hangingPunct="1">
        <a:spcBef>
          <a:spcPct val="0"/>
        </a:spcBef>
        <a:spcAft>
          <a:spcPct val="0"/>
        </a:spcAft>
        <a:defRPr sz="4000" b="1" i="1">
          <a:solidFill>
            <a:schemeClr val="tx2"/>
          </a:solidFill>
          <a:latin typeface="Arial" charset="0"/>
        </a:defRPr>
      </a:lvl4pPr>
      <a:lvl5pPr algn="ctr" rtl="0" eaLnBrk="1" fontAlgn="base" hangingPunct="1">
        <a:spcBef>
          <a:spcPct val="0"/>
        </a:spcBef>
        <a:spcAft>
          <a:spcPct val="0"/>
        </a:spcAft>
        <a:defRPr sz="4000" b="1" i="1">
          <a:solidFill>
            <a:schemeClr val="tx2"/>
          </a:solidFill>
          <a:latin typeface="Arial" charset="0"/>
        </a:defRPr>
      </a:lvl5pPr>
      <a:lvl6pPr marL="457200" algn="ctr" rtl="0" eaLnBrk="1" fontAlgn="base" hangingPunct="1">
        <a:spcBef>
          <a:spcPct val="0"/>
        </a:spcBef>
        <a:spcAft>
          <a:spcPct val="0"/>
        </a:spcAft>
        <a:defRPr sz="4000" b="1" i="1">
          <a:solidFill>
            <a:schemeClr val="tx2"/>
          </a:solidFill>
          <a:latin typeface="Arial" charset="0"/>
        </a:defRPr>
      </a:lvl6pPr>
      <a:lvl7pPr marL="914400" algn="ctr" rtl="0" eaLnBrk="1" fontAlgn="base" hangingPunct="1">
        <a:spcBef>
          <a:spcPct val="0"/>
        </a:spcBef>
        <a:spcAft>
          <a:spcPct val="0"/>
        </a:spcAft>
        <a:defRPr sz="4000" b="1" i="1">
          <a:solidFill>
            <a:schemeClr val="tx2"/>
          </a:solidFill>
          <a:latin typeface="Arial" charset="0"/>
        </a:defRPr>
      </a:lvl7pPr>
      <a:lvl8pPr marL="1371600" algn="ctr" rtl="0" eaLnBrk="1" fontAlgn="base" hangingPunct="1">
        <a:spcBef>
          <a:spcPct val="0"/>
        </a:spcBef>
        <a:spcAft>
          <a:spcPct val="0"/>
        </a:spcAft>
        <a:defRPr sz="4000" b="1" i="1">
          <a:solidFill>
            <a:schemeClr val="tx2"/>
          </a:solidFill>
          <a:latin typeface="Arial" charset="0"/>
        </a:defRPr>
      </a:lvl8pPr>
      <a:lvl9pPr marL="1828800" algn="ctr" rtl="0" eaLnBrk="1" fontAlgn="base" hangingPunct="1">
        <a:spcBef>
          <a:spcPct val="0"/>
        </a:spcBef>
        <a:spcAft>
          <a:spcPct val="0"/>
        </a:spcAft>
        <a:defRPr sz="4000" b="1" i="1">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0.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0.xml"/><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5.xml"/><Relationship Id="rId4" Type="http://schemas.openxmlformats.org/officeDocument/2006/relationships/image" Target="../media/image71.svg"/></Relationships>
</file>

<file path=ppt/slides/_rels/slide2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jpeg"/><Relationship Id="rId3" Type="http://schemas.openxmlformats.org/officeDocument/2006/relationships/image" Target="../media/image25.tiff"/><Relationship Id="rId7" Type="http://schemas.openxmlformats.org/officeDocument/2006/relationships/image" Target="../media/image29.jpeg"/><Relationship Id="rId12" Type="http://schemas.openxmlformats.org/officeDocument/2006/relationships/image" Target="../media/image34.jpeg"/><Relationship Id="rId2" Type="http://schemas.openxmlformats.org/officeDocument/2006/relationships/notesSlide" Target="../notesSlides/notesSlide2.xml"/><Relationship Id="rId16" Type="http://schemas.openxmlformats.org/officeDocument/2006/relationships/image" Target="../media/image38.tiff"/><Relationship Id="rId1" Type="http://schemas.openxmlformats.org/officeDocument/2006/relationships/slideLayout" Target="../slideLayouts/slideLayout3.xml"/><Relationship Id="rId6" Type="http://schemas.openxmlformats.org/officeDocument/2006/relationships/image" Target="../media/image28.tiff"/><Relationship Id="rId11" Type="http://schemas.openxmlformats.org/officeDocument/2006/relationships/image" Target="../media/image33.jpeg"/><Relationship Id="rId5" Type="http://schemas.openxmlformats.org/officeDocument/2006/relationships/image" Target="../media/image27.tiff"/><Relationship Id="rId15" Type="http://schemas.openxmlformats.org/officeDocument/2006/relationships/image" Target="../media/image37.tiff"/><Relationship Id="rId10" Type="http://schemas.openxmlformats.org/officeDocument/2006/relationships/image" Target="../media/image32.tiff"/><Relationship Id="rId4" Type="http://schemas.openxmlformats.org/officeDocument/2006/relationships/image" Target="../media/image26.jpeg"/><Relationship Id="rId9" Type="http://schemas.openxmlformats.org/officeDocument/2006/relationships/image" Target="../media/image31.jpeg"/><Relationship Id="rId14" Type="http://schemas.openxmlformats.org/officeDocument/2006/relationships/image" Target="../media/image36.tiff"/></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3.xml"/><Relationship Id="rId4" Type="http://schemas.openxmlformats.org/officeDocument/2006/relationships/image" Target="../media/image76.svg"/></Relationships>
</file>

<file path=ppt/slides/_rels/slide3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hyperlink" Target="mailto:LungMAPquestion@crab.org" TargetMode="Externa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jpeg"/><Relationship Id="rId2" Type="http://schemas.openxmlformats.org/officeDocument/2006/relationships/notesSlide" Target="../notesSlides/notesSlide10.xml"/><Relationship Id="rId1" Type="http://schemas.openxmlformats.org/officeDocument/2006/relationships/slideLayout" Target="../slideLayouts/slideLayout3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13.xml"/><Relationship Id="rId1" Type="http://schemas.openxmlformats.org/officeDocument/2006/relationships/slideLayout" Target="../slideLayouts/slideLayout34.xml"/><Relationship Id="rId4" Type="http://schemas.openxmlformats.org/officeDocument/2006/relationships/image" Target="../media/image85.emf"/></Relationships>
</file>

<file path=ppt/slides/_rels/slide39.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14.xml"/><Relationship Id="rId1" Type="http://schemas.openxmlformats.org/officeDocument/2006/relationships/slideLayout" Target="../slideLayouts/slideLayout34.xml"/><Relationship Id="rId4" Type="http://schemas.openxmlformats.org/officeDocument/2006/relationships/image" Target="../media/image87.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emf"/><Relationship Id="rId1" Type="http://schemas.openxmlformats.org/officeDocument/2006/relationships/slideLayout" Target="../slideLayouts/slideLayout34.xml"/><Relationship Id="rId4" Type="http://schemas.openxmlformats.org/officeDocument/2006/relationships/image" Target="../media/image92.emf"/></Relationships>
</file>

<file path=ppt/slides/_rels/slide43.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87.xml"/></Relationships>
</file>

<file path=ppt/slides/_rels/slide5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92.xml"/></Relationships>
</file>

<file path=ppt/slides/_rels/slide5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7.xml"/></Relationships>
</file>

<file path=ppt/slides/_rels/slide5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8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4.xml"/></Relationships>
</file>

<file path=ppt/slides/_rels/slide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jpe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5.xml"/><Relationship Id="rId16" Type="http://schemas.openxmlformats.org/officeDocument/2006/relationships/image" Target="../media/image55.jpeg"/><Relationship Id="rId1" Type="http://schemas.openxmlformats.org/officeDocument/2006/relationships/slideLayout" Target="../slideLayouts/slideLayout10.xml"/><Relationship Id="rId6" Type="http://schemas.openxmlformats.org/officeDocument/2006/relationships/image" Target="../media/image45.jpeg"/><Relationship Id="rId11" Type="http://schemas.openxmlformats.org/officeDocument/2006/relationships/image" Target="../media/image50.png"/><Relationship Id="rId5" Type="http://schemas.openxmlformats.org/officeDocument/2006/relationships/image" Target="../media/image44.jpe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3.jpeg"/><Relationship Id="rId9" Type="http://schemas.openxmlformats.org/officeDocument/2006/relationships/image" Target="../media/image48.png"/><Relationship Id="rId14" Type="http://schemas.openxmlformats.org/officeDocument/2006/relationships/image" Target="../media/image53.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1.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22.xml"/><Relationship Id="rId1" Type="http://schemas.openxmlformats.org/officeDocument/2006/relationships/slideLayout" Target="../slideLayouts/slideLayout45.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45.xml"/></Relationships>
</file>

<file path=ppt/slides/_rels/slide74.xml.rels><?xml version="1.0" encoding="UTF-8" standalone="yes"?>
<Relationships xmlns="http://schemas.openxmlformats.org/package/2006/relationships"><Relationship Id="rId3" Type="http://schemas.openxmlformats.org/officeDocument/2006/relationships/hyperlink" Target="mailto:bsmolich@ccsainc.com" TargetMode="External"/><Relationship Id="rId2" Type="http://schemas.openxmlformats.org/officeDocument/2006/relationships/hyperlink" Target="mailto:hossein.borghaei@fccc.edu" TargetMode="External"/><Relationship Id="rId1" Type="http://schemas.openxmlformats.org/officeDocument/2006/relationships/slideLayout" Target="../slideLayouts/slideLayout5.xml"/><Relationship Id="rId5" Type="http://schemas.openxmlformats.org/officeDocument/2006/relationships/hyperlink" Target="mailto:sadam@fnih.org" TargetMode="External"/><Relationship Id="rId4" Type="http://schemas.openxmlformats.org/officeDocument/2006/relationships/hyperlink" Target="mailto:achowdhury@fnih.org" TargetMode="Externa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7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13.png"/><Relationship Id="rId7"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56.xml"/><Relationship Id="rId6" Type="http://schemas.openxmlformats.org/officeDocument/2006/relationships/image" Target="../media/image115.emf"/><Relationship Id="rId5" Type="http://schemas.openxmlformats.org/officeDocument/2006/relationships/image" Target="../media/image114.png"/><Relationship Id="rId4" Type="http://schemas.microsoft.com/office/2007/relationships/hdphoto" Target="../media/hdphoto1.wdp"/></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80.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18" Type="http://schemas.openxmlformats.org/officeDocument/2006/relationships/diagramData" Target="../diagrams/data5.xml"/><Relationship Id="rId26" Type="http://schemas.openxmlformats.org/officeDocument/2006/relationships/diagramColors" Target="../diagrams/colors6.xml"/><Relationship Id="rId39" Type="http://schemas.openxmlformats.org/officeDocument/2006/relationships/diagramLayout" Target="../diagrams/layout9.xml"/><Relationship Id="rId3" Type="http://schemas.openxmlformats.org/officeDocument/2006/relationships/diagramData" Target="../diagrams/data2.xml"/><Relationship Id="rId21" Type="http://schemas.openxmlformats.org/officeDocument/2006/relationships/diagramColors" Target="../diagrams/colors5.xml"/><Relationship Id="rId34" Type="http://schemas.openxmlformats.org/officeDocument/2006/relationships/diagramLayout" Target="../diagrams/layout8.xml"/><Relationship Id="rId42" Type="http://schemas.microsoft.com/office/2007/relationships/diagramDrawing" Target="../diagrams/drawing9.xml"/><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5" Type="http://schemas.openxmlformats.org/officeDocument/2006/relationships/diagramQuickStyle" Target="../diagrams/quickStyle6.xml"/><Relationship Id="rId33" Type="http://schemas.openxmlformats.org/officeDocument/2006/relationships/diagramData" Target="../diagrams/data8.xml"/><Relationship Id="rId38" Type="http://schemas.openxmlformats.org/officeDocument/2006/relationships/diagramData" Target="../diagrams/data9.xml"/><Relationship Id="rId2" Type="http://schemas.openxmlformats.org/officeDocument/2006/relationships/notesSlide" Target="../notesSlides/notesSlide27.xml"/><Relationship Id="rId16" Type="http://schemas.openxmlformats.org/officeDocument/2006/relationships/diagramColors" Target="../diagrams/colors4.xml"/><Relationship Id="rId20" Type="http://schemas.openxmlformats.org/officeDocument/2006/relationships/diagramQuickStyle" Target="../diagrams/quickStyle5.xml"/><Relationship Id="rId29" Type="http://schemas.openxmlformats.org/officeDocument/2006/relationships/diagramLayout" Target="../diagrams/layout7.xml"/><Relationship Id="rId41" Type="http://schemas.openxmlformats.org/officeDocument/2006/relationships/diagramColors" Target="../diagrams/colors9.xml"/><Relationship Id="rId1" Type="http://schemas.openxmlformats.org/officeDocument/2006/relationships/slideLayout" Target="../slideLayouts/slideLayout58.xml"/><Relationship Id="rId6" Type="http://schemas.openxmlformats.org/officeDocument/2006/relationships/diagramColors" Target="../diagrams/colors2.xml"/><Relationship Id="rId11" Type="http://schemas.openxmlformats.org/officeDocument/2006/relationships/diagramColors" Target="../diagrams/colors3.xml"/><Relationship Id="rId24" Type="http://schemas.openxmlformats.org/officeDocument/2006/relationships/diagramLayout" Target="../diagrams/layout6.xml"/><Relationship Id="rId32" Type="http://schemas.microsoft.com/office/2007/relationships/diagramDrawing" Target="../diagrams/drawing7.xml"/><Relationship Id="rId37" Type="http://schemas.microsoft.com/office/2007/relationships/diagramDrawing" Target="../diagrams/drawing8.xml"/><Relationship Id="rId40" Type="http://schemas.openxmlformats.org/officeDocument/2006/relationships/diagramQuickStyle" Target="../diagrams/quickStyle9.xml"/><Relationship Id="rId5" Type="http://schemas.openxmlformats.org/officeDocument/2006/relationships/diagramQuickStyle" Target="../diagrams/quickStyle2.xml"/><Relationship Id="rId15" Type="http://schemas.openxmlformats.org/officeDocument/2006/relationships/diagramQuickStyle" Target="../diagrams/quickStyle4.xml"/><Relationship Id="rId23" Type="http://schemas.openxmlformats.org/officeDocument/2006/relationships/diagramData" Target="../diagrams/data6.xml"/><Relationship Id="rId28" Type="http://schemas.openxmlformats.org/officeDocument/2006/relationships/diagramData" Target="../diagrams/data7.xml"/><Relationship Id="rId36" Type="http://schemas.openxmlformats.org/officeDocument/2006/relationships/diagramColors" Target="../diagrams/colors8.xml"/><Relationship Id="rId10" Type="http://schemas.openxmlformats.org/officeDocument/2006/relationships/diagramQuickStyle" Target="../diagrams/quickStyle3.xml"/><Relationship Id="rId19" Type="http://schemas.openxmlformats.org/officeDocument/2006/relationships/diagramLayout" Target="../diagrams/layout5.xml"/><Relationship Id="rId31" Type="http://schemas.openxmlformats.org/officeDocument/2006/relationships/diagramColors" Target="../diagrams/colors7.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 Id="rId22" Type="http://schemas.microsoft.com/office/2007/relationships/diagramDrawing" Target="../diagrams/drawing5.xml"/><Relationship Id="rId27" Type="http://schemas.microsoft.com/office/2007/relationships/diagramDrawing" Target="../diagrams/drawing6.xml"/><Relationship Id="rId30" Type="http://schemas.openxmlformats.org/officeDocument/2006/relationships/diagramQuickStyle" Target="../diagrams/quickStyle7.xml"/><Relationship Id="rId35" Type="http://schemas.openxmlformats.org/officeDocument/2006/relationships/diagramQuickStyle" Target="../diagrams/quickStyle8.xml"/></Relationships>
</file>

<file path=ppt/slides/_rels/slide81.xml.rels><?xml version="1.0" encoding="UTF-8" standalone="yes"?>
<Relationships xmlns="http://schemas.openxmlformats.org/package/2006/relationships"><Relationship Id="rId8" Type="http://schemas.openxmlformats.org/officeDocument/2006/relationships/hyperlink" Target="mailto:Funding@swog.org" TargetMode="External"/><Relationship Id="rId13" Type="http://schemas.openxmlformats.org/officeDocument/2006/relationships/hyperlink" Target="mailto:S1900EMedicalQuery@swog.org" TargetMode="External"/><Relationship Id="rId3" Type="http://schemas.openxmlformats.org/officeDocument/2006/relationships/hyperlink" Target="mailto:LUNGMAPSCC@crab.org" TargetMode="External"/><Relationship Id="rId7" Type="http://schemas.openxmlformats.org/officeDocument/2006/relationships/hyperlink" Target="mailto:LUNGMAP@swog.org" TargetMode="External"/><Relationship Id="rId12" Type="http://schemas.openxmlformats.org/officeDocument/2006/relationships/hyperlink" Target="mailto:S1900BMedicalQuery@swog.org" TargetMode="External"/><Relationship Id="rId2" Type="http://schemas.openxmlformats.org/officeDocument/2006/relationships/notesSlide" Target="../notesSlides/notesSlide28.xml"/><Relationship Id="rId16" Type="http://schemas.openxmlformats.org/officeDocument/2006/relationships/image" Target="../media/image1.jpg"/><Relationship Id="rId1" Type="http://schemas.openxmlformats.org/officeDocument/2006/relationships/slideLayout" Target="../slideLayouts/slideLayout60.xml"/><Relationship Id="rId6" Type="http://schemas.openxmlformats.org/officeDocument/2006/relationships/hyperlink" Target="mailto:LUNGMAPQuestion@crab.org" TargetMode="External"/><Relationship Id="rId11" Type="http://schemas.openxmlformats.org/officeDocument/2006/relationships/hyperlink" Target="mailto:S1900CMedicalQuery@swog.org" TargetMode="External"/><Relationship Id="rId5" Type="http://schemas.openxmlformats.org/officeDocument/2006/relationships/hyperlink" Target="mailto:srice@swog.org" TargetMode="External"/><Relationship Id="rId15" Type="http://schemas.openxmlformats.org/officeDocument/2006/relationships/hyperlink" Target="mailto:qamail@swog.org" TargetMode="External"/><Relationship Id="rId10" Type="http://schemas.openxmlformats.org/officeDocument/2006/relationships/hyperlink" Target="mailto:S1800AMedicalQuery@swog.org" TargetMode="External"/><Relationship Id="rId4" Type="http://schemas.openxmlformats.org/officeDocument/2006/relationships/hyperlink" Target="mailto:mnorman@swog.org" TargetMode="External"/><Relationship Id="rId9" Type="http://schemas.openxmlformats.org/officeDocument/2006/relationships/hyperlink" Target="mailto:judyjohnson.519@gmail.com" TargetMode="External"/><Relationship Id="rId14" Type="http://schemas.openxmlformats.org/officeDocument/2006/relationships/hyperlink" Target="mailto:centralmonitorquestion@crab.org"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0693" y="1569659"/>
            <a:ext cx="5111574" cy="2893601"/>
          </a:xfrm>
          <a:prstGeom prst="rect">
            <a:avLst/>
          </a:prstGeom>
        </p:spPr>
      </p:pic>
      <p:sp>
        <p:nvSpPr>
          <p:cNvPr id="2" name="Title 1"/>
          <p:cNvSpPr>
            <a:spLocks noGrp="1"/>
          </p:cNvSpPr>
          <p:nvPr>
            <p:ph type="ctrTitle"/>
          </p:nvPr>
        </p:nvSpPr>
        <p:spPr>
          <a:xfrm>
            <a:off x="1097280" y="1484670"/>
            <a:ext cx="10058400" cy="2840441"/>
          </a:xfrm>
          <a:ln>
            <a:noFill/>
          </a:ln>
        </p:spPr>
        <p:txBody>
          <a:bodyPr>
            <a:normAutofit/>
          </a:bodyPr>
          <a:lstStyle/>
          <a:p>
            <a:pPr algn="ctr" fontAlgn="base">
              <a:spcAft>
                <a:spcPct val="0"/>
              </a:spcAft>
              <a:defRPr/>
            </a:pPr>
            <a:r>
              <a:rPr lang="en-US" sz="6600" b="1" i="1" kern="0" dirty="0">
                <a:ln>
                  <a:solidFill>
                    <a:schemeClr val="bg1"/>
                  </a:solidFill>
                </a:ln>
                <a:solidFill>
                  <a:srgbClr val="002060"/>
                </a:solidFill>
                <a:latin typeface="Arial Black" pitchFamily="34" charset="0"/>
              </a:rPr>
              <a:t> LUNG-MAP </a:t>
            </a:r>
            <a:endParaRPr lang="en-US" sz="6600" dirty="0">
              <a:ln>
                <a:solidFill>
                  <a:schemeClr val="bg1"/>
                </a:solidFill>
              </a:ln>
              <a:solidFill>
                <a:srgbClr val="002060"/>
              </a:solidFill>
            </a:endParaRPr>
          </a:p>
        </p:txBody>
      </p:sp>
      <p:sp>
        <p:nvSpPr>
          <p:cNvPr id="3" name="Subtitle 2"/>
          <p:cNvSpPr>
            <a:spLocks noGrp="1"/>
          </p:cNvSpPr>
          <p:nvPr>
            <p:ph type="subTitle" idx="1"/>
          </p:nvPr>
        </p:nvSpPr>
        <p:spPr>
          <a:xfrm>
            <a:off x="1100051" y="4455620"/>
            <a:ext cx="10058400" cy="1381761"/>
          </a:xfrm>
        </p:spPr>
        <p:txBody>
          <a:bodyPr>
            <a:normAutofit fontScale="92500" lnSpcReduction="10000"/>
          </a:bodyPr>
          <a:lstStyle/>
          <a:p>
            <a:pPr algn="ctr"/>
            <a:r>
              <a:rPr lang="en-US" sz="4600" b="1" kern="0" dirty="0">
                <a:solidFill>
                  <a:srgbClr val="000066"/>
                </a:solidFill>
                <a:latin typeface="Verdana" panose="020B0604030504040204" pitchFamily="34" charset="0"/>
                <a:ea typeface="Verdana" panose="020B0604030504040204" pitchFamily="34" charset="0"/>
                <a:cs typeface="Verdana" panose="020B0604030504040204" pitchFamily="34" charset="0"/>
              </a:rPr>
              <a:t>Lung Master Protocol</a:t>
            </a:r>
          </a:p>
          <a:p>
            <a:pPr algn="ctr"/>
            <a:r>
              <a:rPr lang="en-US" sz="4600" b="1" kern="0" dirty="0">
                <a:solidFill>
                  <a:srgbClr val="000066"/>
                </a:solidFill>
                <a:latin typeface="Verdana" panose="020B0604030504040204" pitchFamily="34" charset="0"/>
                <a:ea typeface="Verdana" panose="020B0604030504040204" pitchFamily="34" charset="0"/>
                <a:cs typeface="Verdana" panose="020B0604030504040204" pitchFamily="34" charset="0"/>
              </a:rPr>
              <a:t>(LUNGMAP)</a:t>
            </a:r>
          </a:p>
        </p:txBody>
      </p:sp>
      <p:sp>
        <p:nvSpPr>
          <p:cNvPr id="6" name="Slide Number Placeholder 5"/>
          <p:cNvSpPr>
            <a:spLocks noGrp="1"/>
          </p:cNvSpPr>
          <p:nvPr>
            <p:ph type="sldNum" sz="quarter" idx="12"/>
          </p:nvPr>
        </p:nvSpPr>
        <p:spPr>
          <a:xfrm>
            <a:off x="144780" y="6462283"/>
            <a:ext cx="811139"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050" b="0" i="0" u="none" strike="noStrike" kern="1200" cap="none" spc="0" normalizeH="0" baseline="0" noProof="0" dirty="0">
              <a:ln>
                <a:noFill/>
              </a:ln>
              <a:effectLst/>
              <a:uLnTx/>
              <a:uFillTx/>
              <a:latin typeface="Calibri"/>
              <a:ea typeface="+mn-ea"/>
              <a:cs typeface="+mn-cs"/>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2654" y="256499"/>
            <a:ext cx="942066" cy="942066"/>
          </a:xfrm>
          <a:prstGeom prst="rect">
            <a:avLst/>
          </a:prstGeom>
        </p:spPr>
      </p:pic>
      <p:pic>
        <p:nvPicPr>
          <p:cNvPr id="17" name="Picture 16">
            <a:extLst>
              <a:ext uri="{FF2B5EF4-FFF2-40B4-BE49-F238E27FC236}">
                <a16:creationId xmlns:a16="http://schemas.microsoft.com/office/drawing/2014/main" id="{8140C5F9-3913-4408-97F8-BDF90A6564CC}"/>
              </a:ext>
            </a:extLst>
          </p:cNvPr>
          <p:cNvPicPr>
            <a:picLocks noChangeAspect="1"/>
          </p:cNvPicPr>
          <p:nvPr/>
        </p:nvPicPr>
        <p:blipFill>
          <a:blip r:embed="rId5"/>
          <a:stretch>
            <a:fillRect/>
          </a:stretch>
        </p:blipFill>
        <p:spPr>
          <a:xfrm>
            <a:off x="3872203" y="330507"/>
            <a:ext cx="1743714" cy="770556"/>
          </a:xfrm>
          <a:prstGeom prst="rect">
            <a:avLst/>
          </a:prstGeom>
        </p:spPr>
      </p:pic>
      <p:pic>
        <p:nvPicPr>
          <p:cNvPr id="14" name="Picture 13">
            <a:extLst>
              <a:ext uri="{FF2B5EF4-FFF2-40B4-BE49-F238E27FC236}">
                <a16:creationId xmlns:a16="http://schemas.microsoft.com/office/drawing/2014/main" id="{F60E0831-2E74-4766-BECA-476E38B6D3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7435" y="434445"/>
            <a:ext cx="942066" cy="586174"/>
          </a:xfrm>
          <a:prstGeom prst="rect">
            <a:avLst/>
          </a:prstGeom>
        </p:spPr>
      </p:pic>
      <p:pic>
        <p:nvPicPr>
          <p:cNvPr id="12" name="Picture 11" descr="C:\Users\cmiwa\AppData\Local\Microsoft\Windows\Temporary Internet Files\Content.Outlook\06Q5Y6FG\Friends LOGO 2013.jpg">
            <a:extLst>
              <a:ext uri="{FF2B5EF4-FFF2-40B4-BE49-F238E27FC236}">
                <a16:creationId xmlns:a16="http://schemas.microsoft.com/office/drawing/2014/main" id="{F581E817-9F39-438B-B08A-1F5E33165C05}"/>
              </a:ext>
            </a:extLst>
          </p:cNvPr>
          <p:cNvPicPr>
            <a:picLocks noChangeAspect="1" noChangeArrowheads="1"/>
          </p:cNvPicPr>
          <p:nvPr/>
        </p:nvPicPr>
        <p:blipFill>
          <a:blip r:embed="rId7" cstate="print"/>
          <a:srcRect/>
          <a:stretch>
            <a:fillRect/>
          </a:stretch>
        </p:blipFill>
        <p:spPr bwMode="auto">
          <a:xfrm>
            <a:off x="8000828" y="239670"/>
            <a:ext cx="1362878" cy="952230"/>
          </a:xfrm>
          <a:prstGeom prst="rect">
            <a:avLst/>
          </a:prstGeom>
          <a:noFill/>
        </p:spPr>
      </p:pic>
      <p:pic>
        <p:nvPicPr>
          <p:cNvPr id="18" name="Picture 17">
            <a:extLst>
              <a:ext uri="{FF2B5EF4-FFF2-40B4-BE49-F238E27FC236}">
                <a16:creationId xmlns:a16="http://schemas.microsoft.com/office/drawing/2014/main" id="{B6EC6FD2-DAEF-478A-8D31-BAEC5E94A6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34265" y="300415"/>
            <a:ext cx="1848990" cy="952230"/>
          </a:xfrm>
          <a:prstGeom prst="rect">
            <a:avLst/>
          </a:prstGeom>
        </p:spPr>
      </p:pic>
    </p:spTree>
    <p:extLst>
      <p:ext uri="{BB962C8B-B14F-4D97-AF65-F5344CB8AC3E}">
        <p14:creationId xmlns:p14="http://schemas.microsoft.com/office/powerpoint/2010/main" val="2688335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F6FBA-EC63-9D44-9BBE-CB40789AD419}"/>
              </a:ext>
            </a:extLst>
          </p:cNvPr>
          <p:cNvSpPr>
            <a:spLocks noGrp="1"/>
          </p:cNvSpPr>
          <p:nvPr>
            <p:ph type="title"/>
          </p:nvPr>
        </p:nvSpPr>
        <p:spPr/>
        <p:txBody>
          <a:bodyPr/>
          <a:lstStyle/>
          <a:p>
            <a:r>
              <a:rPr lang="en-US" dirty="0"/>
              <a:t>Lung-MAP</a:t>
            </a:r>
          </a:p>
        </p:txBody>
      </p:sp>
      <p:sp>
        <p:nvSpPr>
          <p:cNvPr id="3" name="Content Placeholder 2">
            <a:extLst>
              <a:ext uri="{FF2B5EF4-FFF2-40B4-BE49-F238E27FC236}">
                <a16:creationId xmlns:a16="http://schemas.microsoft.com/office/drawing/2014/main" id="{91BBFAFE-61A6-C340-8EB8-EDD039E744FE}"/>
              </a:ext>
            </a:extLst>
          </p:cNvPr>
          <p:cNvSpPr>
            <a:spLocks noGrp="1"/>
          </p:cNvSpPr>
          <p:nvPr>
            <p:ph idx="1"/>
          </p:nvPr>
        </p:nvSpPr>
        <p:spPr/>
        <p:txBody>
          <a:bodyPr/>
          <a:lstStyle/>
          <a:p>
            <a:r>
              <a:rPr lang="en-US" sz="2667" dirty="0"/>
              <a:t>Identifying and overcoming mechanisms of immune resistance</a:t>
            </a:r>
          </a:p>
          <a:p>
            <a:pPr lvl="1"/>
            <a:r>
              <a:rPr lang="en-US" sz="2667" dirty="0"/>
              <a:t>Primary vs acquired</a:t>
            </a:r>
          </a:p>
          <a:p>
            <a:r>
              <a:rPr lang="en-US" sz="2667" dirty="0"/>
              <a:t>Identifying rational strategies to treat patients who have developed resistance to targeted therapies</a:t>
            </a:r>
          </a:p>
          <a:p>
            <a:pPr lvl="1"/>
            <a:r>
              <a:rPr lang="en-US" sz="2667" dirty="0"/>
              <a:t>Small patient populations, acquired mutations</a:t>
            </a:r>
          </a:p>
          <a:p>
            <a:r>
              <a:rPr lang="en-US" sz="2667" dirty="0"/>
              <a:t>Comprehensive biomarker analysis from tissue and blood</a:t>
            </a:r>
          </a:p>
          <a:p>
            <a:pPr lvl="1"/>
            <a:endParaRPr lang="en-US" dirty="0"/>
          </a:p>
          <a:p>
            <a:endParaRPr lang="en-US" dirty="0"/>
          </a:p>
        </p:txBody>
      </p:sp>
      <p:sp>
        <p:nvSpPr>
          <p:cNvPr id="4" name="Text Placeholder 3">
            <a:extLst>
              <a:ext uri="{FF2B5EF4-FFF2-40B4-BE49-F238E27FC236}">
                <a16:creationId xmlns:a16="http://schemas.microsoft.com/office/drawing/2014/main" id="{73E6588D-56A0-6748-BF2E-2E69E01A3FF2}"/>
              </a:ext>
            </a:extLst>
          </p:cNvPr>
          <p:cNvSpPr>
            <a:spLocks noGrp="1"/>
          </p:cNvSpPr>
          <p:nvPr>
            <p:ph type="body" sz="quarter" idx="13"/>
          </p:nvPr>
        </p:nvSpPr>
        <p:spPr/>
        <p:txBody>
          <a:bodyPr/>
          <a:lstStyle/>
          <a:p>
            <a:r>
              <a:rPr lang="en-US" dirty="0"/>
              <a:t>The Next Generation</a:t>
            </a:r>
          </a:p>
        </p:txBody>
      </p:sp>
      <p:sp>
        <p:nvSpPr>
          <p:cNvPr id="5" name="Date Placeholder 4">
            <a:extLst>
              <a:ext uri="{FF2B5EF4-FFF2-40B4-BE49-F238E27FC236}">
                <a16:creationId xmlns:a16="http://schemas.microsoft.com/office/drawing/2014/main" id="{42F6B2E3-A469-7F4E-8C90-FF2CEAF0A5F6}"/>
              </a:ext>
            </a:extLst>
          </p:cNvPr>
          <p:cNvSpPr>
            <a:spLocks noGrp="1"/>
          </p:cNvSpPr>
          <p:nvPr>
            <p:ph type="dt" sz="half" idx="14"/>
          </p:nvPr>
        </p:nvSpPr>
        <p:spPr/>
        <p:txBody>
          <a:bodyPr/>
          <a:lstStyle/>
          <a:p>
            <a:pPr defTabSz="609585"/>
            <a:fld id="{4221F580-C0C7-FE4A-BB06-8E6F259722CB}" type="datetime1">
              <a:rPr lang="en-US">
                <a:solidFill>
                  <a:srgbClr val="54585A"/>
                </a:solidFill>
                <a:latin typeface="Calibri"/>
              </a:rPr>
              <a:pPr defTabSz="609585"/>
              <a:t>4/19/2021</a:t>
            </a:fld>
            <a:endParaRPr lang="en-US" dirty="0">
              <a:solidFill>
                <a:srgbClr val="54585A"/>
              </a:solidFill>
              <a:latin typeface="Calibri"/>
            </a:endParaRPr>
          </a:p>
        </p:txBody>
      </p:sp>
      <p:sp>
        <p:nvSpPr>
          <p:cNvPr id="6" name="Footer Placeholder 5">
            <a:extLst>
              <a:ext uri="{FF2B5EF4-FFF2-40B4-BE49-F238E27FC236}">
                <a16:creationId xmlns:a16="http://schemas.microsoft.com/office/drawing/2014/main" id="{EFBCB709-D2B1-D34F-8ACF-00BF9FB5CFC0}"/>
              </a:ext>
            </a:extLst>
          </p:cNvPr>
          <p:cNvSpPr>
            <a:spLocks noGrp="1"/>
          </p:cNvSpPr>
          <p:nvPr>
            <p:ph type="ftr" sz="quarter" idx="15"/>
          </p:nvPr>
        </p:nvSpPr>
        <p:spPr/>
        <p:txBody>
          <a:bodyPr/>
          <a:lstStyle/>
          <a:p>
            <a:pPr defTabSz="609585"/>
            <a:r>
              <a:rPr lang="en-US">
                <a:solidFill>
                  <a:srgbClr val="605F62"/>
                </a:solidFill>
                <a:latin typeface="Calibri"/>
              </a:rPr>
              <a:t>Presentation or Section Title</a:t>
            </a:r>
            <a:endParaRPr lang="en-US" dirty="0">
              <a:solidFill>
                <a:srgbClr val="605F62"/>
              </a:solidFill>
              <a:latin typeface="Calibri"/>
            </a:endParaRPr>
          </a:p>
        </p:txBody>
      </p:sp>
      <p:sp>
        <p:nvSpPr>
          <p:cNvPr id="7" name="Slide Number Placeholder 6">
            <a:extLst>
              <a:ext uri="{FF2B5EF4-FFF2-40B4-BE49-F238E27FC236}">
                <a16:creationId xmlns:a16="http://schemas.microsoft.com/office/drawing/2014/main" id="{98AEF14E-61B6-274C-A0E0-B784B6955BBD}"/>
              </a:ext>
            </a:extLst>
          </p:cNvPr>
          <p:cNvSpPr>
            <a:spLocks noGrp="1"/>
          </p:cNvSpPr>
          <p:nvPr>
            <p:ph type="sldNum" sz="quarter" idx="16"/>
          </p:nvPr>
        </p:nvSpPr>
        <p:spPr/>
        <p:txBody>
          <a:bodyPr/>
          <a:lstStyle/>
          <a:p>
            <a:pPr defTabSz="609585"/>
            <a:fld id="{0D558541-60C9-42A2-8392-FF12533A6B7A}" type="slidenum">
              <a:rPr lang="en-US">
                <a:solidFill>
                  <a:srgbClr val="B0A2C5"/>
                </a:solidFill>
                <a:latin typeface="Calibri"/>
              </a:rPr>
              <a:pPr defTabSz="609585"/>
              <a:t>10</a:t>
            </a:fld>
            <a:endParaRPr lang="en-US" dirty="0">
              <a:solidFill>
                <a:srgbClr val="B0A2C5"/>
              </a:solidFill>
              <a:latin typeface="Calibri"/>
            </a:endParaRPr>
          </a:p>
        </p:txBody>
      </p:sp>
    </p:spTree>
    <p:extLst>
      <p:ext uri="{BB962C8B-B14F-4D97-AF65-F5344CB8AC3E}">
        <p14:creationId xmlns:p14="http://schemas.microsoft.com/office/powerpoint/2010/main" val="4154419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2700"/>
            <a:ext cx="12192000" cy="812800"/>
          </a:xfrm>
        </p:spPr>
        <p:txBody>
          <a:bodyPr>
            <a:normAutofit/>
          </a:bodyPr>
          <a:lstStyle/>
          <a:p>
            <a:pPr algn="ctr"/>
            <a:r>
              <a:rPr lang="en-US" sz="4000" b="1" dirty="0">
                <a:solidFill>
                  <a:schemeClr val="tx1"/>
                </a:solidFill>
              </a:rPr>
              <a:t> The Future: Lung-MAP Schema</a:t>
            </a:r>
          </a:p>
        </p:txBody>
      </p:sp>
      <p:sp>
        <p:nvSpPr>
          <p:cNvPr id="82" name="TextBox 2">
            <a:extLst>
              <a:ext uri="{FF2B5EF4-FFF2-40B4-BE49-F238E27FC236}">
                <a16:creationId xmlns:a16="http://schemas.microsoft.com/office/drawing/2014/main" id="{EED4947A-E47B-4A37-B97F-6F5097D44CDC}"/>
              </a:ext>
            </a:extLst>
          </p:cNvPr>
          <p:cNvSpPr txBox="1">
            <a:spLocks noChangeArrowheads="1"/>
          </p:cNvSpPr>
          <p:nvPr/>
        </p:nvSpPr>
        <p:spPr bwMode="auto">
          <a:xfrm>
            <a:off x="8410719" y="1763615"/>
            <a:ext cx="1862296" cy="430887"/>
          </a:xfrm>
          <a:prstGeom prst="rect">
            <a:avLst/>
          </a:prstGeom>
          <a:solidFill>
            <a:schemeClr val="bg2">
              <a:lumMod val="50000"/>
            </a:schemeClr>
          </a:solidFill>
          <a:ln w="12700" cap="flat" cmpd="sng" algn="ctr">
            <a:solidFill>
              <a:schemeClr val="bg2">
                <a:lumMod val="50000"/>
              </a:schemeClr>
            </a:solidFill>
            <a:prstDash val="solid"/>
            <a:headEnd/>
            <a:tailEnd/>
          </a:ln>
          <a:effectLst/>
        </p:spPr>
        <p:txBody>
          <a:bodyPr wrap="square" anchor="ctr">
            <a:spAutoFit/>
          </a:bodyPr>
          <a:lstStyle/>
          <a:p>
            <a:pPr algn="ctr" defTabSz="457189">
              <a:defRPr/>
            </a:pPr>
            <a:r>
              <a:rPr lang="en-US" sz="1100" b="1" kern="0" dirty="0">
                <a:solidFill>
                  <a:prstClr val="white"/>
                </a:solidFill>
                <a:latin typeface="Calibri" panose="020F0502020204030204"/>
                <a:ea typeface="ヒラギノ角ゴ Pro W3" charset="-128"/>
              </a:rPr>
              <a:t>Non-match</a:t>
            </a:r>
          </a:p>
          <a:p>
            <a:pPr algn="ctr" defTabSz="457189">
              <a:defRPr/>
            </a:pPr>
            <a:r>
              <a:rPr lang="en-US" sz="1100" b="1" kern="0" dirty="0">
                <a:solidFill>
                  <a:prstClr val="white"/>
                </a:solidFill>
                <a:latin typeface="Calibri" panose="020F0502020204030204"/>
                <a:ea typeface="ヒラギノ角ゴ Pro W3" charset="-128"/>
              </a:rPr>
              <a:t>Sub-Studies</a:t>
            </a:r>
          </a:p>
        </p:txBody>
      </p:sp>
      <p:sp>
        <p:nvSpPr>
          <p:cNvPr id="85" name="TextBox 2">
            <a:extLst>
              <a:ext uri="{FF2B5EF4-FFF2-40B4-BE49-F238E27FC236}">
                <a16:creationId xmlns:a16="http://schemas.microsoft.com/office/drawing/2014/main" id="{668A9E06-56CD-4683-9B80-73BE8DC585F5}"/>
              </a:ext>
            </a:extLst>
          </p:cNvPr>
          <p:cNvSpPr txBox="1">
            <a:spLocks noChangeArrowheads="1"/>
          </p:cNvSpPr>
          <p:nvPr/>
        </p:nvSpPr>
        <p:spPr bwMode="auto">
          <a:xfrm>
            <a:off x="2591352" y="1779609"/>
            <a:ext cx="1863837" cy="430887"/>
          </a:xfrm>
          <a:prstGeom prst="rect">
            <a:avLst/>
          </a:prstGeom>
          <a:solidFill>
            <a:schemeClr val="bg2">
              <a:lumMod val="50000"/>
            </a:schemeClr>
          </a:solidFill>
          <a:ln w="12700" cap="flat" cmpd="sng" algn="ctr">
            <a:solidFill>
              <a:schemeClr val="bg2">
                <a:lumMod val="50000"/>
              </a:schemeClr>
            </a:solidFill>
            <a:prstDash val="solid"/>
            <a:headEnd/>
            <a:tailEnd/>
          </a:ln>
          <a:effectLst/>
        </p:spPr>
        <p:txBody>
          <a:bodyPr wrap="square" anchor="ctr">
            <a:spAutoFit/>
          </a:bodyPr>
          <a:lstStyle/>
          <a:p>
            <a:pPr algn="ctr" defTabSz="457189">
              <a:defRPr/>
            </a:pPr>
            <a:r>
              <a:rPr lang="en-US" sz="1100" b="1" kern="0" dirty="0">
                <a:solidFill>
                  <a:prstClr val="white"/>
                </a:solidFill>
                <a:latin typeface="Calibri" panose="020F0502020204030204"/>
                <a:ea typeface="ヒラギノ角ゴ Pro W3" charset="-128"/>
              </a:rPr>
              <a:t>Biomarker–Driven</a:t>
            </a:r>
          </a:p>
          <a:p>
            <a:pPr algn="ctr" defTabSz="457189">
              <a:defRPr/>
            </a:pPr>
            <a:r>
              <a:rPr lang="en-US" sz="1100" b="1" kern="0" dirty="0">
                <a:solidFill>
                  <a:prstClr val="white"/>
                </a:solidFill>
                <a:latin typeface="Calibri" panose="020F0502020204030204"/>
                <a:ea typeface="ヒラギノ角ゴ Pro W3" charset="-128"/>
              </a:rPr>
              <a:t>Sub-Studies</a:t>
            </a:r>
          </a:p>
        </p:txBody>
      </p:sp>
      <p:sp>
        <p:nvSpPr>
          <p:cNvPr id="94" name="TextBox 2">
            <a:extLst>
              <a:ext uri="{FF2B5EF4-FFF2-40B4-BE49-F238E27FC236}">
                <a16:creationId xmlns:a16="http://schemas.microsoft.com/office/drawing/2014/main" id="{46CBF1F6-F510-4173-878A-E0F97A429F30}"/>
              </a:ext>
            </a:extLst>
          </p:cNvPr>
          <p:cNvSpPr txBox="1">
            <a:spLocks noChangeArrowheads="1"/>
          </p:cNvSpPr>
          <p:nvPr/>
        </p:nvSpPr>
        <p:spPr bwMode="auto">
          <a:xfrm>
            <a:off x="705935" y="2932237"/>
            <a:ext cx="2399231" cy="1323439"/>
          </a:xfrm>
          <a:prstGeom prst="rect">
            <a:avLst/>
          </a:prstGeom>
          <a:solidFill>
            <a:srgbClr val="000099"/>
          </a:solidFill>
          <a:ln w="12700" cap="flat" cmpd="sng" algn="ctr">
            <a:solidFill>
              <a:schemeClr val="bg2">
                <a:lumMod val="50000"/>
              </a:schemeClr>
            </a:solidFill>
            <a:prstDash val="solid"/>
            <a:headEnd/>
            <a:tailEnd/>
          </a:ln>
          <a:effectLst/>
        </p:spPr>
        <p:txBody>
          <a:bodyPr wrap="square" anchor="ctr">
            <a:spAutoFit/>
          </a:bodyPr>
          <a:lstStyle/>
          <a:p>
            <a:pPr defTabSz="457189">
              <a:defRPr/>
            </a:pPr>
            <a:r>
              <a:rPr lang="en-US" sz="1000" u="sng" kern="0" dirty="0">
                <a:solidFill>
                  <a:prstClr val="white"/>
                </a:solidFill>
                <a:latin typeface="Calibri" panose="020F0502020204030204"/>
                <a:ea typeface="ヒラギノ角ゴ Pro W3" charset="-128"/>
              </a:rPr>
              <a:t>S1400B </a:t>
            </a:r>
            <a:r>
              <a:rPr lang="en-US" sz="1000" kern="0" dirty="0">
                <a:solidFill>
                  <a:prstClr val="white"/>
                </a:solidFill>
                <a:latin typeface="Calibri" panose="020F0502020204030204"/>
                <a:ea typeface="ヒラギノ角ゴ Pro W3" charset="-128"/>
              </a:rPr>
              <a:t>:	  Pi3K+ 	  Taselisib</a:t>
            </a:r>
          </a:p>
          <a:p>
            <a:pPr defTabSz="457189">
              <a:defRPr/>
            </a:pPr>
            <a:r>
              <a:rPr lang="en-US" sz="1000" u="sng" kern="0" dirty="0">
                <a:solidFill>
                  <a:prstClr val="white"/>
                </a:solidFill>
                <a:latin typeface="Calibri" panose="020F0502020204030204"/>
                <a:ea typeface="ヒラギノ角ゴ Pro W3" charset="-128"/>
              </a:rPr>
              <a:t>S1400C </a:t>
            </a:r>
            <a:r>
              <a:rPr lang="en-US" sz="1000" kern="0" dirty="0">
                <a:solidFill>
                  <a:prstClr val="white"/>
                </a:solidFill>
                <a:latin typeface="Calibri" panose="020F0502020204030204"/>
                <a:ea typeface="ヒラギノ角ゴ Pro W3" charset="-128"/>
              </a:rPr>
              <a:t>:  CCGA+    Palbociclib</a:t>
            </a:r>
          </a:p>
          <a:p>
            <a:pPr defTabSz="457189">
              <a:defRPr/>
            </a:pPr>
            <a:r>
              <a:rPr lang="en-US" sz="1000" u="sng" kern="0" dirty="0">
                <a:solidFill>
                  <a:prstClr val="white"/>
                </a:solidFill>
                <a:latin typeface="Calibri" panose="020F0502020204030204"/>
                <a:ea typeface="ヒラギノ角ゴ Pro W3" charset="-128"/>
              </a:rPr>
              <a:t>S1400D</a:t>
            </a:r>
            <a:r>
              <a:rPr lang="en-US" sz="1000" kern="0" dirty="0">
                <a:solidFill>
                  <a:prstClr val="white"/>
                </a:solidFill>
                <a:latin typeface="Calibri" panose="020F0502020204030204"/>
                <a:ea typeface="ヒラギノ角ゴ Pro W3" charset="-128"/>
              </a:rPr>
              <a:t>:   FGFR+    AZD4547</a:t>
            </a:r>
          </a:p>
          <a:p>
            <a:pPr defTabSz="457189">
              <a:defRPr/>
            </a:pPr>
            <a:r>
              <a:rPr lang="en-US" sz="1000" u="sng" kern="0" dirty="0">
                <a:solidFill>
                  <a:prstClr val="white"/>
                </a:solidFill>
                <a:latin typeface="Calibri" panose="020F0502020204030204"/>
                <a:ea typeface="ヒラギノ角ゴ Pro W3" charset="-128"/>
              </a:rPr>
              <a:t>S1400E</a:t>
            </a:r>
            <a:r>
              <a:rPr lang="en-US" sz="1000" kern="0" dirty="0">
                <a:solidFill>
                  <a:prstClr val="white"/>
                </a:solidFill>
                <a:latin typeface="Calibri" panose="020F0502020204030204"/>
                <a:ea typeface="ヒラギノ角ゴ Pro W3" charset="-128"/>
              </a:rPr>
              <a:t>: 	  c-MET+  Rilotumumab+Erlotinib</a:t>
            </a:r>
          </a:p>
          <a:p>
            <a:pPr defTabSz="457189">
              <a:defRPr/>
            </a:pPr>
            <a:r>
              <a:rPr lang="en-US" sz="1000" u="sng" kern="0" dirty="0">
                <a:solidFill>
                  <a:prstClr val="white"/>
                </a:solidFill>
                <a:latin typeface="Calibri" panose="020F0502020204030204"/>
                <a:ea typeface="ヒラギノ角ゴ Pro W3" charset="-128"/>
              </a:rPr>
              <a:t>S1400G</a:t>
            </a:r>
            <a:r>
              <a:rPr lang="en-US" sz="1000" kern="0" dirty="0">
                <a:solidFill>
                  <a:prstClr val="white"/>
                </a:solidFill>
                <a:latin typeface="Calibri" panose="020F0502020204030204"/>
                <a:ea typeface="ヒラギノ角ゴ Pro W3" charset="-128"/>
              </a:rPr>
              <a:t>:   HRRD+ 	  Talazoparib</a:t>
            </a:r>
          </a:p>
          <a:p>
            <a:pPr defTabSz="457189">
              <a:defRPr/>
            </a:pPr>
            <a:r>
              <a:rPr lang="en-US" sz="1000" u="sng" kern="0" dirty="0">
                <a:solidFill>
                  <a:prstClr val="white"/>
                </a:solidFill>
                <a:latin typeface="Calibri" panose="020F0502020204030204"/>
                <a:ea typeface="ヒラギノ角ゴ Pro W3" charset="-128"/>
              </a:rPr>
              <a:t>S1400K</a:t>
            </a:r>
            <a:r>
              <a:rPr lang="en-US" sz="1000" kern="0" dirty="0">
                <a:solidFill>
                  <a:prstClr val="white"/>
                </a:solidFill>
                <a:latin typeface="Calibri" panose="020F0502020204030204"/>
                <a:ea typeface="ヒラギノ角ゴ Pro W3" charset="-128"/>
              </a:rPr>
              <a:t>: 	  c-MET+  Teliso-V (ABBV-399)</a:t>
            </a:r>
          </a:p>
          <a:p>
            <a:pPr defTabSz="457189">
              <a:defRPr/>
            </a:pPr>
            <a:r>
              <a:rPr lang="en-US" sz="1000" u="sng" kern="0" dirty="0">
                <a:solidFill>
                  <a:prstClr val="white"/>
                </a:solidFill>
                <a:latin typeface="Calibri" panose="020F0502020204030204"/>
                <a:ea typeface="ヒラギノ角ゴ Pro W3" charset="-128"/>
              </a:rPr>
              <a:t>S1900A</a:t>
            </a:r>
            <a:r>
              <a:rPr lang="en-US" sz="1000" kern="0" dirty="0">
                <a:solidFill>
                  <a:prstClr val="white"/>
                </a:solidFill>
                <a:latin typeface="Calibri" panose="020F0502020204030204"/>
                <a:ea typeface="ヒラギノ角ゴ Pro W3" charset="-128"/>
              </a:rPr>
              <a:t>: 	  LOH/BRCA+ Rucaparib</a:t>
            </a:r>
          </a:p>
          <a:p>
            <a:pPr defTabSz="457189">
              <a:defRPr/>
            </a:pPr>
            <a:r>
              <a:rPr lang="en-US" sz="1000" u="sng" kern="0" dirty="0">
                <a:solidFill>
                  <a:prstClr val="white"/>
                </a:solidFill>
                <a:latin typeface="Calibri" panose="020F0502020204030204"/>
                <a:ea typeface="ヒラギノ角ゴ Pro W3" charset="-128"/>
              </a:rPr>
              <a:t>S1900C</a:t>
            </a:r>
            <a:r>
              <a:rPr lang="en-US" sz="1000" kern="0" dirty="0">
                <a:solidFill>
                  <a:prstClr val="white"/>
                </a:solidFill>
                <a:latin typeface="Calibri" panose="020F0502020204030204"/>
                <a:ea typeface="ヒラギノ角ゴ Pro W3" charset="-128"/>
              </a:rPr>
              <a:t>:	  STK11+   </a:t>
            </a:r>
            <a:r>
              <a:rPr lang="en-US" sz="1000" kern="0" dirty="0" err="1">
                <a:solidFill>
                  <a:prstClr val="white"/>
                </a:solidFill>
                <a:latin typeface="Calibri" panose="020F0502020204030204"/>
                <a:ea typeface="ヒラギノ角ゴ Pro W3" charset="-128"/>
              </a:rPr>
              <a:t>Talazoparib</a:t>
            </a:r>
            <a:r>
              <a:rPr lang="en-US" sz="1000" kern="0" dirty="0">
                <a:solidFill>
                  <a:prstClr val="white"/>
                </a:solidFill>
                <a:latin typeface="Calibri" panose="020F0502020204030204"/>
                <a:ea typeface="ヒラギノ角ゴ Pro W3" charset="-128"/>
              </a:rPr>
              <a:t>+Avelumab</a:t>
            </a:r>
          </a:p>
        </p:txBody>
      </p:sp>
      <p:sp>
        <p:nvSpPr>
          <p:cNvPr id="100" name="Left Bracket 99">
            <a:extLst>
              <a:ext uri="{FF2B5EF4-FFF2-40B4-BE49-F238E27FC236}">
                <a16:creationId xmlns:a16="http://schemas.microsoft.com/office/drawing/2014/main" id="{52856FAB-285C-46B4-9AEF-5DF5B229062C}"/>
              </a:ext>
            </a:extLst>
          </p:cNvPr>
          <p:cNvSpPr/>
          <p:nvPr/>
        </p:nvSpPr>
        <p:spPr>
          <a:xfrm rot="5400000">
            <a:off x="9227663" y="1550402"/>
            <a:ext cx="224564" cy="2029759"/>
          </a:xfrm>
          <a:prstGeom prst="leftBracket">
            <a:avLst/>
          </a:prstGeom>
          <a:noFill/>
          <a:ln w="38100" cap="flat" cmpd="sng" algn="ctr">
            <a:solidFill>
              <a:schemeClr val="bg2">
                <a:lumMod val="50000"/>
              </a:schemeClr>
            </a:solidFill>
            <a:prstDash val="solid"/>
          </a:ln>
          <a:effectLst/>
        </p:spPr>
        <p:txBody>
          <a:bodyPr anchor="ctr"/>
          <a:lstStyle/>
          <a:p>
            <a:pPr algn="ctr" defTabSz="457189">
              <a:defRPr/>
            </a:pPr>
            <a:endParaRPr lang="en-US" sz="1000" kern="0" dirty="0">
              <a:solidFill>
                <a:srgbClr val="C0504D">
                  <a:lumMod val="60000"/>
                  <a:lumOff val="40000"/>
                </a:srgbClr>
              </a:solidFill>
              <a:latin typeface="Calibri" panose="020F0502020204030204"/>
              <a:ea typeface="ヒラギノ角ゴ Pro W3" charset="-128"/>
            </a:endParaRPr>
          </a:p>
        </p:txBody>
      </p:sp>
      <p:sp>
        <p:nvSpPr>
          <p:cNvPr id="101" name="Left Bracket 100">
            <a:extLst>
              <a:ext uri="{FF2B5EF4-FFF2-40B4-BE49-F238E27FC236}">
                <a16:creationId xmlns:a16="http://schemas.microsoft.com/office/drawing/2014/main" id="{633888AA-AB03-42F2-8A4B-33BD2587BF6C}"/>
              </a:ext>
            </a:extLst>
          </p:cNvPr>
          <p:cNvSpPr/>
          <p:nvPr/>
        </p:nvSpPr>
        <p:spPr>
          <a:xfrm rot="5400000">
            <a:off x="3402143" y="885973"/>
            <a:ext cx="250661" cy="3442415"/>
          </a:xfrm>
          <a:prstGeom prst="leftBracket">
            <a:avLst/>
          </a:prstGeom>
          <a:noFill/>
          <a:ln w="38100" cap="flat" cmpd="sng" algn="ctr">
            <a:solidFill>
              <a:schemeClr val="bg2">
                <a:lumMod val="50000"/>
              </a:schemeClr>
            </a:solidFill>
            <a:prstDash val="solid"/>
          </a:ln>
          <a:effectLst/>
        </p:spPr>
        <p:txBody>
          <a:bodyPr anchor="ctr"/>
          <a:lstStyle/>
          <a:p>
            <a:pPr algn="ctr" defTabSz="457189">
              <a:defRPr/>
            </a:pPr>
            <a:endParaRPr lang="en-US" sz="1000" kern="0" dirty="0">
              <a:solidFill>
                <a:srgbClr val="C0504D">
                  <a:lumMod val="60000"/>
                  <a:lumOff val="40000"/>
                </a:srgbClr>
              </a:solidFill>
              <a:latin typeface="Calibri" panose="020F0502020204030204"/>
              <a:ea typeface="ヒラギノ角ゴ Pro W3" charset="-128"/>
            </a:endParaRPr>
          </a:p>
        </p:txBody>
      </p:sp>
      <p:sp>
        <p:nvSpPr>
          <p:cNvPr id="124" name="TextBox 2">
            <a:extLst>
              <a:ext uri="{FF2B5EF4-FFF2-40B4-BE49-F238E27FC236}">
                <a16:creationId xmlns:a16="http://schemas.microsoft.com/office/drawing/2014/main" id="{A5761BDD-68A9-4E6C-A8F6-514DDB094B95}"/>
              </a:ext>
            </a:extLst>
          </p:cNvPr>
          <p:cNvSpPr txBox="1">
            <a:spLocks noChangeArrowheads="1"/>
          </p:cNvSpPr>
          <p:nvPr/>
        </p:nvSpPr>
        <p:spPr bwMode="auto">
          <a:xfrm>
            <a:off x="5458681" y="831995"/>
            <a:ext cx="1910188" cy="261610"/>
          </a:xfrm>
          <a:prstGeom prst="rect">
            <a:avLst/>
          </a:prstGeom>
          <a:solidFill>
            <a:schemeClr val="bg2">
              <a:lumMod val="50000"/>
            </a:schemeClr>
          </a:solidFill>
          <a:ln w="12700" cap="flat" cmpd="sng" algn="ctr">
            <a:solidFill>
              <a:schemeClr val="bg2">
                <a:lumMod val="50000"/>
              </a:schemeClr>
            </a:solidFill>
            <a:prstDash val="solid"/>
            <a:headEnd/>
            <a:tailEnd/>
          </a:ln>
          <a:effectLst/>
        </p:spPr>
        <p:txBody>
          <a:bodyPr wrap="square" anchor="ctr">
            <a:spAutoFit/>
          </a:bodyPr>
          <a:lstStyle/>
          <a:p>
            <a:pPr algn="ctr" defTabSz="457189">
              <a:defRPr/>
            </a:pPr>
            <a:r>
              <a:rPr lang="en-US" sz="1100" b="1" kern="0" dirty="0">
                <a:solidFill>
                  <a:prstClr val="white"/>
                </a:solidFill>
                <a:latin typeface="Calibri" panose="020F0502020204030204"/>
                <a:ea typeface="ヒラギノ角ゴ Pro W3" charset="-128"/>
              </a:rPr>
              <a:t>Screening Protocols</a:t>
            </a:r>
            <a:r>
              <a:rPr lang="en-US" sz="1100" b="1" kern="0" baseline="30000" dirty="0">
                <a:solidFill>
                  <a:prstClr val="white"/>
                </a:solidFill>
                <a:latin typeface="Calibri" panose="020F0502020204030204"/>
                <a:ea typeface="ヒラギノ角ゴ Pro W3" charset="-128"/>
              </a:rPr>
              <a:t>*</a:t>
            </a:r>
            <a:endParaRPr lang="en-US" sz="1100" b="1" kern="0" dirty="0">
              <a:solidFill>
                <a:prstClr val="white"/>
              </a:solidFill>
              <a:latin typeface="Calibri" panose="020F0502020204030204"/>
              <a:ea typeface="ヒラギノ角ゴ Pro W3" charset="-128"/>
            </a:endParaRPr>
          </a:p>
        </p:txBody>
      </p:sp>
      <p:sp>
        <p:nvSpPr>
          <p:cNvPr id="127" name="Right Triangle 126">
            <a:extLst>
              <a:ext uri="{FF2B5EF4-FFF2-40B4-BE49-F238E27FC236}">
                <a16:creationId xmlns:a16="http://schemas.microsoft.com/office/drawing/2014/main" id="{A744E522-CD82-4734-BCFA-EBD880633173}"/>
              </a:ext>
            </a:extLst>
          </p:cNvPr>
          <p:cNvSpPr/>
          <p:nvPr/>
        </p:nvSpPr>
        <p:spPr>
          <a:xfrm flipH="1">
            <a:off x="5493163" y="1108405"/>
            <a:ext cx="1869919" cy="283548"/>
          </a:xfrm>
          <a:prstGeom prst="rtTriangle">
            <a:avLst/>
          </a:prstGeom>
          <a:solidFill>
            <a:srgbClr val="92D050"/>
          </a:solidFill>
          <a:ln>
            <a:solidFill>
              <a:schemeClr val="bg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28" name="Right Triangle 127">
            <a:extLst>
              <a:ext uri="{FF2B5EF4-FFF2-40B4-BE49-F238E27FC236}">
                <a16:creationId xmlns:a16="http://schemas.microsoft.com/office/drawing/2014/main" id="{780C0D9C-FE77-4B5E-A7F8-C0AAAB6FABE7}"/>
              </a:ext>
            </a:extLst>
          </p:cNvPr>
          <p:cNvSpPr/>
          <p:nvPr/>
        </p:nvSpPr>
        <p:spPr>
          <a:xfrm rot="10800000" flipH="1">
            <a:off x="5458680" y="1100431"/>
            <a:ext cx="1847387" cy="283548"/>
          </a:xfrm>
          <a:prstGeom prst="rtTriangle">
            <a:avLst/>
          </a:prstGeom>
          <a:solidFill>
            <a:srgbClr val="000099"/>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29" name="TextBox 128">
            <a:extLst>
              <a:ext uri="{FF2B5EF4-FFF2-40B4-BE49-F238E27FC236}">
                <a16:creationId xmlns:a16="http://schemas.microsoft.com/office/drawing/2014/main" id="{914A0C10-289E-47EB-9407-EF0BBBF05819}"/>
              </a:ext>
            </a:extLst>
          </p:cNvPr>
          <p:cNvSpPr txBox="1"/>
          <p:nvPr/>
        </p:nvSpPr>
        <p:spPr>
          <a:xfrm>
            <a:off x="5386168" y="952449"/>
            <a:ext cx="615872" cy="246221"/>
          </a:xfrm>
          <a:prstGeom prst="rect">
            <a:avLst/>
          </a:prstGeom>
          <a:noFill/>
          <a:ln>
            <a:noFill/>
          </a:ln>
        </p:spPr>
        <p:txBody>
          <a:bodyPr wrap="square" rtlCol="0">
            <a:spAutoFit/>
          </a:bodyPr>
          <a:lstStyle/>
          <a:p>
            <a:pPr algn="ctr" defTabSz="914377">
              <a:defRPr/>
            </a:pPr>
            <a:r>
              <a:rPr lang="en-US" sz="1000" b="1" dirty="0">
                <a:solidFill>
                  <a:prstClr val="white"/>
                </a:solidFill>
                <a:latin typeface="Calibri" panose="020F0502020204030204"/>
              </a:rPr>
              <a:t>   S1400</a:t>
            </a:r>
          </a:p>
        </p:txBody>
      </p:sp>
      <p:sp>
        <p:nvSpPr>
          <p:cNvPr id="130" name="TextBox 129">
            <a:extLst>
              <a:ext uri="{FF2B5EF4-FFF2-40B4-BE49-F238E27FC236}">
                <a16:creationId xmlns:a16="http://schemas.microsoft.com/office/drawing/2014/main" id="{A25FDADB-FB65-466C-BD4F-5259D122AC83}"/>
              </a:ext>
            </a:extLst>
          </p:cNvPr>
          <p:cNvSpPr txBox="1"/>
          <p:nvPr/>
        </p:nvSpPr>
        <p:spPr>
          <a:xfrm>
            <a:off x="6456889" y="1180268"/>
            <a:ext cx="931919" cy="246221"/>
          </a:xfrm>
          <a:prstGeom prst="rect">
            <a:avLst/>
          </a:prstGeom>
          <a:noFill/>
          <a:ln>
            <a:noFill/>
          </a:ln>
        </p:spPr>
        <p:txBody>
          <a:bodyPr wrap="square" rtlCol="0">
            <a:spAutoFit/>
          </a:bodyPr>
          <a:lstStyle/>
          <a:p>
            <a:pPr algn="ctr" defTabSz="914377">
              <a:defRPr/>
            </a:pPr>
            <a:r>
              <a:rPr lang="en-US" sz="1000" b="1" dirty="0">
                <a:solidFill>
                  <a:prstClr val="white"/>
                </a:solidFill>
                <a:latin typeface="Calibri" panose="020F0502020204030204"/>
              </a:rPr>
              <a:t>LUNGMAP</a:t>
            </a:r>
            <a:endParaRPr lang="en-US" sz="1000" b="1" baseline="30000" dirty="0">
              <a:solidFill>
                <a:prstClr val="white"/>
              </a:solidFill>
              <a:latin typeface="Calibri" panose="020F0502020204030204"/>
            </a:endParaRPr>
          </a:p>
        </p:txBody>
      </p:sp>
      <p:sp>
        <p:nvSpPr>
          <p:cNvPr id="137" name="TextBox 2">
            <a:extLst>
              <a:ext uri="{FF2B5EF4-FFF2-40B4-BE49-F238E27FC236}">
                <a16:creationId xmlns:a16="http://schemas.microsoft.com/office/drawing/2014/main" id="{652AA9F1-B3EC-41BF-A445-ABCD06FD5E48}"/>
              </a:ext>
            </a:extLst>
          </p:cNvPr>
          <p:cNvSpPr txBox="1">
            <a:spLocks noChangeArrowheads="1"/>
          </p:cNvSpPr>
          <p:nvPr/>
        </p:nvSpPr>
        <p:spPr bwMode="auto">
          <a:xfrm>
            <a:off x="3868361" y="2908373"/>
            <a:ext cx="713979" cy="400110"/>
          </a:xfrm>
          <a:prstGeom prst="rect">
            <a:avLst/>
          </a:prstGeom>
          <a:solidFill>
            <a:srgbClr val="92D050"/>
          </a:solidFill>
          <a:ln w="12700" cap="flat" cmpd="sng" algn="ctr">
            <a:solidFill>
              <a:schemeClr val="bg2">
                <a:lumMod val="50000"/>
              </a:schemeClr>
            </a:solidFill>
            <a:prstDash val="solid"/>
            <a:headEnd/>
            <a:tailEnd/>
          </a:ln>
          <a:effectLst/>
        </p:spPr>
        <p:txBody>
          <a:bodyPr wrap="square">
            <a:spAutoFit/>
          </a:bodyPr>
          <a:lstStyle/>
          <a:p>
            <a:pPr algn="ctr" defTabSz="457189">
              <a:defRPr/>
            </a:pPr>
            <a:r>
              <a:rPr lang="en-US" sz="1000" u="sng" kern="0" dirty="0">
                <a:solidFill>
                  <a:prstClr val="white"/>
                </a:solidFill>
                <a:latin typeface="Calibri" panose="020F0502020204030204"/>
                <a:ea typeface="ヒラギノ角ゴ Pro W3" charset="-128"/>
              </a:rPr>
              <a:t>S1900B</a:t>
            </a:r>
            <a:r>
              <a:rPr lang="en-US" sz="1000" u="sng" kern="0" baseline="30000" dirty="0">
                <a:solidFill>
                  <a:prstClr val="white"/>
                </a:solidFill>
                <a:latin typeface="Calibri" panose="020F0502020204030204"/>
                <a:ea typeface="ヒラギノ角ゴ Pro W3" charset="-128"/>
              </a:rPr>
              <a:t>#</a:t>
            </a:r>
          </a:p>
          <a:p>
            <a:pPr algn="ctr" defTabSz="457189">
              <a:defRPr/>
            </a:pPr>
            <a:r>
              <a:rPr lang="en-US" sz="1000" kern="0" dirty="0">
                <a:solidFill>
                  <a:prstClr val="white"/>
                </a:solidFill>
                <a:latin typeface="Calibri" panose="020F0502020204030204"/>
                <a:ea typeface="ヒラギノ角ゴ Pro W3" charset="-128"/>
              </a:rPr>
              <a:t>RET fus +</a:t>
            </a:r>
          </a:p>
        </p:txBody>
      </p:sp>
      <p:sp>
        <p:nvSpPr>
          <p:cNvPr id="140" name="TextBox 62">
            <a:extLst>
              <a:ext uri="{FF2B5EF4-FFF2-40B4-BE49-F238E27FC236}">
                <a16:creationId xmlns:a16="http://schemas.microsoft.com/office/drawing/2014/main" id="{4A7A32E5-64CD-40D1-94BE-5D9681CF18EB}"/>
              </a:ext>
            </a:extLst>
          </p:cNvPr>
          <p:cNvSpPr txBox="1"/>
          <p:nvPr/>
        </p:nvSpPr>
        <p:spPr>
          <a:xfrm>
            <a:off x="3805601" y="3747032"/>
            <a:ext cx="910827" cy="400110"/>
          </a:xfrm>
          <a:prstGeom prst="rect">
            <a:avLst/>
          </a:prstGeom>
          <a:noFill/>
          <a:ln>
            <a:noFill/>
          </a:ln>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defTabSz="457189">
              <a:defRPr/>
            </a:pPr>
            <a:r>
              <a:rPr lang="en-US" sz="1000" b="1" dirty="0">
                <a:solidFill>
                  <a:srgbClr val="54585A"/>
                </a:solidFill>
                <a:latin typeface="Calibri"/>
              </a:rPr>
              <a:t>Selpercatinib </a:t>
            </a:r>
          </a:p>
          <a:p>
            <a:pPr algn="ctr" defTabSz="457189">
              <a:defRPr/>
            </a:pPr>
            <a:r>
              <a:rPr lang="en-US" sz="1000" b="1" dirty="0">
                <a:solidFill>
                  <a:srgbClr val="54585A"/>
                </a:solidFill>
                <a:latin typeface="Calibri"/>
              </a:rPr>
              <a:t>(LOXO-292)</a:t>
            </a:r>
            <a:endParaRPr lang="en-US" sz="1000" b="1" dirty="0">
              <a:solidFill>
                <a:srgbClr val="54585A"/>
              </a:solidFill>
              <a:effectLst>
                <a:outerShdw blurRad="38100" dist="38100" dir="2700000" algn="tl">
                  <a:srgbClr val="000000">
                    <a:alpha val="43137"/>
                  </a:srgbClr>
                </a:outerShdw>
              </a:effectLst>
              <a:latin typeface="Calibri"/>
            </a:endParaRPr>
          </a:p>
        </p:txBody>
      </p:sp>
      <p:sp>
        <p:nvSpPr>
          <p:cNvPr id="147" name="TextBox 2">
            <a:extLst>
              <a:ext uri="{FF2B5EF4-FFF2-40B4-BE49-F238E27FC236}">
                <a16:creationId xmlns:a16="http://schemas.microsoft.com/office/drawing/2014/main" id="{AD35E482-8972-484B-836C-E000F5E0D6E1}"/>
              </a:ext>
            </a:extLst>
          </p:cNvPr>
          <p:cNvSpPr txBox="1">
            <a:spLocks noChangeArrowheads="1"/>
          </p:cNvSpPr>
          <p:nvPr/>
        </p:nvSpPr>
        <p:spPr bwMode="auto">
          <a:xfrm>
            <a:off x="7481219" y="2876378"/>
            <a:ext cx="1766803" cy="1477328"/>
          </a:xfrm>
          <a:prstGeom prst="rect">
            <a:avLst/>
          </a:prstGeom>
          <a:solidFill>
            <a:srgbClr val="000099"/>
          </a:solidFill>
          <a:ln w="12700" cap="flat" cmpd="sng" algn="ctr">
            <a:solidFill>
              <a:schemeClr val="bg2">
                <a:lumMod val="50000"/>
              </a:schemeClr>
            </a:solidFill>
            <a:prstDash val="solid"/>
            <a:headEnd/>
            <a:tailEnd/>
          </a:ln>
          <a:effectLst/>
        </p:spPr>
        <p:txBody>
          <a:bodyPr wrap="square" anchor="ctr">
            <a:spAutoFit/>
          </a:bodyPr>
          <a:lstStyle/>
          <a:p>
            <a:pPr defTabSz="457189">
              <a:defRPr/>
            </a:pPr>
            <a:r>
              <a:rPr lang="en-US" sz="1000" b="1" kern="0" dirty="0">
                <a:solidFill>
                  <a:prstClr val="white"/>
                </a:solidFill>
                <a:latin typeface="Calibri" panose="020F0502020204030204"/>
                <a:ea typeface="ヒラギノ角ゴ Pro W3" charset="-128"/>
              </a:rPr>
              <a:t>ICI Naïve: </a:t>
            </a:r>
          </a:p>
          <a:p>
            <a:pPr defTabSz="457189">
              <a:defRPr/>
            </a:pPr>
            <a:r>
              <a:rPr lang="en-US" sz="1000" u="sng" kern="0" dirty="0">
                <a:solidFill>
                  <a:prstClr val="white"/>
                </a:solidFill>
                <a:latin typeface="Calibri" panose="020F0502020204030204"/>
                <a:ea typeface="ヒラギノ角ゴ Pro W3" charset="-128"/>
              </a:rPr>
              <a:t>S1400A </a:t>
            </a:r>
            <a:r>
              <a:rPr lang="en-US" sz="1000" kern="0" dirty="0">
                <a:solidFill>
                  <a:prstClr val="white"/>
                </a:solidFill>
                <a:latin typeface="Calibri" panose="020F0502020204030204"/>
                <a:ea typeface="ヒラギノ角ゴ Pro W3" charset="-128"/>
              </a:rPr>
              <a:t>:	 Durvalumab</a:t>
            </a:r>
          </a:p>
          <a:p>
            <a:pPr defTabSz="457189">
              <a:defRPr/>
            </a:pPr>
            <a:r>
              <a:rPr lang="en-US" sz="1000" u="sng" kern="0" dirty="0">
                <a:solidFill>
                  <a:prstClr val="white"/>
                </a:solidFill>
                <a:latin typeface="Calibri" panose="020F0502020204030204"/>
                <a:ea typeface="ヒラギノ角ゴ Pro W3" charset="-128"/>
              </a:rPr>
              <a:t>S1400I </a:t>
            </a:r>
            <a:r>
              <a:rPr lang="en-US" sz="1000" kern="0" dirty="0">
                <a:solidFill>
                  <a:prstClr val="white"/>
                </a:solidFill>
                <a:latin typeface="Calibri" panose="020F0502020204030204"/>
                <a:ea typeface="ヒラギノ角ゴ Pro W3" charset="-128"/>
              </a:rPr>
              <a:t>: 	 Nivo+Ipi V. Nivo</a:t>
            </a:r>
          </a:p>
          <a:p>
            <a:pPr defTabSz="457189">
              <a:defRPr/>
            </a:pPr>
            <a:br>
              <a:rPr lang="en-US" sz="1000" kern="0" dirty="0">
                <a:solidFill>
                  <a:prstClr val="white"/>
                </a:solidFill>
                <a:latin typeface="Calibri" panose="020F0502020204030204"/>
                <a:ea typeface="ヒラギノ角ゴ Pro W3" charset="-128"/>
              </a:rPr>
            </a:br>
            <a:r>
              <a:rPr lang="en-US" sz="1000" b="1" kern="0" dirty="0">
                <a:solidFill>
                  <a:prstClr val="white"/>
                </a:solidFill>
                <a:latin typeface="Calibri" panose="020F0502020204030204"/>
                <a:ea typeface="ヒラギノ角ゴ Pro W3" charset="-128"/>
              </a:rPr>
              <a:t>ICI Refractory</a:t>
            </a:r>
            <a:r>
              <a:rPr lang="en-US" sz="1000" kern="0" dirty="0">
                <a:solidFill>
                  <a:prstClr val="white"/>
                </a:solidFill>
                <a:latin typeface="Calibri" panose="020F0502020204030204"/>
                <a:ea typeface="ヒラギノ角ゴ Pro W3" charset="-128"/>
              </a:rPr>
              <a:t>:</a:t>
            </a:r>
          </a:p>
          <a:p>
            <a:pPr defTabSz="457189">
              <a:defRPr/>
            </a:pPr>
            <a:r>
              <a:rPr lang="en-US" sz="1000" u="sng" kern="0" dirty="0">
                <a:solidFill>
                  <a:prstClr val="white"/>
                </a:solidFill>
                <a:latin typeface="Calibri"/>
                <a:ea typeface="ヒラギノ角ゴ Pro W3" charset="-128"/>
              </a:rPr>
              <a:t>S1400F</a:t>
            </a:r>
            <a:r>
              <a:rPr lang="en-US" sz="1000" kern="0" dirty="0">
                <a:solidFill>
                  <a:prstClr val="white"/>
                </a:solidFill>
                <a:latin typeface="Calibri"/>
                <a:ea typeface="ヒラギノ角ゴ Pro W3" charset="-128"/>
              </a:rPr>
              <a:t>:  Durvalumab + Tremelimumab (both cohorts)</a:t>
            </a:r>
          </a:p>
          <a:p>
            <a:pPr defTabSz="457189">
              <a:defRPr/>
            </a:pPr>
            <a:r>
              <a:rPr lang="en-US" sz="1000" u="sng" kern="0" dirty="0">
                <a:solidFill>
                  <a:prstClr val="white"/>
                </a:solidFill>
                <a:latin typeface="Calibri"/>
                <a:ea typeface="ヒラギノ角ゴ Pro W3" charset="-128"/>
              </a:rPr>
              <a:t>S1800A</a:t>
            </a:r>
            <a:r>
              <a:rPr lang="en-US" sz="1000" kern="0" dirty="0">
                <a:solidFill>
                  <a:prstClr val="white"/>
                </a:solidFill>
                <a:latin typeface="Calibri"/>
                <a:ea typeface="ヒラギノ角ゴ Pro W3" charset="-128"/>
              </a:rPr>
              <a:t>: Pembrolizumab + Ramucirumab vs. SoC</a:t>
            </a:r>
          </a:p>
        </p:txBody>
      </p:sp>
      <p:sp>
        <p:nvSpPr>
          <p:cNvPr id="25" name="Rectangle 24">
            <a:extLst>
              <a:ext uri="{FF2B5EF4-FFF2-40B4-BE49-F238E27FC236}">
                <a16:creationId xmlns:a16="http://schemas.microsoft.com/office/drawing/2014/main" id="{58C77085-BBF9-4344-8066-7D180DFCFE07}"/>
              </a:ext>
            </a:extLst>
          </p:cNvPr>
          <p:cNvSpPr/>
          <p:nvPr/>
        </p:nvSpPr>
        <p:spPr>
          <a:xfrm>
            <a:off x="509488" y="1958204"/>
            <a:ext cx="307571" cy="409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cxnSp>
        <p:nvCxnSpPr>
          <p:cNvPr id="13" name="Straight Connector 12"/>
          <p:cNvCxnSpPr>
            <a:stCxn id="127" idx="3"/>
          </p:cNvCxnSpPr>
          <p:nvPr/>
        </p:nvCxnSpPr>
        <p:spPr>
          <a:xfrm>
            <a:off x="6428121" y="1391953"/>
            <a:ext cx="0" cy="120921"/>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83" name="Left Bracket 82">
            <a:extLst>
              <a:ext uri="{FF2B5EF4-FFF2-40B4-BE49-F238E27FC236}">
                <a16:creationId xmlns:a16="http://schemas.microsoft.com/office/drawing/2014/main" id="{633888AA-AB03-42F2-8A4B-33BD2587BF6C}"/>
              </a:ext>
            </a:extLst>
          </p:cNvPr>
          <p:cNvSpPr/>
          <p:nvPr/>
        </p:nvSpPr>
        <p:spPr>
          <a:xfrm rot="5400000">
            <a:off x="6339911" y="-1268877"/>
            <a:ext cx="217312" cy="5826441"/>
          </a:xfrm>
          <a:prstGeom prst="leftBracket">
            <a:avLst/>
          </a:prstGeom>
          <a:noFill/>
          <a:ln w="38100" cap="flat" cmpd="sng" algn="ctr">
            <a:solidFill>
              <a:schemeClr val="bg2">
                <a:lumMod val="50000"/>
              </a:schemeClr>
            </a:solidFill>
            <a:prstDash val="solid"/>
            <a:headEnd type="arrow" w="sm" len="sm"/>
            <a:tailEnd type="arrow" w="sm" len="sm"/>
          </a:ln>
          <a:effectLst/>
        </p:spPr>
        <p:txBody>
          <a:bodyPr anchor="ctr"/>
          <a:lstStyle/>
          <a:p>
            <a:pPr algn="ctr" defTabSz="457189">
              <a:defRPr/>
            </a:pPr>
            <a:endParaRPr lang="en-US" sz="1000" kern="0" dirty="0">
              <a:solidFill>
                <a:srgbClr val="C0504D">
                  <a:lumMod val="60000"/>
                  <a:lumOff val="40000"/>
                </a:srgbClr>
              </a:solidFill>
              <a:latin typeface="Calibri" panose="020F0502020204030204"/>
              <a:ea typeface="ヒラギノ角ゴ Pro W3" charset="-128"/>
            </a:endParaRPr>
          </a:p>
        </p:txBody>
      </p:sp>
      <p:cxnSp>
        <p:nvCxnSpPr>
          <p:cNvPr id="76" name="Straight Arrow Connector 75">
            <a:extLst>
              <a:ext uri="{FF2B5EF4-FFF2-40B4-BE49-F238E27FC236}">
                <a16:creationId xmlns:a16="http://schemas.microsoft.com/office/drawing/2014/main" id="{A2476A44-1AB4-4003-A235-AA17947DC468}"/>
              </a:ext>
            </a:extLst>
          </p:cNvPr>
          <p:cNvCxnSpPr>
            <a:cxnSpLocks noChangeShapeType="1"/>
          </p:cNvCxnSpPr>
          <p:nvPr/>
        </p:nvCxnSpPr>
        <p:spPr bwMode="auto">
          <a:xfrm>
            <a:off x="3535420" y="2237144"/>
            <a:ext cx="0" cy="218056"/>
          </a:xfrm>
          <a:prstGeom prst="straightConnector1">
            <a:avLst/>
          </a:prstGeom>
          <a:noFill/>
          <a:ln w="28575" algn="ctr">
            <a:solidFill>
              <a:schemeClr val="bg2">
                <a:lumMod val="50000"/>
              </a:schemeClr>
            </a:solidFill>
            <a:round/>
            <a:headEnd/>
            <a:tailEnd type="arrow" w="sm" len="sm"/>
          </a:ln>
          <a:extLst>
            <a:ext uri="{909E8E84-426E-40dd-AFC4-6F175D3DCCD1}">
              <a14:hiddenFill xmlns="" xmlns:a14="http://schemas.microsoft.com/office/drawing/2010/main">
                <a:noFill/>
              </a14:hiddenFill>
            </a:ext>
          </a:extLst>
        </p:spPr>
      </p:cxnSp>
      <p:cxnSp>
        <p:nvCxnSpPr>
          <p:cNvPr id="77" name="Straight Arrow Connector 76">
            <a:extLst>
              <a:ext uri="{FF2B5EF4-FFF2-40B4-BE49-F238E27FC236}">
                <a16:creationId xmlns:a16="http://schemas.microsoft.com/office/drawing/2014/main" id="{ED50BBDB-2194-4E47-BDCE-334CDE405840}"/>
              </a:ext>
            </a:extLst>
          </p:cNvPr>
          <p:cNvCxnSpPr>
            <a:cxnSpLocks noChangeShapeType="1"/>
          </p:cNvCxnSpPr>
          <p:nvPr/>
        </p:nvCxnSpPr>
        <p:spPr bwMode="auto">
          <a:xfrm>
            <a:off x="9416219" y="2209940"/>
            <a:ext cx="0" cy="218056"/>
          </a:xfrm>
          <a:prstGeom prst="straightConnector1">
            <a:avLst/>
          </a:prstGeom>
          <a:noFill/>
          <a:ln w="28575" algn="ctr">
            <a:solidFill>
              <a:schemeClr val="bg2">
                <a:lumMod val="50000"/>
              </a:schemeClr>
            </a:solidFill>
            <a:round/>
            <a:headEnd/>
            <a:tailEnd type="arrow" w="sm" len="sm"/>
          </a:ln>
          <a:extLst>
            <a:ext uri="{909E8E84-426E-40dd-AFC4-6F175D3DCCD1}">
              <a14:hiddenFill xmlns="" xmlns:a14="http://schemas.microsoft.com/office/drawing/2010/main">
                <a:noFill/>
              </a14:hiddenFill>
            </a:ext>
          </a:extLst>
        </p:spPr>
      </p:cxnSp>
      <p:sp>
        <p:nvSpPr>
          <p:cNvPr id="89" name="TextBox 2">
            <a:extLst>
              <a:ext uri="{FF2B5EF4-FFF2-40B4-BE49-F238E27FC236}">
                <a16:creationId xmlns:a16="http://schemas.microsoft.com/office/drawing/2014/main" id="{4250F693-006A-4FED-973F-EC77B4A0F0DF}"/>
              </a:ext>
            </a:extLst>
          </p:cNvPr>
          <p:cNvSpPr txBox="1">
            <a:spLocks noChangeArrowheads="1"/>
          </p:cNvSpPr>
          <p:nvPr/>
        </p:nvSpPr>
        <p:spPr bwMode="auto">
          <a:xfrm>
            <a:off x="4840142" y="2913476"/>
            <a:ext cx="792855" cy="553998"/>
          </a:xfrm>
          <a:prstGeom prst="rect">
            <a:avLst/>
          </a:prstGeom>
          <a:solidFill>
            <a:srgbClr val="92D050"/>
          </a:solidFill>
          <a:ln w="12700" cap="flat" cmpd="sng" algn="ctr">
            <a:solidFill>
              <a:schemeClr val="bg2">
                <a:lumMod val="50000"/>
              </a:schemeClr>
            </a:solidFill>
            <a:prstDash val="solid"/>
            <a:headEnd/>
            <a:tailEnd/>
          </a:ln>
          <a:effectLst/>
        </p:spPr>
        <p:txBody>
          <a:bodyPr wrap="square">
            <a:spAutoFit/>
          </a:bodyPr>
          <a:lstStyle>
            <a:defPPr>
              <a:defRPr lang="en-US"/>
            </a:defPPr>
            <a:lvl1pPr marR="0" lvl="0" indent="0" algn="ctr" defTabSz="457200" fontAlgn="auto">
              <a:lnSpc>
                <a:spcPct val="100000"/>
              </a:lnSpc>
              <a:spcBef>
                <a:spcPts val="0"/>
              </a:spcBef>
              <a:spcAft>
                <a:spcPts val="0"/>
              </a:spcAft>
              <a:buClrTx/>
              <a:buSzTx/>
              <a:buFontTx/>
              <a:buNone/>
              <a:tabLst/>
              <a:defRPr kumimoji="0" sz="1000" b="0" i="0" u="sng" strike="noStrike" kern="0" cap="none" spc="0" normalizeH="0" baseline="0">
                <a:ln>
                  <a:noFill/>
                </a:ln>
                <a:solidFill>
                  <a:schemeClr val="bg1"/>
                </a:solidFill>
                <a:effectLst/>
                <a:uLnTx/>
                <a:uFillTx/>
                <a:latin typeface="Calibri" panose="020F0502020204030204"/>
                <a:ea typeface="ヒラギノ角ゴ Pro W3" charset="-128"/>
              </a:defRPr>
            </a:lvl1pPr>
          </a:lstStyle>
          <a:p>
            <a:pPr defTabSz="609585"/>
            <a:r>
              <a:rPr lang="en-US" dirty="0">
                <a:solidFill>
                  <a:prstClr val="white"/>
                </a:solidFill>
              </a:rPr>
              <a:t>S1900E</a:t>
            </a:r>
          </a:p>
          <a:p>
            <a:pPr defTabSz="609585"/>
            <a:r>
              <a:rPr lang="en-US" u="none" dirty="0">
                <a:solidFill>
                  <a:prstClr val="white"/>
                </a:solidFill>
              </a:rPr>
              <a:t>KRASG12C</a:t>
            </a:r>
          </a:p>
          <a:p>
            <a:pPr defTabSz="609585"/>
            <a:endParaRPr lang="en-US" dirty="0">
              <a:solidFill>
                <a:prstClr val="white"/>
              </a:solidFill>
            </a:endParaRPr>
          </a:p>
        </p:txBody>
      </p:sp>
      <p:sp>
        <p:nvSpPr>
          <p:cNvPr id="90" name="TextBox 89">
            <a:extLst>
              <a:ext uri="{FF2B5EF4-FFF2-40B4-BE49-F238E27FC236}">
                <a16:creationId xmlns:a16="http://schemas.microsoft.com/office/drawing/2014/main" id="{887BAC6F-8578-43C2-9E2B-8BC82F0EEA5F}"/>
              </a:ext>
            </a:extLst>
          </p:cNvPr>
          <p:cNvSpPr txBox="1"/>
          <p:nvPr/>
        </p:nvSpPr>
        <p:spPr>
          <a:xfrm>
            <a:off x="4801908" y="2692909"/>
            <a:ext cx="847337" cy="230832"/>
          </a:xfrm>
          <a:prstGeom prst="rect">
            <a:avLst/>
          </a:prstGeom>
          <a:noFill/>
          <a:ln>
            <a:noFill/>
          </a:ln>
        </p:spPr>
        <p:txBody>
          <a:bodyPr wrap="square" rtlCol="0">
            <a:spAutoFit/>
          </a:bodyPr>
          <a:lstStyle/>
          <a:p>
            <a:pPr algn="ctr" defTabSz="457189">
              <a:defRPr/>
            </a:pPr>
            <a:r>
              <a:rPr lang="en-US" sz="900" kern="0" dirty="0">
                <a:solidFill>
                  <a:srgbClr val="54585A"/>
                </a:solidFill>
                <a:latin typeface="Calibri" panose="020F0502020204030204"/>
              </a:rPr>
              <a:t>Open</a:t>
            </a:r>
          </a:p>
        </p:txBody>
      </p:sp>
      <p:sp>
        <p:nvSpPr>
          <p:cNvPr id="91" name="TextBox 62">
            <a:extLst>
              <a:ext uri="{FF2B5EF4-FFF2-40B4-BE49-F238E27FC236}">
                <a16:creationId xmlns:a16="http://schemas.microsoft.com/office/drawing/2014/main" id="{DDFB3229-425A-46CE-8672-D7CA4EEF4BD7}"/>
              </a:ext>
            </a:extLst>
          </p:cNvPr>
          <p:cNvSpPr txBox="1"/>
          <p:nvPr/>
        </p:nvSpPr>
        <p:spPr>
          <a:xfrm>
            <a:off x="4844628" y="3824108"/>
            <a:ext cx="788369" cy="246221"/>
          </a:xfrm>
          <a:prstGeom prst="rect">
            <a:avLst/>
          </a:prstGeom>
          <a:noFill/>
          <a:ln>
            <a:noFill/>
          </a:ln>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defTabSz="457189">
              <a:defRPr/>
            </a:pPr>
            <a:r>
              <a:rPr lang="en-US" sz="1000" b="1" dirty="0">
                <a:solidFill>
                  <a:srgbClr val="54585A"/>
                </a:solidFill>
                <a:latin typeface="Calibri"/>
              </a:rPr>
              <a:t>AMG 510</a:t>
            </a:r>
          </a:p>
        </p:txBody>
      </p:sp>
      <p:cxnSp>
        <p:nvCxnSpPr>
          <p:cNvPr id="96" name="Straight Arrow Connector 95">
            <a:extLst>
              <a:ext uri="{FF2B5EF4-FFF2-40B4-BE49-F238E27FC236}">
                <a16:creationId xmlns:a16="http://schemas.microsoft.com/office/drawing/2014/main" id="{A8DE423D-C24B-4391-8F28-4E4038BFECEF}"/>
              </a:ext>
            </a:extLst>
          </p:cNvPr>
          <p:cNvCxnSpPr>
            <a:cxnSpLocks noChangeShapeType="1"/>
            <a:stCxn id="137" idx="2"/>
          </p:cNvCxnSpPr>
          <p:nvPr/>
        </p:nvCxnSpPr>
        <p:spPr bwMode="auto">
          <a:xfrm>
            <a:off x="4225351" y="3308483"/>
            <a:ext cx="0" cy="437498"/>
          </a:xfrm>
          <a:prstGeom prst="straightConnector1">
            <a:avLst/>
          </a:prstGeom>
          <a:noFill/>
          <a:ln w="28575" algn="ctr">
            <a:solidFill>
              <a:schemeClr val="bg2">
                <a:lumMod val="50000"/>
              </a:schemeClr>
            </a:solidFill>
            <a:round/>
            <a:headEnd/>
            <a:tailEnd type="arrow" w="sm" len="sm"/>
          </a:ln>
          <a:extLst>
            <a:ext uri="{909E8E84-426E-40dd-AFC4-6F175D3DCCD1}">
              <a14:hiddenFill xmlns="" xmlns:a14="http://schemas.microsoft.com/office/drawing/2010/main">
                <a:noFill/>
              </a14:hiddenFill>
            </a:ext>
          </a:extLst>
        </p:spPr>
      </p:cxnSp>
      <p:sp>
        <p:nvSpPr>
          <p:cNvPr id="56" name="TextBox 2">
            <a:extLst>
              <a:ext uri="{FF2B5EF4-FFF2-40B4-BE49-F238E27FC236}">
                <a16:creationId xmlns:a16="http://schemas.microsoft.com/office/drawing/2014/main" id="{2937D010-09EB-4452-BDCE-DDD4EC79CE17}"/>
              </a:ext>
            </a:extLst>
          </p:cNvPr>
          <p:cNvSpPr txBox="1">
            <a:spLocks noChangeArrowheads="1"/>
          </p:cNvSpPr>
          <p:nvPr/>
        </p:nvSpPr>
        <p:spPr bwMode="auto">
          <a:xfrm>
            <a:off x="9993631" y="2943904"/>
            <a:ext cx="678691" cy="615553"/>
          </a:xfrm>
          <a:prstGeom prst="rect">
            <a:avLst/>
          </a:prstGeom>
          <a:solidFill>
            <a:srgbClr val="00B0F0"/>
          </a:solidFill>
          <a:ln w="12700" cap="flat" cmpd="sng" algn="ctr">
            <a:solidFill>
              <a:schemeClr val="bg2">
                <a:lumMod val="50000"/>
              </a:schemeClr>
            </a:solidFill>
            <a:prstDash val="sysDash"/>
            <a:headEnd/>
            <a:tailEnd/>
          </a:ln>
          <a:effectLst/>
        </p:spPr>
        <p:txBody>
          <a:bodyPr wrap="square">
            <a:spAutoFit/>
          </a:bodyPr>
          <a:lstStyle/>
          <a:p>
            <a:pPr algn="ctr" defTabSz="457189">
              <a:defRPr/>
            </a:pPr>
            <a:r>
              <a:rPr lang="en-US" sz="1000" u="sng" kern="0" dirty="0">
                <a:solidFill>
                  <a:prstClr val="white"/>
                </a:solidFill>
                <a:latin typeface="Calibri" panose="020F0502020204030204"/>
                <a:ea typeface="ヒラギノ角ゴ Pro W3" charset="-128"/>
              </a:rPr>
              <a:t>S1800D</a:t>
            </a:r>
            <a:endParaRPr lang="en-US" sz="1000" u="sng" kern="0" baseline="30000" dirty="0">
              <a:solidFill>
                <a:prstClr val="white"/>
              </a:solidFill>
              <a:latin typeface="Calibri" panose="020F0502020204030204"/>
              <a:ea typeface="ヒラギノ角ゴ Pro W3" charset="-128"/>
            </a:endParaRPr>
          </a:p>
          <a:p>
            <a:pPr algn="ctr" defTabSz="457189">
              <a:defRPr/>
            </a:pPr>
            <a:r>
              <a:rPr lang="en-US" sz="800" kern="0" dirty="0">
                <a:solidFill>
                  <a:prstClr val="white"/>
                </a:solidFill>
                <a:latin typeface="Calibri" panose="020F0502020204030204"/>
                <a:ea typeface="ヒラギノ角ゴ Pro W3" charset="-128"/>
              </a:rPr>
              <a:t>Checkpoint </a:t>
            </a:r>
          </a:p>
          <a:p>
            <a:pPr algn="ctr" defTabSz="457189">
              <a:defRPr/>
            </a:pPr>
            <a:r>
              <a:rPr lang="en-US" sz="800" kern="0" dirty="0">
                <a:solidFill>
                  <a:prstClr val="white"/>
                </a:solidFill>
                <a:latin typeface="Calibri" panose="020F0502020204030204"/>
                <a:ea typeface="ヒラギノ角ゴ Pro W3" charset="-128"/>
              </a:rPr>
              <a:t>Refractory</a:t>
            </a:r>
          </a:p>
          <a:p>
            <a:pPr algn="ctr" defTabSz="457189">
              <a:defRPr/>
            </a:pPr>
            <a:endParaRPr lang="en-US" sz="800" kern="0" dirty="0">
              <a:solidFill>
                <a:prstClr val="white"/>
              </a:solidFill>
              <a:latin typeface="Calibri" panose="020F0502020204030204"/>
              <a:ea typeface="ヒラギノ角ゴ Pro W3" charset="-128"/>
            </a:endParaRPr>
          </a:p>
        </p:txBody>
      </p:sp>
      <p:sp>
        <p:nvSpPr>
          <p:cNvPr id="57" name="TextBox 56">
            <a:extLst>
              <a:ext uri="{FF2B5EF4-FFF2-40B4-BE49-F238E27FC236}">
                <a16:creationId xmlns:a16="http://schemas.microsoft.com/office/drawing/2014/main" id="{D3DCF0EB-11FB-41FC-A394-E997D27F2C51}"/>
              </a:ext>
            </a:extLst>
          </p:cNvPr>
          <p:cNvSpPr txBox="1"/>
          <p:nvPr/>
        </p:nvSpPr>
        <p:spPr>
          <a:xfrm>
            <a:off x="9587365" y="2713071"/>
            <a:ext cx="1491219" cy="230832"/>
          </a:xfrm>
          <a:prstGeom prst="rect">
            <a:avLst/>
          </a:prstGeom>
          <a:noFill/>
          <a:ln>
            <a:noFill/>
          </a:ln>
        </p:spPr>
        <p:txBody>
          <a:bodyPr wrap="square" rtlCol="0">
            <a:spAutoFit/>
          </a:bodyPr>
          <a:lstStyle/>
          <a:p>
            <a:pPr algn="ctr" defTabSz="457189">
              <a:defRPr/>
            </a:pPr>
            <a:r>
              <a:rPr lang="en-US" sz="900" kern="0" dirty="0">
                <a:solidFill>
                  <a:srgbClr val="54585A"/>
                </a:solidFill>
                <a:latin typeface="Calibri" panose="020F0502020204030204"/>
              </a:rPr>
              <a:t>Q3 2021</a:t>
            </a:r>
          </a:p>
        </p:txBody>
      </p:sp>
      <p:sp>
        <p:nvSpPr>
          <p:cNvPr id="58" name="TextBox 62">
            <a:extLst>
              <a:ext uri="{FF2B5EF4-FFF2-40B4-BE49-F238E27FC236}">
                <a16:creationId xmlns:a16="http://schemas.microsoft.com/office/drawing/2014/main" id="{0E0C8415-97AF-4C6A-A86D-68770A0EEE3D}"/>
              </a:ext>
            </a:extLst>
          </p:cNvPr>
          <p:cNvSpPr txBox="1"/>
          <p:nvPr/>
        </p:nvSpPr>
        <p:spPr>
          <a:xfrm>
            <a:off x="9857167" y="3819877"/>
            <a:ext cx="1025600" cy="553998"/>
          </a:xfrm>
          <a:prstGeom prst="rect">
            <a:avLst/>
          </a:prstGeom>
          <a:noFill/>
          <a:ln>
            <a:noFill/>
          </a:ln>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defTabSz="457189">
              <a:defRPr/>
            </a:pPr>
            <a:r>
              <a:rPr lang="en-US" sz="1000" b="1" dirty="0">
                <a:solidFill>
                  <a:srgbClr val="54585A"/>
                </a:solidFill>
                <a:latin typeface="Calibri"/>
              </a:rPr>
              <a:t>N-803 +</a:t>
            </a:r>
          </a:p>
          <a:p>
            <a:pPr algn="ctr" defTabSz="457189">
              <a:defRPr/>
            </a:pPr>
            <a:r>
              <a:rPr lang="en-US" sz="1000" b="1" dirty="0">
                <a:solidFill>
                  <a:srgbClr val="54585A"/>
                </a:solidFill>
                <a:latin typeface="Calibri"/>
              </a:rPr>
              <a:t>Pembrolizumab vs. SoC</a:t>
            </a:r>
          </a:p>
        </p:txBody>
      </p:sp>
      <p:cxnSp>
        <p:nvCxnSpPr>
          <p:cNvPr id="67" name="Straight Arrow Connector 66">
            <a:extLst>
              <a:ext uri="{FF2B5EF4-FFF2-40B4-BE49-F238E27FC236}">
                <a16:creationId xmlns:a16="http://schemas.microsoft.com/office/drawing/2014/main" id="{A37363A0-D0C9-41BE-987A-496A9C98C2C9}"/>
              </a:ext>
            </a:extLst>
          </p:cNvPr>
          <p:cNvCxnSpPr>
            <a:cxnSpLocks noChangeShapeType="1"/>
          </p:cNvCxnSpPr>
          <p:nvPr/>
        </p:nvCxnSpPr>
        <p:spPr bwMode="auto">
          <a:xfrm>
            <a:off x="10332976" y="3559457"/>
            <a:ext cx="0" cy="226969"/>
          </a:xfrm>
          <a:prstGeom prst="straightConnector1">
            <a:avLst/>
          </a:prstGeom>
          <a:noFill/>
          <a:ln w="28575" algn="ctr">
            <a:solidFill>
              <a:schemeClr val="bg2">
                <a:lumMod val="50000"/>
              </a:schemeClr>
            </a:solidFill>
            <a:round/>
            <a:headEnd/>
            <a:tailEnd type="arrow" w="sm" len="sm"/>
          </a:ln>
          <a:extLst>
            <a:ext uri="{909E8E84-426E-40dd-AFC4-6F175D3DCCD1}">
              <a14:hiddenFill xmlns="" xmlns:a14="http://schemas.microsoft.com/office/drawing/2010/main">
                <a:noFill/>
              </a14:hiddenFill>
            </a:ext>
          </a:extLst>
        </p:spPr>
      </p:cxnSp>
      <p:cxnSp>
        <p:nvCxnSpPr>
          <p:cNvPr id="65" name="Straight Arrow Connector 64">
            <a:extLst>
              <a:ext uri="{FF2B5EF4-FFF2-40B4-BE49-F238E27FC236}">
                <a16:creationId xmlns:a16="http://schemas.microsoft.com/office/drawing/2014/main" id="{8172967B-B651-477B-AB7D-AC6A0157C929}"/>
              </a:ext>
            </a:extLst>
          </p:cNvPr>
          <p:cNvCxnSpPr>
            <a:cxnSpLocks noChangeShapeType="1"/>
          </p:cNvCxnSpPr>
          <p:nvPr/>
        </p:nvCxnSpPr>
        <p:spPr bwMode="auto">
          <a:xfrm>
            <a:off x="5225575" y="3479327"/>
            <a:ext cx="5644" cy="272699"/>
          </a:xfrm>
          <a:prstGeom prst="straightConnector1">
            <a:avLst/>
          </a:prstGeom>
          <a:noFill/>
          <a:ln w="28575" algn="ctr">
            <a:solidFill>
              <a:schemeClr val="bg2">
                <a:lumMod val="50000"/>
              </a:schemeClr>
            </a:solidFill>
            <a:round/>
            <a:headEnd/>
            <a:tailEnd type="arrow" w="sm" len="sm"/>
          </a:ln>
          <a:extLst>
            <a:ext uri="{909E8E84-426E-40dd-AFC4-6F175D3DCCD1}">
              <a14:hiddenFill xmlns="" xmlns:a14="http://schemas.microsoft.com/office/drawing/2010/main">
                <a:noFill/>
              </a14:hiddenFill>
            </a:ext>
          </a:extLst>
        </p:spPr>
      </p:cxnSp>
      <p:sp>
        <p:nvSpPr>
          <p:cNvPr id="50" name="TextBox 49">
            <a:extLst>
              <a:ext uri="{FF2B5EF4-FFF2-40B4-BE49-F238E27FC236}">
                <a16:creationId xmlns:a16="http://schemas.microsoft.com/office/drawing/2014/main" id="{1860FD08-AA9B-4AE6-8A5F-F888662E8E08}"/>
              </a:ext>
            </a:extLst>
          </p:cNvPr>
          <p:cNvSpPr txBox="1"/>
          <p:nvPr/>
        </p:nvSpPr>
        <p:spPr>
          <a:xfrm>
            <a:off x="3785469" y="2684956"/>
            <a:ext cx="847337" cy="230832"/>
          </a:xfrm>
          <a:prstGeom prst="rect">
            <a:avLst/>
          </a:prstGeom>
          <a:noFill/>
          <a:ln>
            <a:noFill/>
          </a:ln>
        </p:spPr>
        <p:txBody>
          <a:bodyPr wrap="square" rtlCol="0">
            <a:spAutoFit/>
          </a:bodyPr>
          <a:lstStyle/>
          <a:p>
            <a:pPr algn="ctr" defTabSz="457189">
              <a:defRPr/>
            </a:pPr>
            <a:r>
              <a:rPr lang="en-US" sz="900" kern="0" dirty="0">
                <a:solidFill>
                  <a:srgbClr val="54585A"/>
                </a:solidFill>
                <a:latin typeface="Calibri" panose="020F0502020204030204"/>
              </a:rPr>
              <a:t>Open</a:t>
            </a:r>
          </a:p>
        </p:txBody>
      </p:sp>
      <p:sp>
        <p:nvSpPr>
          <p:cNvPr id="52" name="TextBox 51">
            <a:extLst>
              <a:ext uri="{FF2B5EF4-FFF2-40B4-BE49-F238E27FC236}">
                <a16:creationId xmlns:a16="http://schemas.microsoft.com/office/drawing/2014/main" id="{D69A7D81-5351-49D0-8017-153640EE03D2}"/>
              </a:ext>
            </a:extLst>
          </p:cNvPr>
          <p:cNvSpPr txBox="1"/>
          <p:nvPr/>
        </p:nvSpPr>
        <p:spPr>
          <a:xfrm>
            <a:off x="7746705" y="2643287"/>
            <a:ext cx="1156723" cy="230832"/>
          </a:xfrm>
          <a:prstGeom prst="rect">
            <a:avLst/>
          </a:prstGeom>
          <a:noFill/>
          <a:ln>
            <a:noFill/>
          </a:ln>
        </p:spPr>
        <p:txBody>
          <a:bodyPr wrap="square" rtlCol="0">
            <a:spAutoFit/>
          </a:bodyPr>
          <a:lstStyle/>
          <a:p>
            <a:pPr algn="ctr" defTabSz="457189">
              <a:defRPr/>
            </a:pPr>
            <a:r>
              <a:rPr lang="en-US" sz="900" kern="0" dirty="0">
                <a:solidFill>
                  <a:srgbClr val="54585A"/>
                </a:solidFill>
                <a:latin typeface="Calibri" panose="020F0502020204030204"/>
              </a:rPr>
              <a:t>Closed/Completed</a:t>
            </a:r>
          </a:p>
        </p:txBody>
      </p:sp>
      <p:sp>
        <p:nvSpPr>
          <p:cNvPr id="2" name="TextBox 1">
            <a:extLst>
              <a:ext uri="{FF2B5EF4-FFF2-40B4-BE49-F238E27FC236}">
                <a16:creationId xmlns:a16="http://schemas.microsoft.com/office/drawing/2014/main" id="{81EB10EC-9FEB-0845-8936-DEB686E44291}"/>
              </a:ext>
            </a:extLst>
          </p:cNvPr>
          <p:cNvSpPr txBox="1"/>
          <p:nvPr/>
        </p:nvSpPr>
        <p:spPr>
          <a:xfrm>
            <a:off x="7599374" y="889192"/>
            <a:ext cx="4083133" cy="307777"/>
          </a:xfrm>
          <a:prstGeom prst="rect">
            <a:avLst/>
          </a:prstGeom>
          <a:noFill/>
        </p:spPr>
        <p:txBody>
          <a:bodyPr wrap="square" rtlCol="0">
            <a:spAutoFit/>
          </a:bodyPr>
          <a:lstStyle/>
          <a:p>
            <a:pPr defTabSz="609585"/>
            <a:r>
              <a:rPr lang="en-US" sz="1400" b="1" dirty="0">
                <a:solidFill>
                  <a:srgbClr val="C00000"/>
                </a:solidFill>
                <a:latin typeface="Calibri"/>
              </a:rPr>
              <a:t>Can enroll with </a:t>
            </a:r>
            <a:r>
              <a:rPr lang="en-US" sz="1400" b="1" dirty="0" err="1">
                <a:solidFill>
                  <a:srgbClr val="C00000"/>
                </a:solidFill>
                <a:latin typeface="Calibri"/>
              </a:rPr>
              <a:t>FoundationOneCDx</a:t>
            </a:r>
            <a:endParaRPr lang="en-US" sz="1400" b="1" dirty="0">
              <a:solidFill>
                <a:srgbClr val="C00000"/>
              </a:solidFill>
              <a:latin typeface="Calibri"/>
            </a:endParaRPr>
          </a:p>
        </p:txBody>
      </p:sp>
      <p:sp>
        <p:nvSpPr>
          <p:cNvPr id="3" name="TextBox 2">
            <a:extLst>
              <a:ext uri="{FF2B5EF4-FFF2-40B4-BE49-F238E27FC236}">
                <a16:creationId xmlns:a16="http://schemas.microsoft.com/office/drawing/2014/main" id="{ADDBFD00-DDE5-EF41-9706-1636B59CA88B}"/>
              </a:ext>
            </a:extLst>
          </p:cNvPr>
          <p:cNvSpPr txBox="1"/>
          <p:nvPr/>
        </p:nvSpPr>
        <p:spPr>
          <a:xfrm>
            <a:off x="3766103" y="4151337"/>
            <a:ext cx="918495" cy="810158"/>
          </a:xfrm>
          <a:prstGeom prst="rect">
            <a:avLst/>
          </a:prstGeom>
          <a:noFill/>
        </p:spPr>
        <p:txBody>
          <a:bodyPr wrap="square" rtlCol="0">
            <a:spAutoFit/>
          </a:bodyPr>
          <a:lstStyle/>
          <a:p>
            <a:pPr algn="ctr" defTabSz="609585"/>
            <a:r>
              <a:rPr lang="en-US" sz="933" b="1" dirty="0">
                <a:solidFill>
                  <a:srgbClr val="C00000"/>
                </a:solidFill>
                <a:latin typeface="Calibri"/>
              </a:rPr>
              <a:t>Closing*</a:t>
            </a:r>
          </a:p>
          <a:p>
            <a:pPr algn="ctr" defTabSz="609585"/>
            <a:r>
              <a:rPr lang="en-US" sz="933" b="1" dirty="0">
                <a:solidFill>
                  <a:srgbClr val="C00000"/>
                </a:solidFill>
                <a:latin typeface="Calibri"/>
              </a:rPr>
              <a:t>Anticipate refractory population trial</a:t>
            </a:r>
          </a:p>
        </p:txBody>
      </p:sp>
      <p:sp>
        <p:nvSpPr>
          <p:cNvPr id="5" name="Rounded Rectangle 4">
            <a:extLst>
              <a:ext uri="{FF2B5EF4-FFF2-40B4-BE49-F238E27FC236}">
                <a16:creationId xmlns:a16="http://schemas.microsoft.com/office/drawing/2014/main" id="{58FA42B4-A4F6-C34A-80AC-4BCB0C45892D}"/>
              </a:ext>
            </a:extLst>
          </p:cNvPr>
          <p:cNvSpPr/>
          <p:nvPr/>
        </p:nvSpPr>
        <p:spPr>
          <a:xfrm>
            <a:off x="3535346" y="5075863"/>
            <a:ext cx="2246609" cy="44406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en-US" sz="1200" dirty="0">
                <a:solidFill>
                  <a:srgbClr val="54585A"/>
                </a:solidFill>
                <a:latin typeface="Calibri"/>
              </a:rPr>
              <a:t>+ Trials in TKI-refractory patients: anti-VEGF, chemo</a:t>
            </a:r>
          </a:p>
        </p:txBody>
      </p:sp>
      <p:sp>
        <p:nvSpPr>
          <p:cNvPr id="46" name="Rounded Rectangle 45">
            <a:extLst>
              <a:ext uri="{FF2B5EF4-FFF2-40B4-BE49-F238E27FC236}">
                <a16:creationId xmlns:a16="http://schemas.microsoft.com/office/drawing/2014/main" id="{8B1ADB41-D84A-5447-881F-11A45FBCA40A}"/>
              </a:ext>
            </a:extLst>
          </p:cNvPr>
          <p:cNvSpPr/>
          <p:nvPr/>
        </p:nvSpPr>
        <p:spPr>
          <a:xfrm>
            <a:off x="8216640" y="5027815"/>
            <a:ext cx="2246609" cy="44406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en-US" sz="1200" dirty="0">
                <a:solidFill>
                  <a:srgbClr val="54585A"/>
                </a:solidFill>
                <a:latin typeface="Calibri"/>
              </a:rPr>
              <a:t>Novel immunotherapy trials</a:t>
            </a:r>
          </a:p>
        </p:txBody>
      </p:sp>
      <p:sp>
        <p:nvSpPr>
          <p:cNvPr id="6" name="Line Callout 1 (Accent Bar) 5">
            <a:extLst>
              <a:ext uri="{FF2B5EF4-FFF2-40B4-BE49-F238E27FC236}">
                <a16:creationId xmlns:a16="http://schemas.microsoft.com/office/drawing/2014/main" id="{FF387E2D-5A63-0846-99CB-309B4B348FB3}"/>
              </a:ext>
            </a:extLst>
          </p:cNvPr>
          <p:cNvSpPr/>
          <p:nvPr/>
        </p:nvSpPr>
        <p:spPr>
          <a:xfrm>
            <a:off x="6029823" y="2418767"/>
            <a:ext cx="795125" cy="663776"/>
          </a:xfrm>
          <a:prstGeom prst="accentCallout1">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en-US" sz="1067" dirty="0" err="1">
                <a:solidFill>
                  <a:prstClr val="white"/>
                </a:solidFill>
                <a:latin typeface="Calibri"/>
              </a:rPr>
              <a:t>cfDNA</a:t>
            </a:r>
            <a:r>
              <a:rPr lang="en-US" sz="1067" dirty="0">
                <a:solidFill>
                  <a:prstClr val="white"/>
                </a:solidFill>
                <a:latin typeface="Calibri"/>
              </a:rPr>
              <a:t> pre- and during study</a:t>
            </a:r>
          </a:p>
        </p:txBody>
      </p:sp>
    </p:spTree>
    <p:extLst>
      <p:ext uri="{BB962C8B-B14F-4D97-AF65-F5344CB8AC3E}">
        <p14:creationId xmlns:p14="http://schemas.microsoft.com/office/powerpoint/2010/main" val="143282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6"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E6B03-8B2E-AE4C-9D8C-F077CCEA71A5}"/>
              </a:ext>
            </a:extLst>
          </p:cNvPr>
          <p:cNvSpPr>
            <a:spLocks noGrp="1"/>
          </p:cNvSpPr>
          <p:nvPr>
            <p:ph type="title"/>
          </p:nvPr>
        </p:nvSpPr>
        <p:spPr/>
        <p:txBody>
          <a:bodyPr/>
          <a:lstStyle/>
          <a:p>
            <a:r>
              <a:rPr lang="en-US" dirty="0"/>
              <a:t>Lung-MAP</a:t>
            </a:r>
          </a:p>
        </p:txBody>
      </p:sp>
      <p:graphicFrame>
        <p:nvGraphicFramePr>
          <p:cNvPr id="8" name="Content Placeholder 7">
            <a:extLst>
              <a:ext uri="{FF2B5EF4-FFF2-40B4-BE49-F238E27FC236}">
                <a16:creationId xmlns:a16="http://schemas.microsoft.com/office/drawing/2014/main" id="{291FF407-491F-7942-BD9F-AF4596871F16}"/>
              </a:ext>
            </a:extLst>
          </p:cNvPr>
          <p:cNvGraphicFramePr>
            <a:graphicFrameLocks noGrp="1"/>
          </p:cNvGraphicFramePr>
          <p:nvPr>
            <p:ph idx="1"/>
          </p:nvPr>
        </p:nvGraphicFramePr>
        <p:xfrm>
          <a:off x="776942" y="322729"/>
          <a:ext cx="10924988" cy="5682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51A9B75E-DF04-3044-90C5-85D2DD982ADA}"/>
              </a:ext>
            </a:extLst>
          </p:cNvPr>
          <p:cNvSpPr>
            <a:spLocks noGrp="1"/>
          </p:cNvSpPr>
          <p:nvPr>
            <p:ph type="body" sz="quarter" idx="13"/>
          </p:nvPr>
        </p:nvSpPr>
        <p:spPr/>
        <p:txBody>
          <a:bodyPr/>
          <a:lstStyle/>
          <a:p>
            <a:r>
              <a:rPr lang="en-US" dirty="0"/>
              <a:t>The Next Generation</a:t>
            </a:r>
          </a:p>
        </p:txBody>
      </p:sp>
      <p:sp>
        <p:nvSpPr>
          <p:cNvPr id="5" name="Date Placeholder 4">
            <a:extLst>
              <a:ext uri="{FF2B5EF4-FFF2-40B4-BE49-F238E27FC236}">
                <a16:creationId xmlns:a16="http://schemas.microsoft.com/office/drawing/2014/main" id="{608556F5-C621-7749-B854-F22C9B9D4B31}"/>
              </a:ext>
            </a:extLst>
          </p:cNvPr>
          <p:cNvSpPr>
            <a:spLocks noGrp="1"/>
          </p:cNvSpPr>
          <p:nvPr>
            <p:ph type="dt" sz="half" idx="14"/>
          </p:nvPr>
        </p:nvSpPr>
        <p:spPr/>
        <p:txBody>
          <a:bodyPr/>
          <a:lstStyle/>
          <a:p>
            <a:pPr defTabSz="609585"/>
            <a:fld id="{4221F580-C0C7-FE4A-BB06-8E6F259722CB}" type="datetime1">
              <a:rPr lang="en-US">
                <a:solidFill>
                  <a:srgbClr val="54585A"/>
                </a:solidFill>
                <a:latin typeface="Calibri"/>
              </a:rPr>
              <a:pPr defTabSz="609585"/>
              <a:t>4/19/2021</a:t>
            </a:fld>
            <a:endParaRPr lang="en-US" dirty="0">
              <a:solidFill>
                <a:srgbClr val="54585A"/>
              </a:solidFill>
              <a:latin typeface="Calibri"/>
            </a:endParaRPr>
          </a:p>
        </p:txBody>
      </p:sp>
      <p:sp>
        <p:nvSpPr>
          <p:cNvPr id="7" name="Slide Number Placeholder 6">
            <a:extLst>
              <a:ext uri="{FF2B5EF4-FFF2-40B4-BE49-F238E27FC236}">
                <a16:creationId xmlns:a16="http://schemas.microsoft.com/office/drawing/2014/main" id="{AFE4A1F5-1EB2-814D-BCA6-50EFD6C29900}"/>
              </a:ext>
            </a:extLst>
          </p:cNvPr>
          <p:cNvSpPr>
            <a:spLocks noGrp="1"/>
          </p:cNvSpPr>
          <p:nvPr>
            <p:ph type="sldNum" sz="quarter" idx="16"/>
          </p:nvPr>
        </p:nvSpPr>
        <p:spPr/>
        <p:txBody>
          <a:bodyPr/>
          <a:lstStyle/>
          <a:p>
            <a:pPr defTabSz="609585"/>
            <a:fld id="{0D558541-60C9-42A2-8392-FF12533A6B7A}" type="slidenum">
              <a:rPr lang="en-US">
                <a:solidFill>
                  <a:srgbClr val="B0A2C5"/>
                </a:solidFill>
                <a:latin typeface="Calibri"/>
              </a:rPr>
              <a:pPr defTabSz="609585"/>
              <a:t>12</a:t>
            </a:fld>
            <a:endParaRPr lang="en-US" dirty="0">
              <a:solidFill>
                <a:srgbClr val="B0A2C5"/>
              </a:solidFill>
              <a:latin typeface="Calibri"/>
            </a:endParaRPr>
          </a:p>
        </p:txBody>
      </p:sp>
    </p:spTree>
    <p:extLst>
      <p:ext uri="{BB962C8B-B14F-4D97-AF65-F5344CB8AC3E}">
        <p14:creationId xmlns:p14="http://schemas.microsoft.com/office/powerpoint/2010/main" val="23603235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38221" y="4366904"/>
            <a:ext cx="11726779" cy="578219"/>
          </a:xfrm>
        </p:spPr>
        <p:txBody>
          <a:bodyPr>
            <a:noAutofit/>
          </a:bodyPr>
          <a:lstStyle/>
          <a:p>
            <a:r>
              <a:rPr lang="en-US" sz="2667" dirty="0"/>
              <a:t>LUNGMAP meeting, April 21, 2021</a:t>
            </a:r>
          </a:p>
        </p:txBody>
      </p:sp>
      <p:pic>
        <p:nvPicPr>
          <p:cNvPr id="1026" name="Picture 2" descr="http://www.ecog.org/images/logo.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25417" y="5642352"/>
            <a:ext cx="3751635" cy="1036165"/>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2"/>
          <p:cNvSpPr txBox="1">
            <a:spLocks/>
          </p:cNvSpPr>
          <p:nvPr/>
        </p:nvSpPr>
        <p:spPr>
          <a:xfrm>
            <a:off x="157461" y="2331729"/>
            <a:ext cx="11726779" cy="883911"/>
          </a:xfrm>
          <a:prstGeom prst="rect">
            <a:avLst/>
          </a:prstGeom>
        </p:spPr>
        <p:txBody>
          <a:bodyPr vert="horz" lIns="121920" tIns="60960" rIns="121920" bIns="60960" rtlCol="0">
            <a:noAutofit/>
          </a:bodyPr>
          <a:lstStyle>
            <a:lvl1pPr marL="0" indent="0" algn="ctr" defTabSz="914400" rtl="0" eaLnBrk="1" latinLnBrk="0" hangingPunct="1">
              <a:spcBef>
                <a:spcPct val="20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1219170">
              <a:spcBef>
                <a:spcPts val="0"/>
              </a:spcBef>
            </a:pPr>
            <a:r>
              <a:rPr lang="en-US" sz="2667" dirty="0">
                <a:solidFill>
                  <a:prstClr val="black"/>
                </a:solidFill>
              </a:rPr>
              <a:t>Joel Neal MD PhD</a:t>
            </a:r>
          </a:p>
          <a:p>
            <a:pPr defTabSz="1219170">
              <a:spcBef>
                <a:spcPts val="0"/>
              </a:spcBef>
            </a:pPr>
            <a:r>
              <a:rPr lang="en-US" sz="2667" dirty="0">
                <a:solidFill>
                  <a:prstClr val="black"/>
                </a:solidFill>
              </a:rPr>
              <a:t>LUNGMAP Study Co-Chair + FMI Liaison</a:t>
            </a:r>
          </a:p>
        </p:txBody>
      </p:sp>
      <p:pic>
        <p:nvPicPr>
          <p:cNvPr id="8" name="Picture 7" descr="SCI digital_top">
            <a:extLst>
              <a:ext uri="{FF2B5EF4-FFF2-40B4-BE49-F238E27FC236}">
                <a16:creationId xmlns:a16="http://schemas.microsoft.com/office/drawing/2014/main" id="{3353E321-F570-4060-9F34-CEE1E4C89AA3}"/>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6813249" y="5417573"/>
            <a:ext cx="3224129" cy="1283681"/>
          </a:xfrm>
          <a:prstGeom prst="rect">
            <a:avLst/>
          </a:prstGeom>
          <a:noFill/>
        </p:spPr>
      </p:pic>
      <p:sp>
        <p:nvSpPr>
          <p:cNvPr id="9" name="Title 1">
            <a:extLst>
              <a:ext uri="{FF2B5EF4-FFF2-40B4-BE49-F238E27FC236}">
                <a16:creationId xmlns:a16="http://schemas.microsoft.com/office/drawing/2014/main" id="{A2C074D6-2ADC-407F-8BDD-118B4E030040}"/>
              </a:ext>
            </a:extLst>
          </p:cNvPr>
          <p:cNvSpPr>
            <a:spLocks noGrp="1"/>
          </p:cNvSpPr>
          <p:nvPr>
            <p:ph type="ctrTitle"/>
          </p:nvPr>
        </p:nvSpPr>
        <p:spPr>
          <a:xfrm>
            <a:off x="1" y="392804"/>
            <a:ext cx="12191999" cy="1241697"/>
          </a:xfrm>
        </p:spPr>
        <p:txBody>
          <a:bodyPr>
            <a:noAutofit/>
          </a:bodyPr>
          <a:lstStyle/>
          <a:p>
            <a:r>
              <a:rPr lang="en-US" altLang="en-US" sz="4267" dirty="0">
                <a:ea typeface="ＭＳ Ｐゴシック" pitchFamily="1" charset="-128"/>
              </a:rPr>
              <a:t>Using </a:t>
            </a:r>
            <a:r>
              <a:rPr lang="en-US" altLang="en-US" sz="4267" dirty="0" err="1">
                <a:ea typeface="ＭＳ Ｐゴシック" pitchFamily="1" charset="-128"/>
              </a:rPr>
              <a:t>FoundationOne</a:t>
            </a:r>
            <a:r>
              <a:rPr lang="en-US" altLang="en-US" sz="4267" dirty="0">
                <a:ea typeface="ＭＳ Ｐゴシック" pitchFamily="1" charset="-128"/>
              </a:rPr>
              <a:t> </a:t>
            </a:r>
            <a:r>
              <a:rPr lang="en-US" altLang="en-US" sz="4267" dirty="0" err="1">
                <a:ea typeface="ＭＳ Ｐゴシック" pitchFamily="1" charset="-128"/>
              </a:rPr>
              <a:t>CDx</a:t>
            </a:r>
            <a:r>
              <a:rPr lang="en-US" altLang="en-US" sz="4267" dirty="0">
                <a:ea typeface="ＭＳ Ｐゴシック" pitchFamily="1" charset="-128"/>
              </a:rPr>
              <a:t> testing for LUNGMAP </a:t>
            </a:r>
            <a:br>
              <a:rPr lang="en-US" altLang="en-US" sz="3733" dirty="0">
                <a:ea typeface="ＭＳ Ｐゴシック" pitchFamily="1" charset="-128"/>
              </a:rPr>
            </a:br>
            <a:endParaRPr lang="en-US" sz="3733" dirty="0"/>
          </a:p>
        </p:txBody>
      </p:sp>
    </p:spTree>
    <p:extLst>
      <p:ext uri="{BB962C8B-B14F-4D97-AF65-F5344CB8AC3E}">
        <p14:creationId xmlns:p14="http://schemas.microsoft.com/office/powerpoint/2010/main" val="732529882"/>
      </p:ext>
    </p:extLst>
  </p:cSld>
  <p:clrMapOvr>
    <a:masterClrMapping/>
  </p:clrMapOvr>
  <mc:AlternateContent xmlns:mc="http://schemas.openxmlformats.org/markup-compatibility/2006" xmlns:p14="http://schemas.microsoft.com/office/powerpoint/2010/main">
    <mc:Choice Requires="p14">
      <p:transition spd="slow" p14:dur="2000" advTm="21149"/>
    </mc:Choice>
    <mc:Fallback xmlns="">
      <p:transition spd="slow" advTm="21149"/>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4">
            <a:extLst>
              <a:ext uri="{FF2B5EF4-FFF2-40B4-BE49-F238E27FC236}">
                <a16:creationId xmlns:a16="http://schemas.microsoft.com/office/drawing/2014/main" id="{7E9B6752-F082-42B7-AF64-7D671ACA4FEF}"/>
              </a:ext>
            </a:extLst>
          </p:cNvPr>
          <p:cNvSpPr txBox="1">
            <a:spLocks/>
          </p:cNvSpPr>
          <p:nvPr/>
        </p:nvSpPr>
        <p:spPr>
          <a:xfrm>
            <a:off x="424456" y="1151467"/>
            <a:ext cx="11767545" cy="4959773"/>
          </a:xfrm>
          <a:prstGeom prst="rect">
            <a:avLst/>
          </a:prstGeom>
        </p:spPr>
        <p:txBody>
          <a:bodyPr vert="horz" lIns="121920" tIns="60960" rIns="121920" bIns="6096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189" indent="-457189" algn="l" defTabSz="1219170">
              <a:buFont typeface="Arial" panose="020B0604020202020204" pitchFamily="34" charset="0"/>
              <a:buChar char="•"/>
            </a:pPr>
            <a:endParaRPr lang="en-US" sz="3200" dirty="0">
              <a:solidFill>
                <a:prstClr val="black"/>
              </a:solidFill>
            </a:endParaRPr>
          </a:p>
          <a:p>
            <a:pPr marL="457189" indent="-457189" algn="l" defTabSz="1219170">
              <a:buFont typeface="Arial" panose="020B0604020202020204" pitchFamily="34" charset="0"/>
              <a:buChar char="•"/>
            </a:pPr>
            <a:r>
              <a:rPr lang="en-US" sz="3200" dirty="0">
                <a:solidFill>
                  <a:prstClr val="black"/>
                </a:solidFill>
              </a:rPr>
              <a:t>Background: For LUNGMAP screening eligibility, tissue submission for research testing is required. </a:t>
            </a:r>
          </a:p>
          <a:p>
            <a:pPr marL="457189" indent="-457189" algn="l" defTabSz="1219170">
              <a:buFont typeface="Arial" panose="020B0604020202020204" pitchFamily="34" charset="0"/>
              <a:buChar char="•"/>
            </a:pPr>
            <a:endParaRPr lang="en-US" sz="3200" dirty="0">
              <a:solidFill>
                <a:prstClr val="black"/>
              </a:solidFill>
            </a:endParaRPr>
          </a:p>
          <a:p>
            <a:pPr marL="457189" indent="-457189" algn="l" defTabSz="1219170">
              <a:buFont typeface="Arial" panose="020B0604020202020204" pitchFamily="34" charset="0"/>
              <a:buChar char="•"/>
            </a:pPr>
            <a:r>
              <a:rPr lang="en-US" sz="3200" dirty="0">
                <a:solidFill>
                  <a:prstClr val="black"/>
                </a:solidFill>
              </a:rPr>
              <a:t>We would like to expand to allow sub-study assignment for patients with known NGS testing</a:t>
            </a:r>
          </a:p>
          <a:p>
            <a:pPr marL="457189" indent="-457189" algn="l" defTabSz="1219170">
              <a:buFont typeface="Arial" panose="020B0604020202020204" pitchFamily="34" charset="0"/>
              <a:buChar char="•"/>
            </a:pPr>
            <a:endParaRPr lang="en-US" sz="3200" dirty="0">
              <a:solidFill>
                <a:prstClr val="black"/>
              </a:solidFill>
            </a:endParaRPr>
          </a:p>
          <a:p>
            <a:pPr marL="457189" indent="-457189" algn="l" defTabSz="1219170">
              <a:buFont typeface="Arial" panose="020B0604020202020204" pitchFamily="34" charset="0"/>
              <a:buChar char="•"/>
            </a:pPr>
            <a:r>
              <a:rPr lang="en-US" sz="3200" dirty="0">
                <a:solidFill>
                  <a:prstClr val="black"/>
                </a:solidFill>
              </a:rPr>
              <a:t>Prior known Foundation </a:t>
            </a:r>
            <a:r>
              <a:rPr lang="en-US" sz="3200" dirty="0" err="1">
                <a:solidFill>
                  <a:prstClr val="black"/>
                </a:solidFill>
              </a:rPr>
              <a:t>CDx</a:t>
            </a:r>
            <a:r>
              <a:rPr lang="en-US" sz="3200" dirty="0">
                <a:solidFill>
                  <a:prstClr val="black"/>
                </a:solidFill>
              </a:rPr>
              <a:t> (Tissue based DNA NGS) will be allowed to satisfy LUNGMAP screening in an upcoming amendment</a:t>
            </a:r>
          </a:p>
          <a:p>
            <a:pPr algn="l" defTabSz="1219170"/>
            <a:endParaRPr lang="en-US" sz="3200" dirty="0">
              <a:solidFill>
                <a:prstClr val="black"/>
              </a:solidFill>
            </a:endParaRPr>
          </a:p>
        </p:txBody>
      </p:sp>
      <p:sp>
        <p:nvSpPr>
          <p:cNvPr id="12" name="Title 1">
            <a:extLst>
              <a:ext uri="{FF2B5EF4-FFF2-40B4-BE49-F238E27FC236}">
                <a16:creationId xmlns:a16="http://schemas.microsoft.com/office/drawing/2014/main" id="{EDD17FFB-3121-42F4-9FCE-88E4B94CF91E}"/>
              </a:ext>
            </a:extLst>
          </p:cNvPr>
          <p:cNvSpPr txBox="1">
            <a:spLocks/>
          </p:cNvSpPr>
          <p:nvPr/>
        </p:nvSpPr>
        <p:spPr>
          <a:xfrm>
            <a:off x="1" y="392804"/>
            <a:ext cx="12191999" cy="1241697"/>
          </a:xfrm>
          <a:prstGeom prst="rect">
            <a:avLst/>
          </a:prstGeom>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defTabSz="1219170"/>
            <a:r>
              <a:rPr lang="en-US" altLang="en-US" sz="4267">
                <a:solidFill>
                  <a:prstClr val="black"/>
                </a:solidFill>
                <a:ea typeface="ＭＳ Ｐゴシック" pitchFamily="1" charset="-128"/>
              </a:rPr>
              <a:t>Using FoundationOne CDx testing for LUNGMAP </a:t>
            </a:r>
            <a:br>
              <a:rPr lang="en-US" altLang="en-US" sz="3733">
                <a:solidFill>
                  <a:prstClr val="black"/>
                </a:solidFill>
                <a:ea typeface="ＭＳ Ｐゴシック" pitchFamily="1" charset="-128"/>
              </a:rPr>
            </a:br>
            <a:endParaRPr lang="en-US" sz="3733" dirty="0">
              <a:solidFill>
                <a:prstClr val="black"/>
              </a:solidFill>
            </a:endParaRPr>
          </a:p>
        </p:txBody>
      </p:sp>
    </p:spTree>
    <p:extLst>
      <p:ext uri="{BB962C8B-B14F-4D97-AF65-F5344CB8AC3E}">
        <p14:creationId xmlns:p14="http://schemas.microsoft.com/office/powerpoint/2010/main" val="2332623986"/>
      </p:ext>
    </p:extLst>
  </p:cSld>
  <p:clrMapOvr>
    <a:masterClrMapping/>
  </p:clrMapOvr>
  <mc:AlternateContent xmlns:mc="http://schemas.openxmlformats.org/markup-compatibility/2006" xmlns:p14="http://schemas.microsoft.com/office/powerpoint/2010/main">
    <mc:Choice Requires="p14">
      <p:transition spd="slow" p14:dur="2000" advTm="21149"/>
    </mc:Choice>
    <mc:Fallback xmlns="">
      <p:transition spd="slow" advTm="21149"/>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7A90854-5EA2-4558-9244-76BD7E27ECEF}"/>
              </a:ext>
            </a:extLst>
          </p:cNvPr>
          <p:cNvSpPr txBox="1">
            <a:spLocks/>
          </p:cNvSpPr>
          <p:nvPr/>
        </p:nvSpPr>
        <p:spPr>
          <a:xfrm>
            <a:off x="1" y="240404"/>
            <a:ext cx="12191999" cy="1241697"/>
          </a:xfrm>
          <a:prstGeom prst="rect">
            <a:avLst/>
          </a:prstGeom>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defTabSz="1219170"/>
            <a:r>
              <a:rPr lang="en-US" altLang="en-US" sz="4267" dirty="0">
                <a:solidFill>
                  <a:prstClr val="black"/>
                </a:solidFill>
                <a:ea typeface="ＭＳ Ｐゴシック" pitchFamily="1" charset="-128"/>
              </a:rPr>
              <a:t>Using </a:t>
            </a:r>
            <a:r>
              <a:rPr lang="en-US" altLang="en-US" sz="4267" dirty="0" err="1">
                <a:solidFill>
                  <a:prstClr val="black"/>
                </a:solidFill>
                <a:ea typeface="ＭＳ Ｐゴシック" pitchFamily="1" charset="-128"/>
              </a:rPr>
              <a:t>FoundationOne</a:t>
            </a:r>
            <a:r>
              <a:rPr lang="en-US" altLang="en-US" sz="4267" dirty="0">
                <a:solidFill>
                  <a:prstClr val="black"/>
                </a:solidFill>
                <a:ea typeface="ＭＳ Ｐゴシック" pitchFamily="1" charset="-128"/>
              </a:rPr>
              <a:t> </a:t>
            </a:r>
            <a:r>
              <a:rPr lang="en-US" altLang="en-US" sz="4267" dirty="0" err="1">
                <a:solidFill>
                  <a:prstClr val="black"/>
                </a:solidFill>
                <a:ea typeface="ＭＳ Ｐゴシック" pitchFamily="1" charset="-128"/>
              </a:rPr>
              <a:t>CDx</a:t>
            </a:r>
            <a:r>
              <a:rPr lang="en-US" altLang="en-US" sz="4267" dirty="0">
                <a:solidFill>
                  <a:prstClr val="black"/>
                </a:solidFill>
                <a:ea typeface="ＭＳ Ｐゴシック" pitchFamily="1" charset="-128"/>
              </a:rPr>
              <a:t> testing for LUNGMAP </a:t>
            </a:r>
            <a:br>
              <a:rPr lang="en-US" altLang="en-US" sz="3733" dirty="0">
                <a:solidFill>
                  <a:prstClr val="black"/>
                </a:solidFill>
                <a:ea typeface="ＭＳ Ｐゴシック" pitchFamily="1" charset="-128"/>
              </a:rPr>
            </a:br>
            <a:endParaRPr lang="en-US" sz="3733" dirty="0">
              <a:solidFill>
                <a:prstClr val="black"/>
              </a:solidFill>
            </a:endParaRPr>
          </a:p>
        </p:txBody>
      </p:sp>
      <p:sp>
        <p:nvSpPr>
          <p:cNvPr id="9" name="Content Placeholder 4">
            <a:extLst>
              <a:ext uri="{FF2B5EF4-FFF2-40B4-BE49-F238E27FC236}">
                <a16:creationId xmlns:a16="http://schemas.microsoft.com/office/drawing/2014/main" id="{7E9B6752-F082-42B7-AF64-7D671ACA4FEF}"/>
              </a:ext>
            </a:extLst>
          </p:cNvPr>
          <p:cNvSpPr txBox="1">
            <a:spLocks/>
          </p:cNvSpPr>
          <p:nvPr/>
        </p:nvSpPr>
        <p:spPr>
          <a:xfrm>
            <a:off x="212226" y="1193259"/>
            <a:ext cx="11767545" cy="5778661"/>
          </a:xfrm>
          <a:prstGeom prst="rect">
            <a:avLst/>
          </a:prstGeom>
        </p:spPr>
        <p:txBody>
          <a:bodyPr vert="horz" lIns="121920" tIns="60960" rIns="121920" bIns="60960" rtlCol="0">
            <a:normAutofit fontScale="77500" lnSpcReduction="20000"/>
          </a:bodyPr>
          <a:lstStyle>
            <a:lvl1pPr marL="0" indent="0" algn="ctr" defTabSz="914400" rtl="0" eaLnBrk="1" latinLnBrk="0" hangingPunct="1">
              <a:spcBef>
                <a:spcPct val="20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defTabSz="1219170"/>
            <a:r>
              <a:rPr lang="en-US" sz="2800" dirty="0">
                <a:solidFill>
                  <a:prstClr val="black"/>
                </a:solidFill>
              </a:rPr>
              <a:t>Protocol version 3/1/21 (anticipated release to sites Q2 2021) update to eligibility criteria:</a:t>
            </a:r>
          </a:p>
          <a:p>
            <a:pPr algn="l" defTabSz="1219170"/>
            <a:endParaRPr lang="en-US" sz="2800" dirty="0">
              <a:solidFill>
                <a:prstClr val="black"/>
              </a:solidFill>
            </a:endParaRPr>
          </a:p>
          <a:p>
            <a:pPr marL="457189" indent="-457189" algn="l" defTabSz="1219170">
              <a:buFont typeface="Arial" panose="020B0604020202020204" pitchFamily="34" charset="0"/>
              <a:buChar char="•"/>
            </a:pPr>
            <a:r>
              <a:rPr lang="en-US" sz="2800" dirty="0">
                <a:solidFill>
                  <a:prstClr val="black"/>
                </a:solidFill>
              </a:rPr>
              <a:t>Patients may either submit tissue for biomarker profiling (current state) OR submit previous commercial </a:t>
            </a:r>
            <a:r>
              <a:rPr lang="en-US" sz="2800" dirty="0" err="1">
                <a:solidFill>
                  <a:prstClr val="black"/>
                </a:solidFill>
              </a:rPr>
              <a:t>FoundationOne</a:t>
            </a:r>
            <a:r>
              <a:rPr lang="en-US" sz="2800" dirty="0">
                <a:solidFill>
                  <a:prstClr val="black"/>
                </a:solidFill>
              </a:rPr>
              <a:t> </a:t>
            </a:r>
            <a:r>
              <a:rPr lang="en-US" sz="2800" dirty="0" err="1">
                <a:solidFill>
                  <a:prstClr val="black"/>
                </a:solidFill>
              </a:rPr>
              <a:t>CDx</a:t>
            </a:r>
            <a:r>
              <a:rPr lang="en-US" sz="2800" dirty="0">
                <a:solidFill>
                  <a:prstClr val="black"/>
                </a:solidFill>
              </a:rPr>
              <a:t> test results.</a:t>
            </a:r>
          </a:p>
          <a:p>
            <a:pPr marL="457189" indent="-457189" algn="l" defTabSz="1219170">
              <a:buFont typeface="Arial" panose="020B0604020202020204" pitchFamily="34" charset="0"/>
              <a:buChar char="•"/>
            </a:pPr>
            <a:r>
              <a:rPr lang="en-US" sz="2800" dirty="0">
                <a:solidFill>
                  <a:prstClr val="black"/>
                </a:solidFill>
              </a:rPr>
              <a:t>If submitting commercial results:</a:t>
            </a:r>
          </a:p>
          <a:p>
            <a:pPr marL="1219170" lvl="2" algn="l" defTabSz="1219170"/>
            <a:r>
              <a:rPr lang="en-US" sz="2800" dirty="0">
                <a:solidFill>
                  <a:prstClr val="black"/>
                </a:solidFill>
              </a:rPr>
              <a:t>Patients must have a </a:t>
            </a:r>
            <a:r>
              <a:rPr lang="en-US" sz="2800" dirty="0" err="1">
                <a:solidFill>
                  <a:prstClr val="black"/>
                </a:solidFill>
              </a:rPr>
              <a:t>FoundationOne</a:t>
            </a:r>
            <a:r>
              <a:rPr lang="en-US" sz="2800" dirty="0">
                <a:solidFill>
                  <a:prstClr val="black"/>
                </a:solidFill>
              </a:rPr>
              <a:t> </a:t>
            </a:r>
            <a:r>
              <a:rPr lang="en-US" sz="2800" dirty="0" err="1">
                <a:solidFill>
                  <a:prstClr val="black"/>
                </a:solidFill>
              </a:rPr>
              <a:t>CDx</a:t>
            </a:r>
            <a:r>
              <a:rPr lang="en-US" sz="2800" dirty="0">
                <a:solidFill>
                  <a:prstClr val="black"/>
                </a:solidFill>
              </a:rPr>
              <a:t> report available with the following information:</a:t>
            </a:r>
          </a:p>
          <a:p>
            <a:pPr marL="2209745" lvl="3" indent="-380990" algn="l" defTabSz="1219170">
              <a:buFont typeface="Arial" panose="020B0604020202020204" pitchFamily="34" charset="0"/>
              <a:buChar char="•"/>
            </a:pPr>
            <a:r>
              <a:rPr lang="en-US" sz="2800" dirty="0">
                <a:solidFill>
                  <a:prstClr val="black"/>
                </a:solidFill>
              </a:rPr>
              <a:t>Results done on solid tumor tissue (liquid test not allowed)</a:t>
            </a:r>
          </a:p>
          <a:p>
            <a:pPr marL="2209745" lvl="3" indent="-380990" algn="l" defTabSz="1219170">
              <a:buFont typeface="Arial" panose="020B0604020202020204" pitchFamily="34" charset="0"/>
              <a:buChar char="•"/>
            </a:pPr>
            <a:r>
              <a:rPr lang="en-US" sz="2800" dirty="0">
                <a:solidFill>
                  <a:prstClr val="black"/>
                </a:solidFill>
              </a:rPr>
              <a:t>Original report date on or after September 1,2019</a:t>
            </a:r>
          </a:p>
          <a:p>
            <a:pPr marL="2209745" lvl="3" indent="-380990" algn="l" defTabSz="1219170">
              <a:buFont typeface="Arial" panose="020B0604020202020204" pitchFamily="34" charset="0"/>
              <a:buChar char="•"/>
            </a:pPr>
            <a:r>
              <a:rPr lang="en-US" sz="2800" dirty="0">
                <a:solidFill>
                  <a:prstClr val="black"/>
                </a:solidFill>
              </a:rPr>
              <a:t>FMI Test Order # (e.g. ORD-1234567)</a:t>
            </a:r>
          </a:p>
          <a:p>
            <a:pPr marL="1221287" lvl="2" algn="l" defTabSz="1219170"/>
            <a:r>
              <a:rPr lang="en-US" sz="2800" dirty="0">
                <a:solidFill>
                  <a:prstClr val="black"/>
                </a:solidFill>
              </a:rPr>
              <a:t>Patients must consent to have their commercial </a:t>
            </a:r>
            <a:r>
              <a:rPr lang="en-US" sz="2800" dirty="0" err="1">
                <a:solidFill>
                  <a:prstClr val="black"/>
                </a:solidFill>
              </a:rPr>
              <a:t>FoundationOne</a:t>
            </a:r>
            <a:r>
              <a:rPr lang="en-US" sz="2800" dirty="0">
                <a:solidFill>
                  <a:prstClr val="black"/>
                </a:solidFill>
              </a:rPr>
              <a:t> </a:t>
            </a:r>
            <a:r>
              <a:rPr lang="en-US" sz="2800" dirty="0" err="1">
                <a:solidFill>
                  <a:prstClr val="black"/>
                </a:solidFill>
              </a:rPr>
              <a:t>CDx</a:t>
            </a:r>
            <a:r>
              <a:rPr lang="en-US" sz="2800" dirty="0">
                <a:solidFill>
                  <a:prstClr val="black"/>
                </a:solidFill>
              </a:rPr>
              <a:t> test results disclosed to SWOG </a:t>
            </a:r>
          </a:p>
          <a:p>
            <a:pPr marL="613818" indent="-613818" algn="l" defTabSz="1219170">
              <a:buFont typeface="Arial" panose="020B0604020202020204" pitchFamily="34" charset="0"/>
              <a:buChar char="•"/>
            </a:pPr>
            <a:r>
              <a:rPr lang="en-US" sz="2800" dirty="0">
                <a:solidFill>
                  <a:prstClr val="black"/>
                </a:solidFill>
              </a:rPr>
              <a:t>Note: PD-L1 testing will no longer be performed centrally</a:t>
            </a:r>
          </a:p>
          <a:p>
            <a:pPr marL="457189" indent="-457189" algn="l" defTabSz="1219170">
              <a:buFont typeface="Arial" panose="020B0604020202020204" pitchFamily="34" charset="0"/>
              <a:buChar char="•"/>
            </a:pPr>
            <a:endParaRPr lang="en-US" sz="2800" dirty="0">
              <a:solidFill>
                <a:prstClr val="black"/>
              </a:solidFill>
            </a:endParaRPr>
          </a:p>
          <a:p>
            <a:pPr marL="457189" indent="-457189" algn="l" defTabSz="1219170">
              <a:buFont typeface="Arial" panose="020B0604020202020204" pitchFamily="34" charset="0"/>
              <a:buChar char="•"/>
            </a:pPr>
            <a:r>
              <a:rPr lang="en-US" sz="2800" dirty="0">
                <a:solidFill>
                  <a:prstClr val="black"/>
                </a:solidFill>
              </a:rPr>
              <a:t>Commercial test results will be </a:t>
            </a:r>
            <a:r>
              <a:rPr lang="en-US" sz="2800" b="1" u="sng" dirty="0">
                <a:solidFill>
                  <a:prstClr val="black"/>
                </a:solidFill>
              </a:rPr>
              <a:t>reanalyzed </a:t>
            </a:r>
            <a:r>
              <a:rPr lang="en-US" sz="2800" dirty="0">
                <a:solidFill>
                  <a:prstClr val="black"/>
                </a:solidFill>
              </a:rPr>
              <a:t>to use on LUNGMAP – turnaround still 16 days but probably less</a:t>
            </a:r>
          </a:p>
          <a:p>
            <a:pPr marL="457189" indent="-457189" algn="l" defTabSz="1219170">
              <a:buFont typeface="Arial" panose="020B0604020202020204" pitchFamily="34" charset="0"/>
              <a:buChar char="•"/>
            </a:pPr>
            <a:endParaRPr lang="en-US" sz="3200" dirty="0">
              <a:solidFill>
                <a:prstClr val="black"/>
              </a:solidFill>
            </a:endParaRPr>
          </a:p>
        </p:txBody>
      </p:sp>
    </p:spTree>
    <p:extLst>
      <p:ext uri="{BB962C8B-B14F-4D97-AF65-F5344CB8AC3E}">
        <p14:creationId xmlns:p14="http://schemas.microsoft.com/office/powerpoint/2010/main" val="778963129"/>
      </p:ext>
    </p:extLst>
  </p:cSld>
  <p:clrMapOvr>
    <a:masterClrMapping/>
  </p:clrMapOvr>
  <mc:AlternateContent xmlns:mc="http://schemas.openxmlformats.org/markup-compatibility/2006" xmlns:p14="http://schemas.microsoft.com/office/powerpoint/2010/main">
    <mc:Choice Requires="p14">
      <p:transition spd="slow" p14:dur="2000" advTm="21149"/>
    </mc:Choice>
    <mc:Fallback xmlns="">
      <p:transition spd="slow" advTm="21149"/>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EA6C2A8-28A5-4D88-AEBA-88A8B6E88B0B}"/>
              </a:ext>
            </a:extLst>
          </p:cNvPr>
          <p:cNvSpPr txBox="1">
            <a:spLocks/>
          </p:cNvSpPr>
          <p:nvPr/>
        </p:nvSpPr>
        <p:spPr>
          <a:xfrm>
            <a:off x="1" y="392804"/>
            <a:ext cx="12191999" cy="1241697"/>
          </a:xfrm>
          <a:prstGeom prst="rect">
            <a:avLst/>
          </a:prstGeom>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defTabSz="1219170"/>
            <a:r>
              <a:rPr lang="en-US" altLang="en-US" sz="4267" dirty="0">
                <a:solidFill>
                  <a:prstClr val="black"/>
                </a:solidFill>
                <a:ea typeface="ＭＳ Ｐゴシック" pitchFamily="1" charset="-128"/>
              </a:rPr>
              <a:t>Using </a:t>
            </a:r>
            <a:r>
              <a:rPr lang="en-US" altLang="en-US" sz="4267" dirty="0" err="1">
                <a:solidFill>
                  <a:prstClr val="black"/>
                </a:solidFill>
                <a:ea typeface="ＭＳ Ｐゴシック" pitchFamily="1" charset="-128"/>
              </a:rPr>
              <a:t>FoundationOne</a:t>
            </a:r>
            <a:r>
              <a:rPr lang="en-US" altLang="en-US" sz="4267" dirty="0">
                <a:solidFill>
                  <a:prstClr val="black"/>
                </a:solidFill>
                <a:ea typeface="ＭＳ Ｐゴシック" pitchFamily="1" charset="-128"/>
              </a:rPr>
              <a:t> </a:t>
            </a:r>
            <a:r>
              <a:rPr lang="en-US" altLang="en-US" sz="4267" dirty="0" err="1">
                <a:solidFill>
                  <a:prstClr val="black"/>
                </a:solidFill>
                <a:ea typeface="ＭＳ Ｐゴシック" pitchFamily="1" charset="-128"/>
              </a:rPr>
              <a:t>CDx</a:t>
            </a:r>
            <a:r>
              <a:rPr lang="en-US" altLang="en-US" sz="4267" dirty="0">
                <a:solidFill>
                  <a:prstClr val="black"/>
                </a:solidFill>
                <a:ea typeface="ＭＳ Ｐゴシック" pitchFamily="1" charset="-128"/>
              </a:rPr>
              <a:t> testing for LUNGMAP </a:t>
            </a:r>
            <a:br>
              <a:rPr lang="en-US" altLang="en-US" sz="3733" dirty="0">
                <a:solidFill>
                  <a:prstClr val="black"/>
                </a:solidFill>
                <a:ea typeface="ＭＳ Ｐゴシック" pitchFamily="1" charset="-128"/>
              </a:rPr>
            </a:br>
            <a:endParaRPr lang="en-US" sz="3733" dirty="0">
              <a:solidFill>
                <a:prstClr val="black"/>
              </a:solidFill>
            </a:endParaRPr>
          </a:p>
        </p:txBody>
      </p:sp>
      <p:sp>
        <p:nvSpPr>
          <p:cNvPr id="3" name="Rectangle 2">
            <a:extLst>
              <a:ext uri="{FF2B5EF4-FFF2-40B4-BE49-F238E27FC236}">
                <a16:creationId xmlns:a16="http://schemas.microsoft.com/office/drawing/2014/main" id="{5510FC4E-6C03-4C00-8331-561CD29AABD6}"/>
              </a:ext>
            </a:extLst>
          </p:cNvPr>
          <p:cNvSpPr/>
          <p:nvPr/>
        </p:nvSpPr>
        <p:spPr>
          <a:xfrm>
            <a:off x="478395" y="1749744"/>
            <a:ext cx="10957559" cy="4786888"/>
          </a:xfrm>
          <a:prstGeom prst="rect">
            <a:avLst/>
          </a:prstGeom>
        </p:spPr>
        <p:txBody>
          <a:bodyPr wrap="square">
            <a:spAutoFit/>
          </a:bodyPr>
          <a:lstStyle/>
          <a:p>
            <a:pPr marL="461422" algn="just" defTabSz="609585">
              <a:lnSpc>
                <a:spcPts val="1467"/>
              </a:lnSpc>
              <a:buSzPts val="1000"/>
              <a:tabLst>
                <a:tab pos="685783" algn="l"/>
                <a:tab pos="609585" algn="l"/>
              </a:tabLst>
            </a:pPr>
            <a:r>
              <a:rPr lang="x-none" sz="1867" b="1" u="sng" dirty="0">
                <a:solidFill>
                  <a:prstClr val="black"/>
                </a:solidFill>
                <a:latin typeface="Arial" panose="020B0604020202020204" pitchFamily="34" charset="0"/>
              </a:rPr>
              <a:t>For patients submitting commercial FoundationOne CDx results:</a:t>
            </a:r>
            <a:endParaRPr lang="en-US" sz="1867" b="1" u="sng" dirty="0">
              <a:solidFill>
                <a:prstClr val="black"/>
              </a:solidFill>
              <a:latin typeface="Arial" panose="020B0604020202020204" pitchFamily="34" charset="0"/>
            </a:endParaRPr>
          </a:p>
          <a:p>
            <a:pPr marL="461422" algn="just" defTabSz="609585">
              <a:lnSpc>
                <a:spcPts val="1467"/>
              </a:lnSpc>
              <a:buSzPts val="1000"/>
              <a:tabLst>
                <a:tab pos="685783" algn="l"/>
                <a:tab pos="609585" algn="l"/>
              </a:tabLst>
            </a:pPr>
            <a:endParaRPr lang="en-US" sz="1867" b="1" dirty="0">
              <a:solidFill>
                <a:prstClr val="black"/>
              </a:solidFill>
              <a:latin typeface="Arial" panose="020B0604020202020204" pitchFamily="34" charset="0"/>
            </a:endParaRPr>
          </a:p>
          <a:p>
            <a:pPr marL="912261" defTabSz="609585"/>
            <a:r>
              <a:rPr lang="en-US" sz="1867" dirty="0">
                <a:solidFill>
                  <a:prstClr val="black"/>
                </a:solidFill>
                <a:latin typeface="Arial" panose="020B0604020202020204" pitchFamily="34" charset="0"/>
                <a:ea typeface="Times New Roman" panose="02020603050405020304" pitchFamily="18" charset="0"/>
                <a:cs typeface="Arial" panose="020B0604020202020204" pitchFamily="34" charset="0"/>
              </a:rPr>
              <a:t>The request to reanalyze commercial </a:t>
            </a:r>
            <a:r>
              <a:rPr lang="en-US" sz="1867" dirty="0" err="1">
                <a:solidFill>
                  <a:prstClr val="black"/>
                </a:solidFill>
                <a:latin typeface="Arial" panose="020B0604020202020204" pitchFamily="34" charset="0"/>
                <a:ea typeface="Times New Roman" panose="02020603050405020304" pitchFamily="18" charset="0"/>
                <a:cs typeface="Arial" panose="020B0604020202020204" pitchFamily="34" charset="0"/>
              </a:rPr>
              <a:t>FoundationOne</a:t>
            </a:r>
            <a:r>
              <a:rPr lang="en-US" sz="1867"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1867" dirty="0" err="1">
                <a:solidFill>
                  <a:prstClr val="black"/>
                </a:solidFill>
                <a:latin typeface="Arial" panose="020B0604020202020204" pitchFamily="34" charset="0"/>
                <a:ea typeface="Times New Roman" panose="02020603050405020304" pitchFamily="18" charset="0"/>
                <a:cs typeface="Arial" panose="020B0604020202020204" pitchFamily="34" charset="0"/>
              </a:rPr>
              <a:t>CDx</a:t>
            </a:r>
            <a:r>
              <a:rPr lang="en-US" sz="1867" dirty="0">
                <a:solidFill>
                  <a:prstClr val="black"/>
                </a:solidFill>
                <a:latin typeface="Arial" panose="020B0604020202020204" pitchFamily="34" charset="0"/>
                <a:ea typeface="Times New Roman" panose="02020603050405020304" pitchFamily="18" charset="0"/>
                <a:cs typeface="Arial" panose="020B0604020202020204" pitchFamily="34" charset="0"/>
              </a:rPr>
              <a:t> results must be submitted through STS (including generating a Packing List, which will be used as the request form by FMI) and source documentation must be uploaded in RAVE </a:t>
            </a:r>
          </a:p>
          <a:p>
            <a:pPr marL="912261" defTabSz="609585"/>
            <a:endParaRPr lang="en-US" sz="1867"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912261" defTabSz="609585"/>
            <a:r>
              <a:rPr lang="en-US" sz="1867" dirty="0">
                <a:solidFill>
                  <a:prstClr val="black"/>
                </a:solidFill>
                <a:latin typeface="Arial" panose="020B0604020202020204" pitchFamily="34" charset="0"/>
                <a:ea typeface="Times New Roman" panose="02020603050405020304" pitchFamily="18" charset="0"/>
                <a:cs typeface="Arial" panose="020B0604020202020204" pitchFamily="34" charset="0"/>
              </a:rPr>
              <a:t>When submitting the request through STS, be prepared to provide answers to the following questions. </a:t>
            </a:r>
          </a:p>
          <a:p>
            <a:pPr marL="912261" defTabSz="609585"/>
            <a:endParaRPr lang="en-US" sz="1867"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1828754" lvl="3" indent="-457189" algn="just" defTabSz="609585">
              <a:buFont typeface="Symbol" panose="05050102010706020507" pitchFamily="18" charset="2"/>
              <a:buChar char=""/>
            </a:pPr>
            <a:r>
              <a:rPr lang="en-US" sz="1867" dirty="0">
                <a:solidFill>
                  <a:prstClr val="black"/>
                </a:solidFill>
                <a:latin typeface="Arial" panose="020B0604020202020204" pitchFamily="34" charset="0"/>
                <a:cs typeface="Arial" panose="020B0604020202020204" pitchFamily="34" charset="0"/>
              </a:rPr>
              <a:t>Original collection date of the tissue used for commercial testing</a:t>
            </a:r>
          </a:p>
          <a:p>
            <a:pPr marL="1828754" lvl="3" indent="-457189" algn="just" defTabSz="609585">
              <a:buFont typeface="Symbol" panose="05050102010706020507" pitchFamily="18" charset="2"/>
              <a:buChar char=""/>
            </a:pPr>
            <a:r>
              <a:rPr lang="en-US" sz="1867" dirty="0">
                <a:solidFill>
                  <a:prstClr val="black"/>
                </a:solidFill>
                <a:latin typeface="Arial" panose="020B0604020202020204" pitchFamily="34" charset="0"/>
                <a:ea typeface="Times New Roman" panose="02020603050405020304" pitchFamily="18" charset="0"/>
                <a:cs typeface="Arial" panose="020B0604020202020204" pitchFamily="34" charset="0"/>
              </a:rPr>
              <a:t>Patient’s date of birth (mm/dd/</a:t>
            </a:r>
            <a:r>
              <a:rPr lang="en-US" sz="1867" dirty="0" err="1">
                <a:solidFill>
                  <a:prstClr val="black"/>
                </a:solidFill>
                <a:latin typeface="Arial" panose="020B0604020202020204" pitchFamily="34" charset="0"/>
                <a:ea typeface="Times New Roman" panose="02020603050405020304" pitchFamily="18" charset="0"/>
                <a:cs typeface="Arial" panose="020B0604020202020204" pitchFamily="34" charset="0"/>
              </a:rPr>
              <a:t>yyyy</a:t>
            </a:r>
            <a:r>
              <a:rPr lang="en-US" sz="1867"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1867"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a:p>
            <a:pPr marL="1828754" lvl="3" indent="-457189" algn="just" defTabSz="609585">
              <a:buFont typeface="Symbol" panose="05050102010706020507" pitchFamily="18" charset="2"/>
              <a:buChar char=""/>
            </a:pPr>
            <a:r>
              <a:rPr lang="en-US" sz="1867" dirty="0">
                <a:solidFill>
                  <a:prstClr val="black"/>
                </a:solidFill>
                <a:latin typeface="Arial" panose="020B0604020202020204" pitchFamily="34" charset="0"/>
                <a:ea typeface="Times New Roman" panose="02020603050405020304" pitchFamily="18" charset="0"/>
                <a:cs typeface="Arial" panose="020B0604020202020204" pitchFamily="34" charset="0"/>
              </a:rPr>
              <a:t>Patient’s sex (Male, Female)    </a:t>
            </a:r>
            <a:endParaRPr lang="en-US" sz="1867"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a:p>
            <a:pPr marL="1828754" lvl="3" indent="-457189" algn="just" defTabSz="609585">
              <a:buFont typeface="Symbol" panose="05050102010706020507" pitchFamily="18" charset="2"/>
              <a:buChar char=""/>
            </a:pPr>
            <a:r>
              <a:rPr lang="en-US" sz="1867" dirty="0">
                <a:solidFill>
                  <a:prstClr val="black"/>
                </a:solidFill>
                <a:latin typeface="Arial" panose="020B0604020202020204" pitchFamily="34" charset="0"/>
                <a:ea typeface="Times New Roman" panose="02020603050405020304" pitchFamily="18" charset="0"/>
                <a:cs typeface="Arial" panose="020B0604020202020204" pitchFamily="34" charset="0"/>
              </a:rPr>
              <a:t>Has the patient had any type of transplant? (Yes, No)</a:t>
            </a:r>
            <a:endParaRPr lang="en-US" sz="1867"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a:p>
            <a:pPr marL="1828754" lvl="3" indent="-457189" algn="just" defTabSz="609585">
              <a:buFont typeface="Symbol" panose="05050102010706020507" pitchFamily="18" charset="2"/>
              <a:buChar char=""/>
            </a:pPr>
            <a:r>
              <a:rPr lang="en-US" sz="1867" dirty="0">
                <a:solidFill>
                  <a:prstClr val="black"/>
                </a:solidFill>
                <a:latin typeface="Arial" panose="020B0604020202020204" pitchFamily="34" charset="0"/>
                <a:ea typeface="Times New Roman" panose="02020603050405020304" pitchFamily="18" charset="0"/>
                <a:cs typeface="Arial" panose="020B0604020202020204" pitchFamily="34" charset="0"/>
              </a:rPr>
              <a:t>Patient’s diagnosis  (NSCLC)</a:t>
            </a:r>
            <a:endParaRPr lang="en-US" sz="1867"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a:p>
            <a:pPr marL="1828754" lvl="3" indent="-457189" algn="just" defTabSz="609585">
              <a:buFont typeface="Symbol" panose="05050102010706020507" pitchFamily="18" charset="2"/>
              <a:buChar char=""/>
            </a:pPr>
            <a:r>
              <a:rPr lang="en-US" sz="1867" dirty="0">
                <a:solidFill>
                  <a:prstClr val="black"/>
                </a:solidFill>
                <a:latin typeface="Arial" panose="020B0604020202020204" pitchFamily="34" charset="0"/>
                <a:ea typeface="Times New Roman" panose="02020603050405020304" pitchFamily="18" charset="0"/>
                <a:cs typeface="Arial" panose="020B0604020202020204" pitchFamily="34" charset="0"/>
              </a:rPr>
              <a:t>Primary tumor site (Lung)</a:t>
            </a:r>
            <a:endParaRPr lang="en-US" sz="1867"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a:p>
            <a:pPr marL="1828754" lvl="3" indent="-457189" algn="just" defTabSz="609585">
              <a:buFont typeface="Symbol" panose="05050102010706020507" pitchFamily="18" charset="2"/>
              <a:buChar char=""/>
            </a:pPr>
            <a:r>
              <a:rPr lang="en-US" sz="1867" dirty="0">
                <a:solidFill>
                  <a:prstClr val="black"/>
                </a:solidFill>
                <a:latin typeface="Arial" panose="020B0604020202020204" pitchFamily="34" charset="0"/>
                <a:ea typeface="Times New Roman" panose="02020603050405020304" pitchFamily="18" charset="0"/>
                <a:cs typeface="Arial" panose="020B0604020202020204" pitchFamily="34" charset="0"/>
              </a:rPr>
              <a:t>Specimen tumor site</a:t>
            </a:r>
            <a:endParaRPr lang="en-US" sz="1867"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a:p>
            <a:pPr marL="1828754" lvl="3" indent="-457189" defTabSz="609585">
              <a:buFont typeface="Symbol" panose="05050102010706020507" pitchFamily="18" charset="2"/>
              <a:buChar char=""/>
            </a:pPr>
            <a:r>
              <a:rPr lang="en-US" sz="1867" dirty="0">
                <a:solidFill>
                  <a:prstClr val="black"/>
                </a:solidFill>
                <a:latin typeface="Arial" panose="020B0604020202020204" pitchFamily="34" charset="0"/>
                <a:ea typeface="Times New Roman" panose="02020603050405020304" pitchFamily="18" charset="0"/>
                <a:cs typeface="Arial" panose="020B0604020202020204" pitchFamily="34" charset="0"/>
              </a:rPr>
              <a:t>ORD number from commercial </a:t>
            </a:r>
            <a:r>
              <a:rPr lang="en-US" sz="1867" dirty="0" err="1">
                <a:solidFill>
                  <a:prstClr val="black"/>
                </a:solidFill>
                <a:latin typeface="Arial" panose="020B0604020202020204" pitchFamily="34" charset="0"/>
                <a:ea typeface="Times New Roman" panose="02020603050405020304" pitchFamily="18" charset="0"/>
                <a:cs typeface="Arial" panose="020B0604020202020204" pitchFamily="34" charset="0"/>
              </a:rPr>
              <a:t>FoundationOne</a:t>
            </a:r>
            <a:r>
              <a:rPr lang="en-US" sz="1867"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1867" dirty="0" err="1">
                <a:solidFill>
                  <a:prstClr val="black"/>
                </a:solidFill>
                <a:latin typeface="Arial" panose="020B0604020202020204" pitchFamily="34" charset="0"/>
                <a:ea typeface="Times New Roman" panose="02020603050405020304" pitchFamily="18" charset="0"/>
                <a:cs typeface="Arial" panose="020B0604020202020204" pitchFamily="34" charset="0"/>
              </a:rPr>
              <a:t>CDx</a:t>
            </a:r>
            <a:r>
              <a:rPr lang="en-US" sz="1867" dirty="0">
                <a:solidFill>
                  <a:prstClr val="black"/>
                </a:solidFill>
                <a:latin typeface="Arial" panose="020B0604020202020204" pitchFamily="34" charset="0"/>
                <a:ea typeface="Times New Roman" panose="02020603050405020304" pitchFamily="18" charset="0"/>
                <a:cs typeface="Arial" panose="020B0604020202020204" pitchFamily="34" charset="0"/>
              </a:rPr>
              <a:t> report (e.g. ORD-1234567)</a:t>
            </a:r>
            <a:endParaRPr lang="en-US" sz="1867"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7162300"/>
      </p:ext>
    </p:extLst>
  </p:cSld>
  <p:clrMapOvr>
    <a:masterClrMapping/>
  </p:clrMapOvr>
  <mc:AlternateContent xmlns:mc="http://schemas.openxmlformats.org/markup-compatibility/2006" xmlns:p14="http://schemas.microsoft.com/office/powerpoint/2010/main">
    <mc:Choice Requires="p14">
      <p:transition spd="slow" p14:dur="2000" advTm="21149"/>
    </mc:Choice>
    <mc:Fallback xmlns="">
      <p:transition spd="slow" advTm="21149"/>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1" y="251824"/>
            <a:ext cx="11457147" cy="1241697"/>
          </a:xfrm>
        </p:spPr>
        <p:txBody>
          <a:bodyPr>
            <a:noAutofit/>
          </a:bodyPr>
          <a:lstStyle/>
          <a:p>
            <a:r>
              <a:rPr lang="en-US" altLang="en-US" sz="4267" dirty="0">
                <a:ea typeface="ＭＳ Ｐゴシック" pitchFamily="1" charset="-128"/>
              </a:rPr>
              <a:t>Known Foundation </a:t>
            </a:r>
            <a:r>
              <a:rPr lang="en-US" altLang="en-US" sz="4267" dirty="0" err="1">
                <a:ea typeface="ＭＳ Ｐゴシック" pitchFamily="1" charset="-128"/>
              </a:rPr>
              <a:t>CDx</a:t>
            </a:r>
            <a:r>
              <a:rPr lang="en-US" altLang="en-US" sz="4267" dirty="0">
                <a:ea typeface="ＭＳ Ｐゴシック" pitchFamily="1" charset="-128"/>
              </a:rPr>
              <a:t> testing for LUNGMAP </a:t>
            </a:r>
            <a:br>
              <a:rPr lang="en-US" altLang="en-US" sz="3733" dirty="0">
                <a:ea typeface="ＭＳ Ｐゴシック" pitchFamily="1" charset="-128"/>
              </a:rPr>
            </a:br>
            <a:endParaRPr lang="en-US" sz="3733" dirty="0"/>
          </a:p>
        </p:txBody>
      </p:sp>
      <p:sp>
        <p:nvSpPr>
          <p:cNvPr id="9" name="Content Placeholder 4">
            <a:extLst>
              <a:ext uri="{FF2B5EF4-FFF2-40B4-BE49-F238E27FC236}">
                <a16:creationId xmlns:a16="http://schemas.microsoft.com/office/drawing/2014/main" id="{7E9B6752-F082-42B7-AF64-7D671ACA4FEF}"/>
              </a:ext>
            </a:extLst>
          </p:cNvPr>
          <p:cNvSpPr txBox="1">
            <a:spLocks/>
          </p:cNvSpPr>
          <p:nvPr/>
        </p:nvSpPr>
        <p:spPr>
          <a:xfrm>
            <a:off x="584557" y="694751"/>
            <a:ext cx="11767545" cy="4555067"/>
          </a:xfrm>
          <a:prstGeom prst="rect">
            <a:avLst/>
          </a:prstGeom>
        </p:spPr>
        <p:txBody>
          <a:bodyPr vert="horz" lIns="121920" tIns="60960" rIns="121920" bIns="6096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189" indent="-457189" algn="l" defTabSz="1219170">
              <a:buFont typeface="Arial" panose="020B0604020202020204" pitchFamily="34" charset="0"/>
              <a:buChar char="•"/>
            </a:pPr>
            <a:endParaRPr lang="en-US" sz="3200" dirty="0">
              <a:solidFill>
                <a:prstClr val="black"/>
              </a:solidFill>
            </a:endParaRPr>
          </a:p>
          <a:p>
            <a:pPr marL="457189" indent="-457189" algn="l" defTabSz="1219170">
              <a:buFont typeface="Arial" panose="020B0604020202020204" pitchFamily="34" charset="0"/>
              <a:buChar char="•"/>
            </a:pPr>
            <a:r>
              <a:rPr lang="en-US" sz="3200" dirty="0">
                <a:solidFill>
                  <a:prstClr val="black"/>
                </a:solidFill>
              </a:rPr>
              <a:t>Summary: Upcoming protocol amendment will allow prior Foundation </a:t>
            </a:r>
            <a:r>
              <a:rPr lang="en-US" sz="3200" dirty="0" err="1">
                <a:solidFill>
                  <a:prstClr val="black"/>
                </a:solidFill>
              </a:rPr>
              <a:t>CDx</a:t>
            </a:r>
            <a:r>
              <a:rPr lang="en-US" sz="3200" dirty="0">
                <a:solidFill>
                  <a:prstClr val="black"/>
                </a:solidFill>
              </a:rPr>
              <a:t> tumor (not liquid) results from Sept 1, 2019 or after to satisfy tissue requirement</a:t>
            </a:r>
          </a:p>
          <a:p>
            <a:pPr marL="457189" indent="-457189" algn="l" defTabSz="1219170">
              <a:buFont typeface="Arial" panose="020B0604020202020204" pitchFamily="34" charset="0"/>
              <a:buChar char="•"/>
            </a:pPr>
            <a:endParaRPr lang="en-US" sz="3200" dirty="0">
              <a:solidFill>
                <a:prstClr val="black"/>
              </a:solidFill>
            </a:endParaRPr>
          </a:p>
          <a:p>
            <a:pPr marL="457189" indent="-457189" algn="l" defTabSz="1219170">
              <a:buFont typeface="Arial" panose="020B0604020202020204" pitchFamily="34" charset="0"/>
              <a:buChar char="•"/>
            </a:pPr>
            <a:r>
              <a:rPr lang="en-US" sz="3200" dirty="0">
                <a:solidFill>
                  <a:prstClr val="black"/>
                </a:solidFill>
              </a:rPr>
              <a:t>The study chairs will continue to seek opportunities to expand to other testing platforms in the future. </a:t>
            </a:r>
          </a:p>
          <a:p>
            <a:pPr marL="457189" indent="-457189" algn="l" defTabSz="1219170">
              <a:buFont typeface="Arial" panose="020B0604020202020204" pitchFamily="34" charset="0"/>
              <a:buChar char="•"/>
            </a:pPr>
            <a:endParaRPr lang="en-US" sz="3200" dirty="0">
              <a:solidFill>
                <a:prstClr val="black"/>
              </a:solidFill>
            </a:endParaRPr>
          </a:p>
          <a:p>
            <a:pPr marL="457189" indent="-457189" algn="l" defTabSz="1219170">
              <a:buFont typeface="Arial" panose="020B0604020202020204" pitchFamily="34" charset="0"/>
              <a:buChar char="•"/>
            </a:pPr>
            <a:r>
              <a:rPr lang="en-US" sz="3200" dirty="0">
                <a:solidFill>
                  <a:prstClr val="black"/>
                </a:solidFill>
              </a:rPr>
              <a:t>Questions? </a:t>
            </a:r>
          </a:p>
          <a:p>
            <a:pPr marL="457189" indent="-457189" algn="l" defTabSz="1219170">
              <a:buFont typeface="Arial" panose="020B0604020202020204" pitchFamily="34" charset="0"/>
              <a:buChar char="•"/>
            </a:pPr>
            <a:endParaRPr lang="en-US" sz="3200" dirty="0">
              <a:solidFill>
                <a:prstClr val="black"/>
              </a:solidFill>
            </a:endParaRPr>
          </a:p>
          <a:p>
            <a:pPr marL="1676358" lvl="2" indent="-457189" algn="l" defTabSz="1219170">
              <a:buFont typeface="Arial" panose="020B0604020202020204" pitchFamily="34" charset="0"/>
              <a:buChar char="•"/>
            </a:pPr>
            <a:endParaRPr lang="en-US" sz="3200" dirty="0">
              <a:solidFill>
                <a:prstClr val="black">
                  <a:tint val="75000"/>
                </a:prstClr>
              </a:solidFill>
            </a:endParaRPr>
          </a:p>
        </p:txBody>
      </p:sp>
    </p:spTree>
    <p:extLst>
      <p:ext uri="{BB962C8B-B14F-4D97-AF65-F5344CB8AC3E}">
        <p14:creationId xmlns:p14="http://schemas.microsoft.com/office/powerpoint/2010/main" val="4050896805"/>
      </p:ext>
    </p:extLst>
  </p:cSld>
  <p:clrMapOvr>
    <a:masterClrMapping/>
  </p:clrMapOvr>
  <mc:AlternateContent xmlns:mc="http://schemas.openxmlformats.org/markup-compatibility/2006" xmlns:p14="http://schemas.microsoft.com/office/powerpoint/2010/main">
    <mc:Choice Requires="p14">
      <p:transition spd="slow" p14:dur="2000" advTm="21149"/>
    </mc:Choice>
    <mc:Fallback xmlns="">
      <p:transition spd="slow" advTm="21149"/>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1E8EE4FD-F757-7B4C-AA31-821321E68D76}"/>
              </a:ext>
            </a:extLst>
          </p:cNvPr>
          <p:cNvSpPr>
            <a:spLocks noGrp="1"/>
          </p:cNvSpPr>
          <p:nvPr>
            <p:ph type="ctrTitle"/>
          </p:nvPr>
        </p:nvSpPr>
        <p:spPr/>
        <p:txBody>
          <a:bodyPr/>
          <a:lstStyle/>
          <a:p>
            <a:r>
              <a:rPr lang="en-US" dirty="0">
                <a:solidFill>
                  <a:schemeClr val="accent1">
                    <a:lumMod val="75000"/>
                  </a:schemeClr>
                </a:solidFill>
              </a:rPr>
              <a:t>Consent Form Changes and Implementation</a:t>
            </a:r>
          </a:p>
        </p:txBody>
      </p:sp>
      <p:sp>
        <p:nvSpPr>
          <p:cNvPr id="26" name="Subtitle 25">
            <a:extLst>
              <a:ext uri="{FF2B5EF4-FFF2-40B4-BE49-F238E27FC236}">
                <a16:creationId xmlns:a16="http://schemas.microsoft.com/office/drawing/2014/main" id="{56655F1B-1995-044E-BA94-2B650CE62664}"/>
              </a:ext>
            </a:extLst>
          </p:cNvPr>
          <p:cNvSpPr>
            <a:spLocks noGrp="1"/>
          </p:cNvSpPr>
          <p:nvPr>
            <p:ph type="subTitle" idx="1"/>
          </p:nvPr>
        </p:nvSpPr>
        <p:spPr/>
        <p:txBody>
          <a:bodyPr/>
          <a:lstStyle/>
          <a:p>
            <a:r>
              <a:rPr lang="en-US" dirty="0">
                <a:solidFill>
                  <a:schemeClr val="accent1">
                    <a:lumMod val="75000"/>
                  </a:schemeClr>
                </a:solidFill>
              </a:rPr>
              <a:t>Jessica O’Donovan</a:t>
            </a:r>
          </a:p>
          <a:p>
            <a:r>
              <a:rPr lang="en-US" dirty="0">
                <a:solidFill>
                  <a:schemeClr val="accent1">
                    <a:lumMod val="75000"/>
                  </a:schemeClr>
                </a:solidFill>
              </a:rPr>
              <a:t>Chair, </a:t>
            </a:r>
            <a:r>
              <a:rPr lang="en-US" dirty="0" err="1">
                <a:solidFill>
                  <a:schemeClr val="accent1">
                    <a:lumMod val="75000"/>
                  </a:schemeClr>
                </a:solidFill>
              </a:rPr>
              <a:t>LungMAP</a:t>
            </a:r>
            <a:r>
              <a:rPr lang="en-US" dirty="0">
                <a:solidFill>
                  <a:schemeClr val="accent1">
                    <a:lumMod val="75000"/>
                  </a:schemeClr>
                </a:solidFill>
              </a:rPr>
              <a:t> Site Coordinators Committee </a:t>
            </a:r>
          </a:p>
          <a:p>
            <a:r>
              <a:rPr lang="en-US" dirty="0">
                <a:solidFill>
                  <a:schemeClr val="accent1">
                    <a:lumMod val="75000"/>
                  </a:schemeClr>
                </a:solidFill>
              </a:rPr>
              <a:t>VA Connecticut Healthcare System </a:t>
            </a:r>
          </a:p>
          <a:p>
            <a:endParaRPr lang="en-US" dirty="0">
              <a:solidFill>
                <a:schemeClr val="accent1">
                  <a:lumMod val="75000"/>
                </a:schemeClr>
              </a:solidFill>
            </a:endParaRPr>
          </a:p>
        </p:txBody>
      </p:sp>
    </p:spTree>
    <p:extLst>
      <p:ext uri="{BB962C8B-B14F-4D97-AF65-F5344CB8AC3E}">
        <p14:creationId xmlns:p14="http://schemas.microsoft.com/office/powerpoint/2010/main" val="3964339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AFAFA8A8-C27C-447D-ACBD-C64120971B69}"/>
              </a:ext>
            </a:extLst>
          </p:cNvPr>
          <p:cNvSpPr txBox="1">
            <a:spLocks/>
          </p:cNvSpPr>
          <p:nvPr/>
        </p:nvSpPr>
        <p:spPr>
          <a:xfrm>
            <a:off x="839788" y="1690688"/>
            <a:ext cx="5180013" cy="44989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Review protocol changes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Specific Consent changes</a:t>
            </a:r>
          </a:p>
          <a:p>
            <a:pPr marL="287338" marR="0" lvl="1" indent="-28733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Team Meetings</a:t>
            </a:r>
          </a:p>
          <a:p>
            <a:pPr marL="744538" marR="0" lvl="2" indent="-28733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Might have to go over a couple of times</a:t>
            </a:r>
          </a:p>
          <a:p>
            <a:pPr marL="287338" marR="0" lvl="2" indent="-28733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Prior to consenting reminders that there are changes</a:t>
            </a:r>
          </a:p>
          <a:p>
            <a:pPr marL="744538" marR="0" lvl="3" indent="-28733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Flag everything that needs to be signed, especially areas that have been added</a:t>
            </a:r>
          </a:p>
          <a:p>
            <a:pPr marL="744538" marR="0" lvl="3" indent="-28733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Remind the person if there have been items removed</a:t>
            </a:r>
          </a:p>
          <a:p>
            <a:pPr marL="227013" marR="0" lvl="3" indent="-227013"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p:txBody>
      </p:sp>
      <p:pic>
        <p:nvPicPr>
          <p:cNvPr id="6" name="Picture 2" descr="VDI Security Best Practices in 2018">
            <a:extLst>
              <a:ext uri="{FF2B5EF4-FFF2-40B4-BE49-F238E27FC236}">
                <a16:creationId xmlns:a16="http://schemas.microsoft.com/office/drawing/2014/main" id="{5EC8C719-836B-4680-B7FA-31E846B9A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3118" y="2273298"/>
            <a:ext cx="4496027" cy="251777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E8A7EA7D-E969-408E-A065-4E59E9D2E593}"/>
              </a:ext>
            </a:extLst>
          </p:cNvPr>
          <p:cNvSpPr>
            <a:spLocks noGrp="1"/>
          </p:cNvSpPr>
          <p:nvPr>
            <p:ph type="title"/>
          </p:nvPr>
        </p:nvSpPr>
        <p:spPr>
          <a:xfrm>
            <a:off x="1337866" y="365125"/>
            <a:ext cx="10515600" cy="1325563"/>
          </a:xfrm>
        </p:spPr>
        <p:txBody>
          <a:bodyPr/>
          <a:lstStyle/>
          <a:p>
            <a:r>
              <a:rPr lang="en-US" dirty="0">
                <a:solidFill>
                  <a:schemeClr val="accent1">
                    <a:lumMod val="75000"/>
                  </a:schemeClr>
                </a:solidFill>
              </a:rPr>
              <a:t>Best Practices for Implementation/ Training</a:t>
            </a:r>
          </a:p>
        </p:txBody>
      </p:sp>
      <p:pic>
        <p:nvPicPr>
          <p:cNvPr id="12" name="Picture 2" descr="VDI Security Best Practices in 2018">
            <a:extLst>
              <a:ext uri="{FF2B5EF4-FFF2-40B4-BE49-F238E27FC236}">
                <a16:creationId xmlns:a16="http://schemas.microsoft.com/office/drawing/2014/main" id="{2B5A5F25-BAA7-4246-B677-13009DDDDB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1530" y="2238463"/>
            <a:ext cx="4496027" cy="251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392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0EC54-BAC0-DB47-A962-7F97ED457E48}"/>
              </a:ext>
            </a:extLst>
          </p:cNvPr>
          <p:cNvSpPr>
            <a:spLocks noGrp="1"/>
          </p:cNvSpPr>
          <p:nvPr>
            <p:ph type="title"/>
          </p:nvPr>
        </p:nvSpPr>
        <p:spPr>
          <a:xfrm>
            <a:off x="609600" y="36083"/>
            <a:ext cx="10546080" cy="1085381"/>
          </a:xfrm>
        </p:spPr>
        <p:txBody>
          <a:bodyPr/>
          <a:lstStyle/>
          <a:p>
            <a:pPr algn="ctr"/>
            <a:r>
              <a:rPr lang="en-US" dirty="0"/>
              <a:t>Agenda</a:t>
            </a:r>
          </a:p>
        </p:txBody>
      </p:sp>
      <p:sp>
        <p:nvSpPr>
          <p:cNvPr id="4" name="Slide Number Placeholder 3">
            <a:extLst>
              <a:ext uri="{FF2B5EF4-FFF2-40B4-BE49-F238E27FC236}">
                <a16:creationId xmlns:a16="http://schemas.microsoft.com/office/drawing/2014/main" id="{874810D4-79CB-D64B-8333-7C6CA0183421}"/>
              </a:ext>
            </a:extLst>
          </p:cNvPr>
          <p:cNvSpPr>
            <a:spLocks noGrp="1"/>
          </p:cNvSpPr>
          <p:nvPr>
            <p:ph type="sldNum" sz="quarter" idx="12"/>
          </p:nvPr>
        </p:nvSpPr>
        <p:spPr/>
        <p:txBody>
          <a:bodyPr/>
          <a:lstStyle/>
          <a:p>
            <a:r>
              <a:rPr lang="en-US"/>
              <a:t>Slide: </a:t>
            </a:r>
            <a:fld id="{629637A9-119A-49DA-BD12-AAC58B377D80}" type="slidenum">
              <a:rPr lang="en-US" smtClean="0"/>
              <a:pPr/>
              <a:t>2</a:t>
            </a:fld>
            <a:endParaRPr lang="en-US" dirty="0"/>
          </a:p>
        </p:txBody>
      </p:sp>
      <p:graphicFrame>
        <p:nvGraphicFramePr>
          <p:cNvPr id="5" name="Table 4">
            <a:extLst>
              <a:ext uri="{FF2B5EF4-FFF2-40B4-BE49-F238E27FC236}">
                <a16:creationId xmlns:a16="http://schemas.microsoft.com/office/drawing/2014/main" id="{A3B9340B-515F-DB49-B783-7B721BB5F376}"/>
              </a:ext>
            </a:extLst>
          </p:cNvPr>
          <p:cNvGraphicFramePr>
            <a:graphicFrameLocks noGrp="1"/>
          </p:cNvGraphicFramePr>
          <p:nvPr>
            <p:extLst>
              <p:ext uri="{D42A27DB-BD31-4B8C-83A1-F6EECF244321}">
                <p14:modId xmlns:p14="http://schemas.microsoft.com/office/powerpoint/2010/main" val="15098249"/>
              </p:ext>
            </p:extLst>
          </p:nvPr>
        </p:nvGraphicFramePr>
        <p:xfrm>
          <a:off x="1981201" y="1121465"/>
          <a:ext cx="8326581" cy="4841486"/>
        </p:xfrm>
        <a:graphic>
          <a:graphicData uri="http://schemas.openxmlformats.org/drawingml/2006/table">
            <a:tbl>
              <a:tblPr firstRow="1" firstCol="1" bandRow="1">
                <a:tableStyleId>{5C22544A-7EE6-4342-B048-85BDC9FD1C3A}</a:tableStyleId>
              </a:tblPr>
              <a:tblGrid>
                <a:gridCol w="5729620">
                  <a:extLst>
                    <a:ext uri="{9D8B030D-6E8A-4147-A177-3AD203B41FA5}">
                      <a16:colId xmlns:a16="http://schemas.microsoft.com/office/drawing/2014/main" val="1154628671"/>
                    </a:ext>
                  </a:extLst>
                </a:gridCol>
                <a:gridCol w="2596961">
                  <a:extLst>
                    <a:ext uri="{9D8B030D-6E8A-4147-A177-3AD203B41FA5}">
                      <a16:colId xmlns:a16="http://schemas.microsoft.com/office/drawing/2014/main" val="1852127972"/>
                    </a:ext>
                  </a:extLst>
                </a:gridCol>
              </a:tblGrid>
              <a:tr h="420747">
                <a:tc>
                  <a:txBody>
                    <a:bodyPr/>
                    <a:lstStyle/>
                    <a:p>
                      <a:pPr marL="0" marR="0">
                        <a:lnSpc>
                          <a:spcPct val="105000"/>
                        </a:lnSpc>
                        <a:spcBef>
                          <a:spcPts val="0"/>
                        </a:spcBef>
                        <a:spcAft>
                          <a:spcPts val="0"/>
                        </a:spcAft>
                      </a:pPr>
                      <a:r>
                        <a:rPr lang="en-US" sz="1600" dirty="0">
                          <a:solidFill>
                            <a:schemeClr val="tx1"/>
                          </a:solidFill>
                          <a:effectLst/>
                        </a:rPr>
                        <a:t>Welcome / Agenda</a:t>
                      </a:r>
                    </a:p>
                  </a:txBody>
                  <a:tcPr marL="58048" marR="58048" marT="0" marB="0">
                    <a:lnL w="12700" cmpd="sng">
                      <a:noFill/>
                    </a:lnL>
                    <a:lnR w="12700" cap="flat" cmpd="sng" algn="ctr">
                      <a:solidFill>
                        <a:schemeClr val="accent2"/>
                      </a:solidFill>
                      <a:prstDash val="dot"/>
                      <a:round/>
                      <a:headEnd type="none" w="med" len="med"/>
                      <a:tailEnd type="none" w="med" len="med"/>
                    </a:lnR>
                    <a:lnT w="12700" cmpd="sng">
                      <a:noFill/>
                    </a:lnT>
                    <a:lnB w="12700" cap="flat" cmpd="sng" algn="ctr">
                      <a:solidFill>
                        <a:schemeClr val="accent2"/>
                      </a:solidFill>
                      <a:prstDash val="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5000"/>
                        </a:lnSpc>
                        <a:spcBef>
                          <a:spcPts val="0"/>
                        </a:spcBef>
                        <a:spcAft>
                          <a:spcPts val="0"/>
                        </a:spcAft>
                        <a:buClrTx/>
                        <a:buSzTx/>
                        <a:buFontTx/>
                        <a:buNone/>
                        <a:tabLst/>
                        <a:defRPr/>
                      </a:pPr>
                      <a:r>
                        <a:rPr lang="en-US" sz="1600" b="0" dirty="0">
                          <a:solidFill>
                            <a:schemeClr val="tx1"/>
                          </a:solidFill>
                          <a:effectLst/>
                        </a:rPr>
                        <a:t>Roy </a:t>
                      </a:r>
                      <a:r>
                        <a:rPr lang="en-US" sz="1600" b="0" dirty="0" err="1">
                          <a:solidFill>
                            <a:schemeClr val="tx1"/>
                          </a:solidFill>
                          <a:effectLst/>
                        </a:rPr>
                        <a:t>Herbst</a:t>
                      </a:r>
                      <a:r>
                        <a:rPr lang="en-US" sz="1600" b="0" dirty="0">
                          <a:solidFill>
                            <a:schemeClr val="tx1"/>
                          </a:solidFill>
                          <a:effectLst/>
                        </a:rPr>
                        <a:t> </a:t>
                      </a:r>
                      <a:endParaRPr lang="en-US" sz="1600" b="0" dirty="0">
                        <a:solidFill>
                          <a:schemeClr val="tx1"/>
                        </a:solidFill>
                        <a:effectLst/>
                        <a:latin typeface="Calibri" panose="020F0502020204030204" pitchFamily="34" charset="0"/>
                        <a:ea typeface="Calibri" panose="020F0502020204030204" pitchFamily="34" charset="0"/>
                      </a:endParaRPr>
                    </a:p>
                  </a:txBody>
                  <a:tcPr marL="58048" marR="58048" marT="0" marB="0">
                    <a:lnL w="12700" cap="flat" cmpd="sng" algn="ctr">
                      <a:solidFill>
                        <a:schemeClr val="accent2"/>
                      </a:solidFill>
                      <a:prstDash val="dot"/>
                      <a:round/>
                      <a:headEnd type="none" w="med" len="med"/>
                      <a:tailEnd type="none" w="med" len="med"/>
                    </a:lnL>
                    <a:lnR w="12700" cmpd="sng">
                      <a:noFill/>
                    </a:lnR>
                    <a:lnT w="12700" cmpd="sng">
                      <a:noFill/>
                    </a:lnT>
                    <a:lnB w="12700" cap="flat" cmpd="sng" algn="ctr">
                      <a:solidFill>
                        <a:schemeClr val="accent2"/>
                      </a:solidFill>
                      <a:prstDash val="dot"/>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677443569"/>
                  </a:ext>
                </a:extLst>
              </a:tr>
              <a:tr h="420747">
                <a:tc>
                  <a:txBody>
                    <a:bodyPr/>
                    <a:lstStyle/>
                    <a:p>
                      <a:pPr marL="0" marR="0">
                        <a:lnSpc>
                          <a:spcPct val="105000"/>
                        </a:lnSpc>
                        <a:spcBef>
                          <a:spcPts val="0"/>
                        </a:spcBef>
                        <a:spcAft>
                          <a:spcPts val="0"/>
                        </a:spcAft>
                      </a:pPr>
                      <a:r>
                        <a:rPr lang="en-US" sz="1600" dirty="0">
                          <a:solidFill>
                            <a:schemeClr val="tx1"/>
                          </a:solidFill>
                          <a:effectLst/>
                        </a:rPr>
                        <a:t>Future of Lung-MAP</a:t>
                      </a:r>
                    </a:p>
                  </a:txBody>
                  <a:tcPr marL="58048" marR="58048" marT="0" marB="0">
                    <a:lnL w="12700" cmpd="sng">
                      <a:noFill/>
                    </a:lnL>
                    <a:lnR w="12700" cap="flat" cmpd="sng" algn="ctr">
                      <a:solidFill>
                        <a:schemeClr val="accent2"/>
                      </a:solidFill>
                      <a:prstDash val="dot"/>
                      <a:round/>
                      <a:headEnd type="none" w="med" len="med"/>
                      <a:tailEnd type="none" w="med" len="med"/>
                    </a:lnR>
                    <a:lnT w="12700" cap="flat" cmpd="sng" algn="ctr">
                      <a:solidFill>
                        <a:schemeClr val="accent2"/>
                      </a:solidFill>
                      <a:prstDash val="dot"/>
                      <a:round/>
                      <a:headEnd type="none" w="med" len="med"/>
                      <a:tailEnd type="none" w="med" len="med"/>
                    </a:lnT>
                    <a:lnB w="12700" cap="flat" cmpd="sng" algn="ctr">
                      <a:solidFill>
                        <a:schemeClr val="accent2"/>
                      </a:solidFill>
                      <a:prstDash val="dot"/>
                      <a:round/>
                      <a:headEnd type="none" w="med" len="med"/>
                      <a:tailEnd type="none" w="med" len="med"/>
                    </a:lnB>
                    <a:lnTlToBr w="12700" cmpd="sng">
                      <a:noFill/>
                      <a:prstDash val="solid"/>
                    </a:lnTlToBr>
                    <a:lnBlToTr w="12700" cmpd="sng">
                      <a:noFill/>
                      <a:prstDash val="solid"/>
                    </a:lnBlToTr>
                  </a:tcPr>
                </a:tc>
                <a:tc>
                  <a:txBody>
                    <a:bodyPr/>
                    <a:lstStyle/>
                    <a:p>
                      <a:pPr marL="0" marR="0">
                        <a:lnSpc>
                          <a:spcPct val="105000"/>
                        </a:lnSpc>
                        <a:spcBef>
                          <a:spcPts val="0"/>
                        </a:spcBef>
                        <a:spcAft>
                          <a:spcPts val="0"/>
                        </a:spcAft>
                      </a:pPr>
                      <a:r>
                        <a:rPr lang="en-US" sz="1600" dirty="0" err="1">
                          <a:solidFill>
                            <a:schemeClr val="tx1"/>
                          </a:solidFill>
                          <a:effectLst/>
                        </a:rPr>
                        <a:t>Jyoti</a:t>
                      </a:r>
                      <a:r>
                        <a:rPr lang="en-US" sz="1600" dirty="0">
                          <a:solidFill>
                            <a:schemeClr val="tx1"/>
                          </a:solidFill>
                          <a:effectLst/>
                        </a:rPr>
                        <a:t> Patel</a:t>
                      </a:r>
                    </a:p>
                  </a:txBody>
                  <a:tcPr marL="58048" marR="58048" marT="0" marB="0">
                    <a:lnL w="12700" cap="flat" cmpd="sng" algn="ctr">
                      <a:solidFill>
                        <a:schemeClr val="accent2"/>
                      </a:solidFill>
                      <a:prstDash val="dot"/>
                      <a:round/>
                      <a:headEnd type="none" w="med" len="med"/>
                      <a:tailEnd type="none" w="med" len="med"/>
                    </a:lnL>
                    <a:lnR w="12700" cmpd="sng">
                      <a:noFill/>
                    </a:lnR>
                    <a:lnT w="12700" cap="flat" cmpd="sng" algn="ctr">
                      <a:solidFill>
                        <a:schemeClr val="accent2"/>
                      </a:solidFill>
                      <a:prstDash val="dot"/>
                      <a:round/>
                      <a:headEnd type="none" w="med" len="med"/>
                      <a:tailEnd type="none" w="med" len="med"/>
                    </a:lnT>
                    <a:lnB w="12700" cap="flat" cmpd="sng" algn="ctr">
                      <a:solidFill>
                        <a:schemeClr val="accent2"/>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15344895"/>
                  </a:ext>
                </a:extLst>
              </a:tr>
              <a:tr h="1086179">
                <a:tc>
                  <a:txBody>
                    <a:bodyPr/>
                    <a:lstStyle/>
                    <a:p>
                      <a:pPr marL="0" marR="0">
                        <a:lnSpc>
                          <a:spcPct val="105000"/>
                        </a:lnSpc>
                        <a:spcBef>
                          <a:spcPts val="0"/>
                        </a:spcBef>
                        <a:spcAft>
                          <a:spcPts val="0"/>
                        </a:spcAft>
                      </a:pPr>
                      <a:r>
                        <a:rPr lang="en-US" sz="1600" dirty="0">
                          <a:solidFill>
                            <a:schemeClr val="tx1"/>
                          </a:solidFill>
                          <a:effectLst/>
                        </a:rPr>
                        <a:t>LUNGMAP &amp; commercial </a:t>
                      </a:r>
                      <a:r>
                        <a:rPr lang="en-US" sz="1600" dirty="0" err="1">
                          <a:solidFill>
                            <a:schemeClr val="tx1"/>
                          </a:solidFill>
                          <a:effectLst/>
                        </a:rPr>
                        <a:t>FoundationOneCDx</a:t>
                      </a:r>
                      <a:endParaRPr lang="en-US" sz="1600" dirty="0">
                        <a:solidFill>
                          <a:schemeClr val="tx1"/>
                        </a:solidFill>
                        <a:effectLst/>
                      </a:endParaRPr>
                    </a:p>
                    <a:p>
                      <a:pPr marL="342900" marR="0" lvl="0" indent="-342900">
                        <a:lnSpc>
                          <a:spcPct val="105000"/>
                        </a:lnSpc>
                        <a:spcBef>
                          <a:spcPts val="0"/>
                        </a:spcBef>
                        <a:spcAft>
                          <a:spcPts val="0"/>
                        </a:spcAft>
                        <a:buSzPts val="1000"/>
                        <a:buFont typeface="Symbol" pitchFamily="2" charset="2"/>
                        <a:buChar char=""/>
                        <a:tabLst>
                          <a:tab pos="457200" algn="l"/>
                        </a:tabLst>
                      </a:pPr>
                      <a:r>
                        <a:rPr lang="en-US" sz="1600" dirty="0">
                          <a:solidFill>
                            <a:schemeClr val="tx1"/>
                          </a:solidFill>
                          <a:effectLst/>
                        </a:rPr>
                        <a:t>Overview: Joel Neal</a:t>
                      </a:r>
                    </a:p>
                    <a:p>
                      <a:pPr marL="342900" marR="0" lvl="0" indent="-342900">
                        <a:lnSpc>
                          <a:spcPct val="105000"/>
                        </a:lnSpc>
                        <a:spcBef>
                          <a:spcPts val="0"/>
                        </a:spcBef>
                        <a:spcAft>
                          <a:spcPts val="0"/>
                        </a:spcAft>
                        <a:buSzPts val="1000"/>
                        <a:buFont typeface="Symbol" pitchFamily="2" charset="2"/>
                        <a:buChar char=""/>
                        <a:tabLst>
                          <a:tab pos="457200" algn="l"/>
                        </a:tabLst>
                      </a:pPr>
                      <a:r>
                        <a:rPr lang="en-US" sz="1600" dirty="0">
                          <a:solidFill>
                            <a:schemeClr val="tx1"/>
                          </a:solidFill>
                          <a:effectLst/>
                        </a:rPr>
                        <a:t>Consent: Jessica O’Donovan</a:t>
                      </a:r>
                    </a:p>
                    <a:p>
                      <a:pPr marL="342900" marR="0" lvl="0" indent="-342900">
                        <a:lnSpc>
                          <a:spcPct val="105000"/>
                        </a:lnSpc>
                        <a:spcBef>
                          <a:spcPts val="0"/>
                        </a:spcBef>
                        <a:spcAft>
                          <a:spcPts val="0"/>
                        </a:spcAft>
                        <a:buSzPts val="1000"/>
                        <a:buFont typeface="Symbol" pitchFamily="2" charset="2"/>
                        <a:buChar char=""/>
                        <a:tabLst>
                          <a:tab pos="457200" algn="l"/>
                        </a:tabLst>
                      </a:pPr>
                      <a:r>
                        <a:rPr lang="en-US" sz="1600" dirty="0">
                          <a:solidFill>
                            <a:schemeClr val="tx1"/>
                          </a:solidFill>
                          <a:effectLst/>
                        </a:rPr>
                        <a:t>forms/STS: Louis </a:t>
                      </a:r>
                      <a:r>
                        <a:rPr lang="en-US" sz="1600" dirty="0" err="1">
                          <a:solidFill>
                            <a:schemeClr val="tx1"/>
                          </a:solidFill>
                          <a:effectLst/>
                        </a:rPr>
                        <a:t>Highleyman</a:t>
                      </a:r>
                      <a:endParaRPr lang="en-US" sz="1600" dirty="0">
                        <a:solidFill>
                          <a:schemeClr val="tx1"/>
                        </a:solidFill>
                        <a:effectLst/>
                      </a:endParaRPr>
                    </a:p>
                  </a:txBody>
                  <a:tcPr marL="58048" marR="58048" marT="0" marB="0">
                    <a:lnL w="12700" cmpd="sng">
                      <a:noFill/>
                    </a:lnL>
                    <a:lnR w="12700" cap="flat" cmpd="sng" algn="ctr">
                      <a:solidFill>
                        <a:schemeClr val="accent2"/>
                      </a:solidFill>
                      <a:prstDash val="dot"/>
                      <a:round/>
                      <a:headEnd type="none" w="med" len="med"/>
                      <a:tailEnd type="none" w="med" len="med"/>
                    </a:lnR>
                    <a:lnT w="12700" cap="flat" cmpd="sng" algn="ctr">
                      <a:solidFill>
                        <a:schemeClr val="accent2"/>
                      </a:solidFill>
                      <a:prstDash val="dot"/>
                      <a:round/>
                      <a:headEnd type="none" w="med" len="med"/>
                      <a:tailEnd type="none" w="med" len="med"/>
                    </a:lnT>
                    <a:lnB w="12700" cap="flat" cmpd="sng" algn="ctr">
                      <a:solidFill>
                        <a:schemeClr val="accent2"/>
                      </a:solidFill>
                      <a:prstDash val="dot"/>
                      <a:round/>
                      <a:headEnd type="none" w="med" len="med"/>
                      <a:tailEnd type="none" w="med" len="med"/>
                    </a:lnB>
                    <a:lnTlToBr w="12700" cmpd="sng">
                      <a:noFill/>
                      <a:prstDash val="solid"/>
                    </a:lnTlToBr>
                    <a:lnBlToTr w="12700" cmpd="sng">
                      <a:noFill/>
                      <a:prstDash val="solid"/>
                    </a:lnBlToTr>
                  </a:tcPr>
                </a:tc>
                <a:tc>
                  <a:txBody>
                    <a:bodyPr/>
                    <a:lstStyle/>
                    <a:p>
                      <a:pPr marL="0" marR="0">
                        <a:lnSpc>
                          <a:spcPct val="105000"/>
                        </a:lnSpc>
                        <a:spcBef>
                          <a:spcPts val="0"/>
                        </a:spcBef>
                        <a:spcAft>
                          <a:spcPts val="0"/>
                        </a:spcAft>
                      </a:pPr>
                      <a:r>
                        <a:rPr lang="en-US" sz="1600" dirty="0">
                          <a:solidFill>
                            <a:schemeClr val="tx1"/>
                          </a:solidFill>
                          <a:effectLst/>
                        </a:rPr>
                        <a:t>Joel Neal</a:t>
                      </a:r>
                    </a:p>
                    <a:p>
                      <a:pPr marL="0" marR="0">
                        <a:lnSpc>
                          <a:spcPct val="105000"/>
                        </a:lnSpc>
                        <a:spcBef>
                          <a:spcPts val="0"/>
                        </a:spcBef>
                        <a:spcAft>
                          <a:spcPts val="0"/>
                        </a:spcAft>
                      </a:pPr>
                      <a:r>
                        <a:rPr lang="en-US" sz="1600" dirty="0">
                          <a:solidFill>
                            <a:schemeClr val="tx1"/>
                          </a:solidFill>
                          <a:effectLst/>
                        </a:rPr>
                        <a:t>Jessica O’Donovan</a:t>
                      </a:r>
                    </a:p>
                    <a:p>
                      <a:pPr marL="0" marR="0">
                        <a:lnSpc>
                          <a:spcPct val="105000"/>
                        </a:lnSpc>
                        <a:spcBef>
                          <a:spcPts val="0"/>
                        </a:spcBef>
                        <a:spcAft>
                          <a:spcPts val="0"/>
                        </a:spcAft>
                      </a:pPr>
                      <a:r>
                        <a:rPr lang="en-US" sz="1600" dirty="0">
                          <a:solidFill>
                            <a:schemeClr val="tx1"/>
                          </a:solidFill>
                          <a:effectLst/>
                        </a:rPr>
                        <a:t>Louise </a:t>
                      </a:r>
                      <a:r>
                        <a:rPr lang="en-US" sz="1600" dirty="0" err="1">
                          <a:solidFill>
                            <a:schemeClr val="tx1"/>
                          </a:solidFill>
                          <a:effectLst/>
                        </a:rPr>
                        <a:t>Highleyman</a:t>
                      </a:r>
                      <a:endParaRPr lang="en-US" sz="1600" dirty="0">
                        <a:solidFill>
                          <a:schemeClr val="tx1"/>
                        </a:solidFill>
                        <a:effectLst/>
                      </a:endParaRPr>
                    </a:p>
                  </a:txBody>
                  <a:tcPr marL="58048" marR="58048" marT="0" marB="0">
                    <a:lnL w="12700" cap="flat" cmpd="sng" algn="ctr">
                      <a:solidFill>
                        <a:schemeClr val="accent2"/>
                      </a:solidFill>
                      <a:prstDash val="dot"/>
                      <a:round/>
                      <a:headEnd type="none" w="med" len="med"/>
                      <a:tailEnd type="none" w="med" len="med"/>
                    </a:lnL>
                    <a:lnR w="12700" cmpd="sng">
                      <a:noFill/>
                    </a:lnR>
                    <a:lnT w="12700" cap="flat" cmpd="sng" algn="ctr">
                      <a:solidFill>
                        <a:schemeClr val="accent2"/>
                      </a:solidFill>
                      <a:prstDash val="dot"/>
                      <a:round/>
                      <a:headEnd type="none" w="med" len="med"/>
                      <a:tailEnd type="none" w="med" len="med"/>
                    </a:lnT>
                    <a:lnB w="12700" cap="flat" cmpd="sng" algn="ctr">
                      <a:solidFill>
                        <a:schemeClr val="accent2"/>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46307879"/>
                  </a:ext>
                </a:extLst>
              </a:tr>
              <a:tr h="420747">
                <a:tc>
                  <a:txBody>
                    <a:bodyPr/>
                    <a:lstStyle/>
                    <a:p>
                      <a:pPr marL="0" marR="0">
                        <a:lnSpc>
                          <a:spcPct val="105000"/>
                        </a:lnSpc>
                        <a:spcBef>
                          <a:spcPts val="0"/>
                        </a:spcBef>
                        <a:spcAft>
                          <a:spcPts val="0"/>
                        </a:spcAft>
                      </a:pPr>
                      <a:r>
                        <a:rPr lang="en-US" sz="1600" dirty="0">
                          <a:solidFill>
                            <a:schemeClr val="tx1"/>
                          </a:solidFill>
                          <a:effectLst/>
                        </a:rPr>
                        <a:t>Summary of S1900E</a:t>
                      </a:r>
                    </a:p>
                  </a:txBody>
                  <a:tcPr marL="58048" marR="58048" marT="0" marB="0">
                    <a:lnL w="12700" cmpd="sng">
                      <a:noFill/>
                    </a:lnL>
                    <a:lnR w="12700" cap="flat" cmpd="sng" algn="ctr">
                      <a:solidFill>
                        <a:schemeClr val="accent2"/>
                      </a:solidFill>
                      <a:prstDash val="dot"/>
                      <a:round/>
                      <a:headEnd type="none" w="med" len="med"/>
                      <a:tailEnd type="none" w="med" len="med"/>
                    </a:lnR>
                    <a:lnT w="12700" cap="flat" cmpd="sng" algn="ctr">
                      <a:solidFill>
                        <a:schemeClr val="accent2"/>
                      </a:solidFill>
                      <a:prstDash val="dot"/>
                      <a:round/>
                      <a:headEnd type="none" w="med" len="med"/>
                      <a:tailEnd type="none" w="med" len="med"/>
                    </a:lnT>
                    <a:lnB w="12700" cap="flat" cmpd="sng" algn="ctr">
                      <a:solidFill>
                        <a:schemeClr val="accent2"/>
                      </a:solidFill>
                      <a:prstDash val="dot"/>
                      <a:round/>
                      <a:headEnd type="none" w="med" len="med"/>
                      <a:tailEnd type="none" w="med" len="med"/>
                    </a:lnB>
                    <a:lnTlToBr w="12700" cmpd="sng">
                      <a:noFill/>
                      <a:prstDash val="solid"/>
                    </a:lnTlToBr>
                    <a:lnBlToTr w="12700" cmpd="sng">
                      <a:noFill/>
                      <a:prstDash val="solid"/>
                    </a:lnBlToTr>
                  </a:tcPr>
                </a:tc>
                <a:tc>
                  <a:txBody>
                    <a:bodyPr/>
                    <a:lstStyle/>
                    <a:p>
                      <a:pPr marL="0" marR="0">
                        <a:lnSpc>
                          <a:spcPct val="105000"/>
                        </a:lnSpc>
                        <a:spcBef>
                          <a:spcPts val="0"/>
                        </a:spcBef>
                        <a:spcAft>
                          <a:spcPts val="0"/>
                        </a:spcAft>
                      </a:pPr>
                      <a:r>
                        <a:rPr lang="en-US" sz="1600" dirty="0">
                          <a:solidFill>
                            <a:schemeClr val="tx1"/>
                          </a:solidFill>
                          <a:effectLst/>
                        </a:rPr>
                        <a:t>Suki </a:t>
                      </a:r>
                      <a:r>
                        <a:rPr lang="en-US" sz="1600" dirty="0" err="1">
                          <a:solidFill>
                            <a:schemeClr val="tx1"/>
                          </a:solidFill>
                          <a:effectLst/>
                        </a:rPr>
                        <a:t>Padda</a:t>
                      </a:r>
                      <a:endParaRPr lang="en-US" sz="1600" dirty="0">
                        <a:solidFill>
                          <a:schemeClr val="tx1"/>
                        </a:solidFill>
                        <a:effectLst/>
                        <a:latin typeface="Calibri" panose="020F0502020204030204" pitchFamily="34" charset="0"/>
                        <a:ea typeface="Calibri" panose="020F0502020204030204" pitchFamily="34" charset="0"/>
                      </a:endParaRPr>
                    </a:p>
                  </a:txBody>
                  <a:tcPr marL="58048" marR="58048" marT="0" marB="0">
                    <a:lnL w="12700" cap="flat" cmpd="sng" algn="ctr">
                      <a:solidFill>
                        <a:schemeClr val="accent2"/>
                      </a:solidFill>
                      <a:prstDash val="dot"/>
                      <a:round/>
                      <a:headEnd type="none" w="med" len="med"/>
                      <a:tailEnd type="none" w="med" len="med"/>
                    </a:lnL>
                    <a:lnR w="12700" cmpd="sng">
                      <a:noFill/>
                    </a:lnR>
                    <a:lnT w="12700" cap="flat" cmpd="sng" algn="ctr">
                      <a:solidFill>
                        <a:schemeClr val="accent2"/>
                      </a:solidFill>
                      <a:prstDash val="dot"/>
                      <a:round/>
                      <a:headEnd type="none" w="med" len="med"/>
                      <a:tailEnd type="none" w="med" len="med"/>
                    </a:lnT>
                    <a:lnB w="12700" cap="flat" cmpd="sng" algn="ctr">
                      <a:solidFill>
                        <a:schemeClr val="accent2"/>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1402716"/>
                  </a:ext>
                </a:extLst>
              </a:tr>
              <a:tr h="420747">
                <a:tc>
                  <a:txBody>
                    <a:bodyPr/>
                    <a:lstStyle/>
                    <a:p>
                      <a:pPr marL="0" marR="0">
                        <a:lnSpc>
                          <a:spcPct val="105000"/>
                        </a:lnSpc>
                        <a:spcBef>
                          <a:spcPts val="0"/>
                        </a:spcBef>
                        <a:spcAft>
                          <a:spcPts val="0"/>
                        </a:spcAft>
                      </a:pPr>
                      <a:r>
                        <a:rPr lang="en-US" sz="1600" dirty="0">
                          <a:solidFill>
                            <a:schemeClr val="tx1"/>
                          </a:solidFill>
                          <a:effectLst/>
                        </a:rPr>
                        <a:t>Summary of S1800D</a:t>
                      </a:r>
                    </a:p>
                  </a:txBody>
                  <a:tcPr marL="58048" marR="58048" marT="0" marB="0">
                    <a:lnL w="12700" cmpd="sng">
                      <a:noFill/>
                    </a:lnL>
                    <a:lnR w="12700" cap="flat" cmpd="sng" algn="ctr">
                      <a:solidFill>
                        <a:schemeClr val="accent2"/>
                      </a:solidFill>
                      <a:prstDash val="dot"/>
                      <a:round/>
                      <a:headEnd type="none" w="med" len="med"/>
                      <a:tailEnd type="none" w="med" len="med"/>
                    </a:lnR>
                    <a:lnT w="12700" cap="flat" cmpd="sng" algn="ctr">
                      <a:solidFill>
                        <a:schemeClr val="accent2"/>
                      </a:solidFill>
                      <a:prstDash val="dot"/>
                      <a:round/>
                      <a:headEnd type="none" w="med" len="med"/>
                      <a:tailEnd type="none" w="med" len="med"/>
                    </a:lnT>
                    <a:lnB w="12700" cap="flat" cmpd="sng" algn="ctr">
                      <a:solidFill>
                        <a:schemeClr val="accent2"/>
                      </a:solidFill>
                      <a:prstDash val="dot"/>
                      <a:round/>
                      <a:headEnd type="none" w="med" len="med"/>
                      <a:tailEnd type="none" w="med" len="med"/>
                    </a:lnB>
                    <a:lnTlToBr w="12700" cmpd="sng">
                      <a:noFill/>
                      <a:prstDash val="solid"/>
                    </a:lnTlToBr>
                    <a:lnBlToTr w="12700" cmpd="sng">
                      <a:noFill/>
                      <a:prstDash val="solid"/>
                    </a:lnBlToTr>
                  </a:tcPr>
                </a:tc>
                <a:tc>
                  <a:txBody>
                    <a:bodyPr/>
                    <a:lstStyle/>
                    <a:p>
                      <a:pPr marL="0" marR="0">
                        <a:lnSpc>
                          <a:spcPct val="105000"/>
                        </a:lnSpc>
                        <a:spcBef>
                          <a:spcPts val="0"/>
                        </a:spcBef>
                        <a:spcAft>
                          <a:spcPts val="0"/>
                        </a:spcAft>
                      </a:pPr>
                      <a:r>
                        <a:rPr lang="en-US" sz="1600" dirty="0">
                          <a:solidFill>
                            <a:schemeClr val="tx1"/>
                          </a:solidFill>
                          <a:effectLst/>
                        </a:rPr>
                        <a:t>Mary Redman</a:t>
                      </a:r>
                      <a:endParaRPr lang="en-US" sz="1600" dirty="0">
                        <a:solidFill>
                          <a:schemeClr val="tx1"/>
                        </a:solidFill>
                        <a:effectLst/>
                        <a:latin typeface="Calibri" panose="020F0502020204030204" pitchFamily="34" charset="0"/>
                        <a:ea typeface="Calibri" panose="020F0502020204030204" pitchFamily="34" charset="0"/>
                      </a:endParaRPr>
                    </a:p>
                  </a:txBody>
                  <a:tcPr marL="58048" marR="58048" marT="0" marB="0">
                    <a:lnL w="12700" cap="flat" cmpd="sng" algn="ctr">
                      <a:solidFill>
                        <a:schemeClr val="accent2"/>
                      </a:solidFill>
                      <a:prstDash val="dot"/>
                      <a:round/>
                      <a:headEnd type="none" w="med" len="med"/>
                      <a:tailEnd type="none" w="med" len="med"/>
                    </a:lnL>
                    <a:lnR w="12700" cmpd="sng">
                      <a:noFill/>
                    </a:lnR>
                    <a:lnT w="12700" cap="flat" cmpd="sng" algn="ctr">
                      <a:solidFill>
                        <a:schemeClr val="accent2"/>
                      </a:solidFill>
                      <a:prstDash val="dot"/>
                      <a:round/>
                      <a:headEnd type="none" w="med" len="med"/>
                      <a:tailEnd type="none" w="med" len="med"/>
                    </a:lnT>
                    <a:lnB w="12700" cap="flat" cmpd="sng" algn="ctr">
                      <a:solidFill>
                        <a:schemeClr val="accent2"/>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71287573"/>
                  </a:ext>
                </a:extLst>
              </a:tr>
              <a:tr h="420747">
                <a:tc>
                  <a:txBody>
                    <a:bodyPr/>
                    <a:lstStyle/>
                    <a:p>
                      <a:pPr marL="0" marR="0">
                        <a:lnSpc>
                          <a:spcPct val="105000"/>
                        </a:lnSpc>
                        <a:spcBef>
                          <a:spcPts val="0"/>
                        </a:spcBef>
                        <a:spcAft>
                          <a:spcPts val="0"/>
                        </a:spcAft>
                      </a:pPr>
                      <a:r>
                        <a:rPr lang="en-US" sz="1600" dirty="0">
                          <a:solidFill>
                            <a:schemeClr val="tx1"/>
                          </a:solidFill>
                          <a:effectLst/>
                        </a:rPr>
                        <a:t>S1400G, K, I, F, GEN Publications</a:t>
                      </a:r>
                    </a:p>
                  </a:txBody>
                  <a:tcPr marL="58048" marR="58048" marT="0" marB="0">
                    <a:lnL w="12700" cmpd="sng">
                      <a:noFill/>
                    </a:lnL>
                    <a:lnR w="12700" cap="flat" cmpd="sng" algn="ctr">
                      <a:solidFill>
                        <a:schemeClr val="accent2"/>
                      </a:solidFill>
                      <a:prstDash val="dot"/>
                      <a:round/>
                      <a:headEnd type="none" w="med" len="med"/>
                      <a:tailEnd type="none" w="med" len="med"/>
                    </a:lnR>
                    <a:lnT w="12700" cap="flat" cmpd="sng" algn="ctr">
                      <a:solidFill>
                        <a:schemeClr val="accent2"/>
                      </a:solidFill>
                      <a:prstDash val="dot"/>
                      <a:round/>
                      <a:headEnd type="none" w="med" len="med"/>
                      <a:tailEnd type="none" w="med" len="med"/>
                    </a:lnT>
                    <a:lnB w="12700" cap="flat" cmpd="sng" algn="ctr">
                      <a:solidFill>
                        <a:schemeClr val="accent2"/>
                      </a:solidFill>
                      <a:prstDash val="dot"/>
                      <a:round/>
                      <a:headEnd type="none" w="med" len="med"/>
                      <a:tailEnd type="none" w="med" len="med"/>
                    </a:lnB>
                    <a:lnTlToBr w="12700" cmpd="sng">
                      <a:noFill/>
                      <a:prstDash val="solid"/>
                    </a:lnTlToBr>
                    <a:lnBlToTr w="12700" cmpd="sng">
                      <a:noFill/>
                      <a:prstDash val="solid"/>
                    </a:lnBlToTr>
                  </a:tcPr>
                </a:tc>
                <a:tc>
                  <a:txBody>
                    <a:bodyPr/>
                    <a:lstStyle/>
                    <a:p>
                      <a:pPr marL="0" marR="0">
                        <a:lnSpc>
                          <a:spcPct val="105000"/>
                        </a:lnSpc>
                        <a:spcBef>
                          <a:spcPts val="0"/>
                        </a:spcBef>
                        <a:spcAft>
                          <a:spcPts val="0"/>
                        </a:spcAft>
                      </a:pPr>
                      <a:r>
                        <a:rPr lang="en-US" sz="1600" dirty="0">
                          <a:solidFill>
                            <a:schemeClr val="tx1"/>
                          </a:solidFill>
                          <a:effectLst/>
                        </a:rPr>
                        <a:t>Mary Redman </a:t>
                      </a:r>
                      <a:endParaRPr lang="en-US" sz="1600" dirty="0">
                        <a:solidFill>
                          <a:schemeClr val="tx1"/>
                        </a:solidFill>
                        <a:effectLst/>
                        <a:latin typeface="Calibri" panose="020F0502020204030204" pitchFamily="34" charset="0"/>
                        <a:ea typeface="Calibri" panose="020F0502020204030204" pitchFamily="34" charset="0"/>
                      </a:endParaRPr>
                    </a:p>
                  </a:txBody>
                  <a:tcPr marL="58048" marR="58048" marT="0" marB="0">
                    <a:lnL w="12700" cap="flat" cmpd="sng" algn="ctr">
                      <a:solidFill>
                        <a:schemeClr val="accent2"/>
                      </a:solidFill>
                      <a:prstDash val="dot"/>
                      <a:round/>
                      <a:headEnd type="none" w="med" len="med"/>
                      <a:tailEnd type="none" w="med" len="med"/>
                    </a:lnL>
                    <a:lnR w="12700" cmpd="sng">
                      <a:noFill/>
                    </a:lnR>
                    <a:lnT w="12700" cap="flat" cmpd="sng" algn="ctr">
                      <a:solidFill>
                        <a:schemeClr val="accent2"/>
                      </a:solidFill>
                      <a:prstDash val="dot"/>
                      <a:round/>
                      <a:headEnd type="none" w="med" len="med"/>
                      <a:tailEnd type="none" w="med" len="med"/>
                    </a:lnT>
                    <a:lnB w="12700" cap="flat" cmpd="sng" algn="ctr">
                      <a:solidFill>
                        <a:schemeClr val="accent2"/>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09076072"/>
                  </a:ext>
                </a:extLst>
              </a:tr>
              <a:tr h="351363">
                <a:tc>
                  <a:txBody>
                    <a:bodyPr/>
                    <a:lstStyle/>
                    <a:p>
                      <a:pPr marL="0" marR="0">
                        <a:lnSpc>
                          <a:spcPct val="105000"/>
                        </a:lnSpc>
                        <a:spcBef>
                          <a:spcPts val="0"/>
                        </a:spcBef>
                        <a:spcAft>
                          <a:spcPts val="0"/>
                        </a:spcAft>
                      </a:pPr>
                      <a:r>
                        <a:rPr lang="en-US" sz="1600" dirty="0">
                          <a:solidFill>
                            <a:schemeClr val="tx1"/>
                          </a:solidFill>
                          <a:effectLst/>
                        </a:rPr>
                        <a:t>TM Committee Update &amp; Analyses Presented at World Lung</a:t>
                      </a:r>
                    </a:p>
                  </a:txBody>
                  <a:tcPr marL="58048" marR="58048" marT="0" marB="0">
                    <a:lnL w="12700" cmpd="sng">
                      <a:noFill/>
                    </a:lnL>
                    <a:lnR w="12700" cap="flat" cmpd="sng" algn="ctr">
                      <a:solidFill>
                        <a:schemeClr val="accent2"/>
                      </a:solidFill>
                      <a:prstDash val="dot"/>
                      <a:round/>
                      <a:headEnd type="none" w="med" len="med"/>
                      <a:tailEnd type="none" w="med" len="med"/>
                    </a:lnR>
                    <a:lnT w="12700" cap="flat" cmpd="sng" algn="ctr">
                      <a:solidFill>
                        <a:schemeClr val="accent2"/>
                      </a:solidFill>
                      <a:prstDash val="dot"/>
                      <a:round/>
                      <a:headEnd type="none" w="med" len="med"/>
                      <a:tailEnd type="none" w="med" len="med"/>
                    </a:lnT>
                    <a:lnB w="12700" cap="flat" cmpd="sng" algn="ctr">
                      <a:solidFill>
                        <a:schemeClr val="accent2"/>
                      </a:solidFill>
                      <a:prstDash val="dot"/>
                      <a:round/>
                      <a:headEnd type="none" w="med" len="med"/>
                      <a:tailEnd type="none" w="med" len="med"/>
                    </a:lnB>
                    <a:lnTlToBr w="12700" cmpd="sng">
                      <a:noFill/>
                      <a:prstDash val="solid"/>
                    </a:lnTlToBr>
                    <a:lnBlToTr w="12700" cmpd="sng">
                      <a:noFill/>
                      <a:prstDash val="solid"/>
                    </a:lnBlToTr>
                  </a:tcPr>
                </a:tc>
                <a:tc>
                  <a:txBody>
                    <a:bodyPr/>
                    <a:lstStyle/>
                    <a:p>
                      <a:pPr marL="0" marR="0">
                        <a:lnSpc>
                          <a:spcPct val="105000"/>
                        </a:lnSpc>
                        <a:spcBef>
                          <a:spcPts val="0"/>
                        </a:spcBef>
                        <a:spcAft>
                          <a:spcPts val="0"/>
                        </a:spcAft>
                      </a:pPr>
                      <a:r>
                        <a:rPr lang="en-US" sz="1600" dirty="0">
                          <a:solidFill>
                            <a:schemeClr val="tx1"/>
                          </a:solidFill>
                          <a:effectLst/>
                        </a:rPr>
                        <a:t>David </a:t>
                      </a:r>
                      <a:r>
                        <a:rPr lang="en-US" sz="1600" dirty="0" err="1">
                          <a:solidFill>
                            <a:schemeClr val="tx1"/>
                          </a:solidFill>
                          <a:effectLst/>
                        </a:rPr>
                        <a:t>Kozono</a:t>
                      </a:r>
                      <a:endParaRPr lang="en-US" sz="1600" dirty="0">
                        <a:solidFill>
                          <a:schemeClr val="tx1"/>
                        </a:solidFill>
                        <a:effectLst/>
                        <a:latin typeface="Calibri" panose="020F0502020204030204" pitchFamily="34" charset="0"/>
                        <a:ea typeface="Calibri" panose="020F0502020204030204" pitchFamily="34" charset="0"/>
                      </a:endParaRPr>
                    </a:p>
                  </a:txBody>
                  <a:tcPr marL="58048" marR="58048" marT="0" marB="0">
                    <a:lnL w="12700" cap="flat" cmpd="sng" algn="ctr">
                      <a:solidFill>
                        <a:schemeClr val="accent2"/>
                      </a:solidFill>
                      <a:prstDash val="dot"/>
                      <a:round/>
                      <a:headEnd type="none" w="med" len="med"/>
                      <a:tailEnd type="none" w="med" len="med"/>
                    </a:lnL>
                    <a:lnR w="12700" cmpd="sng">
                      <a:noFill/>
                    </a:lnR>
                    <a:lnT w="12700" cap="flat" cmpd="sng" algn="ctr">
                      <a:solidFill>
                        <a:schemeClr val="accent2"/>
                      </a:solidFill>
                      <a:prstDash val="dot"/>
                      <a:round/>
                      <a:headEnd type="none" w="med" len="med"/>
                      <a:tailEnd type="none" w="med" len="med"/>
                    </a:lnT>
                    <a:lnB w="12700" cap="flat" cmpd="sng" algn="ctr">
                      <a:solidFill>
                        <a:schemeClr val="accent2"/>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49865516"/>
                  </a:ext>
                </a:extLst>
              </a:tr>
              <a:tr h="380684">
                <a:tc>
                  <a:txBody>
                    <a:bodyPr/>
                    <a:lstStyle/>
                    <a:p>
                      <a:pPr marL="0" marR="0">
                        <a:lnSpc>
                          <a:spcPct val="105000"/>
                        </a:lnSpc>
                        <a:spcBef>
                          <a:spcPts val="0"/>
                        </a:spcBef>
                        <a:spcAft>
                          <a:spcPts val="0"/>
                        </a:spcAft>
                      </a:pPr>
                      <a:r>
                        <a:rPr lang="en-US" sz="1600" dirty="0">
                          <a:solidFill>
                            <a:schemeClr val="tx1"/>
                          </a:solidFill>
                          <a:effectLst/>
                        </a:rPr>
                        <a:t>Drug Selection Committee Overview/Process </a:t>
                      </a:r>
                    </a:p>
                  </a:txBody>
                  <a:tcPr marL="58048" marR="58048" marT="0" marB="0">
                    <a:lnL w="12700" cmpd="sng">
                      <a:noFill/>
                    </a:lnL>
                    <a:lnR w="12700" cap="flat" cmpd="sng" algn="ctr">
                      <a:solidFill>
                        <a:schemeClr val="accent2"/>
                      </a:solidFill>
                      <a:prstDash val="dot"/>
                      <a:round/>
                      <a:headEnd type="none" w="med" len="med"/>
                      <a:tailEnd type="none" w="med" len="med"/>
                    </a:lnR>
                    <a:lnT w="12700" cap="flat" cmpd="sng" algn="ctr">
                      <a:solidFill>
                        <a:schemeClr val="accent2"/>
                      </a:solidFill>
                      <a:prstDash val="dot"/>
                      <a:round/>
                      <a:headEnd type="none" w="med" len="med"/>
                      <a:tailEnd type="none" w="med" len="med"/>
                    </a:lnT>
                    <a:lnB w="12700" cap="flat" cmpd="sng" algn="ctr">
                      <a:solidFill>
                        <a:schemeClr val="accent2"/>
                      </a:solidFill>
                      <a:prstDash val="dot"/>
                      <a:round/>
                      <a:headEnd type="none" w="med" len="med"/>
                      <a:tailEnd type="none" w="med" len="med"/>
                    </a:lnB>
                    <a:lnTlToBr w="12700" cmpd="sng">
                      <a:noFill/>
                      <a:prstDash val="solid"/>
                    </a:lnTlToBr>
                    <a:lnBlToTr w="12700" cmpd="sng">
                      <a:noFill/>
                      <a:prstDash val="solid"/>
                    </a:lnBlToTr>
                  </a:tcPr>
                </a:tc>
                <a:tc>
                  <a:txBody>
                    <a:bodyPr/>
                    <a:lstStyle/>
                    <a:p>
                      <a:pPr marL="0" marR="0">
                        <a:lnSpc>
                          <a:spcPct val="105000"/>
                        </a:lnSpc>
                        <a:spcBef>
                          <a:spcPts val="0"/>
                        </a:spcBef>
                        <a:spcAft>
                          <a:spcPts val="0"/>
                        </a:spcAft>
                      </a:pPr>
                      <a:r>
                        <a:rPr lang="en-US" sz="1600" dirty="0">
                          <a:solidFill>
                            <a:schemeClr val="tx1"/>
                          </a:solidFill>
                          <a:effectLst/>
                          <a:latin typeface="Calibri" panose="020F0502020204030204" pitchFamily="34" charset="0"/>
                          <a:ea typeface="Calibri" panose="020F0502020204030204" pitchFamily="34" charset="0"/>
                        </a:rPr>
                        <a:t>Hossein </a:t>
                      </a:r>
                      <a:r>
                        <a:rPr lang="en-US" sz="1600" dirty="0" err="1">
                          <a:solidFill>
                            <a:schemeClr val="tx1"/>
                          </a:solidFill>
                          <a:effectLst/>
                          <a:latin typeface="Calibri" panose="020F0502020204030204" pitchFamily="34" charset="0"/>
                          <a:ea typeface="Calibri" panose="020F0502020204030204" pitchFamily="34" charset="0"/>
                        </a:rPr>
                        <a:t>Borghaei</a:t>
                      </a:r>
                      <a:endParaRPr lang="en-US" sz="1600" dirty="0">
                        <a:solidFill>
                          <a:schemeClr val="tx1"/>
                        </a:solidFill>
                        <a:effectLst/>
                        <a:latin typeface="Calibri" panose="020F0502020204030204" pitchFamily="34" charset="0"/>
                        <a:ea typeface="Calibri" panose="020F0502020204030204" pitchFamily="34" charset="0"/>
                      </a:endParaRPr>
                    </a:p>
                  </a:txBody>
                  <a:tcPr marL="58048" marR="58048" marT="0" marB="0">
                    <a:lnL w="12700" cap="flat" cmpd="sng" algn="ctr">
                      <a:solidFill>
                        <a:schemeClr val="accent2"/>
                      </a:solidFill>
                      <a:prstDash val="dot"/>
                      <a:round/>
                      <a:headEnd type="none" w="med" len="med"/>
                      <a:tailEnd type="none" w="med" len="med"/>
                    </a:lnL>
                    <a:lnR w="12700" cmpd="sng">
                      <a:noFill/>
                    </a:lnR>
                    <a:lnT w="12700" cap="flat" cmpd="sng" algn="ctr">
                      <a:solidFill>
                        <a:schemeClr val="accent2"/>
                      </a:solidFill>
                      <a:prstDash val="dot"/>
                      <a:round/>
                      <a:headEnd type="none" w="med" len="med"/>
                      <a:tailEnd type="none" w="med" len="med"/>
                    </a:lnT>
                    <a:lnB w="12700" cap="flat" cmpd="sng" algn="ctr">
                      <a:solidFill>
                        <a:schemeClr val="accent2"/>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20354541"/>
                  </a:ext>
                </a:extLst>
              </a:tr>
              <a:tr h="498778">
                <a:tc>
                  <a:txBody>
                    <a:bodyPr/>
                    <a:lstStyle/>
                    <a:p>
                      <a:pPr marL="0" marR="0">
                        <a:lnSpc>
                          <a:spcPct val="105000"/>
                        </a:lnSpc>
                        <a:spcBef>
                          <a:spcPts val="0"/>
                        </a:spcBef>
                        <a:spcAft>
                          <a:spcPts val="0"/>
                        </a:spcAft>
                      </a:pPr>
                      <a:r>
                        <a:rPr lang="en-US" sz="1600" dirty="0">
                          <a:solidFill>
                            <a:schemeClr val="tx1"/>
                          </a:solidFill>
                          <a:effectLst/>
                        </a:rPr>
                        <a:t>Concept/Protocol timelines and CTEP review</a:t>
                      </a:r>
                    </a:p>
                  </a:txBody>
                  <a:tcPr marL="58048" marR="58048" marT="0" marB="0">
                    <a:lnL w="12700" cmpd="sng">
                      <a:noFill/>
                    </a:lnL>
                    <a:lnR w="12700" cap="flat" cmpd="sng" algn="ctr">
                      <a:solidFill>
                        <a:schemeClr val="accent2"/>
                      </a:solidFill>
                      <a:prstDash val="dot"/>
                      <a:round/>
                      <a:headEnd type="none" w="med" len="med"/>
                      <a:tailEnd type="none" w="med" len="med"/>
                    </a:lnR>
                    <a:lnT w="12700" cap="flat" cmpd="sng" algn="ctr">
                      <a:solidFill>
                        <a:schemeClr val="accent2"/>
                      </a:solidFill>
                      <a:prstDash val="dot"/>
                      <a:round/>
                      <a:headEnd type="none" w="med" len="med"/>
                      <a:tailEnd type="none" w="med" len="med"/>
                    </a:lnT>
                    <a:lnB w="12700" cap="flat" cmpd="sng" algn="ctr">
                      <a:solidFill>
                        <a:schemeClr val="accent2"/>
                      </a:solidFill>
                      <a:prstDash val="dot"/>
                      <a:round/>
                      <a:headEnd type="none" w="med" len="med"/>
                      <a:tailEnd type="none" w="med" len="med"/>
                    </a:lnB>
                    <a:lnTlToBr w="12700" cmpd="sng">
                      <a:noFill/>
                      <a:prstDash val="solid"/>
                    </a:lnTlToBr>
                    <a:lnBlToTr w="12700" cmpd="sng">
                      <a:noFill/>
                      <a:prstDash val="solid"/>
                    </a:lnBlToTr>
                  </a:tcPr>
                </a:tc>
                <a:tc>
                  <a:txBody>
                    <a:bodyPr/>
                    <a:lstStyle/>
                    <a:p>
                      <a:pPr marL="0" marR="0">
                        <a:lnSpc>
                          <a:spcPct val="105000"/>
                        </a:lnSpc>
                        <a:spcBef>
                          <a:spcPts val="0"/>
                        </a:spcBef>
                        <a:spcAft>
                          <a:spcPts val="0"/>
                        </a:spcAft>
                      </a:pPr>
                      <a:r>
                        <a:rPr lang="en-US" sz="1600" dirty="0">
                          <a:solidFill>
                            <a:schemeClr val="tx1"/>
                          </a:solidFill>
                          <a:effectLst/>
                        </a:rPr>
                        <a:t>Mariah Norman</a:t>
                      </a:r>
                      <a:endParaRPr lang="en-US" sz="1600" dirty="0">
                        <a:solidFill>
                          <a:schemeClr val="tx1"/>
                        </a:solidFill>
                        <a:effectLst/>
                        <a:latin typeface="Calibri" panose="020F0502020204030204" pitchFamily="34" charset="0"/>
                        <a:ea typeface="Calibri" panose="020F0502020204030204" pitchFamily="34" charset="0"/>
                      </a:endParaRPr>
                    </a:p>
                  </a:txBody>
                  <a:tcPr marL="58048" marR="58048" marT="0" marB="0">
                    <a:lnL w="12700" cap="flat" cmpd="sng" algn="ctr">
                      <a:solidFill>
                        <a:schemeClr val="accent2"/>
                      </a:solidFill>
                      <a:prstDash val="dot"/>
                      <a:round/>
                      <a:headEnd type="none" w="med" len="med"/>
                      <a:tailEnd type="none" w="med" len="med"/>
                    </a:lnL>
                    <a:lnR w="12700" cmpd="sng">
                      <a:noFill/>
                    </a:lnR>
                    <a:lnT w="12700" cap="flat" cmpd="sng" algn="ctr">
                      <a:solidFill>
                        <a:schemeClr val="accent2"/>
                      </a:solidFill>
                      <a:prstDash val="dot"/>
                      <a:round/>
                      <a:headEnd type="none" w="med" len="med"/>
                      <a:tailEnd type="none" w="med" len="med"/>
                    </a:lnT>
                    <a:lnB w="12700" cap="flat" cmpd="sng" algn="ctr">
                      <a:solidFill>
                        <a:schemeClr val="accent2"/>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6839191"/>
                  </a:ext>
                </a:extLst>
              </a:tr>
              <a:tr h="420747">
                <a:tc>
                  <a:txBody>
                    <a:bodyPr/>
                    <a:lstStyle/>
                    <a:p>
                      <a:pPr marL="0" marR="0">
                        <a:lnSpc>
                          <a:spcPct val="105000"/>
                        </a:lnSpc>
                        <a:spcBef>
                          <a:spcPts val="0"/>
                        </a:spcBef>
                        <a:spcAft>
                          <a:spcPts val="0"/>
                        </a:spcAft>
                      </a:pPr>
                      <a:r>
                        <a:rPr lang="en-US" sz="1600" dirty="0">
                          <a:solidFill>
                            <a:schemeClr val="tx1"/>
                          </a:solidFill>
                          <a:effectLst/>
                        </a:rPr>
                        <a:t>Closing Announcements &amp; Q &amp; A </a:t>
                      </a:r>
                    </a:p>
                  </a:txBody>
                  <a:tcPr marL="58048" marR="58048" marT="0" marB="0">
                    <a:lnL w="12700" cmpd="sng">
                      <a:noFill/>
                    </a:lnL>
                    <a:lnR w="12700" cap="flat" cmpd="sng" algn="ctr">
                      <a:solidFill>
                        <a:schemeClr val="accent2"/>
                      </a:solidFill>
                      <a:prstDash val="dot"/>
                      <a:round/>
                      <a:headEnd type="none" w="med" len="med"/>
                      <a:tailEnd type="none" w="med" len="med"/>
                    </a:lnR>
                    <a:lnT w="12700" cap="flat" cmpd="sng" algn="ctr">
                      <a:solidFill>
                        <a:schemeClr val="accent2"/>
                      </a:solidFill>
                      <a:prstDash val="dot"/>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nSpc>
                          <a:spcPct val="105000"/>
                        </a:lnSpc>
                        <a:spcBef>
                          <a:spcPts val="0"/>
                        </a:spcBef>
                        <a:spcAft>
                          <a:spcPts val="0"/>
                        </a:spcAft>
                      </a:pPr>
                      <a:r>
                        <a:rPr lang="en-US" sz="1600" dirty="0">
                          <a:solidFill>
                            <a:schemeClr val="tx1"/>
                          </a:solidFill>
                          <a:effectLst/>
                        </a:rPr>
                        <a:t>David </a:t>
                      </a:r>
                      <a:r>
                        <a:rPr lang="en-US" sz="1600" dirty="0" err="1">
                          <a:solidFill>
                            <a:schemeClr val="tx1"/>
                          </a:solidFill>
                          <a:effectLst/>
                        </a:rPr>
                        <a:t>Gandara</a:t>
                      </a:r>
                      <a:endParaRPr lang="en-US" sz="1600" dirty="0">
                        <a:solidFill>
                          <a:schemeClr val="tx1"/>
                        </a:solidFill>
                        <a:effectLst/>
                        <a:latin typeface="Calibri" panose="020F0502020204030204" pitchFamily="34" charset="0"/>
                        <a:ea typeface="Calibri" panose="020F0502020204030204" pitchFamily="34" charset="0"/>
                      </a:endParaRPr>
                    </a:p>
                  </a:txBody>
                  <a:tcPr marL="58048" marR="58048" marT="0" marB="0">
                    <a:lnL w="12700" cap="flat" cmpd="sng" algn="ctr">
                      <a:solidFill>
                        <a:schemeClr val="accent2"/>
                      </a:solidFill>
                      <a:prstDash val="dot"/>
                      <a:round/>
                      <a:headEnd type="none" w="med" len="med"/>
                      <a:tailEnd type="none" w="med" len="med"/>
                    </a:lnL>
                    <a:lnR w="12700" cmpd="sng">
                      <a:noFill/>
                    </a:lnR>
                    <a:lnT w="12700" cap="flat" cmpd="sng" algn="ctr">
                      <a:solidFill>
                        <a:schemeClr val="accent2"/>
                      </a:solidFill>
                      <a:prstDash val="dot"/>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08506929"/>
                  </a:ext>
                </a:extLst>
              </a:tr>
            </a:tbl>
          </a:graphicData>
        </a:graphic>
      </p:graphicFrame>
    </p:spTree>
    <p:extLst>
      <p:ext uri="{BB962C8B-B14F-4D97-AF65-F5344CB8AC3E}">
        <p14:creationId xmlns:p14="http://schemas.microsoft.com/office/powerpoint/2010/main" val="23241807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A8EE2-B39F-4A63-A7E0-EF555B9A8C6D}"/>
              </a:ext>
            </a:extLst>
          </p:cNvPr>
          <p:cNvSpPr>
            <a:spLocks noGrp="1"/>
          </p:cNvSpPr>
          <p:nvPr>
            <p:ph type="title"/>
          </p:nvPr>
        </p:nvSpPr>
        <p:spPr>
          <a:xfrm>
            <a:off x="200967" y="454863"/>
            <a:ext cx="12228844" cy="982051"/>
          </a:xfrm>
        </p:spPr>
        <p:txBody>
          <a:bodyPr>
            <a:normAutofit/>
          </a:bodyPr>
          <a:lstStyle/>
          <a:p>
            <a:pPr algn="ctr"/>
            <a:r>
              <a:rPr lang="en-US" sz="4400" dirty="0">
                <a:solidFill>
                  <a:schemeClr val="accent1">
                    <a:lumMod val="75000"/>
                  </a:schemeClr>
                </a:solidFill>
              </a:rPr>
              <a:t>Major Changes </a:t>
            </a:r>
            <a:r>
              <a:rPr lang="en-US" sz="4400" b="1" dirty="0">
                <a:solidFill>
                  <a:schemeClr val="accent1">
                    <a:lumMod val="75000"/>
                  </a:schemeClr>
                </a:solidFill>
              </a:rPr>
              <a:t>	</a:t>
            </a:r>
          </a:p>
        </p:txBody>
      </p:sp>
      <p:sp>
        <p:nvSpPr>
          <p:cNvPr id="4" name="Text Placeholder 3">
            <a:extLst>
              <a:ext uri="{FF2B5EF4-FFF2-40B4-BE49-F238E27FC236}">
                <a16:creationId xmlns:a16="http://schemas.microsoft.com/office/drawing/2014/main" id="{7B370052-2136-4992-83D0-56C29F2DAAAA}"/>
              </a:ext>
            </a:extLst>
          </p:cNvPr>
          <p:cNvSpPr>
            <a:spLocks noGrp="1"/>
          </p:cNvSpPr>
          <p:nvPr>
            <p:ph type="body" sz="half" idx="2"/>
          </p:nvPr>
        </p:nvSpPr>
        <p:spPr/>
        <p:txBody>
          <a:bodyPr>
            <a:normAutofit lnSpcReduction="10000"/>
          </a:bodyPr>
          <a:lstStyle/>
          <a:p>
            <a:pPr marL="285750" indent="-285750">
              <a:buFontTx/>
              <a:buChar char="-"/>
            </a:pPr>
            <a:r>
              <a:rPr lang="en-US" sz="1700" dirty="0">
                <a:solidFill>
                  <a:schemeClr val="accent1">
                    <a:lumMod val="75000"/>
                  </a:schemeClr>
                </a:solidFill>
              </a:rPr>
              <a:t>Previous commercial </a:t>
            </a:r>
            <a:r>
              <a:rPr lang="en-US" sz="1700" dirty="0" err="1">
                <a:solidFill>
                  <a:schemeClr val="accent1">
                    <a:lumMod val="75000"/>
                  </a:schemeClr>
                </a:solidFill>
              </a:rPr>
              <a:t>FoundationOne</a:t>
            </a:r>
            <a:r>
              <a:rPr lang="en-US" sz="1700" dirty="0">
                <a:solidFill>
                  <a:schemeClr val="accent1">
                    <a:lumMod val="75000"/>
                  </a:schemeClr>
                </a:solidFill>
              </a:rPr>
              <a:t> </a:t>
            </a:r>
            <a:r>
              <a:rPr lang="en-US" sz="1700" dirty="0" err="1">
                <a:solidFill>
                  <a:schemeClr val="accent1">
                    <a:lumMod val="75000"/>
                  </a:schemeClr>
                </a:solidFill>
              </a:rPr>
              <a:t>CDx</a:t>
            </a:r>
            <a:r>
              <a:rPr lang="en-US" sz="1700" dirty="0">
                <a:solidFill>
                  <a:schemeClr val="accent1">
                    <a:lumMod val="75000"/>
                  </a:schemeClr>
                </a:solidFill>
              </a:rPr>
              <a:t> results for sub-study assignment </a:t>
            </a:r>
          </a:p>
          <a:p>
            <a:pPr marL="285750" indent="-285750">
              <a:buFontTx/>
              <a:buChar char="-"/>
            </a:pPr>
            <a:r>
              <a:rPr lang="en-US" sz="1700" dirty="0">
                <a:solidFill>
                  <a:schemeClr val="accent1">
                    <a:lumMod val="75000"/>
                  </a:schemeClr>
                </a:solidFill>
              </a:rPr>
              <a:t>Patient will have to consent to:</a:t>
            </a:r>
          </a:p>
          <a:p>
            <a:pPr marL="742950" lvl="1" indent="-285750">
              <a:buFontTx/>
              <a:buChar char="-"/>
            </a:pPr>
            <a:r>
              <a:rPr lang="en-US" sz="1700" dirty="0">
                <a:solidFill>
                  <a:schemeClr val="accent1">
                    <a:lumMod val="75000"/>
                  </a:schemeClr>
                </a:solidFill>
              </a:rPr>
              <a:t>Release tissue for testing through the study</a:t>
            </a:r>
          </a:p>
          <a:p>
            <a:pPr marL="1654175" lvl="1" indent="-1196975"/>
            <a:r>
              <a:rPr lang="en-US" sz="1700" dirty="0">
                <a:solidFill>
                  <a:schemeClr val="accent1">
                    <a:lumMod val="75000"/>
                  </a:schemeClr>
                </a:solidFill>
              </a:rPr>
              <a:t>	OR </a:t>
            </a:r>
          </a:p>
          <a:p>
            <a:pPr marL="742950" lvl="1" indent="-285750">
              <a:buFontTx/>
              <a:buChar char="-"/>
            </a:pPr>
            <a:r>
              <a:rPr lang="en-US" sz="1700" dirty="0">
                <a:solidFill>
                  <a:schemeClr val="accent1">
                    <a:lumMod val="75000"/>
                  </a:schemeClr>
                </a:solidFill>
              </a:rPr>
              <a:t>Release previous results from </a:t>
            </a:r>
            <a:r>
              <a:rPr lang="en-US" sz="1700" dirty="0" err="1">
                <a:solidFill>
                  <a:schemeClr val="accent1">
                    <a:lumMod val="75000"/>
                  </a:schemeClr>
                </a:solidFill>
              </a:rPr>
              <a:t>FoundationOne</a:t>
            </a:r>
            <a:r>
              <a:rPr lang="en-US" sz="1700" dirty="0">
                <a:solidFill>
                  <a:schemeClr val="accent1">
                    <a:lumMod val="75000"/>
                  </a:schemeClr>
                </a:solidFill>
              </a:rPr>
              <a:t> </a:t>
            </a:r>
            <a:r>
              <a:rPr lang="en-US" sz="1700" dirty="0" err="1">
                <a:solidFill>
                  <a:schemeClr val="accent1">
                    <a:lumMod val="75000"/>
                  </a:schemeClr>
                </a:solidFill>
              </a:rPr>
              <a:t>CDx</a:t>
            </a:r>
            <a:r>
              <a:rPr lang="en-US" sz="1700" dirty="0">
                <a:solidFill>
                  <a:schemeClr val="accent1">
                    <a:lumMod val="75000"/>
                  </a:schemeClr>
                </a:solidFill>
              </a:rPr>
              <a:t> testing</a:t>
            </a:r>
          </a:p>
          <a:p>
            <a:pPr marL="287338" lvl="1" indent="-287338">
              <a:buFontTx/>
              <a:buChar char="-"/>
            </a:pPr>
            <a:r>
              <a:rPr lang="en-US" sz="1700" dirty="0">
                <a:solidFill>
                  <a:schemeClr val="accent1">
                    <a:lumMod val="75000"/>
                  </a:schemeClr>
                </a:solidFill>
              </a:rPr>
              <a:t>When consenting make it clear which group the patient fits into:</a:t>
            </a:r>
          </a:p>
          <a:p>
            <a:pPr marL="744538" lvl="2" indent="-287338">
              <a:buFontTx/>
              <a:buChar char="-"/>
            </a:pPr>
            <a:r>
              <a:rPr lang="en-US" sz="1700" dirty="0">
                <a:solidFill>
                  <a:schemeClr val="accent1">
                    <a:lumMod val="75000"/>
                  </a:schemeClr>
                </a:solidFill>
              </a:rPr>
              <a:t>Pre-Screening VS. Screening</a:t>
            </a:r>
          </a:p>
          <a:p>
            <a:pPr marL="744538" lvl="2" indent="-287338">
              <a:buFontTx/>
              <a:buChar char="-"/>
            </a:pPr>
            <a:r>
              <a:rPr lang="en-US" sz="1700" dirty="0">
                <a:solidFill>
                  <a:schemeClr val="accent1">
                    <a:lumMod val="75000"/>
                  </a:schemeClr>
                </a:solidFill>
              </a:rPr>
              <a:t>Previous Results VS. Tissue Release</a:t>
            </a:r>
          </a:p>
          <a:p>
            <a:pPr marL="742950" lvl="1" indent="-285750">
              <a:buFontTx/>
              <a:buChar char="-"/>
            </a:pPr>
            <a:endParaRPr lang="en-US" dirty="0">
              <a:solidFill>
                <a:schemeClr val="accent1">
                  <a:lumMod val="75000"/>
                </a:schemeClr>
              </a:solidFill>
            </a:endParaRPr>
          </a:p>
          <a:p>
            <a:pPr lvl="3"/>
            <a:r>
              <a:rPr lang="en-US" dirty="0">
                <a:solidFill>
                  <a:schemeClr val="accent1">
                    <a:lumMod val="75000"/>
                  </a:schemeClr>
                </a:solidFill>
              </a:rPr>
              <a:t>             </a:t>
            </a:r>
          </a:p>
        </p:txBody>
      </p:sp>
      <p:pic>
        <p:nvPicPr>
          <p:cNvPr id="13" name="Picture 12">
            <a:extLst>
              <a:ext uri="{FF2B5EF4-FFF2-40B4-BE49-F238E27FC236}">
                <a16:creationId xmlns:a16="http://schemas.microsoft.com/office/drawing/2014/main" id="{1E2EDA6C-6490-434A-8AB9-2C40D905864C}"/>
              </a:ext>
            </a:extLst>
          </p:cNvPr>
          <p:cNvPicPr>
            <a:picLocks noChangeAspect="1"/>
          </p:cNvPicPr>
          <p:nvPr/>
        </p:nvPicPr>
        <p:blipFill>
          <a:blip r:embed="rId2"/>
          <a:stretch>
            <a:fillRect/>
          </a:stretch>
        </p:blipFill>
        <p:spPr>
          <a:xfrm>
            <a:off x="7095898" y="2057400"/>
            <a:ext cx="4648200" cy="3105150"/>
          </a:xfrm>
          <a:prstGeom prst="rect">
            <a:avLst/>
          </a:prstGeom>
        </p:spPr>
      </p:pic>
    </p:spTree>
    <p:extLst>
      <p:ext uri="{BB962C8B-B14F-4D97-AF65-F5344CB8AC3E}">
        <p14:creationId xmlns:p14="http://schemas.microsoft.com/office/powerpoint/2010/main" val="2453140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0009C-2B68-44D8-8D23-4E2E951F4DF7}"/>
              </a:ext>
            </a:extLst>
          </p:cNvPr>
          <p:cNvSpPr>
            <a:spLocks noGrp="1"/>
          </p:cNvSpPr>
          <p:nvPr>
            <p:ph type="title"/>
          </p:nvPr>
        </p:nvSpPr>
        <p:spPr>
          <a:xfrm>
            <a:off x="900748" y="524782"/>
            <a:ext cx="9958841" cy="925286"/>
          </a:xfrm>
        </p:spPr>
        <p:txBody>
          <a:bodyPr>
            <a:normAutofit/>
          </a:bodyPr>
          <a:lstStyle/>
          <a:p>
            <a:pPr algn="ctr"/>
            <a:r>
              <a:rPr lang="en-US" sz="3600" dirty="0">
                <a:solidFill>
                  <a:schemeClr val="accent1">
                    <a:lumMod val="75000"/>
                  </a:schemeClr>
                </a:solidFill>
              </a:rPr>
              <a:t>“OR” Statements </a:t>
            </a:r>
          </a:p>
        </p:txBody>
      </p:sp>
      <p:pic>
        <p:nvPicPr>
          <p:cNvPr id="8" name="Picture 7">
            <a:extLst>
              <a:ext uri="{FF2B5EF4-FFF2-40B4-BE49-F238E27FC236}">
                <a16:creationId xmlns:a16="http://schemas.microsoft.com/office/drawing/2014/main" id="{78D24F27-487D-45D2-9BEE-743BEC1F488D}"/>
              </a:ext>
            </a:extLst>
          </p:cNvPr>
          <p:cNvPicPr>
            <a:picLocks noChangeAspect="1"/>
          </p:cNvPicPr>
          <p:nvPr/>
        </p:nvPicPr>
        <p:blipFill>
          <a:blip r:embed="rId2"/>
          <a:stretch>
            <a:fillRect/>
          </a:stretch>
        </p:blipFill>
        <p:spPr>
          <a:xfrm>
            <a:off x="301217" y="1842469"/>
            <a:ext cx="5195252" cy="904875"/>
          </a:xfrm>
          <a:prstGeom prst="rect">
            <a:avLst/>
          </a:prstGeom>
        </p:spPr>
      </p:pic>
      <p:pic>
        <p:nvPicPr>
          <p:cNvPr id="13" name="Picture 12">
            <a:extLst>
              <a:ext uri="{FF2B5EF4-FFF2-40B4-BE49-F238E27FC236}">
                <a16:creationId xmlns:a16="http://schemas.microsoft.com/office/drawing/2014/main" id="{E6CDB4F1-4E90-466A-A2F1-3319AADEDDD0}"/>
              </a:ext>
            </a:extLst>
          </p:cNvPr>
          <p:cNvPicPr>
            <a:picLocks noChangeAspect="1"/>
          </p:cNvPicPr>
          <p:nvPr/>
        </p:nvPicPr>
        <p:blipFill>
          <a:blip r:embed="rId3"/>
          <a:stretch>
            <a:fillRect/>
          </a:stretch>
        </p:blipFill>
        <p:spPr>
          <a:xfrm>
            <a:off x="5894682" y="2971835"/>
            <a:ext cx="6329363" cy="914329"/>
          </a:xfrm>
          <a:prstGeom prst="rect">
            <a:avLst/>
          </a:prstGeom>
        </p:spPr>
      </p:pic>
      <p:pic>
        <p:nvPicPr>
          <p:cNvPr id="14" name="Picture 13">
            <a:extLst>
              <a:ext uri="{FF2B5EF4-FFF2-40B4-BE49-F238E27FC236}">
                <a16:creationId xmlns:a16="http://schemas.microsoft.com/office/drawing/2014/main" id="{902A2C38-91A0-4420-B1F1-DFBCDD81FD5E}"/>
              </a:ext>
            </a:extLst>
          </p:cNvPr>
          <p:cNvPicPr>
            <a:picLocks noChangeAspect="1"/>
          </p:cNvPicPr>
          <p:nvPr/>
        </p:nvPicPr>
        <p:blipFill>
          <a:blip r:embed="rId4"/>
          <a:stretch>
            <a:fillRect/>
          </a:stretch>
        </p:blipFill>
        <p:spPr>
          <a:xfrm>
            <a:off x="507476" y="3638008"/>
            <a:ext cx="5434557" cy="1878271"/>
          </a:xfrm>
          <a:prstGeom prst="rect">
            <a:avLst/>
          </a:prstGeom>
        </p:spPr>
      </p:pic>
    </p:spTree>
    <p:extLst>
      <p:ext uri="{BB962C8B-B14F-4D97-AF65-F5344CB8AC3E}">
        <p14:creationId xmlns:p14="http://schemas.microsoft.com/office/powerpoint/2010/main" val="41054650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791AD-1B40-472D-9F7C-01650F6FB0DE}"/>
              </a:ext>
            </a:extLst>
          </p:cNvPr>
          <p:cNvSpPr>
            <a:spLocks noGrp="1"/>
          </p:cNvSpPr>
          <p:nvPr>
            <p:ph type="title"/>
          </p:nvPr>
        </p:nvSpPr>
        <p:spPr>
          <a:xfrm>
            <a:off x="1660865" y="300446"/>
            <a:ext cx="8870269" cy="1600200"/>
          </a:xfrm>
        </p:spPr>
        <p:txBody>
          <a:bodyPr/>
          <a:lstStyle/>
          <a:p>
            <a:pPr algn="ctr"/>
            <a:r>
              <a:rPr lang="en-US" dirty="0">
                <a:solidFill>
                  <a:schemeClr val="accent1">
                    <a:lumMod val="75000"/>
                  </a:schemeClr>
                </a:solidFill>
              </a:rPr>
              <a:t>New Section under “What Exams, tests, and procedures are involved in this study?”</a:t>
            </a:r>
          </a:p>
        </p:txBody>
      </p:sp>
      <p:sp>
        <p:nvSpPr>
          <p:cNvPr id="5" name="TextBox 4">
            <a:extLst>
              <a:ext uri="{FF2B5EF4-FFF2-40B4-BE49-F238E27FC236}">
                <a16:creationId xmlns:a16="http://schemas.microsoft.com/office/drawing/2014/main" id="{FC9EA864-521F-42F4-A626-90F485966E19}"/>
              </a:ext>
            </a:extLst>
          </p:cNvPr>
          <p:cNvSpPr txBox="1"/>
          <p:nvPr/>
        </p:nvSpPr>
        <p:spPr>
          <a:xfrm>
            <a:off x="1881050" y="2047184"/>
            <a:ext cx="8429898" cy="43396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prstClr val="black"/>
                </a:solidFill>
                <a:effectLst/>
                <a:uLnTx/>
                <a:uFillTx/>
                <a:latin typeface="Calibri" panose="020F0502020204030204"/>
                <a:ea typeface="+mn-ea"/>
                <a:cs typeface="+mn-cs"/>
              </a:rPr>
              <a:t>If you provide the study team with your previous genomic profile testing results, the information below applies to you.</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Provide the study team with your genomic profile testing results from the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FoundationOne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CDx</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next generation sequencing test obtained commercially through your doctor.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If you had genomic profile testing, which was done as part of your cancer care, you will need to provide the results to SWOG Cancer Research Network.  This is a test that you had done prior to consenting to this study.  The genomic profile test results are required in order for you to take part in this study.  The results of that test will determine which sub-study you will be offered.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prstClr val="black"/>
                </a:solidFill>
                <a:effectLst/>
                <a:uLnTx/>
                <a:uFillTx/>
                <a:latin typeface="Calibri" panose="020F0502020204030204"/>
                <a:ea typeface="+mn-ea"/>
                <a:cs typeface="+mn-cs"/>
              </a:rPr>
              <a:t>If you submit a tumor sample to the study team, the information below applies to you.</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Tumor Sample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Before you begin the study, a small piece of tumor sample, which was already removed by surgery or biopsy, will be sent to special laboratories for the study.  This tumor sample is required in order for you to take part in this study because the research on the sample is an important part of the study.  The result of this testing will determine which sub-study you will be offered.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42495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EC7F2-2F22-472A-8D9A-6049ED7B8AFA}"/>
              </a:ext>
            </a:extLst>
          </p:cNvPr>
          <p:cNvSpPr>
            <a:spLocks noGrp="1"/>
          </p:cNvSpPr>
          <p:nvPr>
            <p:ph type="title"/>
          </p:nvPr>
        </p:nvSpPr>
        <p:spPr>
          <a:xfrm>
            <a:off x="1196182" y="387032"/>
            <a:ext cx="9410858" cy="613454"/>
          </a:xfrm>
        </p:spPr>
        <p:txBody>
          <a:bodyPr>
            <a:normAutofit/>
          </a:bodyPr>
          <a:lstStyle/>
          <a:p>
            <a:pPr algn="ctr"/>
            <a:r>
              <a:rPr lang="en-US" dirty="0">
                <a:solidFill>
                  <a:schemeClr val="accent1">
                    <a:lumMod val="75000"/>
                  </a:schemeClr>
                </a:solidFill>
              </a:rPr>
              <a:t>Major Change to Signature Page	</a:t>
            </a:r>
          </a:p>
        </p:txBody>
      </p:sp>
      <p:pic>
        <p:nvPicPr>
          <p:cNvPr id="11" name="Picture 10">
            <a:extLst>
              <a:ext uri="{FF2B5EF4-FFF2-40B4-BE49-F238E27FC236}">
                <a16:creationId xmlns:a16="http://schemas.microsoft.com/office/drawing/2014/main" id="{BD1777BF-5AED-47E8-A074-053C83470E5A}"/>
              </a:ext>
            </a:extLst>
          </p:cNvPr>
          <p:cNvPicPr>
            <a:picLocks noChangeAspect="1"/>
          </p:cNvPicPr>
          <p:nvPr/>
        </p:nvPicPr>
        <p:blipFill>
          <a:blip r:embed="rId2"/>
          <a:stretch>
            <a:fillRect/>
          </a:stretch>
        </p:blipFill>
        <p:spPr>
          <a:xfrm>
            <a:off x="3189174" y="1750284"/>
            <a:ext cx="5813652" cy="4181750"/>
          </a:xfrm>
          <a:prstGeom prst="rect">
            <a:avLst/>
          </a:prstGeom>
        </p:spPr>
      </p:pic>
      <p:sp>
        <p:nvSpPr>
          <p:cNvPr id="12" name="Oval 11">
            <a:extLst>
              <a:ext uri="{FF2B5EF4-FFF2-40B4-BE49-F238E27FC236}">
                <a16:creationId xmlns:a16="http://schemas.microsoft.com/office/drawing/2014/main" id="{89228078-B94D-42C4-A35A-B246F66D0B87}"/>
              </a:ext>
            </a:extLst>
          </p:cNvPr>
          <p:cNvSpPr/>
          <p:nvPr/>
        </p:nvSpPr>
        <p:spPr>
          <a:xfrm>
            <a:off x="2760617" y="2516777"/>
            <a:ext cx="6122126" cy="14891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40791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E8144-52DE-4CE9-9809-09D49AA0A9C3}"/>
              </a:ext>
            </a:extLst>
          </p:cNvPr>
          <p:cNvSpPr>
            <a:spLocks noGrp="1"/>
          </p:cNvSpPr>
          <p:nvPr>
            <p:ph type="title"/>
          </p:nvPr>
        </p:nvSpPr>
        <p:spPr>
          <a:xfrm>
            <a:off x="839788" y="801187"/>
            <a:ext cx="10512424" cy="886936"/>
          </a:xfrm>
        </p:spPr>
        <p:txBody>
          <a:bodyPr/>
          <a:lstStyle/>
          <a:p>
            <a:pPr algn="ctr"/>
            <a:r>
              <a:rPr lang="en-US" dirty="0">
                <a:solidFill>
                  <a:schemeClr val="accent1">
                    <a:lumMod val="75000"/>
                  </a:schemeClr>
                </a:solidFill>
              </a:rPr>
              <a:t>Take Home </a:t>
            </a:r>
          </a:p>
        </p:txBody>
      </p:sp>
      <p:sp>
        <p:nvSpPr>
          <p:cNvPr id="4" name="Text Placeholder 3">
            <a:extLst>
              <a:ext uri="{FF2B5EF4-FFF2-40B4-BE49-F238E27FC236}">
                <a16:creationId xmlns:a16="http://schemas.microsoft.com/office/drawing/2014/main" id="{A06AFA06-CC77-44C8-9A17-3E7F81BCB3CE}"/>
              </a:ext>
            </a:extLst>
          </p:cNvPr>
          <p:cNvSpPr>
            <a:spLocks noGrp="1"/>
          </p:cNvSpPr>
          <p:nvPr>
            <p:ph type="body" sz="half" idx="2"/>
          </p:nvPr>
        </p:nvSpPr>
        <p:spPr>
          <a:xfrm>
            <a:off x="839788" y="2325188"/>
            <a:ext cx="10512424" cy="3543799"/>
          </a:xfrm>
        </p:spPr>
        <p:txBody>
          <a:bodyPr>
            <a:normAutofit/>
          </a:bodyPr>
          <a:lstStyle/>
          <a:p>
            <a:pPr marL="285750" indent="-285750">
              <a:buFont typeface="Arial" panose="020B0604020202020204" pitchFamily="34" charset="0"/>
              <a:buChar char="•"/>
            </a:pPr>
            <a:r>
              <a:rPr lang="en-US" sz="1800" dirty="0">
                <a:solidFill>
                  <a:schemeClr val="accent1">
                    <a:lumMod val="75000"/>
                  </a:schemeClr>
                </a:solidFill>
              </a:rPr>
              <a:t>Know which group your patient falls into prior to consent</a:t>
            </a:r>
          </a:p>
          <a:p>
            <a:pPr marL="742950" lvl="1" indent="-285750">
              <a:buFont typeface="Arial" panose="020B0604020202020204" pitchFamily="34" charset="0"/>
              <a:buChar char="•"/>
            </a:pPr>
            <a:r>
              <a:rPr lang="en-US" sz="1600" dirty="0">
                <a:solidFill>
                  <a:schemeClr val="accent1">
                    <a:lumMod val="75000"/>
                  </a:schemeClr>
                </a:solidFill>
              </a:rPr>
              <a:t>Prescreening VS Screening</a:t>
            </a:r>
          </a:p>
          <a:p>
            <a:pPr marL="742950" lvl="1" indent="-285750">
              <a:buFont typeface="Arial" panose="020B0604020202020204" pitchFamily="34" charset="0"/>
              <a:buChar char="•"/>
            </a:pPr>
            <a:r>
              <a:rPr lang="en-US" sz="1600" dirty="0">
                <a:solidFill>
                  <a:schemeClr val="accent1">
                    <a:lumMod val="75000"/>
                  </a:schemeClr>
                </a:solidFill>
              </a:rPr>
              <a:t>Previous testing VS Tissue Sample being sent</a:t>
            </a:r>
          </a:p>
          <a:p>
            <a:pPr marL="285750" indent="-285750">
              <a:buFont typeface="Arial" panose="020B0604020202020204" pitchFamily="34" charset="0"/>
              <a:buChar char="•"/>
            </a:pPr>
            <a:r>
              <a:rPr lang="en-US" sz="1800" dirty="0">
                <a:solidFill>
                  <a:schemeClr val="accent1">
                    <a:lumMod val="75000"/>
                  </a:schemeClr>
                </a:solidFill>
              </a:rPr>
              <a:t>Make sure you read the statements that correspond with the situation </a:t>
            </a:r>
          </a:p>
          <a:p>
            <a:pPr marL="285750" indent="-285750">
              <a:buFont typeface="Arial" panose="020B0604020202020204" pitchFamily="34" charset="0"/>
              <a:buChar char="•"/>
            </a:pPr>
            <a:r>
              <a:rPr lang="en-US" sz="1800" dirty="0">
                <a:solidFill>
                  <a:schemeClr val="accent1">
                    <a:lumMod val="75000"/>
                  </a:schemeClr>
                </a:solidFill>
              </a:rPr>
              <a:t>MAKE SURE the patient knows that they are agreeing to either sending previous results OR the tissue NOT both</a:t>
            </a:r>
          </a:p>
          <a:p>
            <a:pPr marL="285750" indent="-285750">
              <a:buFont typeface="Arial" panose="020B0604020202020204" pitchFamily="34" charset="0"/>
              <a:buChar char="•"/>
            </a:pPr>
            <a:r>
              <a:rPr lang="en-US" sz="1800" dirty="0">
                <a:solidFill>
                  <a:schemeClr val="accent1">
                    <a:lumMod val="75000"/>
                  </a:schemeClr>
                </a:solidFill>
              </a:rPr>
              <a:t>Review the new consent with all members of the team</a:t>
            </a:r>
          </a:p>
          <a:p>
            <a:pPr marL="285750" indent="-285750">
              <a:buFont typeface="Arial" panose="020B0604020202020204" pitchFamily="34" charset="0"/>
              <a:buChar char="•"/>
            </a:pPr>
            <a:r>
              <a:rPr lang="en-US" sz="1800" dirty="0">
                <a:solidFill>
                  <a:schemeClr val="accent1">
                    <a:lumMod val="75000"/>
                  </a:schemeClr>
                </a:solidFill>
              </a:rPr>
              <a:t>Make sure all members are aware that we can send out previous results as of this update</a:t>
            </a:r>
          </a:p>
          <a:p>
            <a:endParaRPr lang="en-US" sz="1800" dirty="0">
              <a:solidFill>
                <a:schemeClr val="accent1">
                  <a:lumMod val="75000"/>
                </a:schemeClr>
              </a:solidFill>
            </a:endParaRPr>
          </a:p>
        </p:txBody>
      </p:sp>
    </p:spTree>
    <p:extLst>
      <p:ext uri="{BB962C8B-B14F-4D97-AF65-F5344CB8AC3E}">
        <p14:creationId xmlns:p14="http://schemas.microsoft.com/office/powerpoint/2010/main" val="1505246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extShape 1"/>
          <p:cNvSpPr txBox="1"/>
          <p:nvPr/>
        </p:nvSpPr>
        <p:spPr>
          <a:xfrm>
            <a:off x="610158" y="1902485"/>
            <a:ext cx="10971685" cy="1526517"/>
          </a:xfrm>
          <a:prstGeom prst="rect">
            <a:avLst/>
          </a:prstGeom>
          <a:noFill/>
          <a:ln>
            <a:noFill/>
          </a:ln>
        </p:spPr>
        <p:txBody>
          <a:bodyPr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322" b="0" i="0" u="none" strike="noStrike" kern="1200" cap="none" spc="-1" normalizeH="0" baseline="0" noProof="0" dirty="0">
              <a:ln>
                <a:noFill/>
              </a:ln>
              <a:solidFill>
                <a:srgbClr val="006699"/>
              </a:solidFill>
              <a:effectLst/>
              <a:uLnTx/>
              <a:uFillTx/>
              <a:latin typeface="Arial"/>
              <a:ea typeface="+mn-ea"/>
              <a:cs typeface="+mn-cs"/>
            </a:endParaRPr>
          </a:p>
        </p:txBody>
      </p:sp>
      <p:sp>
        <p:nvSpPr>
          <p:cNvPr id="2" name="Title 1">
            <a:extLst>
              <a:ext uri="{FF2B5EF4-FFF2-40B4-BE49-F238E27FC236}">
                <a16:creationId xmlns:a16="http://schemas.microsoft.com/office/drawing/2014/main" id="{C460C84A-4391-445B-AC83-903CD345C8E3}"/>
              </a:ext>
            </a:extLst>
          </p:cNvPr>
          <p:cNvSpPr>
            <a:spLocks noGrp="1"/>
          </p:cNvSpPr>
          <p:nvPr>
            <p:ph type="ctrTitle"/>
          </p:nvPr>
        </p:nvSpPr>
        <p:spPr>
          <a:xfrm>
            <a:off x="610161" y="353811"/>
            <a:ext cx="11238984" cy="3183132"/>
          </a:xfrm>
        </p:spPr>
        <p:txBody>
          <a:bodyPr>
            <a:normAutofit/>
          </a:bodyPr>
          <a:lstStyle/>
          <a:p>
            <a:pPr algn="l"/>
            <a:r>
              <a:rPr lang="en-US" sz="5322" b="1" spc="-1" dirty="0">
                <a:solidFill>
                  <a:schemeClr val="accent1"/>
                </a:solidFill>
              </a:rPr>
              <a:t>How To</a:t>
            </a:r>
            <a:r>
              <a:rPr lang="en-US" sz="5322" spc="-1" dirty="0">
                <a:solidFill>
                  <a:schemeClr val="accent1"/>
                </a:solidFill>
              </a:rPr>
              <a:t>: Request Re-analysis of Commercial FoundationOne CDx Results</a:t>
            </a:r>
            <a:br>
              <a:rPr lang="en-US" sz="5322" spc="-1" dirty="0">
                <a:solidFill>
                  <a:schemeClr val="accent1"/>
                </a:solidFill>
              </a:rPr>
            </a:br>
            <a:r>
              <a:rPr lang="en-US" sz="3600" i="1" dirty="0">
                <a:solidFill>
                  <a:schemeClr val="accent1"/>
                </a:solidFill>
              </a:rPr>
              <a:t>for Lung-MAP biomarker analysis and sub-study assignment</a:t>
            </a:r>
            <a:endParaRPr lang="en-US" sz="5322" i="1" dirty="0">
              <a:solidFill>
                <a:schemeClr val="accent1"/>
              </a:solidFill>
            </a:endParaRPr>
          </a:p>
        </p:txBody>
      </p:sp>
      <p:sp>
        <p:nvSpPr>
          <p:cNvPr id="3" name="Subtitle 2">
            <a:extLst>
              <a:ext uri="{FF2B5EF4-FFF2-40B4-BE49-F238E27FC236}">
                <a16:creationId xmlns:a16="http://schemas.microsoft.com/office/drawing/2014/main" id="{36A8AAD1-E4B6-4F98-8577-568EF07C4477}"/>
              </a:ext>
            </a:extLst>
          </p:cNvPr>
          <p:cNvSpPr>
            <a:spLocks noGrp="1"/>
          </p:cNvSpPr>
          <p:nvPr>
            <p:ph type="subTitle" idx="1"/>
          </p:nvPr>
        </p:nvSpPr>
        <p:spPr>
          <a:xfrm>
            <a:off x="610158" y="3536943"/>
            <a:ext cx="10057843" cy="992589"/>
          </a:xfrm>
        </p:spPr>
        <p:txBody>
          <a:bodyPr>
            <a:normAutofit fontScale="77500" lnSpcReduction="20000"/>
          </a:bodyPr>
          <a:lstStyle/>
          <a:p>
            <a:pPr algn="l"/>
            <a:endParaRPr lang="en-US" sz="4355" dirty="0"/>
          </a:p>
          <a:p>
            <a:pPr algn="l"/>
            <a:r>
              <a:rPr lang="en-US" sz="4355" dirty="0">
                <a:solidFill>
                  <a:schemeClr val="tx2"/>
                </a:solidFill>
              </a:rPr>
              <a:t>LUNGMAP Screening Protocol Revision #4</a:t>
            </a:r>
          </a:p>
          <a:p>
            <a:endParaRPr lang="en-US" dirty="0"/>
          </a:p>
          <a:p>
            <a:endParaRPr lang="en-US" dirty="0"/>
          </a:p>
        </p:txBody>
      </p:sp>
      <p:sp>
        <p:nvSpPr>
          <p:cNvPr id="4" name="Footer Placeholder 3">
            <a:extLst>
              <a:ext uri="{FF2B5EF4-FFF2-40B4-BE49-F238E27FC236}">
                <a16:creationId xmlns:a16="http://schemas.microsoft.com/office/drawing/2014/main" id="{579EBF50-77C9-457B-B9A7-8310B567F9DB}"/>
              </a:ext>
            </a:extLst>
          </p:cNvPr>
          <p:cNvSpPr>
            <a:spLocks noGrp="1"/>
          </p:cNvSpPr>
          <p:nvPr>
            <p:ph type="ftr" sz="quarter" idx="11"/>
          </p:nvPr>
        </p:nvSpPr>
        <p:spPr>
          <a:xfrm>
            <a:off x="4038601" y="7331817"/>
            <a:ext cx="4282131" cy="486781"/>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93" b="0" i="0" u="none" strike="noStrike" kern="1200" cap="none" spc="-1" normalizeH="0" baseline="0" noProof="0" dirty="0">
                <a:ln>
                  <a:noFill/>
                </a:ln>
                <a:solidFill>
                  <a:prstClr val="black">
                    <a:tint val="75000"/>
                  </a:prstClr>
                </a:solidFill>
                <a:effectLst/>
                <a:uLnTx/>
                <a:uFillTx/>
                <a:latin typeface="Arial"/>
                <a:ea typeface="+mn-ea"/>
                <a:cs typeface="+mn-cs"/>
              </a:rPr>
              <a:t>Questions? Email LungMAPquestion@crab.org</a:t>
            </a:r>
            <a:endParaRPr kumimoji="0" lang="en-US" sz="1693" b="0" i="0" u="none" strike="noStrike" kern="1200" cap="none" spc="-1" normalizeH="0" baseline="0" noProof="0" dirty="0">
              <a:ln>
                <a:noFill/>
              </a:ln>
              <a:solidFill>
                <a:prstClr val="black">
                  <a:tint val="75000"/>
                </a:prstClr>
              </a:solidFill>
              <a:effectLst/>
              <a:uLnTx/>
              <a:uFillTx/>
              <a:latin typeface="Arial"/>
              <a:ea typeface="+mn-ea"/>
              <a:cs typeface="+mn-cs"/>
            </a:endParaRPr>
          </a:p>
        </p:txBody>
      </p:sp>
      <p:sp>
        <p:nvSpPr>
          <p:cNvPr id="5" name="TextBox 4">
            <a:extLst>
              <a:ext uri="{FF2B5EF4-FFF2-40B4-BE49-F238E27FC236}">
                <a16:creationId xmlns:a16="http://schemas.microsoft.com/office/drawing/2014/main" id="{79747F09-CC83-4D76-AD29-A29059B2CA50}"/>
              </a:ext>
            </a:extLst>
          </p:cNvPr>
          <p:cNvSpPr txBox="1"/>
          <p:nvPr/>
        </p:nvSpPr>
        <p:spPr>
          <a:xfrm>
            <a:off x="4832700" y="5284343"/>
            <a:ext cx="6749143"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546A"/>
                </a:solidFill>
                <a:effectLst/>
                <a:uLnTx/>
                <a:uFillTx/>
                <a:latin typeface="Calibri" panose="020F0502020204030204"/>
                <a:ea typeface="+mn-ea"/>
                <a:cs typeface="+mn-cs"/>
              </a:rPr>
              <a:t>LOUISE HIGHLEYMAN</a:t>
            </a:r>
            <a:r>
              <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rPr>
              <a:t>, Lung-MAP Data Coordinator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rPr>
              <a:t>SWOG Statistics and Data Management Center</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97A1EE43-635B-47D8-ABC8-AE470474FB72}"/>
              </a:ext>
            </a:extLst>
          </p:cNvPr>
          <p:cNvGrpSpPr/>
          <p:nvPr/>
        </p:nvGrpSpPr>
        <p:grpSpPr>
          <a:xfrm>
            <a:off x="436152" y="1832722"/>
            <a:ext cx="11319697" cy="2031325"/>
            <a:chOff x="458644" y="2318432"/>
            <a:chExt cx="10740577" cy="1670932"/>
          </a:xfrm>
        </p:grpSpPr>
        <p:sp>
          <p:nvSpPr>
            <p:cNvPr id="4" name="TextBox 3">
              <a:extLst>
                <a:ext uri="{FF2B5EF4-FFF2-40B4-BE49-F238E27FC236}">
                  <a16:creationId xmlns:a16="http://schemas.microsoft.com/office/drawing/2014/main" id="{816C4E85-A705-41F3-913A-1A6618C8B8DE}"/>
                </a:ext>
              </a:extLst>
            </p:cNvPr>
            <p:cNvSpPr txBox="1"/>
            <p:nvPr/>
          </p:nvSpPr>
          <p:spPr>
            <a:xfrm>
              <a:off x="458644" y="2546279"/>
              <a:ext cx="1931349" cy="1215224"/>
            </a:xfrm>
            <a:prstGeom prst="rect">
              <a:avLst/>
            </a:prstGeom>
            <a:solidFill>
              <a:schemeClr val="accent1"/>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Site consents patient, confirms eligibility, and registers patient to LUNGMAP Step 1</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8969577-8C15-4318-9788-638A1EF21F6A}"/>
                </a:ext>
              </a:extLst>
            </p:cNvPr>
            <p:cNvSpPr txBox="1"/>
            <p:nvPr/>
          </p:nvSpPr>
          <p:spPr>
            <a:xfrm>
              <a:off x="2703743" y="2318432"/>
              <a:ext cx="1931349" cy="1670932"/>
            </a:xfrm>
            <a:prstGeom prst="rect">
              <a:avLst/>
            </a:prstGeom>
            <a:solidFill>
              <a:schemeClr val="accent1"/>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Site follows steps in SWOG Specimen Tracking (STS) to request re-analysis of commercial FoundationOne CDx results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8A9FDAE-8B57-49AD-9008-F053B2E6C403}"/>
                </a:ext>
              </a:extLst>
            </p:cNvPr>
            <p:cNvSpPr txBox="1"/>
            <p:nvPr/>
          </p:nvSpPr>
          <p:spPr>
            <a:xfrm>
              <a:off x="4876565" y="2888003"/>
              <a:ext cx="1931349" cy="531660"/>
            </a:xfrm>
            <a:prstGeom prst="rect">
              <a:avLst/>
            </a:prstGeom>
            <a:solidFill>
              <a:schemeClr val="accent3"/>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SWOG SDMC alerts FMI to request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4FD6DAF-1963-4EF6-ABCF-DB77D239EAE3}"/>
                </a:ext>
              </a:extLst>
            </p:cNvPr>
            <p:cNvSpPr txBox="1"/>
            <p:nvPr/>
          </p:nvSpPr>
          <p:spPr>
            <a:xfrm>
              <a:off x="7095050" y="2651208"/>
              <a:ext cx="1931349" cy="987369"/>
            </a:xfrm>
            <a:prstGeom prst="rect">
              <a:avLst/>
            </a:prstGeom>
            <a:solidFill>
              <a:schemeClr val="accent3"/>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FMI re-analyzes commercial data and sends data file to SWOG SDMC</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CB7DCBB-96B3-4207-908C-EFA6B8555578}"/>
                </a:ext>
              </a:extLst>
            </p:cNvPr>
            <p:cNvSpPr txBox="1"/>
            <p:nvPr/>
          </p:nvSpPr>
          <p:spPr>
            <a:xfrm>
              <a:off x="9267872" y="2537283"/>
              <a:ext cx="1931349" cy="1215224"/>
            </a:xfrm>
            <a:prstGeom prst="rect">
              <a:avLst/>
            </a:prstGeom>
            <a:solidFill>
              <a:schemeClr val="accent6"/>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SWOG SDMC receives file and alerts site of sub-study assignment (at progression)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0" name="Straight Arrow Connector 9">
              <a:extLst>
                <a:ext uri="{FF2B5EF4-FFF2-40B4-BE49-F238E27FC236}">
                  <a16:creationId xmlns:a16="http://schemas.microsoft.com/office/drawing/2014/main" id="{9D6D7F01-7342-4106-A230-3B392B183B4E}"/>
                </a:ext>
              </a:extLst>
            </p:cNvPr>
            <p:cNvCxnSpPr>
              <a:cxnSpLocks/>
              <a:stCxn id="4" idx="3"/>
              <a:endCxn id="5" idx="1"/>
            </p:cNvCxnSpPr>
            <p:nvPr/>
          </p:nvCxnSpPr>
          <p:spPr>
            <a:xfrm>
              <a:off x="2389993" y="3153891"/>
              <a:ext cx="313750" cy="7"/>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a:extLst>
                <a:ext uri="{FF2B5EF4-FFF2-40B4-BE49-F238E27FC236}">
                  <a16:creationId xmlns:a16="http://schemas.microsoft.com/office/drawing/2014/main" id="{4F60A6AD-86BE-467C-902B-84480F2DE26B}"/>
                </a:ext>
              </a:extLst>
            </p:cNvPr>
            <p:cNvCxnSpPr>
              <a:cxnSpLocks/>
              <a:stCxn id="5" idx="3"/>
              <a:endCxn id="6" idx="1"/>
            </p:cNvCxnSpPr>
            <p:nvPr/>
          </p:nvCxnSpPr>
          <p:spPr>
            <a:xfrm flipV="1">
              <a:off x="4635092" y="3153833"/>
              <a:ext cx="241473" cy="66"/>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a:extLst>
                <a:ext uri="{FF2B5EF4-FFF2-40B4-BE49-F238E27FC236}">
                  <a16:creationId xmlns:a16="http://schemas.microsoft.com/office/drawing/2014/main" id="{8E23BF6F-D206-427B-AC26-9B18F41280DE}"/>
                </a:ext>
              </a:extLst>
            </p:cNvPr>
            <p:cNvCxnSpPr>
              <a:cxnSpLocks/>
              <a:stCxn id="6" idx="3"/>
              <a:endCxn id="7" idx="1"/>
            </p:cNvCxnSpPr>
            <p:nvPr/>
          </p:nvCxnSpPr>
          <p:spPr>
            <a:xfrm flipV="1">
              <a:off x="6807913" y="3144893"/>
              <a:ext cx="287137" cy="894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4" name="Straight Arrow Connector 13">
              <a:extLst>
                <a:ext uri="{FF2B5EF4-FFF2-40B4-BE49-F238E27FC236}">
                  <a16:creationId xmlns:a16="http://schemas.microsoft.com/office/drawing/2014/main" id="{3C33D199-E017-4BCB-8F53-94BA894ACC64}"/>
                </a:ext>
              </a:extLst>
            </p:cNvPr>
            <p:cNvCxnSpPr>
              <a:cxnSpLocks/>
              <a:stCxn id="7" idx="3"/>
              <a:endCxn id="8" idx="1"/>
            </p:cNvCxnSpPr>
            <p:nvPr/>
          </p:nvCxnSpPr>
          <p:spPr>
            <a:xfrm>
              <a:off x="9026399" y="3144893"/>
              <a:ext cx="241473" cy="2"/>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grpSp>
      <p:sp>
        <p:nvSpPr>
          <p:cNvPr id="40" name="Title 39">
            <a:extLst>
              <a:ext uri="{FF2B5EF4-FFF2-40B4-BE49-F238E27FC236}">
                <a16:creationId xmlns:a16="http://schemas.microsoft.com/office/drawing/2014/main" id="{B97AEBDC-7CC5-4E13-BA89-C6A35F858020}"/>
              </a:ext>
            </a:extLst>
          </p:cNvPr>
          <p:cNvSpPr>
            <a:spLocks noGrp="1"/>
          </p:cNvSpPr>
          <p:nvPr>
            <p:ph type="title"/>
          </p:nvPr>
        </p:nvSpPr>
        <p:spPr/>
        <p:txBody>
          <a:bodyPr/>
          <a:lstStyle/>
          <a:p>
            <a:r>
              <a:rPr lang="en-US" dirty="0">
                <a:solidFill>
                  <a:schemeClr val="accent1"/>
                </a:solidFill>
              </a:rPr>
              <a:t>Overview</a:t>
            </a:r>
            <a:endParaRPr lang="en-US" dirty="0"/>
          </a:p>
        </p:txBody>
      </p:sp>
      <p:sp>
        <p:nvSpPr>
          <p:cNvPr id="58" name="Footer Placeholder 3">
            <a:extLst>
              <a:ext uri="{FF2B5EF4-FFF2-40B4-BE49-F238E27FC236}">
                <a16:creationId xmlns:a16="http://schemas.microsoft.com/office/drawing/2014/main" id="{EA657EC3-1DB0-463A-AE60-26BEC8F16F06}"/>
              </a:ext>
            </a:extLst>
          </p:cNvPr>
          <p:cNvSpPr>
            <a:spLocks noGrp="1"/>
          </p:cNvSpPr>
          <p:nvPr>
            <p:ph type="ftr" sz="quarter" idx="11"/>
          </p:nvPr>
        </p:nvSpPr>
        <p:spPr>
          <a:xfrm>
            <a:off x="4038601" y="7331817"/>
            <a:ext cx="4282131" cy="486781"/>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93" b="0" i="0" u="none" strike="noStrike" kern="1200" cap="none" spc="-1" normalizeH="0" baseline="0" noProof="0" dirty="0">
                <a:ln>
                  <a:noFill/>
                </a:ln>
                <a:solidFill>
                  <a:prstClr val="black">
                    <a:tint val="75000"/>
                  </a:prstClr>
                </a:solidFill>
                <a:effectLst/>
                <a:uLnTx/>
                <a:uFillTx/>
                <a:latin typeface="Arial"/>
                <a:ea typeface="+mn-ea"/>
                <a:cs typeface="+mn-cs"/>
              </a:rPr>
              <a:t>Questions? Email LungMAPquestion@crab.org</a:t>
            </a:r>
            <a:endParaRPr kumimoji="0" lang="en-US" sz="1693" b="0" i="0" u="none" strike="noStrike" kern="1200" cap="none" spc="-1" normalizeH="0" baseline="0" noProof="0" dirty="0">
              <a:ln>
                <a:noFill/>
              </a:ln>
              <a:solidFill>
                <a:prstClr val="black">
                  <a:tint val="75000"/>
                </a:prstClr>
              </a:solidFill>
              <a:effectLst/>
              <a:uLnTx/>
              <a:uFillTx/>
              <a:latin typeface="Arial"/>
              <a:ea typeface="+mn-ea"/>
              <a:cs typeface="+mn-cs"/>
            </a:endParaRPr>
          </a:p>
        </p:txBody>
      </p:sp>
      <p:sp>
        <p:nvSpPr>
          <p:cNvPr id="42" name="TextBox 41">
            <a:extLst>
              <a:ext uri="{FF2B5EF4-FFF2-40B4-BE49-F238E27FC236}">
                <a16:creationId xmlns:a16="http://schemas.microsoft.com/office/drawing/2014/main" id="{2C9069A1-9586-4983-861C-B3154BD404F9}"/>
              </a:ext>
            </a:extLst>
          </p:cNvPr>
          <p:cNvSpPr txBox="1"/>
          <p:nvPr/>
        </p:nvSpPr>
        <p:spPr>
          <a:xfrm>
            <a:off x="2802304" y="4485075"/>
            <a:ext cx="2289978" cy="1200329"/>
          </a:xfrm>
          <a:prstGeom prst="rect">
            <a:avLst/>
          </a:prstGeom>
          <a:solidFill>
            <a:schemeClr val="accent1"/>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Site completes Rave form, uploading commercial report  as documentation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3" name="Straight Arrow Connector 42">
            <a:extLst>
              <a:ext uri="{FF2B5EF4-FFF2-40B4-BE49-F238E27FC236}">
                <a16:creationId xmlns:a16="http://schemas.microsoft.com/office/drawing/2014/main" id="{C4A7DBCE-4F6B-4938-90B9-56A027C844CF}"/>
              </a:ext>
            </a:extLst>
          </p:cNvPr>
          <p:cNvCxnSpPr>
            <a:cxnSpLocks/>
            <a:stCxn id="4" idx="2"/>
            <a:endCxn id="42" idx="1"/>
          </p:cNvCxnSpPr>
          <p:nvPr/>
        </p:nvCxnSpPr>
        <p:spPr>
          <a:xfrm>
            <a:off x="1453895" y="3587040"/>
            <a:ext cx="1348409" cy="149820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595272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77494-D1EF-44B2-A7A4-D7C0F66F3B1B}"/>
              </a:ext>
            </a:extLst>
          </p:cNvPr>
          <p:cNvSpPr>
            <a:spLocks noGrp="1"/>
          </p:cNvSpPr>
          <p:nvPr>
            <p:ph type="title"/>
          </p:nvPr>
        </p:nvSpPr>
        <p:spPr/>
        <p:txBody>
          <a:bodyPr/>
          <a:lstStyle/>
          <a:p>
            <a:r>
              <a:rPr lang="en-US" dirty="0">
                <a:solidFill>
                  <a:schemeClr val="accent1"/>
                </a:solidFill>
              </a:rPr>
              <a:t>OPEN Registration</a:t>
            </a:r>
          </a:p>
        </p:txBody>
      </p:sp>
      <p:sp>
        <p:nvSpPr>
          <p:cNvPr id="3" name="Content Placeholder 2">
            <a:extLst>
              <a:ext uri="{FF2B5EF4-FFF2-40B4-BE49-F238E27FC236}">
                <a16:creationId xmlns:a16="http://schemas.microsoft.com/office/drawing/2014/main" id="{669B524F-D834-4F9A-8288-E8849CE0AA5F}"/>
              </a:ext>
            </a:extLst>
          </p:cNvPr>
          <p:cNvSpPr>
            <a:spLocks noGrp="1"/>
          </p:cNvSpPr>
          <p:nvPr>
            <p:ph sz="half" idx="1"/>
          </p:nvPr>
        </p:nvSpPr>
        <p:spPr>
          <a:xfrm>
            <a:off x="838200" y="2068935"/>
            <a:ext cx="10515600" cy="1998085"/>
          </a:xfrm>
        </p:spPr>
        <p:txBody>
          <a:bodyPr>
            <a:normAutofit lnSpcReduction="10000"/>
          </a:bodyPr>
          <a:lstStyle/>
          <a:p>
            <a:r>
              <a:rPr lang="en-US" dirty="0"/>
              <a:t>As part of eligibility, confirm commercial FoundationOne CDx report meets requirements</a:t>
            </a:r>
          </a:p>
          <a:p>
            <a:r>
              <a:rPr lang="en-US" dirty="0"/>
              <a:t>During LUNGMAP Step 1 Registration:</a:t>
            </a:r>
          </a:p>
          <a:p>
            <a:pPr lvl="1"/>
            <a:r>
              <a:rPr lang="en-US" dirty="0"/>
              <a:t>Answer auxiliary registration question regarding which approach will be used for biomarker profiling</a:t>
            </a:r>
          </a:p>
        </p:txBody>
      </p:sp>
      <p:pic>
        <p:nvPicPr>
          <p:cNvPr id="8" name="Content Placeholder 7">
            <a:extLst>
              <a:ext uri="{FF2B5EF4-FFF2-40B4-BE49-F238E27FC236}">
                <a16:creationId xmlns:a16="http://schemas.microsoft.com/office/drawing/2014/main" id="{BBD9EA3B-3C06-4660-9268-14D325FEE553}"/>
              </a:ext>
            </a:extLst>
          </p:cNvPr>
          <p:cNvPicPr>
            <a:picLocks noGrp="1" noChangeAspect="1"/>
          </p:cNvPicPr>
          <p:nvPr>
            <p:ph sz="half" idx="2"/>
          </p:nvPr>
        </p:nvPicPr>
        <p:blipFill>
          <a:blip r:embed="rId2"/>
          <a:stretch>
            <a:fillRect/>
          </a:stretch>
        </p:blipFill>
        <p:spPr>
          <a:xfrm>
            <a:off x="353211" y="4418885"/>
            <a:ext cx="11485579" cy="1210381"/>
          </a:xfrm>
          <a:prstGeom prst="rect">
            <a:avLst/>
          </a:prstGeom>
          <a:ln w="19050">
            <a:solidFill>
              <a:schemeClr val="tx1"/>
            </a:solidFill>
          </a:ln>
        </p:spPr>
      </p:pic>
      <p:sp>
        <p:nvSpPr>
          <p:cNvPr id="4" name="Footer Placeholder 3">
            <a:extLst>
              <a:ext uri="{FF2B5EF4-FFF2-40B4-BE49-F238E27FC236}">
                <a16:creationId xmlns:a16="http://schemas.microsoft.com/office/drawing/2014/main" id="{79C4981F-CBAD-425D-A612-CC3CD17DA04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93" b="0" i="0" u="none" strike="noStrike" kern="1200" cap="none" spc="-1" normalizeH="0" baseline="0" noProof="0">
                <a:ln>
                  <a:noFill/>
                </a:ln>
                <a:solidFill>
                  <a:prstClr val="black">
                    <a:tint val="75000"/>
                  </a:prstClr>
                </a:solidFill>
                <a:effectLst/>
                <a:uLnTx/>
                <a:uFillTx/>
                <a:latin typeface="Arial"/>
                <a:ea typeface="+mn-ea"/>
                <a:cs typeface="+mn-cs"/>
              </a:rPr>
              <a:t>Questions? Email LungMAPquestion@crab.org</a:t>
            </a:r>
            <a:endParaRPr kumimoji="0" lang="en-US" sz="1693" b="0" i="0" u="none" strike="noStrike" kern="1200" cap="none" spc="-1" normalizeH="0" baseline="0" noProof="0">
              <a:ln>
                <a:noFill/>
              </a:ln>
              <a:solidFill>
                <a:prstClr val="black">
                  <a:tint val="75000"/>
                </a:prstClr>
              </a:solidFill>
              <a:effectLst/>
              <a:uLnTx/>
              <a:uFillTx/>
              <a:latin typeface="Arial"/>
              <a:ea typeface="+mn-ea"/>
              <a:cs typeface="+mn-cs"/>
            </a:endParaRPr>
          </a:p>
        </p:txBody>
      </p:sp>
      <p:sp>
        <p:nvSpPr>
          <p:cNvPr id="9" name="TextBox 8">
            <a:extLst>
              <a:ext uri="{FF2B5EF4-FFF2-40B4-BE49-F238E27FC236}">
                <a16:creationId xmlns:a16="http://schemas.microsoft.com/office/drawing/2014/main" id="{492E0BEB-4F19-4931-B1AF-BCB0A6172DBE}"/>
              </a:ext>
            </a:extLst>
          </p:cNvPr>
          <p:cNvSpPr txBox="1"/>
          <p:nvPr/>
        </p:nvSpPr>
        <p:spPr>
          <a:xfrm>
            <a:off x="9318315" y="365207"/>
            <a:ext cx="2035486" cy="1477328"/>
          </a:xfrm>
          <a:prstGeom prst="rect">
            <a:avLst/>
          </a:prstGeom>
          <a:solidFill>
            <a:schemeClr val="accent1"/>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Site consents patient, confirms eligibility, and registers patient to LUNGMAP Step 1</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Graphic 12" descr="Checkmark">
            <a:extLst>
              <a:ext uri="{FF2B5EF4-FFF2-40B4-BE49-F238E27FC236}">
                <a16:creationId xmlns:a16="http://schemas.microsoft.com/office/drawing/2014/main" id="{C5D487B4-B3ED-4845-ADB9-CCB2EF3EA9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38523" y="4780684"/>
            <a:ext cx="486784" cy="486784"/>
          </a:xfrm>
          <a:prstGeom prst="rect">
            <a:avLst/>
          </a:prstGeom>
        </p:spPr>
      </p:pic>
    </p:spTree>
    <p:extLst>
      <p:ext uri="{BB962C8B-B14F-4D97-AF65-F5344CB8AC3E}">
        <p14:creationId xmlns:p14="http://schemas.microsoft.com/office/powerpoint/2010/main" val="12427690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38AAE-ABAE-48C2-867B-D55C7FB41085}"/>
              </a:ext>
            </a:extLst>
          </p:cNvPr>
          <p:cNvSpPr>
            <a:spLocks noGrp="1"/>
          </p:cNvSpPr>
          <p:nvPr>
            <p:ph type="title"/>
          </p:nvPr>
        </p:nvSpPr>
        <p:spPr/>
        <p:txBody>
          <a:bodyPr/>
          <a:lstStyle/>
          <a:p>
            <a:r>
              <a:rPr lang="en-US" dirty="0">
                <a:solidFill>
                  <a:schemeClr val="accent1"/>
                </a:solidFill>
              </a:rPr>
              <a:t>SWOG Specimen Tracking System</a:t>
            </a:r>
          </a:p>
        </p:txBody>
      </p:sp>
      <p:sp>
        <p:nvSpPr>
          <p:cNvPr id="3" name="Content Placeholder 2">
            <a:extLst>
              <a:ext uri="{FF2B5EF4-FFF2-40B4-BE49-F238E27FC236}">
                <a16:creationId xmlns:a16="http://schemas.microsoft.com/office/drawing/2014/main" id="{797BEFFE-BFA0-47E6-BA3E-B8A9A0FD171B}"/>
              </a:ext>
            </a:extLst>
          </p:cNvPr>
          <p:cNvSpPr>
            <a:spLocks noGrp="1"/>
          </p:cNvSpPr>
          <p:nvPr>
            <p:ph idx="1"/>
          </p:nvPr>
        </p:nvSpPr>
        <p:spPr>
          <a:xfrm>
            <a:off x="377365" y="1690735"/>
            <a:ext cx="8655027" cy="2654383"/>
          </a:xfrm>
        </p:spPr>
        <p:txBody>
          <a:bodyPr>
            <a:normAutofit/>
          </a:bodyPr>
          <a:lstStyle/>
          <a:p>
            <a:r>
              <a:rPr lang="en-US" dirty="0"/>
              <a:t>Complete STS steps exactly like you would for a specimen (log and “ship”), selecting “Request” for the specimen type</a:t>
            </a:r>
          </a:p>
          <a:p>
            <a:pPr marL="0" indent="0">
              <a:buNone/>
            </a:pPr>
            <a:endParaRPr lang="en-US" dirty="0"/>
          </a:p>
        </p:txBody>
      </p:sp>
      <p:sp>
        <p:nvSpPr>
          <p:cNvPr id="4" name="Footer Placeholder 3">
            <a:extLst>
              <a:ext uri="{FF2B5EF4-FFF2-40B4-BE49-F238E27FC236}">
                <a16:creationId xmlns:a16="http://schemas.microsoft.com/office/drawing/2014/main" id="{5588470D-C66B-43C6-B0D4-AF6DF6E74A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93" b="0" i="0" u="none" strike="noStrike" kern="1200" cap="none" spc="-1" normalizeH="0" baseline="0" noProof="0">
                <a:ln>
                  <a:noFill/>
                </a:ln>
                <a:solidFill>
                  <a:prstClr val="black">
                    <a:tint val="75000"/>
                  </a:prstClr>
                </a:solidFill>
                <a:effectLst/>
                <a:uLnTx/>
                <a:uFillTx/>
                <a:latin typeface="Arial"/>
                <a:ea typeface="+mn-ea"/>
                <a:cs typeface="+mn-cs"/>
              </a:rPr>
              <a:t>Questions? Email LungMAPquestion@crab.org</a:t>
            </a:r>
            <a:endParaRPr kumimoji="0" lang="en-US" sz="1693" b="0" i="0" u="none" strike="noStrike" kern="1200" cap="none" spc="-1" normalizeH="0" baseline="0" noProof="0">
              <a:ln>
                <a:noFill/>
              </a:ln>
              <a:solidFill>
                <a:prstClr val="black">
                  <a:tint val="75000"/>
                </a:prstClr>
              </a:solidFill>
              <a:effectLst/>
              <a:uLnTx/>
              <a:uFillTx/>
              <a:latin typeface="Arial"/>
              <a:ea typeface="+mn-ea"/>
              <a:cs typeface="+mn-cs"/>
            </a:endParaRPr>
          </a:p>
        </p:txBody>
      </p:sp>
      <p:sp>
        <p:nvSpPr>
          <p:cNvPr id="7" name="TextBox 6">
            <a:extLst>
              <a:ext uri="{FF2B5EF4-FFF2-40B4-BE49-F238E27FC236}">
                <a16:creationId xmlns:a16="http://schemas.microsoft.com/office/drawing/2014/main" id="{B8B4EC0B-33EF-48FC-9504-78C8CD3FBA18}"/>
              </a:ext>
            </a:extLst>
          </p:cNvPr>
          <p:cNvSpPr txBox="1"/>
          <p:nvPr/>
        </p:nvSpPr>
        <p:spPr>
          <a:xfrm>
            <a:off x="9318315" y="377014"/>
            <a:ext cx="2035486" cy="2031325"/>
          </a:xfrm>
          <a:prstGeom prst="rect">
            <a:avLst/>
          </a:prstGeom>
          <a:solidFill>
            <a:schemeClr val="accent1"/>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Site follows steps in SWOG Specimen Tracking (STS) to request re-analysis of commercial FoundationOne CDx results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472D462-DAED-4D0C-BE58-4D25A947AB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00" y="3255162"/>
            <a:ext cx="11962601" cy="2179912"/>
          </a:xfrm>
          <a:prstGeom prst="rect">
            <a:avLst/>
          </a:prstGeom>
        </p:spPr>
      </p:pic>
    </p:spTree>
    <p:extLst>
      <p:ext uri="{BB962C8B-B14F-4D97-AF65-F5344CB8AC3E}">
        <p14:creationId xmlns:p14="http://schemas.microsoft.com/office/powerpoint/2010/main" val="20841364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38AAE-ABAE-48C2-867B-D55C7FB41085}"/>
              </a:ext>
            </a:extLst>
          </p:cNvPr>
          <p:cNvSpPr>
            <a:spLocks noGrp="1"/>
          </p:cNvSpPr>
          <p:nvPr>
            <p:ph type="title"/>
          </p:nvPr>
        </p:nvSpPr>
        <p:spPr/>
        <p:txBody>
          <a:bodyPr/>
          <a:lstStyle/>
          <a:p>
            <a:r>
              <a:rPr lang="en-US" dirty="0">
                <a:solidFill>
                  <a:schemeClr val="accent1"/>
                </a:solidFill>
              </a:rPr>
              <a:t>SWOG Specimen Tracking System</a:t>
            </a:r>
          </a:p>
        </p:txBody>
      </p:sp>
      <p:sp>
        <p:nvSpPr>
          <p:cNvPr id="3" name="Content Placeholder 2">
            <a:extLst>
              <a:ext uri="{FF2B5EF4-FFF2-40B4-BE49-F238E27FC236}">
                <a16:creationId xmlns:a16="http://schemas.microsoft.com/office/drawing/2014/main" id="{797BEFFE-BFA0-47E6-BA3E-B8A9A0FD171B}"/>
              </a:ext>
            </a:extLst>
          </p:cNvPr>
          <p:cNvSpPr>
            <a:spLocks noGrp="1"/>
          </p:cNvSpPr>
          <p:nvPr>
            <p:ph idx="1"/>
          </p:nvPr>
        </p:nvSpPr>
        <p:spPr>
          <a:xfrm>
            <a:off x="7235732" y="3012153"/>
            <a:ext cx="4770836" cy="2022702"/>
          </a:xfrm>
        </p:spPr>
        <p:txBody>
          <a:bodyPr>
            <a:normAutofit/>
          </a:bodyPr>
          <a:lstStyle/>
          <a:p>
            <a:r>
              <a:rPr lang="en-US" dirty="0"/>
              <a:t>Answer important questions that FMI will use to link the request to existing commercial results</a:t>
            </a:r>
          </a:p>
          <a:p>
            <a:endParaRPr lang="en-US" dirty="0"/>
          </a:p>
        </p:txBody>
      </p:sp>
      <p:sp>
        <p:nvSpPr>
          <p:cNvPr id="4" name="Footer Placeholder 3">
            <a:extLst>
              <a:ext uri="{FF2B5EF4-FFF2-40B4-BE49-F238E27FC236}">
                <a16:creationId xmlns:a16="http://schemas.microsoft.com/office/drawing/2014/main" id="{5588470D-C66B-43C6-B0D4-AF6DF6E74A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93" b="0" i="0" u="none" strike="noStrike" kern="1200" cap="none" spc="-1" normalizeH="0" baseline="0" noProof="0">
                <a:ln>
                  <a:noFill/>
                </a:ln>
                <a:solidFill>
                  <a:prstClr val="black">
                    <a:tint val="75000"/>
                  </a:prstClr>
                </a:solidFill>
                <a:effectLst/>
                <a:uLnTx/>
                <a:uFillTx/>
                <a:latin typeface="Arial"/>
                <a:ea typeface="+mn-ea"/>
                <a:cs typeface="+mn-cs"/>
              </a:rPr>
              <a:t>Questions? Email LungMAPquestion@crab.org</a:t>
            </a:r>
            <a:endParaRPr kumimoji="0" lang="en-US" sz="1693" b="0" i="0" u="none" strike="noStrike" kern="1200" cap="none" spc="-1" normalizeH="0" baseline="0" noProof="0">
              <a:ln>
                <a:noFill/>
              </a:ln>
              <a:solidFill>
                <a:prstClr val="black">
                  <a:tint val="75000"/>
                </a:prstClr>
              </a:solidFill>
              <a:effectLst/>
              <a:uLnTx/>
              <a:uFillTx/>
              <a:latin typeface="Arial"/>
              <a:ea typeface="+mn-ea"/>
              <a:cs typeface="+mn-cs"/>
            </a:endParaRPr>
          </a:p>
        </p:txBody>
      </p:sp>
      <p:sp>
        <p:nvSpPr>
          <p:cNvPr id="7" name="TextBox 6">
            <a:extLst>
              <a:ext uri="{FF2B5EF4-FFF2-40B4-BE49-F238E27FC236}">
                <a16:creationId xmlns:a16="http://schemas.microsoft.com/office/drawing/2014/main" id="{B8B4EC0B-33EF-48FC-9504-78C8CD3FBA18}"/>
              </a:ext>
            </a:extLst>
          </p:cNvPr>
          <p:cNvSpPr txBox="1"/>
          <p:nvPr/>
        </p:nvSpPr>
        <p:spPr>
          <a:xfrm>
            <a:off x="9318315" y="377014"/>
            <a:ext cx="2035486" cy="2031325"/>
          </a:xfrm>
          <a:prstGeom prst="rect">
            <a:avLst/>
          </a:prstGeom>
          <a:solidFill>
            <a:schemeClr val="accent1"/>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Site follows steps in SWOG Specimen Tracking (STS) to request re-analysis of commercial FoundationOne CDx results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16DFB88F-E6C2-49C4-AECC-C7EEB7A2C8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914" y="1504396"/>
            <a:ext cx="6377206" cy="4428615"/>
          </a:xfrm>
          <a:prstGeom prst="rect">
            <a:avLst/>
          </a:prstGeom>
        </p:spPr>
      </p:pic>
    </p:spTree>
    <p:extLst>
      <p:ext uri="{BB962C8B-B14F-4D97-AF65-F5344CB8AC3E}">
        <p14:creationId xmlns:p14="http://schemas.microsoft.com/office/powerpoint/2010/main" val="2167410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55B39-B338-B949-924F-1E54CF43E2CA}"/>
              </a:ext>
            </a:extLst>
          </p:cNvPr>
          <p:cNvSpPr>
            <a:spLocks noGrp="1"/>
          </p:cNvSpPr>
          <p:nvPr>
            <p:ph type="title"/>
          </p:nvPr>
        </p:nvSpPr>
        <p:spPr>
          <a:xfrm>
            <a:off x="654895" y="205056"/>
            <a:ext cx="10546080" cy="1456386"/>
          </a:xfrm>
        </p:spPr>
        <p:txBody>
          <a:bodyPr anchor="t"/>
          <a:lstStyle/>
          <a:p>
            <a:pPr algn="ctr"/>
            <a:r>
              <a:rPr lang="en-US" dirty="0"/>
              <a:t>Who are we?</a:t>
            </a:r>
          </a:p>
        </p:txBody>
      </p:sp>
      <p:sp>
        <p:nvSpPr>
          <p:cNvPr id="4" name="Slide Number Placeholder 3">
            <a:extLst>
              <a:ext uri="{FF2B5EF4-FFF2-40B4-BE49-F238E27FC236}">
                <a16:creationId xmlns:a16="http://schemas.microsoft.com/office/drawing/2014/main" id="{C03EE9C2-2D4B-CF41-A151-AD6DCA25D318}"/>
              </a:ext>
            </a:extLst>
          </p:cNvPr>
          <p:cNvSpPr>
            <a:spLocks noGrp="1"/>
          </p:cNvSpPr>
          <p:nvPr>
            <p:ph type="sldNum" sz="quarter" idx="12"/>
          </p:nvPr>
        </p:nvSpPr>
        <p:spPr/>
        <p:txBody>
          <a:bodyPr/>
          <a:lstStyle/>
          <a:p>
            <a:r>
              <a:rPr lang="en-US"/>
              <a:t>Slide: </a:t>
            </a:r>
            <a:fld id="{629637A9-119A-49DA-BD12-AAC58B377D80}" type="slidenum">
              <a:rPr lang="en-US" smtClean="0"/>
              <a:pPr/>
              <a:t>3</a:t>
            </a:fld>
            <a:endParaRPr lang="en-US" dirty="0"/>
          </a:p>
        </p:txBody>
      </p:sp>
      <p:pic>
        <p:nvPicPr>
          <p:cNvPr id="5" name="Picture 4">
            <a:extLst>
              <a:ext uri="{FF2B5EF4-FFF2-40B4-BE49-F238E27FC236}">
                <a16:creationId xmlns:a16="http://schemas.microsoft.com/office/drawing/2014/main" id="{4BB1D0E1-4E42-504D-A358-0EB384647C1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33993" y="1206750"/>
            <a:ext cx="1061029" cy="1345055"/>
          </a:xfrm>
          <a:prstGeom prst="rect">
            <a:avLst/>
          </a:prstGeom>
        </p:spPr>
      </p:pic>
      <p:pic>
        <p:nvPicPr>
          <p:cNvPr id="7" name="Picture 6">
            <a:extLst>
              <a:ext uri="{FF2B5EF4-FFF2-40B4-BE49-F238E27FC236}">
                <a16:creationId xmlns:a16="http://schemas.microsoft.com/office/drawing/2014/main" id="{E5230294-20D6-D041-AE5A-8CFFB2A251F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999253" y="1221038"/>
            <a:ext cx="982475" cy="1345055"/>
          </a:xfrm>
          <a:prstGeom prst="rect">
            <a:avLst/>
          </a:prstGeom>
        </p:spPr>
      </p:pic>
      <p:pic>
        <p:nvPicPr>
          <p:cNvPr id="8" name="Picture 7">
            <a:extLst>
              <a:ext uri="{FF2B5EF4-FFF2-40B4-BE49-F238E27FC236}">
                <a16:creationId xmlns:a16="http://schemas.microsoft.com/office/drawing/2014/main" id="{BCD57FD5-A044-0347-844E-932AB121B841}"/>
              </a:ext>
            </a:extLst>
          </p:cNvPr>
          <p:cNvPicPr>
            <a:picLocks noChangeAspect="1"/>
          </p:cNvPicPr>
          <p:nvPr/>
        </p:nvPicPr>
        <p:blipFill>
          <a:blip r:embed="rId5"/>
          <a:stretch>
            <a:fillRect/>
          </a:stretch>
        </p:blipFill>
        <p:spPr>
          <a:xfrm>
            <a:off x="3891519" y="1184418"/>
            <a:ext cx="967736" cy="1379539"/>
          </a:xfrm>
          <a:prstGeom prst="rect">
            <a:avLst/>
          </a:prstGeom>
        </p:spPr>
      </p:pic>
      <p:pic>
        <p:nvPicPr>
          <p:cNvPr id="9" name="Picture 8">
            <a:extLst>
              <a:ext uri="{FF2B5EF4-FFF2-40B4-BE49-F238E27FC236}">
                <a16:creationId xmlns:a16="http://schemas.microsoft.com/office/drawing/2014/main" id="{5215911F-FFFC-FA4D-9AC5-F493933D4F9C}"/>
              </a:ext>
            </a:extLst>
          </p:cNvPr>
          <p:cNvPicPr>
            <a:picLocks noChangeAspect="1"/>
          </p:cNvPicPr>
          <p:nvPr/>
        </p:nvPicPr>
        <p:blipFill>
          <a:blip r:embed="rId6"/>
          <a:stretch>
            <a:fillRect/>
          </a:stretch>
        </p:blipFill>
        <p:spPr>
          <a:xfrm>
            <a:off x="4952548" y="1216236"/>
            <a:ext cx="898481" cy="1347721"/>
          </a:xfrm>
          <a:prstGeom prst="rect">
            <a:avLst/>
          </a:prstGeom>
        </p:spPr>
      </p:pic>
      <p:pic>
        <p:nvPicPr>
          <p:cNvPr id="10" name="Picture 9">
            <a:extLst>
              <a:ext uri="{FF2B5EF4-FFF2-40B4-BE49-F238E27FC236}">
                <a16:creationId xmlns:a16="http://schemas.microsoft.com/office/drawing/2014/main" id="{1E99FE4B-571C-E34C-B6AE-6A45C09F8793}"/>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010678" y="1216236"/>
            <a:ext cx="1061804" cy="1347721"/>
          </a:xfrm>
          <a:prstGeom prst="rect">
            <a:avLst/>
          </a:prstGeom>
        </p:spPr>
      </p:pic>
      <p:pic>
        <p:nvPicPr>
          <p:cNvPr id="11" name="Picture 10">
            <a:extLst>
              <a:ext uri="{FF2B5EF4-FFF2-40B4-BE49-F238E27FC236}">
                <a16:creationId xmlns:a16="http://schemas.microsoft.com/office/drawing/2014/main" id="{447F4B44-3BB4-9F46-9CFF-6E11BCCC3D5A}"/>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t="-1"/>
          <a:stretch/>
        </p:blipFill>
        <p:spPr>
          <a:xfrm>
            <a:off x="7232131" y="1184418"/>
            <a:ext cx="1214278" cy="1379539"/>
          </a:xfrm>
          <a:prstGeom prst="rect">
            <a:avLst/>
          </a:prstGeom>
        </p:spPr>
      </p:pic>
      <p:pic>
        <p:nvPicPr>
          <p:cNvPr id="12" name="Picture 11">
            <a:extLst>
              <a:ext uri="{FF2B5EF4-FFF2-40B4-BE49-F238E27FC236}">
                <a16:creationId xmlns:a16="http://schemas.microsoft.com/office/drawing/2014/main" id="{2E168F02-F0B1-4247-9ED4-90A4B095D58A}"/>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8606058" y="1216236"/>
            <a:ext cx="1078311" cy="1347721"/>
          </a:xfrm>
          <a:prstGeom prst="rect">
            <a:avLst/>
          </a:prstGeom>
        </p:spPr>
      </p:pic>
      <p:pic>
        <p:nvPicPr>
          <p:cNvPr id="13" name="Picture 12">
            <a:extLst>
              <a:ext uri="{FF2B5EF4-FFF2-40B4-BE49-F238E27FC236}">
                <a16:creationId xmlns:a16="http://schemas.microsoft.com/office/drawing/2014/main" id="{D5605DBD-95AB-B346-9834-689E12426FCE}"/>
              </a:ext>
            </a:extLst>
          </p:cNvPr>
          <p:cNvPicPr>
            <a:picLocks noChangeAspect="1"/>
          </p:cNvPicPr>
          <p:nvPr/>
        </p:nvPicPr>
        <p:blipFill>
          <a:blip r:embed="rId10"/>
          <a:stretch>
            <a:fillRect/>
          </a:stretch>
        </p:blipFill>
        <p:spPr>
          <a:xfrm>
            <a:off x="9844018" y="1184418"/>
            <a:ext cx="1275204" cy="1379539"/>
          </a:xfrm>
          <a:prstGeom prst="rect">
            <a:avLst/>
          </a:prstGeom>
        </p:spPr>
      </p:pic>
      <p:pic>
        <p:nvPicPr>
          <p:cNvPr id="14" name="Picture 13">
            <a:extLst>
              <a:ext uri="{FF2B5EF4-FFF2-40B4-BE49-F238E27FC236}">
                <a16:creationId xmlns:a16="http://schemas.microsoft.com/office/drawing/2014/main" id="{0232A8F5-01A5-ED45-B703-9453D6563184}"/>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816565" y="3461886"/>
            <a:ext cx="1092745" cy="1214090"/>
          </a:xfrm>
          <a:prstGeom prst="rect">
            <a:avLst/>
          </a:prstGeom>
        </p:spPr>
      </p:pic>
      <p:pic>
        <p:nvPicPr>
          <p:cNvPr id="16" name="Picture 15">
            <a:extLst>
              <a:ext uri="{FF2B5EF4-FFF2-40B4-BE49-F238E27FC236}">
                <a16:creationId xmlns:a16="http://schemas.microsoft.com/office/drawing/2014/main" id="{4467824F-A3E0-144A-9CD5-D36F1137D0FA}"/>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1985712" y="3439446"/>
            <a:ext cx="1039292" cy="1236530"/>
          </a:xfrm>
          <a:prstGeom prst="rect">
            <a:avLst/>
          </a:prstGeom>
        </p:spPr>
      </p:pic>
      <p:pic>
        <p:nvPicPr>
          <p:cNvPr id="17" name="Picture 16">
            <a:extLst>
              <a:ext uri="{FF2B5EF4-FFF2-40B4-BE49-F238E27FC236}">
                <a16:creationId xmlns:a16="http://schemas.microsoft.com/office/drawing/2014/main" id="{FA4D9EFD-D5D6-AC47-861D-7C1523754D6A}"/>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8581050" y="3466681"/>
            <a:ext cx="971000" cy="1325113"/>
          </a:xfrm>
          <a:prstGeom prst="rect">
            <a:avLst/>
          </a:prstGeom>
        </p:spPr>
      </p:pic>
      <p:sp>
        <p:nvSpPr>
          <p:cNvPr id="18" name="TextBox 17">
            <a:extLst>
              <a:ext uri="{FF2B5EF4-FFF2-40B4-BE49-F238E27FC236}">
                <a16:creationId xmlns:a16="http://schemas.microsoft.com/office/drawing/2014/main" id="{A18B2030-3931-5541-96A0-428D9DD7577F}"/>
              </a:ext>
            </a:extLst>
          </p:cNvPr>
          <p:cNvSpPr txBox="1"/>
          <p:nvPr/>
        </p:nvSpPr>
        <p:spPr>
          <a:xfrm>
            <a:off x="654895" y="2521863"/>
            <a:ext cx="1447800" cy="261610"/>
          </a:xfrm>
          <a:prstGeom prst="rect">
            <a:avLst/>
          </a:prstGeom>
          <a:noFill/>
        </p:spPr>
        <p:txBody>
          <a:bodyPr wrap="square" rtlCol="0">
            <a:spAutoFit/>
          </a:bodyPr>
          <a:lstStyle/>
          <a:p>
            <a:r>
              <a:rPr lang="en-US" sz="1100" dirty="0"/>
              <a:t>Roy </a:t>
            </a:r>
            <a:r>
              <a:rPr lang="en-US" sz="1100" dirty="0" err="1"/>
              <a:t>Herbst</a:t>
            </a:r>
            <a:r>
              <a:rPr lang="en-US" sz="1100" dirty="0"/>
              <a:t>, MD PhD</a:t>
            </a:r>
          </a:p>
        </p:txBody>
      </p:sp>
      <p:sp>
        <p:nvSpPr>
          <p:cNvPr id="19" name="TextBox 18">
            <a:extLst>
              <a:ext uri="{FF2B5EF4-FFF2-40B4-BE49-F238E27FC236}">
                <a16:creationId xmlns:a16="http://schemas.microsoft.com/office/drawing/2014/main" id="{1CBCC39D-2C95-7F45-B9B0-F8784F7B2F42}"/>
              </a:ext>
            </a:extLst>
          </p:cNvPr>
          <p:cNvSpPr txBox="1"/>
          <p:nvPr/>
        </p:nvSpPr>
        <p:spPr>
          <a:xfrm>
            <a:off x="1984965" y="2546619"/>
            <a:ext cx="1447800" cy="261610"/>
          </a:xfrm>
          <a:prstGeom prst="rect">
            <a:avLst/>
          </a:prstGeom>
          <a:noFill/>
        </p:spPr>
        <p:txBody>
          <a:bodyPr wrap="square" rtlCol="0">
            <a:spAutoFit/>
          </a:bodyPr>
          <a:lstStyle/>
          <a:p>
            <a:r>
              <a:rPr lang="en-US" sz="1100" dirty="0" err="1"/>
              <a:t>Jyoti</a:t>
            </a:r>
            <a:r>
              <a:rPr lang="en-US" sz="1100" dirty="0"/>
              <a:t> Patel, MD </a:t>
            </a:r>
          </a:p>
        </p:txBody>
      </p:sp>
      <p:sp>
        <p:nvSpPr>
          <p:cNvPr id="20" name="TextBox 19">
            <a:extLst>
              <a:ext uri="{FF2B5EF4-FFF2-40B4-BE49-F238E27FC236}">
                <a16:creationId xmlns:a16="http://schemas.microsoft.com/office/drawing/2014/main" id="{8118391E-DE03-384F-B8EB-88B0B25A7F1E}"/>
              </a:ext>
            </a:extLst>
          </p:cNvPr>
          <p:cNvSpPr txBox="1"/>
          <p:nvPr/>
        </p:nvSpPr>
        <p:spPr>
          <a:xfrm>
            <a:off x="829265" y="881870"/>
            <a:ext cx="2150875" cy="338554"/>
          </a:xfrm>
          <a:prstGeom prst="rect">
            <a:avLst/>
          </a:prstGeom>
          <a:solidFill>
            <a:srgbClr val="62A3F7"/>
          </a:solidFill>
        </p:spPr>
        <p:txBody>
          <a:bodyPr wrap="square" rtlCol="0">
            <a:spAutoFit/>
          </a:bodyPr>
          <a:lstStyle/>
          <a:p>
            <a:pPr algn="ctr"/>
            <a:r>
              <a:rPr lang="en-US" sz="1600" b="1" dirty="0"/>
              <a:t>Study Chairs</a:t>
            </a:r>
          </a:p>
        </p:txBody>
      </p:sp>
      <p:sp>
        <p:nvSpPr>
          <p:cNvPr id="21" name="TextBox 20">
            <a:extLst>
              <a:ext uri="{FF2B5EF4-FFF2-40B4-BE49-F238E27FC236}">
                <a16:creationId xmlns:a16="http://schemas.microsoft.com/office/drawing/2014/main" id="{94BCBF89-9B70-1246-BAC8-E7DC4103717C}"/>
              </a:ext>
            </a:extLst>
          </p:cNvPr>
          <p:cNvSpPr txBox="1"/>
          <p:nvPr/>
        </p:nvSpPr>
        <p:spPr>
          <a:xfrm>
            <a:off x="3888255" y="889215"/>
            <a:ext cx="7230967" cy="338554"/>
          </a:xfrm>
          <a:prstGeom prst="rect">
            <a:avLst/>
          </a:prstGeom>
          <a:solidFill>
            <a:srgbClr val="62A3F7"/>
          </a:solidFill>
        </p:spPr>
        <p:txBody>
          <a:bodyPr wrap="square" rtlCol="0">
            <a:spAutoFit/>
          </a:bodyPr>
          <a:lstStyle/>
          <a:p>
            <a:pPr algn="ctr"/>
            <a:r>
              <a:rPr lang="en-US" sz="1600" b="1" dirty="0"/>
              <a:t>Medical Oncology Chairs</a:t>
            </a:r>
          </a:p>
        </p:txBody>
      </p:sp>
      <p:sp>
        <p:nvSpPr>
          <p:cNvPr id="22" name="TextBox 21">
            <a:extLst>
              <a:ext uri="{FF2B5EF4-FFF2-40B4-BE49-F238E27FC236}">
                <a16:creationId xmlns:a16="http://schemas.microsoft.com/office/drawing/2014/main" id="{D4F50579-3AA0-EA4E-9D7B-2AE5409524CA}"/>
              </a:ext>
            </a:extLst>
          </p:cNvPr>
          <p:cNvSpPr txBox="1"/>
          <p:nvPr/>
        </p:nvSpPr>
        <p:spPr>
          <a:xfrm>
            <a:off x="3734074" y="2526715"/>
            <a:ext cx="1447800" cy="261610"/>
          </a:xfrm>
          <a:prstGeom prst="rect">
            <a:avLst/>
          </a:prstGeom>
          <a:noFill/>
        </p:spPr>
        <p:txBody>
          <a:bodyPr wrap="square" rtlCol="0">
            <a:spAutoFit/>
          </a:bodyPr>
          <a:lstStyle/>
          <a:p>
            <a:r>
              <a:rPr lang="en-US" sz="1100" dirty="0"/>
              <a:t>David </a:t>
            </a:r>
            <a:r>
              <a:rPr lang="en-US" sz="1100" dirty="0" err="1"/>
              <a:t>Gandara</a:t>
            </a:r>
            <a:r>
              <a:rPr lang="en-US" sz="1100" dirty="0"/>
              <a:t>, MD</a:t>
            </a:r>
          </a:p>
        </p:txBody>
      </p:sp>
      <p:sp>
        <p:nvSpPr>
          <p:cNvPr id="23" name="TextBox 22">
            <a:extLst>
              <a:ext uri="{FF2B5EF4-FFF2-40B4-BE49-F238E27FC236}">
                <a16:creationId xmlns:a16="http://schemas.microsoft.com/office/drawing/2014/main" id="{B39082F5-1248-CA4C-ADBB-4829CA89858B}"/>
              </a:ext>
            </a:extLst>
          </p:cNvPr>
          <p:cNvSpPr txBox="1"/>
          <p:nvPr/>
        </p:nvSpPr>
        <p:spPr>
          <a:xfrm>
            <a:off x="5013344" y="2538771"/>
            <a:ext cx="1447800" cy="376385"/>
          </a:xfrm>
          <a:prstGeom prst="rect">
            <a:avLst/>
          </a:prstGeom>
          <a:noFill/>
        </p:spPr>
        <p:txBody>
          <a:bodyPr wrap="square" rtlCol="0">
            <a:spAutoFit/>
          </a:bodyPr>
          <a:lstStyle/>
          <a:p>
            <a:pPr>
              <a:lnSpc>
                <a:spcPts val="1120"/>
              </a:lnSpc>
            </a:pPr>
            <a:r>
              <a:rPr lang="en-US" sz="1100" dirty="0"/>
              <a:t>Konstantin </a:t>
            </a:r>
            <a:br>
              <a:rPr lang="en-US" sz="1100" dirty="0"/>
            </a:br>
            <a:r>
              <a:rPr lang="en-US" sz="1100" dirty="0" err="1"/>
              <a:t>Dragnev</a:t>
            </a:r>
            <a:r>
              <a:rPr lang="en-US" sz="1100" dirty="0"/>
              <a:t>, MD </a:t>
            </a:r>
          </a:p>
        </p:txBody>
      </p:sp>
      <p:sp>
        <p:nvSpPr>
          <p:cNvPr id="24" name="TextBox 23">
            <a:extLst>
              <a:ext uri="{FF2B5EF4-FFF2-40B4-BE49-F238E27FC236}">
                <a16:creationId xmlns:a16="http://schemas.microsoft.com/office/drawing/2014/main" id="{EE69C753-6A5F-1648-BD5C-01D4E4DB9237}"/>
              </a:ext>
            </a:extLst>
          </p:cNvPr>
          <p:cNvSpPr txBox="1"/>
          <p:nvPr/>
        </p:nvSpPr>
        <p:spPr>
          <a:xfrm>
            <a:off x="6051295" y="2563957"/>
            <a:ext cx="1447800" cy="233397"/>
          </a:xfrm>
          <a:prstGeom prst="rect">
            <a:avLst/>
          </a:prstGeom>
          <a:noFill/>
        </p:spPr>
        <p:txBody>
          <a:bodyPr wrap="square" rtlCol="0">
            <a:spAutoFit/>
          </a:bodyPr>
          <a:lstStyle/>
          <a:p>
            <a:pPr>
              <a:lnSpc>
                <a:spcPts val="1120"/>
              </a:lnSpc>
            </a:pPr>
            <a:r>
              <a:rPr lang="en-US" sz="1100" dirty="0" err="1"/>
              <a:t>Ticiana</a:t>
            </a:r>
            <a:r>
              <a:rPr lang="en-US" sz="1100" dirty="0"/>
              <a:t> Leal, MD </a:t>
            </a:r>
          </a:p>
        </p:txBody>
      </p:sp>
      <p:sp>
        <p:nvSpPr>
          <p:cNvPr id="25" name="TextBox 24">
            <a:extLst>
              <a:ext uri="{FF2B5EF4-FFF2-40B4-BE49-F238E27FC236}">
                <a16:creationId xmlns:a16="http://schemas.microsoft.com/office/drawing/2014/main" id="{82433A36-6B5B-6140-A6C9-30B424DD86AD}"/>
              </a:ext>
            </a:extLst>
          </p:cNvPr>
          <p:cNvSpPr txBox="1"/>
          <p:nvPr/>
        </p:nvSpPr>
        <p:spPr>
          <a:xfrm>
            <a:off x="7252509" y="2563957"/>
            <a:ext cx="1447800" cy="233397"/>
          </a:xfrm>
          <a:prstGeom prst="rect">
            <a:avLst/>
          </a:prstGeom>
          <a:noFill/>
        </p:spPr>
        <p:txBody>
          <a:bodyPr wrap="square" rtlCol="0">
            <a:spAutoFit/>
          </a:bodyPr>
          <a:lstStyle/>
          <a:p>
            <a:pPr>
              <a:lnSpc>
                <a:spcPts val="1120"/>
              </a:lnSpc>
            </a:pPr>
            <a:r>
              <a:rPr lang="en-US" sz="1100" dirty="0"/>
              <a:t>Joel Neal, MD, PhD </a:t>
            </a:r>
          </a:p>
        </p:txBody>
      </p:sp>
      <p:sp>
        <p:nvSpPr>
          <p:cNvPr id="26" name="TextBox 25">
            <a:extLst>
              <a:ext uri="{FF2B5EF4-FFF2-40B4-BE49-F238E27FC236}">
                <a16:creationId xmlns:a16="http://schemas.microsoft.com/office/drawing/2014/main" id="{D8997A7D-DDA3-9540-BD19-E53664088E8F}"/>
              </a:ext>
            </a:extLst>
          </p:cNvPr>
          <p:cNvSpPr txBox="1"/>
          <p:nvPr/>
        </p:nvSpPr>
        <p:spPr>
          <a:xfrm>
            <a:off x="8574121" y="2564337"/>
            <a:ext cx="1447800" cy="233397"/>
          </a:xfrm>
          <a:prstGeom prst="rect">
            <a:avLst/>
          </a:prstGeom>
          <a:noFill/>
        </p:spPr>
        <p:txBody>
          <a:bodyPr wrap="square" rtlCol="0">
            <a:spAutoFit/>
          </a:bodyPr>
          <a:lstStyle/>
          <a:p>
            <a:pPr>
              <a:lnSpc>
                <a:spcPts val="1120"/>
              </a:lnSpc>
            </a:pPr>
            <a:r>
              <a:rPr lang="en-US" sz="1100" dirty="0"/>
              <a:t>Martin Edelman, MD</a:t>
            </a:r>
          </a:p>
        </p:txBody>
      </p:sp>
      <p:sp>
        <p:nvSpPr>
          <p:cNvPr id="27" name="TextBox 26">
            <a:extLst>
              <a:ext uri="{FF2B5EF4-FFF2-40B4-BE49-F238E27FC236}">
                <a16:creationId xmlns:a16="http://schemas.microsoft.com/office/drawing/2014/main" id="{A358384F-45E0-B04D-84C4-34D9EEC9F4D6}"/>
              </a:ext>
            </a:extLst>
          </p:cNvPr>
          <p:cNvSpPr txBox="1"/>
          <p:nvPr/>
        </p:nvSpPr>
        <p:spPr>
          <a:xfrm>
            <a:off x="9906769" y="2563957"/>
            <a:ext cx="1447800" cy="233397"/>
          </a:xfrm>
          <a:prstGeom prst="rect">
            <a:avLst/>
          </a:prstGeom>
          <a:noFill/>
        </p:spPr>
        <p:txBody>
          <a:bodyPr wrap="square" rtlCol="0">
            <a:spAutoFit/>
          </a:bodyPr>
          <a:lstStyle/>
          <a:p>
            <a:pPr>
              <a:lnSpc>
                <a:spcPts val="1120"/>
              </a:lnSpc>
            </a:pPr>
            <a:r>
              <a:rPr lang="en-US" sz="1100" dirty="0" err="1"/>
              <a:t>Saiama</a:t>
            </a:r>
            <a:r>
              <a:rPr lang="en-US" sz="1100" dirty="0"/>
              <a:t> </a:t>
            </a:r>
            <a:r>
              <a:rPr lang="en-US" sz="1100" dirty="0" err="1"/>
              <a:t>Waqar</a:t>
            </a:r>
            <a:r>
              <a:rPr lang="en-US" sz="1100" dirty="0"/>
              <a:t>, MD</a:t>
            </a:r>
          </a:p>
        </p:txBody>
      </p:sp>
      <p:sp>
        <p:nvSpPr>
          <p:cNvPr id="28" name="TextBox 27">
            <a:extLst>
              <a:ext uri="{FF2B5EF4-FFF2-40B4-BE49-F238E27FC236}">
                <a16:creationId xmlns:a16="http://schemas.microsoft.com/office/drawing/2014/main" id="{582AC96D-FBFD-E84B-8C13-0F0BF9488859}"/>
              </a:ext>
            </a:extLst>
          </p:cNvPr>
          <p:cNvSpPr txBox="1"/>
          <p:nvPr/>
        </p:nvSpPr>
        <p:spPr>
          <a:xfrm>
            <a:off x="816565" y="3128341"/>
            <a:ext cx="2208439" cy="338554"/>
          </a:xfrm>
          <a:prstGeom prst="rect">
            <a:avLst/>
          </a:prstGeom>
          <a:solidFill>
            <a:srgbClr val="62A3F7"/>
          </a:solidFill>
        </p:spPr>
        <p:txBody>
          <a:bodyPr wrap="square" rtlCol="0">
            <a:spAutoFit/>
          </a:bodyPr>
          <a:lstStyle/>
          <a:p>
            <a:pPr algn="ctr"/>
            <a:r>
              <a:rPr lang="en-US" sz="1600" b="1" dirty="0"/>
              <a:t>Committee Chairs</a:t>
            </a:r>
          </a:p>
        </p:txBody>
      </p:sp>
      <p:sp>
        <p:nvSpPr>
          <p:cNvPr id="29" name="TextBox 28">
            <a:extLst>
              <a:ext uri="{FF2B5EF4-FFF2-40B4-BE49-F238E27FC236}">
                <a16:creationId xmlns:a16="http://schemas.microsoft.com/office/drawing/2014/main" id="{60A7F818-2717-AA46-A730-B824D1076F85}"/>
              </a:ext>
            </a:extLst>
          </p:cNvPr>
          <p:cNvSpPr txBox="1"/>
          <p:nvPr/>
        </p:nvSpPr>
        <p:spPr>
          <a:xfrm>
            <a:off x="585524" y="4706628"/>
            <a:ext cx="1447800" cy="233397"/>
          </a:xfrm>
          <a:prstGeom prst="rect">
            <a:avLst/>
          </a:prstGeom>
          <a:noFill/>
        </p:spPr>
        <p:txBody>
          <a:bodyPr wrap="square" rtlCol="0">
            <a:spAutoFit/>
          </a:bodyPr>
          <a:lstStyle/>
          <a:p>
            <a:pPr>
              <a:lnSpc>
                <a:spcPts val="1120"/>
              </a:lnSpc>
            </a:pPr>
            <a:r>
              <a:rPr lang="en-US" sz="1100" dirty="0"/>
              <a:t>Hossein </a:t>
            </a:r>
            <a:r>
              <a:rPr lang="en-US" sz="1100" dirty="0" err="1"/>
              <a:t>Borghaei</a:t>
            </a:r>
            <a:r>
              <a:rPr lang="en-US" sz="1100" dirty="0"/>
              <a:t>, DO</a:t>
            </a:r>
          </a:p>
        </p:txBody>
      </p:sp>
      <p:sp>
        <p:nvSpPr>
          <p:cNvPr id="30" name="TextBox 29">
            <a:extLst>
              <a:ext uri="{FF2B5EF4-FFF2-40B4-BE49-F238E27FC236}">
                <a16:creationId xmlns:a16="http://schemas.microsoft.com/office/drawing/2014/main" id="{AED6A026-3DCB-0D49-95BE-BA8529A7274E}"/>
              </a:ext>
            </a:extLst>
          </p:cNvPr>
          <p:cNvSpPr txBox="1"/>
          <p:nvPr/>
        </p:nvSpPr>
        <p:spPr>
          <a:xfrm>
            <a:off x="2007924" y="4706414"/>
            <a:ext cx="1523438" cy="233397"/>
          </a:xfrm>
          <a:prstGeom prst="rect">
            <a:avLst/>
          </a:prstGeom>
          <a:noFill/>
        </p:spPr>
        <p:txBody>
          <a:bodyPr wrap="square" rtlCol="0">
            <a:spAutoFit/>
          </a:bodyPr>
          <a:lstStyle/>
          <a:p>
            <a:pPr>
              <a:lnSpc>
                <a:spcPts val="1120"/>
              </a:lnSpc>
            </a:pPr>
            <a:r>
              <a:rPr lang="en-US" sz="1100" dirty="0"/>
              <a:t>David </a:t>
            </a:r>
            <a:r>
              <a:rPr lang="en-US" sz="1100" dirty="0" err="1"/>
              <a:t>Kozono</a:t>
            </a:r>
            <a:r>
              <a:rPr lang="en-US" sz="1100" dirty="0"/>
              <a:t>, MD PhD</a:t>
            </a:r>
          </a:p>
        </p:txBody>
      </p:sp>
      <p:sp>
        <p:nvSpPr>
          <p:cNvPr id="31" name="TextBox 30">
            <a:extLst>
              <a:ext uri="{FF2B5EF4-FFF2-40B4-BE49-F238E27FC236}">
                <a16:creationId xmlns:a16="http://schemas.microsoft.com/office/drawing/2014/main" id="{EB662A6E-87CF-1746-9F50-8D27092B8F64}"/>
              </a:ext>
            </a:extLst>
          </p:cNvPr>
          <p:cNvSpPr txBox="1"/>
          <p:nvPr/>
        </p:nvSpPr>
        <p:spPr>
          <a:xfrm>
            <a:off x="568257" y="4898308"/>
            <a:ext cx="1447800" cy="233397"/>
          </a:xfrm>
          <a:prstGeom prst="rect">
            <a:avLst/>
          </a:prstGeom>
          <a:noFill/>
        </p:spPr>
        <p:txBody>
          <a:bodyPr wrap="square" rtlCol="0">
            <a:spAutoFit/>
          </a:bodyPr>
          <a:lstStyle/>
          <a:p>
            <a:pPr algn="ctr">
              <a:lnSpc>
                <a:spcPts val="1120"/>
              </a:lnSpc>
            </a:pPr>
            <a:r>
              <a:rPr lang="en-US" sz="1200" b="1" dirty="0"/>
              <a:t>Drug Selection</a:t>
            </a:r>
          </a:p>
        </p:txBody>
      </p:sp>
      <p:sp>
        <p:nvSpPr>
          <p:cNvPr id="32" name="TextBox 31">
            <a:extLst>
              <a:ext uri="{FF2B5EF4-FFF2-40B4-BE49-F238E27FC236}">
                <a16:creationId xmlns:a16="http://schemas.microsoft.com/office/drawing/2014/main" id="{7D3F7F11-C18F-A443-9C57-5412D0D5E4CC}"/>
              </a:ext>
            </a:extLst>
          </p:cNvPr>
          <p:cNvSpPr txBox="1"/>
          <p:nvPr/>
        </p:nvSpPr>
        <p:spPr>
          <a:xfrm>
            <a:off x="1823687" y="4896561"/>
            <a:ext cx="1782693" cy="233397"/>
          </a:xfrm>
          <a:prstGeom prst="rect">
            <a:avLst/>
          </a:prstGeom>
          <a:noFill/>
        </p:spPr>
        <p:txBody>
          <a:bodyPr wrap="square" rtlCol="0">
            <a:spAutoFit/>
          </a:bodyPr>
          <a:lstStyle/>
          <a:p>
            <a:pPr algn="ctr">
              <a:lnSpc>
                <a:spcPts val="1120"/>
              </a:lnSpc>
            </a:pPr>
            <a:r>
              <a:rPr lang="en-US" sz="1200" b="1" dirty="0"/>
              <a:t>Translational Medicine</a:t>
            </a:r>
          </a:p>
        </p:txBody>
      </p:sp>
      <p:sp>
        <p:nvSpPr>
          <p:cNvPr id="33" name="TextBox 32">
            <a:extLst>
              <a:ext uri="{FF2B5EF4-FFF2-40B4-BE49-F238E27FC236}">
                <a16:creationId xmlns:a16="http://schemas.microsoft.com/office/drawing/2014/main" id="{EBE49FE0-AF10-D645-973F-2D2872F13D48}"/>
              </a:ext>
            </a:extLst>
          </p:cNvPr>
          <p:cNvSpPr txBox="1"/>
          <p:nvPr/>
        </p:nvSpPr>
        <p:spPr>
          <a:xfrm>
            <a:off x="8574121" y="3168299"/>
            <a:ext cx="2635745" cy="338554"/>
          </a:xfrm>
          <a:prstGeom prst="rect">
            <a:avLst/>
          </a:prstGeom>
          <a:solidFill>
            <a:srgbClr val="62A3F7"/>
          </a:solidFill>
        </p:spPr>
        <p:txBody>
          <a:bodyPr wrap="square" rtlCol="0">
            <a:spAutoFit/>
          </a:bodyPr>
          <a:lstStyle/>
          <a:p>
            <a:pPr algn="ctr"/>
            <a:r>
              <a:rPr lang="en-US" sz="1600" b="1" dirty="0"/>
              <a:t>Biostatisticians</a:t>
            </a:r>
          </a:p>
        </p:txBody>
      </p:sp>
      <p:sp>
        <p:nvSpPr>
          <p:cNvPr id="34" name="TextBox 33">
            <a:extLst>
              <a:ext uri="{FF2B5EF4-FFF2-40B4-BE49-F238E27FC236}">
                <a16:creationId xmlns:a16="http://schemas.microsoft.com/office/drawing/2014/main" id="{C38E4BFC-DCE0-8F49-9DC8-1B1570442DA4}"/>
              </a:ext>
            </a:extLst>
          </p:cNvPr>
          <p:cNvSpPr txBox="1"/>
          <p:nvPr/>
        </p:nvSpPr>
        <p:spPr>
          <a:xfrm>
            <a:off x="9601843" y="3598072"/>
            <a:ext cx="1773386" cy="600164"/>
          </a:xfrm>
          <a:prstGeom prst="rect">
            <a:avLst/>
          </a:prstGeom>
          <a:noFill/>
        </p:spPr>
        <p:txBody>
          <a:bodyPr wrap="square" rtlCol="0">
            <a:spAutoFit/>
          </a:bodyPr>
          <a:lstStyle/>
          <a:p>
            <a:r>
              <a:rPr lang="en-US" sz="1100" dirty="0"/>
              <a:t>Katherine </a:t>
            </a:r>
            <a:r>
              <a:rPr lang="en-US" sz="1100" dirty="0" err="1"/>
              <a:t>Minichiello</a:t>
            </a:r>
            <a:r>
              <a:rPr lang="en-US" sz="1100" dirty="0"/>
              <a:t>, MS</a:t>
            </a:r>
          </a:p>
          <a:p>
            <a:r>
              <a:rPr lang="en-US" sz="1100" dirty="0" err="1"/>
              <a:t>Jieling</a:t>
            </a:r>
            <a:r>
              <a:rPr lang="en-US" sz="1100" dirty="0"/>
              <a:t> Miao, MS</a:t>
            </a:r>
          </a:p>
          <a:p>
            <a:r>
              <a:rPr lang="en-US" sz="1100" dirty="0"/>
              <a:t>James Moon, MS</a:t>
            </a:r>
          </a:p>
        </p:txBody>
      </p:sp>
      <p:sp>
        <p:nvSpPr>
          <p:cNvPr id="35" name="TextBox 34">
            <a:extLst>
              <a:ext uri="{FF2B5EF4-FFF2-40B4-BE49-F238E27FC236}">
                <a16:creationId xmlns:a16="http://schemas.microsoft.com/office/drawing/2014/main" id="{C339FFB6-2BDD-604F-8AFE-93011E665987}"/>
              </a:ext>
            </a:extLst>
          </p:cNvPr>
          <p:cNvSpPr txBox="1"/>
          <p:nvPr/>
        </p:nvSpPr>
        <p:spPr>
          <a:xfrm>
            <a:off x="8458969" y="4791794"/>
            <a:ext cx="1447800" cy="233397"/>
          </a:xfrm>
          <a:prstGeom prst="rect">
            <a:avLst/>
          </a:prstGeom>
          <a:noFill/>
        </p:spPr>
        <p:txBody>
          <a:bodyPr wrap="square" rtlCol="0">
            <a:spAutoFit/>
          </a:bodyPr>
          <a:lstStyle/>
          <a:p>
            <a:pPr>
              <a:lnSpc>
                <a:spcPts val="1120"/>
              </a:lnSpc>
            </a:pPr>
            <a:r>
              <a:rPr lang="en-US" sz="1100" dirty="0"/>
              <a:t>Mary Redman, PhD</a:t>
            </a:r>
          </a:p>
        </p:txBody>
      </p:sp>
      <p:sp>
        <p:nvSpPr>
          <p:cNvPr id="36" name="TextBox 35">
            <a:extLst>
              <a:ext uri="{FF2B5EF4-FFF2-40B4-BE49-F238E27FC236}">
                <a16:creationId xmlns:a16="http://schemas.microsoft.com/office/drawing/2014/main" id="{A7027B41-5E18-B843-B38E-B20637BBF67C}"/>
              </a:ext>
            </a:extLst>
          </p:cNvPr>
          <p:cNvSpPr txBox="1"/>
          <p:nvPr/>
        </p:nvSpPr>
        <p:spPr>
          <a:xfrm>
            <a:off x="4775591" y="3168299"/>
            <a:ext cx="2150875" cy="338554"/>
          </a:xfrm>
          <a:prstGeom prst="rect">
            <a:avLst/>
          </a:prstGeom>
          <a:solidFill>
            <a:srgbClr val="62A3F7"/>
          </a:solidFill>
        </p:spPr>
        <p:txBody>
          <a:bodyPr wrap="square" rtlCol="0">
            <a:spAutoFit/>
          </a:bodyPr>
          <a:lstStyle/>
          <a:p>
            <a:pPr algn="ctr"/>
            <a:r>
              <a:rPr lang="en-US" sz="1600" b="1" dirty="0"/>
              <a:t>Translational Medicine</a:t>
            </a:r>
          </a:p>
        </p:txBody>
      </p:sp>
      <p:pic>
        <p:nvPicPr>
          <p:cNvPr id="37" name="Picture 36">
            <a:extLst>
              <a:ext uri="{FF2B5EF4-FFF2-40B4-BE49-F238E27FC236}">
                <a16:creationId xmlns:a16="http://schemas.microsoft.com/office/drawing/2014/main" id="{96DB6447-2B4B-8B42-A8E1-2C6D0D82AE0C}"/>
              </a:ext>
            </a:extLst>
          </p:cNvPr>
          <p:cNvPicPr>
            <a:picLocks noChangeAspect="1"/>
          </p:cNvPicPr>
          <p:nvPr/>
        </p:nvPicPr>
        <p:blipFill>
          <a:blip r:embed="rId14"/>
          <a:stretch>
            <a:fillRect/>
          </a:stretch>
        </p:blipFill>
        <p:spPr>
          <a:xfrm>
            <a:off x="4775527" y="3481667"/>
            <a:ext cx="936571" cy="1224747"/>
          </a:xfrm>
          <a:prstGeom prst="rect">
            <a:avLst/>
          </a:prstGeom>
        </p:spPr>
      </p:pic>
      <p:sp>
        <p:nvSpPr>
          <p:cNvPr id="38" name="TextBox 37">
            <a:extLst>
              <a:ext uri="{FF2B5EF4-FFF2-40B4-BE49-F238E27FC236}">
                <a16:creationId xmlns:a16="http://schemas.microsoft.com/office/drawing/2014/main" id="{1C1FC0DC-D41C-9641-93ED-9374FF368090}"/>
              </a:ext>
            </a:extLst>
          </p:cNvPr>
          <p:cNvSpPr txBox="1"/>
          <p:nvPr/>
        </p:nvSpPr>
        <p:spPr>
          <a:xfrm>
            <a:off x="4715044" y="4678201"/>
            <a:ext cx="1447800" cy="261610"/>
          </a:xfrm>
          <a:prstGeom prst="rect">
            <a:avLst/>
          </a:prstGeom>
          <a:noFill/>
        </p:spPr>
        <p:txBody>
          <a:bodyPr wrap="square" rtlCol="0">
            <a:spAutoFit/>
          </a:bodyPr>
          <a:lstStyle/>
          <a:p>
            <a:r>
              <a:rPr lang="en-US" sz="1100" dirty="0"/>
              <a:t>Fred Hirsch, MD </a:t>
            </a:r>
          </a:p>
        </p:txBody>
      </p:sp>
      <p:pic>
        <p:nvPicPr>
          <p:cNvPr id="39" name="Picture 38">
            <a:extLst>
              <a:ext uri="{FF2B5EF4-FFF2-40B4-BE49-F238E27FC236}">
                <a16:creationId xmlns:a16="http://schemas.microsoft.com/office/drawing/2014/main" id="{E2EC7618-77B2-6F45-B399-975D69389082}"/>
              </a:ext>
            </a:extLst>
          </p:cNvPr>
          <p:cNvPicPr>
            <a:picLocks noChangeAspect="1"/>
          </p:cNvPicPr>
          <p:nvPr/>
        </p:nvPicPr>
        <p:blipFill>
          <a:blip r:embed="rId15"/>
          <a:stretch>
            <a:fillRect/>
          </a:stretch>
        </p:blipFill>
        <p:spPr>
          <a:xfrm>
            <a:off x="5928136" y="3499881"/>
            <a:ext cx="989458" cy="1187349"/>
          </a:xfrm>
          <a:prstGeom prst="rect">
            <a:avLst/>
          </a:prstGeom>
        </p:spPr>
      </p:pic>
      <p:sp>
        <p:nvSpPr>
          <p:cNvPr id="40" name="TextBox 39">
            <a:extLst>
              <a:ext uri="{FF2B5EF4-FFF2-40B4-BE49-F238E27FC236}">
                <a16:creationId xmlns:a16="http://schemas.microsoft.com/office/drawing/2014/main" id="{78237C23-5931-5641-B1B5-358A5489A03B}"/>
              </a:ext>
            </a:extLst>
          </p:cNvPr>
          <p:cNvSpPr txBox="1"/>
          <p:nvPr/>
        </p:nvSpPr>
        <p:spPr>
          <a:xfrm>
            <a:off x="5835082" y="4703387"/>
            <a:ext cx="1447800" cy="261610"/>
          </a:xfrm>
          <a:prstGeom prst="rect">
            <a:avLst/>
          </a:prstGeom>
          <a:noFill/>
        </p:spPr>
        <p:txBody>
          <a:bodyPr wrap="square" rtlCol="0">
            <a:spAutoFit/>
          </a:bodyPr>
          <a:lstStyle/>
          <a:p>
            <a:r>
              <a:rPr lang="en-US" sz="1100" dirty="0"/>
              <a:t>Philip Mack, PhD </a:t>
            </a:r>
          </a:p>
        </p:txBody>
      </p:sp>
      <p:pic>
        <p:nvPicPr>
          <p:cNvPr id="41" name="Picture 40">
            <a:extLst>
              <a:ext uri="{FF2B5EF4-FFF2-40B4-BE49-F238E27FC236}">
                <a16:creationId xmlns:a16="http://schemas.microsoft.com/office/drawing/2014/main" id="{31BB7AA4-D0CD-8647-B697-87362B328027}"/>
              </a:ext>
            </a:extLst>
          </p:cNvPr>
          <p:cNvPicPr>
            <a:picLocks noChangeAspect="1"/>
          </p:cNvPicPr>
          <p:nvPr/>
        </p:nvPicPr>
        <p:blipFill>
          <a:blip r:embed="rId16"/>
          <a:stretch>
            <a:fillRect/>
          </a:stretch>
        </p:blipFill>
        <p:spPr>
          <a:xfrm>
            <a:off x="1870941" y="5140942"/>
            <a:ext cx="8445392" cy="2068465"/>
          </a:xfrm>
          <a:prstGeom prst="rect">
            <a:avLst/>
          </a:prstGeom>
        </p:spPr>
      </p:pic>
    </p:spTree>
    <p:extLst>
      <p:ext uri="{BB962C8B-B14F-4D97-AF65-F5344CB8AC3E}">
        <p14:creationId xmlns:p14="http://schemas.microsoft.com/office/powerpoint/2010/main" val="251322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dissolv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38AAE-ABAE-48C2-867B-D55C7FB41085}"/>
              </a:ext>
            </a:extLst>
          </p:cNvPr>
          <p:cNvSpPr>
            <a:spLocks noGrp="1"/>
          </p:cNvSpPr>
          <p:nvPr>
            <p:ph type="title"/>
          </p:nvPr>
        </p:nvSpPr>
        <p:spPr/>
        <p:txBody>
          <a:bodyPr/>
          <a:lstStyle/>
          <a:p>
            <a:r>
              <a:rPr lang="en-US" dirty="0">
                <a:solidFill>
                  <a:schemeClr val="accent1"/>
                </a:solidFill>
              </a:rPr>
              <a:t>SWOG Specimen Tracking System</a:t>
            </a:r>
          </a:p>
        </p:txBody>
      </p:sp>
      <p:sp>
        <p:nvSpPr>
          <p:cNvPr id="3" name="Content Placeholder 2">
            <a:extLst>
              <a:ext uri="{FF2B5EF4-FFF2-40B4-BE49-F238E27FC236}">
                <a16:creationId xmlns:a16="http://schemas.microsoft.com/office/drawing/2014/main" id="{797BEFFE-BFA0-47E6-BA3E-B8A9A0FD171B}"/>
              </a:ext>
            </a:extLst>
          </p:cNvPr>
          <p:cNvSpPr>
            <a:spLocks noGrp="1"/>
          </p:cNvSpPr>
          <p:nvPr>
            <p:ph idx="1"/>
          </p:nvPr>
        </p:nvSpPr>
        <p:spPr>
          <a:xfrm>
            <a:off x="332325" y="1690735"/>
            <a:ext cx="8985989" cy="2328154"/>
          </a:xfrm>
        </p:spPr>
        <p:txBody>
          <a:bodyPr>
            <a:normAutofit/>
          </a:bodyPr>
          <a:lstStyle/>
          <a:p>
            <a:r>
              <a:rPr lang="en-US" dirty="0"/>
              <a:t>Once “Ship this Shipment and Generate Packing List” is selected, the request has been completed and sent to FMI</a:t>
            </a:r>
          </a:p>
          <a:p>
            <a:pPr lvl="1"/>
            <a:r>
              <a:rPr lang="en-US" dirty="0"/>
              <a:t>No need to physically mail or email anything</a:t>
            </a:r>
          </a:p>
          <a:p>
            <a:pPr marL="0" indent="0">
              <a:buNone/>
            </a:pPr>
            <a:endParaRPr lang="en-US" dirty="0"/>
          </a:p>
          <a:p>
            <a:endParaRPr lang="en-US" dirty="0"/>
          </a:p>
        </p:txBody>
      </p:sp>
      <p:sp>
        <p:nvSpPr>
          <p:cNvPr id="4" name="Footer Placeholder 3">
            <a:extLst>
              <a:ext uri="{FF2B5EF4-FFF2-40B4-BE49-F238E27FC236}">
                <a16:creationId xmlns:a16="http://schemas.microsoft.com/office/drawing/2014/main" id="{5588470D-C66B-43C6-B0D4-AF6DF6E74A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93" b="0" i="0" u="none" strike="noStrike" kern="1200" cap="none" spc="-1" normalizeH="0" baseline="0" noProof="0">
                <a:ln>
                  <a:noFill/>
                </a:ln>
                <a:solidFill>
                  <a:prstClr val="black">
                    <a:tint val="75000"/>
                  </a:prstClr>
                </a:solidFill>
                <a:effectLst/>
                <a:uLnTx/>
                <a:uFillTx/>
                <a:latin typeface="Arial"/>
                <a:ea typeface="+mn-ea"/>
                <a:cs typeface="+mn-cs"/>
              </a:rPr>
              <a:t>Questions? Email LungMAPquestion@crab.org</a:t>
            </a:r>
            <a:endParaRPr kumimoji="0" lang="en-US" sz="1693" b="0" i="0" u="none" strike="noStrike" kern="1200" cap="none" spc="-1" normalizeH="0" baseline="0" noProof="0">
              <a:ln>
                <a:noFill/>
              </a:ln>
              <a:solidFill>
                <a:prstClr val="black">
                  <a:tint val="75000"/>
                </a:prstClr>
              </a:solidFill>
              <a:effectLst/>
              <a:uLnTx/>
              <a:uFillTx/>
              <a:latin typeface="Arial"/>
              <a:ea typeface="+mn-ea"/>
              <a:cs typeface="+mn-cs"/>
            </a:endParaRPr>
          </a:p>
        </p:txBody>
      </p:sp>
      <p:sp>
        <p:nvSpPr>
          <p:cNvPr id="7" name="TextBox 6">
            <a:extLst>
              <a:ext uri="{FF2B5EF4-FFF2-40B4-BE49-F238E27FC236}">
                <a16:creationId xmlns:a16="http://schemas.microsoft.com/office/drawing/2014/main" id="{B8B4EC0B-33EF-48FC-9504-78C8CD3FBA18}"/>
              </a:ext>
            </a:extLst>
          </p:cNvPr>
          <p:cNvSpPr txBox="1"/>
          <p:nvPr/>
        </p:nvSpPr>
        <p:spPr>
          <a:xfrm>
            <a:off x="9318315" y="377014"/>
            <a:ext cx="2035486" cy="2031325"/>
          </a:xfrm>
          <a:prstGeom prst="rect">
            <a:avLst/>
          </a:prstGeom>
          <a:solidFill>
            <a:schemeClr val="accent1"/>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Site follows steps in SWOG Specimen Tracking (STS) to request re-analysis of commercial FoundationOne CDx results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2503C187-7227-4575-B133-69F51C029414}"/>
              </a:ext>
            </a:extLst>
          </p:cNvPr>
          <p:cNvPicPr>
            <a:picLocks noChangeAspect="1"/>
          </p:cNvPicPr>
          <p:nvPr/>
        </p:nvPicPr>
        <p:blipFill rotWithShape="1">
          <a:blip r:embed="rId2">
            <a:extLst>
              <a:ext uri="{28A0092B-C50C-407E-A947-70E740481C1C}">
                <a14:useLocalDpi xmlns:a14="http://schemas.microsoft.com/office/drawing/2010/main" val="0"/>
              </a:ext>
            </a:extLst>
          </a:blip>
          <a:srcRect l="71" t="73229" r="-71" b="1661"/>
          <a:stretch/>
        </p:blipFill>
        <p:spPr>
          <a:xfrm>
            <a:off x="620103" y="3429000"/>
            <a:ext cx="10683033" cy="1542170"/>
          </a:xfrm>
          <a:prstGeom prst="rect">
            <a:avLst/>
          </a:prstGeom>
        </p:spPr>
      </p:pic>
      <p:pic>
        <p:nvPicPr>
          <p:cNvPr id="17" name="Graphic 16" descr="Arrow Clockwise curve">
            <a:extLst>
              <a:ext uri="{FF2B5EF4-FFF2-40B4-BE49-F238E27FC236}">
                <a16:creationId xmlns:a16="http://schemas.microsoft.com/office/drawing/2014/main" id="{58B1B4E0-7E58-45AB-AA4F-2FF2023D4C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75720" y="4848474"/>
            <a:ext cx="1507800" cy="1507800"/>
          </a:xfrm>
          <a:prstGeom prst="rect">
            <a:avLst/>
          </a:prstGeom>
        </p:spPr>
      </p:pic>
    </p:spTree>
    <p:extLst>
      <p:ext uri="{BB962C8B-B14F-4D97-AF65-F5344CB8AC3E}">
        <p14:creationId xmlns:p14="http://schemas.microsoft.com/office/powerpoint/2010/main" val="12659636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EBE87-AA74-4B94-AE7A-14EFCACC9907}"/>
              </a:ext>
            </a:extLst>
          </p:cNvPr>
          <p:cNvSpPr>
            <a:spLocks noGrp="1"/>
          </p:cNvSpPr>
          <p:nvPr>
            <p:ph type="title"/>
          </p:nvPr>
        </p:nvSpPr>
        <p:spPr>
          <a:xfrm>
            <a:off x="838200" y="294398"/>
            <a:ext cx="10515600" cy="1325528"/>
          </a:xfrm>
        </p:spPr>
        <p:txBody>
          <a:bodyPr/>
          <a:lstStyle/>
          <a:p>
            <a:r>
              <a:rPr lang="en-US" dirty="0">
                <a:solidFill>
                  <a:schemeClr val="accent1"/>
                </a:solidFill>
              </a:rPr>
              <a:t>Commercial NGS Testing Form (Rave)</a:t>
            </a:r>
          </a:p>
        </p:txBody>
      </p:sp>
      <p:sp>
        <p:nvSpPr>
          <p:cNvPr id="3" name="Content Placeholder 2">
            <a:extLst>
              <a:ext uri="{FF2B5EF4-FFF2-40B4-BE49-F238E27FC236}">
                <a16:creationId xmlns:a16="http://schemas.microsoft.com/office/drawing/2014/main" id="{6155A0A3-2706-41F4-8A1C-D3D37F9BFF05}"/>
              </a:ext>
            </a:extLst>
          </p:cNvPr>
          <p:cNvSpPr>
            <a:spLocks noGrp="1"/>
          </p:cNvSpPr>
          <p:nvPr>
            <p:ph idx="1"/>
          </p:nvPr>
        </p:nvSpPr>
        <p:spPr>
          <a:xfrm>
            <a:off x="838199" y="1507847"/>
            <a:ext cx="10515600" cy="2133565"/>
          </a:xfrm>
        </p:spPr>
        <p:txBody>
          <a:bodyPr>
            <a:normAutofit lnSpcReduction="10000"/>
          </a:bodyPr>
          <a:lstStyle/>
          <a:p>
            <a:r>
              <a:rPr lang="en-US" b="1" dirty="0"/>
              <a:t>Commercial NGS Testing </a:t>
            </a:r>
            <a:r>
              <a:rPr lang="en-US" dirty="0"/>
              <a:t>folder will rollout in Rave based on registration question</a:t>
            </a:r>
          </a:p>
          <a:p>
            <a:r>
              <a:rPr lang="en-US" dirty="0"/>
              <a:t>Upload commercial FoundationOne CDx report to form</a:t>
            </a:r>
          </a:p>
          <a:p>
            <a:r>
              <a:rPr lang="en-US" dirty="0"/>
              <a:t>Source documentation only; upload does </a:t>
            </a:r>
            <a:r>
              <a:rPr lang="en-US" dirty="0">
                <a:solidFill>
                  <a:srgbClr val="FF0000"/>
                </a:solidFill>
              </a:rPr>
              <a:t>NOT</a:t>
            </a:r>
            <a:r>
              <a:rPr lang="en-US" dirty="0"/>
              <a:t> request use of results for re-analysis and sub-study assignment</a:t>
            </a:r>
          </a:p>
          <a:p>
            <a:pPr marL="0" indent="0">
              <a:buNone/>
            </a:pPr>
            <a:endParaRPr lang="en-US" dirty="0"/>
          </a:p>
        </p:txBody>
      </p:sp>
      <p:sp>
        <p:nvSpPr>
          <p:cNvPr id="4" name="Footer Placeholder 3">
            <a:extLst>
              <a:ext uri="{FF2B5EF4-FFF2-40B4-BE49-F238E27FC236}">
                <a16:creationId xmlns:a16="http://schemas.microsoft.com/office/drawing/2014/main" id="{FD275CF3-E580-458A-88EB-3298F922E69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93" b="0" i="0" u="none" strike="noStrike" kern="1200" cap="none" spc="-1" normalizeH="0" baseline="0" noProof="0">
                <a:ln>
                  <a:noFill/>
                </a:ln>
                <a:solidFill>
                  <a:prstClr val="black">
                    <a:tint val="75000"/>
                  </a:prstClr>
                </a:solidFill>
                <a:effectLst/>
                <a:uLnTx/>
                <a:uFillTx/>
                <a:latin typeface="Arial"/>
                <a:ea typeface="+mn-ea"/>
                <a:cs typeface="+mn-cs"/>
              </a:rPr>
              <a:t>Questions? Email LungMAPquestion@crab.org</a:t>
            </a:r>
            <a:endParaRPr kumimoji="0" lang="en-US" sz="1693" b="0" i="0" u="none" strike="noStrike" kern="1200" cap="none" spc="-1" normalizeH="0" baseline="0" noProof="0">
              <a:ln>
                <a:noFill/>
              </a:ln>
              <a:solidFill>
                <a:prstClr val="black">
                  <a:tint val="75000"/>
                </a:prstClr>
              </a:solidFill>
              <a:effectLst/>
              <a:uLnTx/>
              <a:uFillTx/>
              <a:latin typeface="Arial"/>
              <a:ea typeface="+mn-ea"/>
              <a:cs typeface="+mn-cs"/>
            </a:endParaRPr>
          </a:p>
        </p:txBody>
      </p:sp>
      <p:sp>
        <p:nvSpPr>
          <p:cNvPr id="5" name="TextBox 4">
            <a:extLst>
              <a:ext uri="{FF2B5EF4-FFF2-40B4-BE49-F238E27FC236}">
                <a16:creationId xmlns:a16="http://schemas.microsoft.com/office/drawing/2014/main" id="{04B2240E-C553-43DB-8AEA-BEDC91B9299A}"/>
              </a:ext>
            </a:extLst>
          </p:cNvPr>
          <p:cNvSpPr txBox="1"/>
          <p:nvPr/>
        </p:nvSpPr>
        <p:spPr>
          <a:xfrm>
            <a:off x="9440612" y="230373"/>
            <a:ext cx="2289978" cy="1200329"/>
          </a:xfrm>
          <a:prstGeom prst="rect">
            <a:avLst/>
          </a:prstGeom>
          <a:solidFill>
            <a:schemeClr val="accent1"/>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Site completes Rave form, uploading commercial report  as documentation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1" descr="image001">
            <a:extLst>
              <a:ext uri="{FF2B5EF4-FFF2-40B4-BE49-F238E27FC236}">
                <a16:creationId xmlns:a16="http://schemas.microsoft.com/office/drawing/2014/main" id="{EADBF4A1-4F1C-4AA9-AD8D-7919617551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700"/>
          <a:stretch/>
        </p:blipFill>
        <p:spPr bwMode="auto">
          <a:xfrm>
            <a:off x="461410" y="3787376"/>
            <a:ext cx="11269181" cy="213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44941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BDA35-6563-43B5-A4FA-4590247A0F1C}"/>
              </a:ext>
            </a:extLst>
          </p:cNvPr>
          <p:cNvSpPr>
            <a:spLocks noGrp="1"/>
          </p:cNvSpPr>
          <p:nvPr>
            <p:ph type="title"/>
          </p:nvPr>
        </p:nvSpPr>
        <p:spPr/>
        <p:txBody>
          <a:bodyPr/>
          <a:lstStyle/>
          <a:p>
            <a:r>
              <a:rPr lang="en-US" dirty="0">
                <a:solidFill>
                  <a:schemeClr val="accent1"/>
                </a:solidFill>
              </a:rPr>
              <a:t>Receipt of Sub-study Assignment</a:t>
            </a:r>
          </a:p>
        </p:txBody>
      </p:sp>
      <p:sp>
        <p:nvSpPr>
          <p:cNvPr id="3" name="Content Placeholder 2">
            <a:extLst>
              <a:ext uri="{FF2B5EF4-FFF2-40B4-BE49-F238E27FC236}">
                <a16:creationId xmlns:a16="http://schemas.microsoft.com/office/drawing/2014/main" id="{3F67D15D-3C0E-4C42-8990-F4567122A2C5}"/>
              </a:ext>
            </a:extLst>
          </p:cNvPr>
          <p:cNvSpPr>
            <a:spLocks noGrp="1"/>
          </p:cNvSpPr>
          <p:nvPr>
            <p:ph idx="1"/>
          </p:nvPr>
        </p:nvSpPr>
        <p:spPr/>
        <p:txBody>
          <a:bodyPr>
            <a:normAutofit lnSpcReduction="10000"/>
          </a:bodyPr>
          <a:lstStyle/>
          <a:p>
            <a:r>
              <a:rPr lang="en-US" dirty="0"/>
              <a:t>Same process as tissue submissions</a:t>
            </a:r>
          </a:p>
          <a:p>
            <a:pPr lvl="1"/>
            <a:r>
              <a:rPr lang="en-US" dirty="0"/>
              <a:t>Email to site contacts</a:t>
            </a:r>
          </a:p>
          <a:p>
            <a:pPr lvl="1"/>
            <a:r>
              <a:rPr lang="en-US" dirty="0"/>
              <a:t>Added to Sub-study Assignment form in Rave</a:t>
            </a:r>
          </a:p>
          <a:p>
            <a:pPr lvl="1"/>
            <a:r>
              <a:rPr lang="en-US" dirty="0"/>
              <a:t>No PDF reports will be attached as these are shared via commercial process</a:t>
            </a:r>
          </a:p>
          <a:p>
            <a:pPr lvl="2"/>
            <a:r>
              <a:rPr lang="en-US" dirty="0"/>
              <a:t>Including any updates if they occur during re-analysis</a:t>
            </a:r>
          </a:p>
          <a:p>
            <a:r>
              <a:rPr lang="en-US" dirty="0"/>
              <a:t>Same timing as tissue submissions</a:t>
            </a:r>
          </a:p>
          <a:p>
            <a:pPr lvl="1"/>
            <a:r>
              <a:rPr lang="en-US" dirty="0"/>
              <a:t>Patients screened at progression: Sub-study assignment expected within 16 days after submission of request</a:t>
            </a:r>
          </a:p>
          <a:p>
            <a:pPr lvl="1"/>
            <a:r>
              <a:rPr lang="en-US" dirty="0"/>
              <a:t>Patients pre-screened prior to progression: </a:t>
            </a:r>
          </a:p>
          <a:p>
            <a:pPr lvl="2"/>
            <a:r>
              <a:rPr lang="en-US" dirty="0"/>
              <a:t>Confirmation email sent when results successfully transferred to SWOG</a:t>
            </a:r>
          </a:p>
          <a:p>
            <a:pPr lvl="2"/>
            <a:r>
              <a:rPr lang="en-US" dirty="0"/>
              <a:t>Sub-study assignment sent the next day after submission of Notice of Progression in Rave</a:t>
            </a:r>
          </a:p>
        </p:txBody>
      </p:sp>
      <p:sp>
        <p:nvSpPr>
          <p:cNvPr id="4" name="Footer Placeholder 3">
            <a:extLst>
              <a:ext uri="{FF2B5EF4-FFF2-40B4-BE49-F238E27FC236}">
                <a16:creationId xmlns:a16="http://schemas.microsoft.com/office/drawing/2014/main" id="{1AF88EC6-CAD2-428C-A2FD-1551899E94E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93" b="0" i="0" u="none" strike="noStrike" kern="1200" cap="none" spc="-1" normalizeH="0" baseline="0" noProof="0">
                <a:ln>
                  <a:noFill/>
                </a:ln>
                <a:solidFill>
                  <a:prstClr val="black">
                    <a:tint val="75000"/>
                  </a:prstClr>
                </a:solidFill>
                <a:effectLst/>
                <a:uLnTx/>
                <a:uFillTx/>
                <a:latin typeface="Arial"/>
                <a:ea typeface="+mn-ea"/>
                <a:cs typeface="+mn-cs"/>
              </a:rPr>
              <a:t>Questions? Email LungMAPquestion@crab.org</a:t>
            </a:r>
            <a:endParaRPr kumimoji="0" lang="en-US" sz="1693" b="0" i="0" u="none" strike="noStrike" kern="1200" cap="none" spc="-1" normalizeH="0" baseline="0" noProof="0">
              <a:ln>
                <a:noFill/>
              </a:ln>
              <a:solidFill>
                <a:prstClr val="black">
                  <a:tint val="75000"/>
                </a:prstClr>
              </a:solidFill>
              <a:effectLst/>
              <a:uLnTx/>
              <a:uFillTx/>
              <a:latin typeface="Arial"/>
              <a:ea typeface="+mn-ea"/>
              <a:cs typeface="+mn-cs"/>
            </a:endParaRPr>
          </a:p>
        </p:txBody>
      </p:sp>
      <p:sp>
        <p:nvSpPr>
          <p:cNvPr id="6" name="TextBox 5">
            <a:extLst>
              <a:ext uri="{FF2B5EF4-FFF2-40B4-BE49-F238E27FC236}">
                <a16:creationId xmlns:a16="http://schemas.microsoft.com/office/drawing/2014/main" id="{3EC1AD32-9CC5-4831-A8DE-3B48E6614641}"/>
              </a:ext>
            </a:extLst>
          </p:cNvPr>
          <p:cNvSpPr txBox="1"/>
          <p:nvPr/>
        </p:nvSpPr>
        <p:spPr>
          <a:xfrm>
            <a:off x="9318315" y="681110"/>
            <a:ext cx="2035486" cy="1477328"/>
          </a:xfrm>
          <a:prstGeom prst="rect">
            <a:avLst/>
          </a:prstGeom>
          <a:solidFill>
            <a:schemeClr val="accent6"/>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SWOG SDMC receives file and alerts site of sub-study assignment (at progression)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47560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9B6E8-00DD-4659-A29C-08F3E2E3C651}"/>
              </a:ext>
            </a:extLst>
          </p:cNvPr>
          <p:cNvSpPr>
            <a:spLocks noGrp="1"/>
          </p:cNvSpPr>
          <p:nvPr>
            <p:ph type="title"/>
          </p:nvPr>
        </p:nvSpPr>
        <p:spPr/>
        <p:txBody>
          <a:bodyPr/>
          <a:lstStyle/>
          <a:p>
            <a:r>
              <a:rPr lang="en-US" dirty="0">
                <a:solidFill>
                  <a:schemeClr val="accent1"/>
                </a:solidFill>
              </a:rPr>
              <a:t>Contact us!</a:t>
            </a:r>
          </a:p>
        </p:txBody>
      </p:sp>
      <p:sp>
        <p:nvSpPr>
          <p:cNvPr id="3" name="Content Placeholder 2">
            <a:extLst>
              <a:ext uri="{FF2B5EF4-FFF2-40B4-BE49-F238E27FC236}">
                <a16:creationId xmlns:a16="http://schemas.microsoft.com/office/drawing/2014/main" id="{3B4BC79F-9D95-4EB9-9DAB-48AFBFF60B3C}"/>
              </a:ext>
            </a:extLst>
          </p:cNvPr>
          <p:cNvSpPr>
            <a:spLocks noGrp="1"/>
          </p:cNvSpPr>
          <p:nvPr>
            <p:ph idx="1"/>
          </p:nvPr>
        </p:nvSpPr>
        <p:spPr>
          <a:xfrm>
            <a:off x="838200" y="1571355"/>
            <a:ext cx="10515600" cy="2849929"/>
          </a:xfrm>
        </p:spPr>
        <p:txBody>
          <a:bodyPr/>
          <a:lstStyle/>
          <a:p>
            <a:r>
              <a:rPr lang="en-US" dirty="0"/>
              <a:t>Your friendly Lung-MAP Data Coordinators (Louise, Leah, and Amy) are here to help!</a:t>
            </a:r>
          </a:p>
          <a:p>
            <a:r>
              <a:rPr lang="en-US" dirty="0"/>
              <a:t>We would be happy to be on the phone with you while you go through this process for the first time</a:t>
            </a:r>
          </a:p>
          <a:p>
            <a:r>
              <a:rPr lang="en-US" dirty="0"/>
              <a:t>Better to ask questions ahead of time, rather than have to fix things after the fact (although we can usually help with that too)</a:t>
            </a:r>
          </a:p>
        </p:txBody>
      </p:sp>
      <p:sp>
        <p:nvSpPr>
          <p:cNvPr id="5" name="TextBox 4">
            <a:extLst>
              <a:ext uri="{FF2B5EF4-FFF2-40B4-BE49-F238E27FC236}">
                <a16:creationId xmlns:a16="http://schemas.microsoft.com/office/drawing/2014/main" id="{F715CF6B-E0E8-4AC9-894D-F7DAD6D66955}"/>
              </a:ext>
            </a:extLst>
          </p:cNvPr>
          <p:cNvSpPr txBox="1"/>
          <p:nvPr/>
        </p:nvSpPr>
        <p:spPr>
          <a:xfrm>
            <a:off x="1453848" y="4500286"/>
            <a:ext cx="9284304" cy="1581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38" b="0" i="0" u="none" strike="noStrike" kern="1200" cap="none" spc="0" normalizeH="0" baseline="0" noProof="0" dirty="0">
                <a:ln>
                  <a:noFill/>
                </a:ln>
                <a:solidFill>
                  <a:prstClr val="black"/>
                </a:solidFill>
                <a:effectLst/>
                <a:uLnTx/>
                <a:uFillTx/>
                <a:latin typeface="Calibri" panose="020F0502020204030204"/>
                <a:ea typeface="+mn-ea"/>
                <a:cs typeface="+mn-cs"/>
              </a:rPr>
              <a:t>Email: </a:t>
            </a:r>
            <a:r>
              <a:rPr kumimoji="0" lang="en-US" sz="4838"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LungMAPquestion@crab.org</a:t>
            </a:r>
            <a:endParaRPr kumimoji="0" lang="en-US" sz="4838"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38" b="0" i="0" u="none" strike="noStrike" kern="1200" cap="none" spc="0" normalizeH="0" baseline="0" noProof="0" dirty="0">
                <a:ln>
                  <a:noFill/>
                </a:ln>
                <a:solidFill>
                  <a:prstClr val="black"/>
                </a:solidFill>
                <a:effectLst/>
                <a:uLnTx/>
                <a:uFillTx/>
                <a:latin typeface="Calibri" panose="020F0502020204030204"/>
                <a:ea typeface="+mn-ea"/>
                <a:cs typeface="+mn-cs"/>
              </a:rPr>
              <a:t>Phone: 206-652-2267</a:t>
            </a:r>
          </a:p>
        </p:txBody>
      </p:sp>
    </p:spTree>
    <p:extLst>
      <p:ext uri="{BB962C8B-B14F-4D97-AF65-F5344CB8AC3E}">
        <p14:creationId xmlns:p14="http://schemas.microsoft.com/office/powerpoint/2010/main" val="34163937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0626" y="2042319"/>
            <a:ext cx="10035941" cy="2387600"/>
          </a:xfrm>
        </p:spPr>
        <p:txBody>
          <a:bodyPr>
            <a:normAutofit fontScale="90000"/>
          </a:bodyPr>
          <a:lstStyle/>
          <a:p>
            <a:r>
              <a:rPr lang="en-US" sz="4000" b="1" u="sng"/>
              <a:t>S1900E</a:t>
            </a:r>
            <a:r>
              <a:rPr lang="en-US" sz="4000"/>
              <a:t>, A PHASE II STUDY OF </a:t>
            </a:r>
            <a:r>
              <a:rPr lang="en-US" sz="4000" b="1"/>
              <a:t>AMG 510 </a:t>
            </a:r>
            <a:r>
              <a:rPr lang="en-US" sz="4000"/>
              <a:t>IN PARTICIPANTS WITH PREVIOUSLY TREATED STAGE IV OR RECURRENT </a:t>
            </a:r>
            <a:r>
              <a:rPr lang="en-US" sz="4000" b="1" i="1"/>
              <a:t>KRAS </a:t>
            </a:r>
            <a:r>
              <a:rPr lang="en-US" sz="4000" b="1"/>
              <a:t>G12C MUTATED NON-SQUAMOUS </a:t>
            </a:r>
            <a:r>
              <a:rPr lang="en-US" sz="4000"/>
              <a:t>NON-SMALL CELL LUNG CANCER </a:t>
            </a:r>
            <a:br>
              <a:rPr lang="en-US"/>
            </a:br>
            <a:endParaRPr lang="en-US" dirty="0"/>
          </a:p>
        </p:txBody>
      </p:sp>
      <p:sp>
        <p:nvSpPr>
          <p:cNvPr id="3" name="Subtitle 2"/>
          <p:cNvSpPr>
            <a:spLocks noGrp="1"/>
          </p:cNvSpPr>
          <p:nvPr>
            <p:ph type="subTitle" idx="1"/>
          </p:nvPr>
        </p:nvSpPr>
        <p:spPr>
          <a:xfrm>
            <a:off x="881330" y="4140346"/>
            <a:ext cx="10765237" cy="1655762"/>
          </a:xfrm>
        </p:spPr>
        <p:txBody>
          <a:bodyPr>
            <a:normAutofit/>
          </a:bodyPr>
          <a:lstStyle/>
          <a:p>
            <a:r>
              <a:rPr lang="en-US" sz="3200"/>
              <a:t>Sukhmani K. Padda MD, Cedars-Sinai Medical Center- Chair</a:t>
            </a:r>
          </a:p>
          <a:p>
            <a:r>
              <a:rPr lang="en-US" sz="3200"/>
              <a:t>David E. Gerber MD, UT Southwestern- Co-Chair</a:t>
            </a:r>
            <a:endParaRPr lang="en-US" sz="3200" dirty="0"/>
          </a:p>
        </p:txBody>
      </p:sp>
      <p:pic>
        <p:nvPicPr>
          <p:cNvPr id="5" name="Picture 4"/>
          <p:cNvPicPr>
            <a:picLocks noChangeAspect="1"/>
          </p:cNvPicPr>
          <p:nvPr/>
        </p:nvPicPr>
        <p:blipFill>
          <a:blip r:embed="rId3"/>
          <a:stretch>
            <a:fillRect/>
          </a:stretch>
        </p:blipFill>
        <p:spPr>
          <a:xfrm>
            <a:off x="10398414" y="150898"/>
            <a:ext cx="1654822" cy="474744"/>
          </a:xfrm>
          <a:prstGeom prst="rect">
            <a:avLst/>
          </a:prstGeom>
        </p:spPr>
      </p:pic>
      <p:pic>
        <p:nvPicPr>
          <p:cNvPr id="1026" name="Picture 2" descr="ECOG-ACRIN Opens Clinical Trial Investigating Ibrutinib-Rituximab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834" y="5910348"/>
            <a:ext cx="2639583" cy="7532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ungMAP - Ho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7972" y="5983583"/>
            <a:ext cx="2486801" cy="6067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stretch>
            <a:fillRect/>
          </a:stretch>
        </p:blipFill>
        <p:spPr>
          <a:xfrm>
            <a:off x="85053" y="93584"/>
            <a:ext cx="2605703" cy="736669"/>
          </a:xfrm>
          <a:prstGeom prst="rect">
            <a:avLst/>
          </a:prstGeom>
        </p:spPr>
      </p:pic>
      <p:pic>
        <p:nvPicPr>
          <p:cNvPr id="1036" name="Picture 12" descr="SWOG Cancer Research Network (@SWOG) | Twitter">
            <a:extLst>
              <a:ext uri="{FF2B5EF4-FFF2-40B4-BE49-F238E27FC236}">
                <a16:creationId xmlns:a16="http://schemas.microsoft.com/office/drawing/2014/main" id="{B88966D3-7370-4199-9AD8-09E8654AB23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9734" b="32400"/>
          <a:stretch/>
        </p:blipFill>
        <p:spPr bwMode="auto">
          <a:xfrm>
            <a:off x="3149918" y="5796108"/>
            <a:ext cx="2143125" cy="811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2085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p:txBody>
          <a:bodyPr/>
          <a:lstStyle/>
          <a:p>
            <a:r>
              <a:rPr lang="en-US" dirty="0"/>
              <a:t>The drug- AMG 510 (</a:t>
            </a:r>
            <a:r>
              <a:rPr lang="en-US" dirty="0" err="1"/>
              <a:t>Sotorasib</a:t>
            </a:r>
            <a:r>
              <a:rPr lang="en-US" dirty="0"/>
              <a:t>)</a:t>
            </a:r>
          </a:p>
          <a:p>
            <a:endParaRPr lang="en-US" dirty="0"/>
          </a:p>
          <a:p>
            <a:r>
              <a:rPr lang="en-US" dirty="0"/>
              <a:t>The disease- </a:t>
            </a:r>
            <a:r>
              <a:rPr lang="en-US" i="1" dirty="0"/>
              <a:t>KRAS</a:t>
            </a:r>
            <a:r>
              <a:rPr lang="en-US" dirty="0"/>
              <a:t> G12C mutated non-squamous non-small cell lung cancer, focus on </a:t>
            </a:r>
            <a:r>
              <a:rPr lang="en-US" i="1" dirty="0"/>
              <a:t>TP53</a:t>
            </a:r>
            <a:r>
              <a:rPr lang="en-US" dirty="0"/>
              <a:t> and </a:t>
            </a:r>
            <a:r>
              <a:rPr lang="en-US" i="1" dirty="0"/>
              <a:t>STK11</a:t>
            </a:r>
            <a:r>
              <a:rPr lang="en-US" dirty="0"/>
              <a:t> co-mutated subsets</a:t>
            </a:r>
          </a:p>
          <a:p>
            <a:endParaRPr lang="en-US" dirty="0"/>
          </a:p>
          <a:p>
            <a:r>
              <a:rPr lang="en-US" dirty="0"/>
              <a:t>The study- S1900E </a:t>
            </a:r>
            <a:r>
              <a:rPr lang="en-US" dirty="0" err="1"/>
              <a:t>substudy</a:t>
            </a:r>
            <a:endParaRPr lang="en-US" dirty="0"/>
          </a:p>
        </p:txBody>
      </p:sp>
    </p:spTree>
    <p:extLst>
      <p:ext uri="{BB962C8B-B14F-4D97-AF65-F5344CB8AC3E}">
        <p14:creationId xmlns:p14="http://schemas.microsoft.com/office/powerpoint/2010/main" val="35037849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646" t="18161" r="6923" b="7843"/>
          <a:stretch/>
        </p:blipFill>
        <p:spPr bwMode="auto">
          <a:xfrm>
            <a:off x="6123709" y="818392"/>
            <a:ext cx="5545015" cy="5570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1452638" y="6529627"/>
            <a:ext cx="12035057"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l" defTabSz="457200" rtl="0" eaLnBrk="1" fontAlgn="base" latinLnBrk="0" hangingPunct="0">
              <a:lnSpc>
                <a:spcPct val="112000"/>
              </a:lnSpc>
              <a:spcBef>
                <a:spcPct val="0"/>
              </a:spcBef>
              <a:spcAft>
                <a:spcPct val="0"/>
              </a:spcAft>
              <a:buClr>
                <a:srgbClr val="000000"/>
              </a:buClr>
              <a:buSzPct val="45000"/>
              <a:buFont typeface="StarSymbol" charset="0"/>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j-ea"/>
                <a:cs typeface="+mj-cs"/>
              </a:rPr>
              <a:t>Fakih M et al. ASCO Annual Meeting 2019.  </a:t>
            </a:r>
            <a:r>
              <a:rPr kumimoji="0" lang="en-US" sz="1100" b="0" i="0" u="none" strike="noStrike" kern="1200" cap="none" spc="0" normalizeH="0" baseline="0" noProof="0" dirty="0" err="1">
                <a:ln>
                  <a:noFill/>
                </a:ln>
                <a:solidFill>
                  <a:prstClr val="black"/>
                </a:solidFill>
                <a:effectLst/>
                <a:uLnTx/>
                <a:uFillTx/>
                <a:latin typeface="Calibri" panose="020F0502020204030204"/>
                <a:ea typeface="+mj-ea"/>
                <a:cs typeface="+mj-cs"/>
              </a:rPr>
              <a:t>Biernacka</a:t>
            </a:r>
            <a:r>
              <a:rPr kumimoji="0" lang="en-US" sz="1100" b="0" i="0" u="none" strike="noStrike" kern="1200" cap="none" spc="0" normalizeH="0" baseline="0" noProof="0" dirty="0">
                <a:ln>
                  <a:noFill/>
                </a:ln>
                <a:solidFill>
                  <a:prstClr val="black"/>
                </a:solidFill>
                <a:effectLst/>
                <a:uLnTx/>
                <a:uFillTx/>
                <a:latin typeface="Calibri" panose="020F0502020204030204"/>
                <a:ea typeface="+mj-ea"/>
                <a:cs typeface="+mj-cs"/>
              </a:rPr>
              <a:t> A et al. Cancer Genetic. 2016;209:195-198. Neumann J et al. </a:t>
            </a:r>
            <a:r>
              <a:rPr kumimoji="0" lang="en-US" sz="1100" b="0" i="0" u="none" strike="noStrike" kern="1200" cap="none" spc="0" normalizeH="0" baseline="0" noProof="0" dirty="0" err="1">
                <a:ln>
                  <a:noFill/>
                </a:ln>
                <a:solidFill>
                  <a:prstClr val="black"/>
                </a:solidFill>
                <a:effectLst/>
                <a:uLnTx/>
                <a:uFillTx/>
                <a:latin typeface="Calibri" panose="020F0502020204030204"/>
                <a:ea typeface="+mj-ea"/>
                <a:cs typeface="+mj-cs"/>
              </a:rPr>
              <a:t>Pathol</a:t>
            </a:r>
            <a:r>
              <a:rPr kumimoji="0" lang="en-US" sz="1100" b="0" i="0" u="none" strike="noStrike" kern="1200" cap="none" spc="0" normalizeH="0" baseline="0" noProof="0" dirty="0">
                <a:ln>
                  <a:noFill/>
                </a:ln>
                <a:solidFill>
                  <a:prstClr val="black"/>
                </a:solidFill>
                <a:effectLst/>
                <a:uLnTx/>
                <a:uFillTx/>
                <a:latin typeface="Calibri" panose="020F0502020204030204"/>
                <a:ea typeface="+mj-ea"/>
                <a:cs typeface="+mj-cs"/>
              </a:rPr>
              <a:t> Res </a:t>
            </a:r>
            <a:r>
              <a:rPr kumimoji="0" lang="en-US" sz="1100" b="0" i="0" u="none" strike="noStrike" kern="1200" cap="none" spc="0" normalizeH="0" baseline="0" noProof="0" dirty="0" err="1">
                <a:ln>
                  <a:noFill/>
                </a:ln>
                <a:solidFill>
                  <a:prstClr val="black"/>
                </a:solidFill>
                <a:effectLst/>
                <a:uLnTx/>
                <a:uFillTx/>
                <a:latin typeface="Calibri" panose="020F0502020204030204"/>
                <a:ea typeface="+mj-ea"/>
                <a:cs typeface="+mj-cs"/>
              </a:rPr>
              <a:t>Pract</a:t>
            </a:r>
            <a:r>
              <a:rPr kumimoji="0" lang="en-US" sz="1100" b="0" i="0" u="none" strike="noStrike" kern="1200" cap="none" spc="0" normalizeH="0" baseline="0" noProof="0" dirty="0">
                <a:ln>
                  <a:noFill/>
                </a:ln>
                <a:solidFill>
                  <a:prstClr val="black"/>
                </a:solidFill>
                <a:effectLst/>
                <a:uLnTx/>
                <a:uFillTx/>
                <a:latin typeface="Calibri" panose="020F0502020204030204"/>
                <a:ea typeface="+mj-ea"/>
                <a:cs typeface="+mj-cs"/>
              </a:rPr>
              <a:t>. 2009, 205:858-862. Zhou L et al. Med </a:t>
            </a:r>
            <a:r>
              <a:rPr kumimoji="0" lang="en-US" sz="1100" b="0" i="0" u="none" strike="noStrike" kern="1200" cap="none" spc="0" normalizeH="0" baseline="0" noProof="0" dirty="0" err="1">
                <a:ln>
                  <a:noFill/>
                </a:ln>
                <a:solidFill>
                  <a:prstClr val="black"/>
                </a:solidFill>
                <a:effectLst/>
                <a:uLnTx/>
                <a:uFillTx/>
                <a:latin typeface="Calibri" panose="020F0502020204030204"/>
                <a:ea typeface="+mj-ea"/>
                <a:cs typeface="+mj-cs"/>
              </a:rPr>
              <a:t>Oncol</a:t>
            </a:r>
            <a:r>
              <a:rPr kumimoji="0" lang="en-US" sz="1100" b="0" i="0" u="none" strike="noStrike" kern="1200" cap="none" spc="0" normalizeH="0" baseline="0" noProof="0" dirty="0">
                <a:ln>
                  <a:noFill/>
                </a:ln>
                <a:solidFill>
                  <a:prstClr val="black"/>
                </a:solidFill>
                <a:effectLst/>
                <a:uLnTx/>
                <a:uFillTx/>
                <a:latin typeface="Calibri" panose="020F0502020204030204"/>
                <a:ea typeface="+mj-ea"/>
                <a:cs typeface="+mj-cs"/>
              </a:rPr>
              <a:t> 2016;33:32.</a:t>
            </a:r>
          </a:p>
        </p:txBody>
      </p:sp>
      <p:sp>
        <p:nvSpPr>
          <p:cNvPr id="4" name="Title 3"/>
          <p:cNvSpPr>
            <a:spLocks noGrp="1"/>
          </p:cNvSpPr>
          <p:nvPr>
            <p:ph type="title"/>
          </p:nvPr>
        </p:nvSpPr>
        <p:spPr>
          <a:xfrm>
            <a:off x="0" y="-5862"/>
            <a:ext cx="12086492" cy="1465385"/>
          </a:xfrm>
        </p:spPr>
        <p:txBody>
          <a:bodyPr>
            <a:normAutofit/>
          </a:bodyPr>
          <a:lstStyle/>
          <a:p>
            <a:r>
              <a:rPr lang="en-US" sz="4000" dirty="0"/>
              <a:t>AMG 510 (</a:t>
            </a:r>
            <a:r>
              <a:rPr lang="en-US" sz="4000" dirty="0" err="1"/>
              <a:t>Sotorasib</a:t>
            </a:r>
            <a:r>
              <a:rPr lang="en-US" sz="4000" dirty="0"/>
              <a:t>) is a First in Class KRAS G12C Inhibitor</a:t>
            </a:r>
          </a:p>
        </p:txBody>
      </p:sp>
      <p:sp>
        <p:nvSpPr>
          <p:cNvPr id="8" name="Content Placeholder 2"/>
          <p:cNvSpPr>
            <a:spLocks noGrp="1"/>
          </p:cNvSpPr>
          <p:nvPr>
            <p:ph idx="1"/>
          </p:nvPr>
        </p:nvSpPr>
        <p:spPr>
          <a:xfrm>
            <a:off x="291319" y="1436444"/>
            <a:ext cx="5083419" cy="4717440"/>
          </a:xfrm>
        </p:spPr>
        <p:txBody>
          <a:bodyPr>
            <a:normAutofit/>
          </a:bodyPr>
          <a:lstStyle/>
          <a:p>
            <a:r>
              <a:rPr lang="en-US" i="1" dirty="0"/>
              <a:t>KRAS</a:t>
            </a:r>
            <a:r>
              <a:rPr lang="en-US" dirty="0"/>
              <a:t> G12C mutation found in ~13% of lung cancer; 3% of colorectal cancer and appendix cancer; 1-3% of other solid tumors</a:t>
            </a:r>
            <a:endParaRPr lang="en-US" i="1" dirty="0"/>
          </a:p>
          <a:p>
            <a:endParaRPr lang="en-US" dirty="0"/>
          </a:p>
          <a:p>
            <a:r>
              <a:rPr lang="en-US" dirty="0"/>
              <a:t>AMG 510 is a novel, first in class, small molecule that specifically and irreversibly inhibits</a:t>
            </a:r>
            <a:r>
              <a:rPr lang="en-US" i="1" dirty="0"/>
              <a:t> </a:t>
            </a:r>
            <a:r>
              <a:rPr lang="en-US" dirty="0"/>
              <a:t>KRAS G12C by locking it in an inactive GDP-bound state</a:t>
            </a:r>
          </a:p>
        </p:txBody>
      </p:sp>
    </p:spTree>
    <p:extLst>
      <p:ext uri="{BB962C8B-B14F-4D97-AF65-F5344CB8AC3E}">
        <p14:creationId xmlns:p14="http://schemas.microsoft.com/office/powerpoint/2010/main" val="457468875"/>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340" y="365125"/>
            <a:ext cx="11478722" cy="1325563"/>
          </a:xfrm>
        </p:spPr>
        <p:txBody>
          <a:bodyPr>
            <a:normAutofit/>
          </a:bodyPr>
          <a:lstStyle/>
          <a:p>
            <a:r>
              <a:rPr lang="en-US" sz="4000" dirty="0" err="1"/>
              <a:t>Sotorasib</a:t>
            </a:r>
            <a:r>
              <a:rPr lang="en-US" sz="4000" dirty="0"/>
              <a:t> Phase 1 Clinical Trial Schema (CodeBreaK100)</a:t>
            </a:r>
          </a:p>
        </p:txBody>
      </p:sp>
      <p:pic>
        <p:nvPicPr>
          <p:cNvPr id="4" name="Picture 3"/>
          <p:cNvPicPr>
            <a:picLocks noChangeAspect="1"/>
          </p:cNvPicPr>
          <p:nvPr/>
        </p:nvPicPr>
        <p:blipFill>
          <a:blip r:embed="rId2"/>
          <a:stretch>
            <a:fillRect/>
          </a:stretch>
        </p:blipFill>
        <p:spPr>
          <a:xfrm>
            <a:off x="324798" y="1388070"/>
            <a:ext cx="11253862" cy="5076298"/>
          </a:xfrm>
          <a:prstGeom prst="rect">
            <a:avLst/>
          </a:prstGeom>
        </p:spPr>
      </p:pic>
      <p:sp>
        <p:nvSpPr>
          <p:cNvPr id="5" name="Rectangle 4"/>
          <p:cNvSpPr/>
          <p:nvPr/>
        </p:nvSpPr>
        <p:spPr>
          <a:xfrm>
            <a:off x="8576707" y="6623617"/>
            <a:ext cx="4139275"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12121"/>
                </a:solidFill>
                <a:effectLst/>
                <a:uLnTx/>
                <a:uFillTx/>
                <a:latin typeface="BlinkMacSystemFont"/>
                <a:ea typeface="+mn-ea"/>
                <a:cs typeface="+mn-cs"/>
              </a:rPr>
              <a:t>Hong DS et al. N </a:t>
            </a:r>
            <a:r>
              <a:rPr kumimoji="0" lang="en-US" sz="1100" b="0" i="0" u="none" strike="noStrike" kern="1200" cap="none" spc="0" normalizeH="0" baseline="0" noProof="0" dirty="0" err="1">
                <a:ln>
                  <a:noFill/>
                </a:ln>
                <a:solidFill>
                  <a:srgbClr val="212121"/>
                </a:solidFill>
                <a:effectLst/>
                <a:uLnTx/>
                <a:uFillTx/>
                <a:latin typeface="BlinkMacSystemFont"/>
                <a:ea typeface="+mn-ea"/>
                <a:cs typeface="+mn-cs"/>
              </a:rPr>
              <a:t>Engl</a:t>
            </a:r>
            <a:r>
              <a:rPr kumimoji="0" lang="en-US" sz="1100" b="0" i="0" u="none" strike="noStrike" kern="1200" cap="none" spc="0" normalizeH="0" baseline="0" noProof="0" dirty="0">
                <a:ln>
                  <a:noFill/>
                </a:ln>
                <a:solidFill>
                  <a:srgbClr val="212121"/>
                </a:solidFill>
                <a:effectLst/>
                <a:uLnTx/>
                <a:uFillTx/>
                <a:latin typeface="BlinkMacSystemFont"/>
                <a:ea typeface="+mn-ea"/>
                <a:cs typeface="+mn-cs"/>
              </a:rPr>
              <a:t> J Med. 2020 Sep 24;383(13):1207-1217.</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4561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Sotorasib</a:t>
            </a:r>
            <a:r>
              <a:rPr lang="en-US" dirty="0"/>
              <a:t> Phase 1 Safety Data in NSCLC</a:t>
            </a:r>
          </a:p>
        </p:txBody>
      </p:sp>
      <p:pic>
        <p:nvPicPr>
          <p:cNvPr id="4" name="Picture 3"/>
          <p:cNvPicPr>
            <a:picLocks noChangeAspect="1"/>
          </p:cNvPicPr>
          <p:nvPr/>
        </p:nvPicPr>
        <p:blipFill rotWithShape="1">
          <a:blip r:embed="rId3"/>
          <a:srcRect t="14601" r="45015"/>
          <a:stretch/>
        </p:blipFill>
        <p:spPr>
          <a:xfrm>
            <a:off x="117235" y="2251272"/>
            <a:ext cx="5127942" cy="3592504"/>
          </a:xfrm>
          <a:prstGeom prst="rect">
            <a:avLst/>
          </a:prstGeom>
        </p:spPr>
      </p:pic>
      <p:sp>
        <p:nvSpPr>
          <p:cNvPr id="5" name="Rectangle 4"/>
          <p:cNvSpPr/>
          <p:nvPr/>
        </p:nvSpPr>
        <p:spPr>
          <a:xfrm>
            <a:off x="8580551" y="6602089"/>
            <a:ext cx="4139275"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12121"/>
                </a:solidFill>
                <a:effectLst/>
                <a:uLnTx/>
                <a:uFillTx/>
                <a:latin typeface="BlinkMacSystemFont"/>
                <a:ea typeface="+mn-ea"/>
                <a:cs typeface="+mn-cs"/>
              </a:rPr>
              <a:t>Hong DS et al. N </a:t>
            </a:r>
            <a:r>
              <a:rPr kumimoji="0" lang="en-US" sz="1100" b="0" i="0" u="none" strike="noStrike" kern="1200" cap="none" spc="0" normalizeH="0" baseline="0" noProof="0" dirty="0" err="1">
                <a:ln>
                  <a:noFill/>
                </a:ln>
                <a:solidFill>
                  <a:srgbClr val="212121"/>
                </a:solidFill>
                <a:effectLst/>
                <a:uLnTx/>
                <a:uFillTx/>
                <a:latin typeface="BlinkMacSystemFont"/>
                <a:ea typeface="+mn-ea"/>
                <a:cs typeface="+mn-cs"/>
              </a:rPr>
              <a:t>Engl</a:t>
            </a:r>
            <a:r>
              <a:rPr kumimoji="0" lang="en-US" sz="1100" b="0" i="0" u="none" strike="noStrike" kern="1200" cap="none" spc="0" normalizeH="0" baseline="0" noProof="0" dirty="0">
                <a:ln>
                  <a:noFill/>
                </a:ln>
                <a:solidFill>
                  <a:srgbClr val="212121"/>
                </a:solidFill>
                <a:effectLst/>
                <a:uLnTx/>
                <a:uFillTx/>
                <a:latin typeface="BlinkMacSystemFont"/>
                <a:ea typeface="+mn-ea"/>
                <a:cs typeface="+mn-cs"/>
              </a:rPr>
              <a:t> J Med. 2020 Sep 24;383(13):1207-1217.</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4"/>
          <a:stretch>
            <a:fillRect/>
          </a:stretch>
        </p:blipFill>
        <p:spPr>
          <a:xfrm>
            <a:off x="6311042" y="2603208"/>
            <a:ext cx="4922062" cy="3248274"/>
          </a:xfrm>
          <a:prstGeom prst="rect">
            <a:avLst/>
          </a:prstGeom>
          <a:ln w="57150">
            <a:solidFill>
              <a:schemeClr val="accent5">
                <a:lumMod val="50000"/>
              </a:schemeClr>
            </a:solidFill>
          </a:ln>
        </p:spPr>
      </p:pic>
      <p:sp>
        <p:nvSpPr>
          <p:cNvPr id="6" name="Striped Right Arrow 5"/>
          <p:cNvSpPr/>
          <p:nvPr/>
        </p:nvSpPr>
        <p:spPr>
          <a:xfrm>
            <a:off x="4765537" y="2917104"/>
            <a:ext cx="1228550" cy="1166842"/>
          </a:xfrm>
          <a:prstGeom prst="striped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D779CAE-6F6B-412F-BDC2-3DA8720797C0}"/>
              </a:ext>
            </a:extLst>
          </p:cNvPr>
          <p:cNvSpPr/>
          <p:nvPr/>
        </p:nvSpPr>
        <p:spPr>
          <a:xfrm>
            <a:off x="6850805" y="1519099"/>
            <a:ext cx="3842535" cy="9616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Recommended Dose: 960 mg daily</a:t>
            </a:r>
          </a:p>
        </p:txBody>
      </p:sp>
    </p:spTree>
    <p:extLst>
      <p:ext uri="{BB962C8B-B14F-4D97-AF65-F5344CB8AC3E}">
        <p14:creationId xmlns:p14="http://schemas.microsoft.com/office/powerpoint/2010/main" val="10462645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Sotorasib</a:t>
            </a:r>
            <a:r>
              <a:rPr lang="en-US" dirty="0"/>
              <a:t> Phase 1 Efficacy Data in NSCLC</a:t>
            </a:r>
          </a:p>
        </p:txBody>
      </p:sp>
      <p:pic>
        <p:nvPicPr>
          <p:cNvPr id="4" name="Picture 3"/>
          <p:cNvPicPr>
            <a:picLocks noChangeAspect="1"/>
          </p:cNvPicPr>
          <p:nvPr/>
        </p:nvPicPr>
        <p:blipFill>
          <a:blip r:embed="rId3"/>
          <a:stretch>
            <a:fillRect/>
          </a:stretch>
        </p:blipFill>
        <p:spPr>
          <a:xfrm>
            <a:off x="338720" y="1601090"/>
            <a:ext cx="3198150" cy="3201600"/>
          </a:xfrm>
          <a:prstGeom prst="rect">
            <a:avLst/>
          </a:prstGeom>
          <a:ln w="28575">
            <a:solidFill>
              <a:schemeClr val="tx1"/>
            </a:solidFill>
          </a:ln>
        </p:spPr>
      </p:pic>
      <p:pic>
        <p:nvPicPr>
          <p:cNvPr id="5" name="Picture 4"/>
          <p:cNvPicPr>
            <a:picLocks noChangeAspect="1"/>
          </p:cNvPicPr>
          <p:nvPr/>
        </p:nvPicPr>
        <p:blipFill>
          <a:blip r:embed="rId4"/>
          <a:stretch>
            <a:fillRect/>
          </a:stretch>
        </p:blipFill>
        <p:spPr>
          <a:xfrm>
            <a:off x="3912020" y="1464494"/>
            <a:ext cx="7717276" cy="3175500"/>
          </a:xfrm>
          <a:prstGeom prst="rect">
            <a:avLst/>
          </a:prstGeom>
        </p:spPr>
      </p:pic>
      <p:sp>
        <p:nvSpPr>
          <p:cNvPr id="6" name="Rectangle 5"/>
          <p:cNvSpPr/>
          <p:nvPr/>
        </p:nvSpPr>
        <p:spPr>
          <a:xfrm>
            <a:off x="3780450" y="4988604"/>
            <a:ext cx="4074181" cy="1238389"/>
          </a:xfrm>
          <a:prstGeom prst="rect">
            <a:avLst/>
          </a:prstGeom>
          <a:ln w="28575">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Efficacy All / 960 mg dose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ORR 32.2% / 35.3%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DCR 88.1% / 91.2%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8139842" y="6596390"/>
            <a:ext cx="4139275"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12121"/>
                </a:solidFill>
                <a:effectLst/>
                <a:uLnTx/>
                <a:uFillTx/>
                <a:latin typeface="BlinkMacSystemFont"/>
                <a:ea typeface="+mn-ea"/>
                <a:cs typeface="+mn-cs"/>
              </a:rPr>
              <a:t>Hong DS et al. N </a:t>
            </a:r>
            <a:r>
              <a:rPr kumimoji="0" lang="en-US" sz="1100" b="0" i="0" u="none" strike="noStrike" kern="1200" cap="none" spc="0" normalizeH="0" baseline="0" noProof="0" dirty="0" err="1">
                <a:ln>
                  <a:noFill/>
                </a:ln>
                <a:solidFill>
                  <a:srgbClr val="212121"/>
                </a:solidFill>
                <a:effectLst/>
                <a:uLnTx/>
                <a:uFillTx/>
                <a:latin typeface="BlinkMacSystemFont"/>
                <a:ea typeface="+mn-ea"/>
                <a:cs typeface="+mn-cs"/>
              </a:rPr>
              <a:t>Engl</a:t>
            </a:r>
            <a:r>
              <a:rPr kumimoji="0" lang="en-US" sz="1100" b="0" i="0" u="none" strike="noStrike" kern="1200" cap="none" spc="0" normalizeH="0" baseline="0" noProof="0" dirty="0">
                <a:ln>
                  <a:noFill/>
                </a:ln>
                <a:solidFill>
                  <a:srgbClr val="212121"/>
                </a:solidFill>
                <a:effectLst/>
                <a:uLnTx/>
                <a:uFillTx/>
                <a:latin typeface="BlinkMacSystemFont"/>
                <a:ea typeface="+mn-ea"/>
                <a:cs typeface="+mn-cs"/>
              </a:rPr>
              <a:t> J Med. 2020 Sep 24;383(13):1207-1217.</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7854631" y="4808602"/>
            <a:ext cx="4074181" cy="1238389"/>
          </a:xfrm>
          <a:prstGeom prst="rect">
            <a:avLst/>
          </a:prstGeom>
          <a:ln w="28575">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Median DOR 10.9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mo</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(1.1+-13.6)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Median PFS 6.3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mo</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(0.0+-14.9)</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4743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2700"/>
            <a:ext cx="12192000" cy="812800"/>
          </a:xfrm>
        </p:spPr>
        <p:txBody>
          <a:bodyPr>
            <a:normAutofit/>
          </a:bodyPr>
          <a:lstStyle/>
          <a:p>
            <a:pPr algn="ctr"/>
            <a:r>
              <a:rPr lang="en-US" sz="4000" b="1" dirty="0">
                <a:solidFill>
                  <a:schemeClr val="tx1"/>
                </a:solidFill>
              </a:rPr>
              <a:t>Current Lung-MAP Schema</a:t>
            </a:r>
          </a:p>
        </p:txBody>
      </p:sp>
      <p:sp>
        <p:nvSpPr>
          <p:cNvPr id="7" name="Rectangle 6"/>
          <p:cNvSpPr/>
          <p:nvPr/>
        </p:nvSpPr>
        <p:spPr>
          <a:xfrm>
            <a:off x="288288" y="5410673"/>
            <a:ext cx="11367943" cy="1075359"/>
          </a:xfrm>
          <a:prstGeom prst="rect">
            <a:avLst/>
          </a:prstGeom>
        </p:spPr>
        <p:txBody>
          <a:bodyPr wrap="square">
            <a:spAutoFit/>
          </a:bodyPr>
          <a:lstStyle/>
          <a:p>
            <a:pPr marL="0" marR="0" lvl="0" indent="0" algn="l" defTabSz="806867" rtl="0" eaLnBrk="1" fontAlgn="auto" latinLnBrk="0" hangingPunct="1">
              <a:lnSpc>
                <a:spcPct val="100000"/>
              </a:lnSpc>
              <a:spcBef>
                <a:spcPts val="0"/>
              </a:spcBef>
              <a:spcAft>
                <a:spcPts val="0"/>
              </a:spcAft>
              <a:buClrTx/>
              <a:buSzTx/>
              <a:buFontTx/>
              <a:buNone/>
              <a:tabLst/>
              <a:defRPr/>
            </a:pPr>
            <a:r>
              <a:rPr kumimoji="0" lang="en-US" sz="1588" b="1" i="0" u="sng"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TRIAL POINTS OF INTEREST: </a:t>
            </a:r>
          </a:p>
          <a:p>
            <a:pPr marL="252146" marR="0" lvl="0" indent="-252146" algn="l" defTabSz="8068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Each of sub-study operates independently of the others</a:t>
            </a:r>
          </a:p>
          <a:p>
            <a:pPr marL="252146" marR="0" lvl="0" indent="-252146" algn="l" defTabSz="8068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Prescreening can be performed while the patient is on any line of therapy for stage IV disease</a:t>
            </a:r>
          </a:p>
          <a:p>
            <a:pPr marL="252146" marR="0" lvl="0" indent="-252146" algn="l" defTabSz="8068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Repeat or fresh biopsy necessary for tissue screening is paid by the trial</a:t>
            </a:r>
          </a:p>
          <a:p>
            <a:pPr marL="252146" marR="0" lvl="0" indent="-252146" algn="l" defTabSz="8068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30000" noProof="0" dirty="0">
                <a:ln>
                  <a:noFill/>
                </a:ln>
                <a:solidFill>
                  <a:prstClr val="black"/>
                </a:solidFill>
                <a:effectLst/>
                <a:uLnTx/>
                <a:uFillTx/>
                <a:latin typeface="Calibri" panose="020F0502020204030204"/>
                <a:ea typeface="ＭＳ Ｐゴシック" charset="0"/>
                <a:cs typeface="+mn-cs"/>
              </a:rPr>
              <a:t>#</a:t>
            </a:r>
            <a:r>
              <a:rPr kumimoji="0" lang="en-US" sz="12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Biomarker-driven sub-studies may progress to Phase III if study meets endpoint and Phase III is feasible, at which point the standard of care arm will be determined.</a:t>
            </a:r>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40" name="TextBox 39"/>
          <p:cNvSpPr txBox="1"/>
          <p:nvPr/>
        </p:nvSpPr>
        <p:spPr>
          <a:xfrm>
            <a:off x="288288" y="4564008"/>
            <a:ext cx="11367943"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rPr>
              <a:t>LUNGMAP screening protocol (activated 1/28/19) allows all histologic types of NSCLC.  S1400, the original screening/umbrella protocol included only squamous lung cancer. S1400 accrued patients between 6/16/2014 and 1/28/2019. While S1400 is closed to accrual, patients enrolled to S1400 may participate in sub-studies they are eligible for.</a:t>
            </a:r>
          </a:p>
        </p:txBody>
      </p:sp>
      <p:sp>
        <p:nvSpPr>
          <p:cNvPr id="82" name="TextBox 2">
            <a:extLst>
              <a:ext uri="{FF2B5EF4-FFF2-40B4-BE49-F238E27FC236}">
                <a16:creationId xmlns:a16="http://schemas.microsoft.com/office/drawing/2014/main" id="{EED4947A-E47B-4A37-B97F-6F5097D44CDC}"/>
              </a:ext>
            </a:extLst>
          </p:cNvPr>
          <p:cNvSpPr txBox="1">
            <a:spLocks noChangeArrowheads="1"/>
          </p:cNvSpPr>
          <p:nvPr/>
        </p:nvSpPr>
        <p:spPr bwMode="auto">
          <a:xfrm>
            <a:off x="8410719" y="1763614"/>
            <a:ext cx="1862296" cy="430887"/>
          </a:xfrm>
          <a:prstGeom prst="rect">
            <a:avLst/>
          </a:prstGeom>
          <a:solidFill>
            <a:schemeClr val="bg2">
              <a:lumMod val="50000"/>
            </a:schemeClr>
          </a:solidFill>
          <a:ln w="12700" cap="flat" cmpd="sng" algn="ctr">
            <a:solidFill>
              <a:schemeClr val="bg2">
                <a:lumMod val="50000"/>
              </a:schemeClr>
            </a:solidFill>
            <a:prstDash val="solid"/>
            <a:headEnd/>
            <a:tailEnd/>
          </a:ln>
          <a:effectLst/>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Non-match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Sub-Studies</a:t>
            </a:r>
          </a:p>
        </p:txBody>
      </p:sp>
      <p:sp>
        <p:nvSpPr>
          <p:cNvPr id="85" name="TextBox 2">
            <a:extLst>
              <a:ext uri="{FF2B5EF4-FFF2-40B4-BE49-F238E27FC236}">
                <a16:creationId xmlns:a16="http://schemas.microsoft.com/office/drawing/2014/main" id="{668A9E06-56CD-4683-9B80-73BE8DC585F5}"/>
              </a:ext>
            </a:extLst>
          </p:cNvPr>
          <p:cNvSpPr txBox="1">
            <a:spLocks noChangeArrowheads="1"/>
          </p:cNvSpPr>
          <p:nvPr/>
        </p:nvSpPr>
        <p:spPr bwMode="auto">
          <a:xfrm>
            <a:off x="2591351" y="1779609"/>
            <a:ext cx="1863837" cy="430887"/>
          </a:xfrm>
          <a:prstGeom prst="rect">
            <a:avLst/>
          </a:prstGeom>
          <a:solidFill>
            <a:schemeClr val="bg2">
              <a:lumMod val="50000"/>
            </a:schemeClr>
          </a:solidFill>
          <a:ln w="12700" cap="flat" cmpd="sng" algn="ctr">
            <a:solidFill>
              <a:schemeClr val="bg2">
                <a:lumMod val="50000"/>
              </a:schemeClr>
            </a:solidFill>
            <a:prstDash val="solid"/>
            <a:headEnd/>
            <a:tailEnd/>
          </a:ln>
          <a:effectLst/>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Biomarker–Driven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Sub-Studies</a:t>
            </a:r>
          </a:p>
        </p:txBody>
      </p:sp>
      <p:sp>
        <p:nvSpPr>
          <p:cNvPr id="94" name="TextBox 2">
            <a:extLst>
              <a:ext uri="{FF2B5EF4-FFF2-40B4-BE49-F238E27FC236}">
                <a16:creationId xmlns:a16="http://schemas.microsoft.com/office/drawing/2014/main" id="{46CBF1F6-F510-4173-878A-E0F97A429F30}"/>
              </a:ext>
            </a:extLst>
          </p:cNvPr>
          <p:cNvSpPr txBox="1">
            <a:spLocks noChangeArrowheads="1"/>
          </p:cNvSpPr>
          <p:nvPr/>
        </p:nvSpPr>
        <p:spPr bwMode="auto">
          <a:xfrm>
            <a:off x="705934" y="2932235"/>
            <a:ext cx="2399231" cy="1323439"/>
          </a:xfrm>
          <a:prstGeom prst="rect">
            <a:avLst/>
          </a:prstGeom>
          <a:solidFill>
            <a:srgbClr val="000099"/>
          </a:solidFill>
          <a:ln w="12700" cap="flat" cmpd="sng" algn="ctr">
            <a:solidFill>
              <a:schemeClr val="bg2">
                <a:lumMod val="50000"/>
              </a:schemeClr>
            </a:solidFill>
            <a:prstDash val="solid"/>
            <a:headEnd/>
            <a:tailEnd/>
          </a:ln>
          <a:effectLst/>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schemeClr val="bg1"/>
                </a:solidFill>
                <a:effectLst/>
                <a:uLnTx/>
                <a:uFillTx/>
                <a:latin typeface="Calibri" panose="020F0502020204030204"/>
                <a:ea typeface="ヒラギノ角ゴ Pro W3" charset="-128"/>
                <a:cs typeface="+mn-cs"/>
              </a:rPr>
              <a:t>S1400B </a:t>
            </a:r>
            <a:r>
              <a:rPr kumimoji="0" lang="en-US" sz="1000" b="0" i="0" u="none" strike="noStrike" kern="0" cap="none" spc="0" normalizeH="0" baseline="0" noProof="0" dirty="0">
                <a:ln>
                  <a:noFill/>
                </a:ln>
                <a:solidFill>
                  <a:schemeClr val="bg1"/>
                </a:solidFill>
                <a:effectLst/>
                <a:uLnTx/>
                <a:uFillTx/>
                <a:latin typeface="Calibri" panose="020F0502020204030204"/>
                <a:ea typeface="ヒラギノ角ゴ Pro W3" charset="-128"/>
                <a:cs typeface="+mn-cs"/>
              </a:rPr>
              <a:t>:	  Pi3K+ 	  Taselisib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schemeClr val="bg1"/>
                </a:solidFill>
                <a:effectLst/>
                <a:uLnTx/>
                <a:uFillTx/>
                <a:latin typeface="Calibri" panose="020F0502020204030204"/>
                <a:ea typeface="ヒラギノ角ゴ Pro W3" charset="-128"/>
                <a:cs typeface="+mn-cs"/>
              </a:rPr>
              <a:t>S1400C </a:t>
            </a:r>
            <a:r>
              <a:rPr kumimoji="0" lang="en-US" sz="1000" b="0" i="0" u="none" strike="noStrike" kern="0" cap="none" spc="0" normalizeH="0" baseline="0" noProof="0" dirty="0">
                <a:ln>
                  <a:noFill/>
                </a:ln>
                <a:solidFill>
                  <a:schemeClr val="bg1"/>
                </a:solidFill>
                <a:effectLst/>
                <a:uLnTx/>
                <a:uFillTx/>
                <a:latin typeface="Calibri" panose="020F0502020204030204"/>
                <a:ea typeface="ヒラギノ角ゴ Pro W3" charset="-128"/>
                <a:cs typeface="+mn-cs"/>
              </a:rPr>
              <a:t>:  CCGA+    Palbociclib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schemeClr val="bg1"/>
                </a:solidFill>
                <a:effectLst/>
                <a:uLnTx/>
                <a:uFillTx/>
                <a:latin typeface="Calibri" panose="020F0502020204030204"/>
                <a:ea typeface="ヒラギノ角ゴ Pro W3" charset="-128"/>
                <a:cs typeface="+mn-cs"/>
              </a:rPr>
              <a:t>S1400D</a:t>
            </a:r>
            <a:r>
              <a:rPr kumimoji="0" lang="en-US" sz="1000" b="0" i="0" u="none" strike="noStrike" kern="0" cap="none" spc="0" normalizeH="0" baseline="0" noProof="0" dirty="0">
                <a:ln>
                  <a:noFill/>
                </a:ln>
                <a:solidFill>
                  <a:schemeClr val="bg1"/>
                </a:solidFill>
                <a:effectLst/>
                <a:uLnTx/>
                <a:uFillTx/>
                <a:latin typeface="Calibri" panose="020F0502020204030204"/>
                <a:ea typeface="ヒラギノ角ゴ Pro W3" charset="-128"/>
                <a:cs typeface="+mn-cs"/>
              </a:rPr>
              <a:t>:   FGFR+    AZD4547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schemeClr val="bg1"/>
                </a:solidFill>
                <a:effectLst/>
                <a:uLnTx/>
                <a:uFillTx/>
                <a:latin typeface="Calibri" panose="020F0502020204030204"/>
                <a:ea typeface="ヒラギノ角ゴ Pro W3" charset="-128"/>
                <a:cs typeface="+mn-cs"/>
              </a:rPr>
              <a:t>S1400E</a:t>
            </a:r>
            <a:r>
              <a:rPr kumimoji="0" lang="en-US" sz="1000" b="0" i="0" u="none" strike="noStrike" kern="0" cap="none" spc="0" normalizeH="0" baseline="0" noProof="0" dirty="0">
                <a:ln>
                  <a:noFill/>
                </a:ln>
                <a:solidFill>
                  <a:schemeClr val="bg1"/>
                </a:solidFill>
                <a:effectLst/>
                <a:uLnTx/>
                <a:uFillTx/>
                <a:latin typeface="Calibri" panose="020F0502020204030204"/>
                <a:ea typeface="ヒラギノ角ゴ Pro W3" charset="-128"/>
                <a:cs typeface="+mn-cs"/>
              </a:rPr>
              <a:t>: 	  c-MET+  Rilotumumab+Erlotinib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schemeClr val="bg1"/>
                </a:solidFill>
                <a:effectLst/>
                <a:uLnTx/>
                <a:uFillTx/>
                <a:latin typeface="Calibri" panose="020F0502020204030204"/>
                <a:ea typeface="ヒラギノ角ゴ Pro W3" charset="-128"/>
                <a:cs typeface="+mn-cs"/>
              </a:rPr>
              <a:t>S1400G</a:t>
            </a:r>
            <a:r>
              <a:rPr kumimoji="0" lang="en-US" sz="1000" b="0" i="0" u="none" strike="noStrike" kern="0" cap="none" spc="0" normalizeH="0" baseline="0" noProof="0" dirty="0">
                <a:ln>
                  <a:noFill/>
                </a:ln>
                <a:solidFill>
                  <a:schemeClr val="bg1"/>
                </a:solidFill>
                <a:effectLst/>
                <a:uLnTx/>
                <a:uFillTx/>
                <a:latin typeface="Calibri" panose="020F0502020204030204"/>
                <a:ea typeface="ヒラギノ角ゴ Pro W3" charset="-128"/>
                <a:cs typeface="+mn-cs"/>
              </a:rPr>
              <a:t>:   HRRD+ 	  Talazoparib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schemeClr val="bg1"/>
                </a:solidFill>
                <a:effectLst/>
                <a:uLnTx/>
                <a:uFillTx/>
                <a:latin typeface="Calibri" panose="020F0502020204030204"/>
                <a:ea typeface="ヒラギノ角ゴ Pro W3" charset="-128"/>
                <a:cs typeface="+mn-cs"/>
              </a:rPr>
              <a:t>S1400K</a:t>
            </a:r>
            <a:r>
              <a:rPr kumimoji="0" lang="en-US" sz="1000" b="0" i="0" u="none" strike="noStrike" kern="0" cap="none" spc="0" normalizeH="0" baseline="0" noProof="0" dirty="0">
                <a:ln>
                  <a:noFill/>
                </a:ln>
                <a:solidFill>
                  <a:schemeClr val="bg1"/>
                </a:solidFill>
                <a:effectLst/>
                <a:uLnTx/>
                <a:uFillTx/>
                <a:latin typeface="Calibri" panose="020F0502020204030204"/>
                <a:ea typeface="ヒラギノ角ゴ Pro W3" charset="-128"/>
                <a:cs typeface="+mn-cs"/>
              </a:rPr>
              <a:t>: 	  c-MET+  Teliso-V (ABBV-399)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u="sng" kern="0" dirty="0">
                <a:solidFill>
                  <a:schemeClr val="bg1"/>
                </a:solidFill>
                <a:latin typeface="Calibri" panose="020F0502020204030204"/>
                <a:ea typeface="ヒラギノ角ゴ Pro W3" charset="-128"/>
              </a:rPr>
              <a:t>S1900A</a:t>
            </a:r>
            <a:r>
              <a:rPr lang="en-US" sz="1000" kern="0" dirty="0">
                <a:solidFill>
                  <a:schemeClr val="bg1"/>
                </a:solidFill>
                <a:latin typeface="Calibri" panose="020F0502020204030204"/>
                <a:ea typeface="ヒラギノ角ゴ Pro W3" charset="-128"/>
              </a:rPr>
              <a:t>: 	  LOH/BRCA+ Rucaparib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schemeClr val="bg1"/>
                </a:solidFill>
                <a:effectLst/>
                <a:uLnTx/>
                <a:uFillTx/>
                <a:latin typeface="Calibri" panose="020F0502020204030204"/>
                <a:ea typeface="ヒラギノ角ゴ Pro W3" charset="-128"/>
                <a:cs typeface="+mn-cs"/>
              </a:rPr>
              <a:t>S1900C</a:t>
            </a:r>
            <a:r>
              <a:rPr kumimoji="0" lang="en-US" sz="1000" b="0" i="0" u="none" strike="noStrike" kern="0" cap="none" spc="0" normalizeH="0" baseline="0" noProof="0" dirty="0">
                <a:ln>
                  <a:noFill/>
                </a:ln>
                <a:solidFill>
                  <a:schemeClr val="bg1"/>
                </a:solidFill>
                <a:effectLst/>
                <a:uLnTx/>
                <a:uFillTx/>
                <a:latin typeface="Calibri" panose="020F0502020204030204"/>
                <a:ea typeface="ヒラギノ角ゴ Pro W3" charset="-128"/>
                <a:cs typeface="+mn-cs"/>
              </a:rPr>
              <a:t>:	  STK11+   </a:t>
            </a:r>
            <a:r>
              <a:rPr kumimoji="0" lang="en-US" sz="1000" b="0" i="0" u="none" strike="noStrike" kern="0" cap="none" spc="0" normalizeH="0" baseline="0" noProof="0" dirty="0" err="1">
                <a:ln>
                  <a:noFill/>
                </a:ln>
                <a:solidFill>
                  <a:schemeClr val="bg1"/>
                </a:solidFill>
                <a:effectLst/>
                <a:uLnTx/>
                <a:uFillTx/>
                <a:latin typeface="Calibri" panose="020F0502020204030204"/>
                <a:ea typeface="ヒラギノ角ゴ Pro W3" charset="-128"/>
                <a:cs typeface="+mn-cs"/>
              </a:rPr>
              <a:t>Talazoparib</a:t>
            </a:r>
            <a:r>
              <a:rPr lang="en-US" sz="1000" kern="0" dirty="0">
                <a:solidFill>
                  <a:schemeClr val="bg1"/>
                </a:solidFill>
                <a:latin typeface="Calibri" panose="020F0502020204030204"/>
                <a:ea typeface="ヒラギノ角ゴ Pro W3" charset="-128"/>
              </a:rPr>
              <a:t>+Avelumab</a:t>
            </a:r>
            <a:endParaRPr kumimoji="0" lang="en-US" sz="1000" b="0" i="0" u="none" strike="noStrike" kern="0" cap="none" spc="0" normalizeH="0" baseline="0" noProof="0" dirty="0">
              <a:ln>
                <a:noFill/>
              </a:ln>
              <a:solidFill>
                <a:schemeClr val="bg1"/>
              </a:solidFill>
              <a:effectLst/>
              <a:uLnTx/>
              <a:uFillTx/>
              <a:latin typeface="Calibri" panose="020F0502020204030204"/>
              <a:ea typeface="ヒラギノ角ゴ Pro W3" charset="-128"/>
              <a:cs typeface="+mn-cs"/>
            </a:endParaRPr>
          </a:p>
        </p:txBody>
      </p:sp>
      <p:sp>
        <p:nvSpPr>
          <p:cNvPr id="100" name="Left Bracket 99">
            <a:extLst>
              <a:ext uri="{FF2B5EF4-FFF2-40B4-BE49-F238E27FC236}">
                <a16:creationId xmlns:a16="http://schemas.microsoft.com/office/drawing/2014/main" id="{52856FAB-285C-46B4-9AEF-5DF5B229062C}"/>
              </a:ext>
            </a:extLst>
          </p:cNvPr>
          <p:cNvSpPr/>
          <p:nvPr/>
        </p:nvSpPr>
        <p:spPr>
          <a:xfrm rot="5400000">
            <a:off x="9227663" y="1550401"/>
            <a:ext cx="224564" cy="2029758"/>
          </a:xfrm>
          <a:prstGeom prst="leftBracket">
            <a:avLst/>
          </a:prstGeom>
          <a:noFill/>
          <a:ln w="38100" cap="flat" cmpd="sng" algn="ctr">
            <a:solidFill>
              <a:schemeClr val="bg2">
                <a:lumMod val="50000"/>
              </a:schemeClr>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C0504D">
                  <a:lumMod val="60000"/>
                  <a:lumOff val="40000"/>
                </a:srgbClr>
              </a:solidFill>
              <a:effectLst/>
              <a:uLnTx/>
              <a:uFillTx/>
              <a:latin typeface="Calibri" panose="020F0502020204030204"/>
              <a:ea typeface="ヒラギノ角ゴ Pro W3" charset="-128"/>
              <a:cs typeface="+mn-cs"/>
            </a:endParaRPr>
          </a:p>
        </p:txBody>
      </p:sp>
      <p:sp>
        <p:nvSpPr>
          <p:cNvPr id="101" name="Left Bracket 100">
            <a:extLst>
              <a:ext uri="{FF2B5EF4-FFF2-40B4-BE49-F238E27FC236}">
                <a16:creationId xmlns:a16="http://schemas.microsoft.com/office/drawing/2014/main" id="{633888AA-AB03-42F2-8A4B-33BD2587BF6C}"/>
              </a:ext>
            </a:extLst>
          </p:cNvPr>
          <p:cNvSpPr/>
          <p:nvPr/>
        </p:nvSpPr>
        <p:spPr>
          <a:xfrm rot="5400000">
            <a:off x="3402142" y="885972"/>
            <a:ext cx="250661" cy="3442414"/>
          </a:xfrm>
          <a:prstGeom prst="leftBracket">
            <a:avLst/>
          </a:prstGeom>
          <a:noFill/>
          <a:ln w="38100" cap="flat" cmpd="sng" algn="ctr">
            <a:solidFill>
              <a:schemeClr val="bg2">
                <a:lumMod val="50000"/>
              </a:schemeClr>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C0504D">
                  <a:lumMod val="60000"/>
                  <a:lumOff val="40000"/>
                </a:srgbClr>
              </a:solidFill>
              <a:effectLst/>
              <a:uLnTx/>
              <a:uFillTx/>
              <a:latin typeface="Calibri" panose="020F0502020204030204"/>
              <a:ea typeface="ヒラギノ角ゴ Pro W3" charset="-128"/>
              <a:cs typeface="+mn-cs"/>
            </a:endParaRPr>
          </a:p>
        </p:txBody>
      </p:sp>
      <p:sp>
        <p:nvSpPr>
          <p:cNvPr id="124" name="TextBox 2">
            <a:extLst>
              <a:ext uri="{FF2B5EF4-FFF2-40B4-BE49-F238E27FC236}">
                <a16:creationId xmlns:a16="http://schemas.microsoft.com/office/drawing/2014/main" id="{A5761BDD-68A9-4E6C-A8F6-514DDB094B95}"/>
              </a:ext>
            </a:extLst>
          </p:cNvPr>
          <p:cNvSpPr txBox="1">
            <a:spLocks noChangeArrowheads="1"/>
          </p:cNvSpPr>
          <p:nvPr/>
        </p:nvSpPr>
        <p:spPr bwMode="auto">
          <a:xfrm>
            <a:off x="5458680" y="831993"/>
            <a:ext cx="1910188" cy="261610"/>
          </a:xfrm>
          <a:prstGeom prst="rect">
            <a:avLst/>
          </a:prstGeom>
          <a:solidFill>
            <a:schemeClr val="bg2">
              <a:lumMod val="50000"/>
            </a:schemeClr>
          </a:solidFill>
          <a:ln w="12700" cap="flat" cmpd="sng" algn="ctr">
            <a:solidFill>
              <a:schemeClr val="bg2">
                <a:lumMod val="50000"/>
              </a:schemeClr>
            </a:solidFill>
            <a:prstDash val="solid"/>
            <a:headEnd/>
            <a:tailEnd/>
          </a:ln>
          <a:effectLst/>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chemeClr val="bg1"/>
                </a:solidFill>
                <a:effectLst/>
                <a:uLnTx/>
                <a:uFillTx/>
                <a:latin typeface="Calibri" panose="020F0502020204030204"/>
                <a:ea typeface="ヒラギノ角ゴ Pro W3" charset="-128"/>
                <a:cs typeface="+mn-cs"/>
              </a:rPr>
              <a:t>Screening Protocols</a:t>
            </a:r>
            <a:r>
              <a:rPr kumimoji="0" lang="en-US" sz="1100" b="1" i="0" u="none" strike="noStrike" kern="0" cap="none" spc="0" normalizeH="0" baseline="30000" noProof="0" dirty="0">
                <a:ln>
                  <a:noFill/>
                </a:ln>
                <a:solidFill>
                  <a:schemeClr val="bg1"/>
                </a:solidFill>
                <a:effectLst/>
                <a:uLnTx/>
                <a:uFillTx/>
                <a:latin typeface="Calibri" panose="020F0502020204030204"/>
                <a:ea typeface="ヒラギノ角ゴ Pro W3" charset="-128"/>
                <a:cs typeface="+mn-cs"/>
              </a:rPr>
              <a:t>*</a:t>
            </a:r>
            <a:endParaRPr kumimoji="0" lang="en-US" sz="1100" b="1" i="0" u="none" strike="noStrike" kern="0" cap="none" spc="0" normalizeH="0" baseline="0" noProof="0" dirty="0">
              <a:ln>
                <a:noFill/>
              </a:ln>
              <a:solidFill>
                <a:schemeClr val="bg1"/>
              </a:solidFill>
              <a:effectLst/>
              <a:uLnTx/>
              <a:uFillTx/>
              <a:latin typeface="Calibri" panose="020F0502020204030204"/>
              <a:ea typeface="ヒラギノ角ゴ Pro W3" charset="-128"/>
              <a:cs typeface="+mn-cs"/>
            </a:endParaRPr>
          </a:p>
        </p:txBody>
      </p:sp>
      <p:sp>
        <p:nvSpPr>
          <p:cNvPr id="127" name="Right Triangle 126">
            <a:extLst>
              <a:ext uri="{FF2B5EF4-FFF2-40B4-BE49-F238E27FC236}">
                <a16:creationId xmlns:a16="http://schemas.microsoft.com/office/drawing/2014/main" id="{A744E522-CD82-4734-BCFA-EBD880633173}"/>
              </a:ext>
            </a:extLst>
          </p:cNvPr>
          <p:cNvSpPr/>
          <p:nvPr/>
        </p:nvSpPr>
        <p:spPr>
          <a:xfrm flipH="1">
            <a:off x="5493162" y="1108404"/>
            <a:ext cx="1869919" cy="283548"/>
          </a:xfrm>
          <a:prstGeom prst="rtTriangle">
            <a:avLst/>
          </a:prstGeom>
          <a:solidFill>
            <a:srgbClr val="92D050"/>
          </a:solidFill>
          <a:ln>
            <a:solidFill>
              <a:schemeClr val="bg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28" name="Right Triangle 127">
            <a:extLst>
              <a:ext uri="{FF2B5EF4-FFF2-40B4-BE49-F238E27FC236}">
                <a16:creationId xmlns:a16="http://schemas.microsoft.com/office/drawing/2014/main" id="{780C0D9C-FE77-4B5E-A7F8-C0AAAB6FABE7}"/>
              </a:ext>
            </a:extLst>
          </p:cNvPr>
          <p:cNvSpPr/>
          <p:nvPr/>
        </p:nvSpPr>
        <p:spPr>
          <a:xfrm rot="10800000" flipH="1">
            <a:off x="5458679" y="1100431"/>
            <a:ext cx="1847387" cy="283548"/>
          </a:xfrm>
          <a:prstGeom prst="rtTriangle">
            <a:avLst/>
          </a:prstGeom>
          <a:solidFill>
            <a:srgbClr val="000099"/>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29" name="TextBox 128">
            <a:extLst>
              <a:ext uri="{FF2B5EF4-FFF2-40B4-BE49-F238E27FC236}">
                <a16:creationId xmlns:a16="http://schemas.microsoft.com/office/drawing/2014/main" id="{914A0C10-289E-47EB-9407-EF0BBBF05819}"/>
              </a:ext>
            </a:extLst>
          </p:cNvPr>
          <p:cNvSpPr txBox="1"/>
          <p:nvPr/>
        </p:nvSpPr>
        <p:spPr>
          <a:xfrm>
            <a:off x="5356388" y="1090214"/>
            <a:ext cx="615872"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bg1"/>
                </a:solidFill>
                <a:effectLst/>
                <a:uLnTx/>
                <a:uFillTx/>
                <a:latin typeface="Calibri" panose="020F0502020204030204"/>
                <a:ea typeface="+mn-ea"/>
                <a:cs typeface="+mn-cs"/>
              </a:rPr>
              <a:t>   S1400</a:t>
            </a:r>
          </a:p>
        </p:txBody>
      </p:sp>
      <p:sp>
        <p:nvSpPr>
          <p:cNvPr id="130" name="TextBox 129">
            <a:extLst>
              <a:ext uri="{FF2B5EF4-FFF2-40B4-BE49-F238E27FC236}">
                <a16:creationId xmlns:a16="http://schemas.microsoft.com/office/drawing/2014/main" id="{A25FDADB-FB65-466C-BD4F-5259D122AC83}"/>
              </a:ext>
            </a:extLst>
          </p:cNvPr>
          <p:cNvSpPr txBox="1"/>
          <p:nvPr/>
        </p:nvSpPr>
        <p:spPr>
          <a:xfrm>
            <a:off x="6456887" y="1180267"/>
            <a:ext cx="931919"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bg1"/>
                </a:solidFill>
                <a:effectLst/>
                <a:uLnTx/>
                <a:uFillTx/>
                <a:latin typeface="Calibri" panose="020F0502020204030204"/>
                <a:ea typeface="+mn-ea"/>
                <a:cs typeface="+mn-cs"/>
              </a:rPr>
              <a:t>LUNGMAP</a:t>
            </a:r>
            <a:endParaRPr kumimoji="0" lang="en-US" sz="1000" b="1" i="0" u="none" strike="noStrike" kern="1200" cap="none" spc="0" normalizeH="0" baseline="30000" noProof="0" dirty="0">
              <a:ln>
                <a:noFill/>
              </a:ln>
              <a:solidFill>
                <a:schemeClr val="bg1"/>
              </a:solidFill>
              <a:effectLst/>
              <a:uLnTx/>
              <a:uFillTx/>
              <a:latin typeface="Calibri" panose="020F0502020204030204"/>
              <a:ea typeface="+mn-ea"/>
              <a:cs typeface="+mn-cs"/>
            </a:endParaRPr>
          </a:p>
        </p:txBody>
      </p:sp>
      <p:sp>
        <p:nvSpPr>
          <p:cNvPr id="137" name="TextBox 2">
            <a:extLst>
              <a:ext uri="{FF2B5EF4-FFF2-40B4-BE49-F238E27FC236}">
                <a16:creationId xmlns:a16="http://schemas.microsoft.com/office/drawing/2014/main" id="{652AA9F1-B3EC-41BF-A445-ABCD06FD5E48}"/>
              </a:ext>
            </a:extLst>
          </p:cNvPr>
          <p:cNvSpPr txBox="1">
            <a:spLocks noChangeArrowheads="1"/>
          </p:cNvSpPr>
          <p:nvPr/>
        </p:nvSpPr>
        <p:spPr bwMode="auto">
          <a:xfrm>
            <a:off x="3868361" y="2908373"/>
            <a:ext cx="713979" cy="612648"/>
          </a:xfrm>
          <a:prstGeom prst="rect">
            <a:avLst/>
          </a:prstGeom>
          <a:solidFill>
            <a:srgbClr val="92D050"/>
          </a:solidFill>
          <a:ln w="12700" cap="flat" cmpd="sng" algn="ctr">
            <a:solidFill>
              <a:schemeClr val="bg2">
                <a:lumMod val="50000"/>
              </a:schemeClr>
            </a:solidFill>
            <a:prstDash val="solid"/>
            <a:headEnd/>
            <a:tailEnd/>
          </a:ln>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schemeClr val="bg1"/>
                </a:solidFill>
                <a:effectLst/>
                <a:uLnTx/>
                <a:uFillTx/>
                <a:latin typeface="Calibri" panose="020F0502020204030204"/>
                <a:ea typeface="ヒラギノ角ゴ Pro W3" charset="-128"/>
                <a:cs typeface="+mn-cs"/>
              </a:rPr>
              <a:t>S1900B</a:t>
            </a:r>
            <a:r>
              <a:rPr kumimoji="0" lang="en-US" sz="1000" b="0" i="0" u="sng" strike="noStrike" kern="0" cap="none" spc="0" normalizeH="0" baseline="30000" noProof="0" dirty="0">
                <a:ln>
                  <a:noFill/>
                </a:ln>
                <a:solidFill>
                  <a:schemeClr val="bg1"/>
                </a:solidFill>
                <a:effectLst/>
                <a:uLnTx/>
                <a:uFillTx/>
                <a:latin typeface="Calibri" panose="020F0502020204030204"/>
                <a:ea typeface="ヒラギノ角ゴ Pro W3" charset="-128"/>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bg1"/>
                </a:solidFill>
                <a:effectLst/>
                <a:uLnTx/>
                <a:uFillTx/>
                <a:latin typeface="Calibri" panose="020F0502020204030204"/>
                <a:ea typeface="ヒラギノ角ゴ Pro W3" charset="-128"/>
                <a:cs typeface="+mn-cs"/>
              </a:rPr>
              <a:t>RET fus +</a:t>
            </a:r>
          </a:p>
        </p:txBody>
      </p:sp>
      <p:sp>
        <p:nvSpPr>
          <p:cNvPr id="140" name="TextBox 62">
            <a:extLst>
              <a:ext uri="{FF2B5EF4-FFF2-40B4-BE49-F238E27FC236}">
                <a16:creationId xmlns:a16="http://schemas.microsoft.com/office/drawing/2014/main" id="{4A7A32E5-64CD-40D1-94BE-5D9681CF18EB}"/>
              </a:ext>
            </a:extLst>
          </p:cNvPr>
          <p:cNvSpPr txBox="1"/>
          <p:nvPr/>
        </p:nvSpPr>
        <p:spPr>
          <a:xfrm>
            <a:off x="3805599" y="3747032"/>
            <a:ext cx="910827" cy="400110"/>
          </a:xfrm>
          <a:prstGeom prst="rect">
            <a:avLst/>
          </a:prstGeom>
          <a:noFill/>
          <a:ln>
            <a:noFill/>
          </a:ln>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effectLst/>
                <a:uLnTx/>
                <a:uFillTx/>
                <a:latin typeface="Calibri"/>
                <a:ea typeface="+mn-ea"/>
                <a:cs typeface="+mn-cs"/>
              </a:rPr>
              <a:t>Selpercatinib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effectLst/>
                <a:uLnTx/>
                <a:uFillTx/>
                <a:latin typeface="Calibri"/>
                <a:ea typeface="+mn-ea"/>
                <a:cs typeface="+mn-cs"/>
              </a:rPr>
              <a:t>(LOXO-292)</a:t>
            </a:r>
            <a:endParaRPr kumimoji="0" lang="en-US" sz="1000" b="1" i="0" u="none" strike="noStrike" kern="1200" cap="none" spc="0" normalizeH="0" baseline="0" noProof="0" dirty="0">
              <a:ln>
                <a:noFill/>
              </a:ln>
              <a:effectLst>
                <a:outerShdw blurRad="38100" dist="38100" dir="2700000" algn="tl">
                  <a:srgbClr val="000000">
                    <a:alpha val="43137"/>
                  </a:srgbClr>
                </a:outerShdw>
              </a:effectLst>
              <a:uLnTx/>
              <a:uFillTx/>
              <a:latin typeface="Calibri"/>
              <a:ea typeface="+mn-ea"/>
              <a:cs typeface="+mn-cs"/>
            </a:endParaRPr>
          </a:p>
        </p:txBody>
      </p:sp>
      <p:sp>
        <p:nvSpPr>
          <p:cNvPr id="210" name="Rectangle 209">
            <a:extLst>
              <a:ext uri="{FF2B5EF4-FFF2-40B4-BE49-F238E27FC236}">
                <a16:creationId xmlns:a16="http://schemas.microsoft.com/office/drawing/2014/main" id="{6890D942-2FB0-40F5-AF7F-E44D496CE740}"/>
              </a:ext>
            </a:extLst>
          </p:cNvPr>
          <p:cNvSpPr/>
          <p:nvPr/>
        </p:nvSpPr>
        <p:spPr>
          <a:xfrm>
            <a:off x="615277" y="1064983"/>
            <a:ext cx="221861" cy="211015"/>
          </a:xfrm>
          <a:prstGeom prst="rect">
            <a:avLst/>
          </a:prstGeom>
          <a:solidFill>
            <a:srgbClr val="00B0F0"/>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1" name="Rectangle 210">
            <a:extLst>
              <a:ext uri="{FF2B5EF4-FFF2-40B4-BE49-F238E27FC236}">
                <a16:creationId xmlns:a16="http://schemas.microsoft.com/office/drawing/2014/main" id="{C1F4B7B0-F764-4293-87D6-13E7C9FCB385}"/>
              </a:ext>
            </a:extLst>
          </p:cNvPr>
          <p:cNvSpPr/>
          <p:nvPr/>
        </p:nvSpPr>
        <p:spPr>
          <a:xfrm>
            <a:off x="615277" y="450466"/>
            <a:ext cx="221861" cy="211015"/>
          </a:xfrm>
          <a:prstGeom prst="rect">
            <a:avLst/>
          </a:prstGeom>
          <a:solidFill>
            <a:srgbClr val="92D05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2" name="Rectangle 211">
            <a:extLst>
              <a:ext uri="{FF2B5EF4-FFF2-40B4-BE49-F238E27FC236}">
                <a16:creationId xmlns:a16="http://schemas.microsoft.com/office/drawing/2014/main" id="{8EA95E4F-AEE4-4660-BB88-87447A2C7E90}"/>
              </a:ext>
            </a:extLst>
          </p:cNvPr>
          <p:cNvSpPr/>
          <p:nvPr/>
        </p:nvSpPr>
        <p:spPr>
          <a:xfrm>
            <a:off x="615277" y="1374071"/>
            <a:ext cx="221861" cy="211015"/>
          </a:xfrm>
          <a:prstGeom prst="rect">
            <a:avLst/>
          </a:prstGeom>
          <a:solidFill>
            <a:srgbClr val="000099"/>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4" name="TextBox 213">
            <a:extLst>
              <a:ext uri="{FF2B5EF4-FFF2-40B4-BE49-F238E27FC236}">
                <a16:creationId xmlns:a16="http://schemas.microsoft.com/office/drawing/2014/main" id="{8CE9CD12-AED0-46B6-9132-9E2B69125776}"/>
              </a:ext>
            </a:extLst>
          </p:cNvPr>
          <p:cNvSpPr txBox="1"/>
          <p:nvPr/>
        </p:nvSpPr>
        <p:spPr>
          <a:xfrm>
            <a:off x="849930" y="432863"/>
            <a:ext cx="1148437"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latin typeface="Calibri" panose="020F0502020204030204"/>
                <a:ea typeface="+mn-ea"/>
                <a:cs typeface="+mn-cs"/>
              </a:rPr>
              <a:t>Actively Accruing</a:t>
            </a:r>
          </a:p>
        </p:txBody>
      </p:sp>
      <p:sp>
        <p:nvSpPr>
          <p:cNvPr id="215" name="TextBox 214">
            <a:extLst>
              <a:ext uri="{FF2B5EF4-FFF2-40B4-BE49-F238E27FC236}">
                <a16:creationId xmlns:a16="http://schemas.microsoft.com/office/drawing/2014/main" id="{F52EF936-4909-4F82-91A3-67D2927399A2}"/>
              </a:ext>
            </a:extLst>
          </p:cNvPr>
          <p:cNvSpPr txBox="1"/>
          <p:nvPr/>
        </p:nvSpPr>
        <p:spPr>
          <a:xfrm>
            <a:off x="838355" y="1039380"/>
            <a:ext cx="1033674"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latin typeface="Calibri" panose="020F0502020204030204"/>
                <a:ea typeface="+mn-ea"/>
                <a:cs typeface="+mn-cs"/>
              </a:rPr>
              <a:t>In Development</a:t>
            </a:r>
          </a:p>
        </p:txBody>
      </p:sp>
      <p:sp>
        <p:nvSpPr>
          <p:cNvPr id="216" name="TextBox 215">
            <a:extLst>
              <a:ext uri="{FF2B5EF4-FFF2-40B4-BE49-F238E27FC236}">
                <a16:creationId xmlns:a16="http://schemas.microsoft.com/office/drawing/2014/main" id="{536E5352-99A3-4F8B-83F2-037DCEF8F00B}"/>
              </a:ext>
            </a:extLst>
          </p:cNvPr>
          <p:cNvSpPr txBox="1"/>
          <p:nvPr/>
        </p:nvSpPr>
        <p:spPr>
          <a:xfrm>
            <a:off x="817058" y="1343368"/>
            <a:ext cx="126328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latin typeface="Calibri" panose="020F0502020204030204"/>
                <a:ea typeface="+mn-ea"/>
                <a:cs typeface="+mn-cs"/>
              </a:rPr>
              <a:t>Completed/Closed</a:t>
            </a:r>
          </a:p>
        </p:txBody>
      </p:sp>
      <p:sp>
        <p:nvSpPr>
          <p:cNvPr id="147" name="TextBox 2">
            <a:extLst>
              <a:ext uri="{FF2B5EF4-FFF2-40B4-BE49-F238E27FC236}">
                <a16:creationId xmlns:a16="http://schemas.microsoft.com/office/drawing/2014/main" id="{AD35E482-8972-484B-836C-E000F5E0D6E1}"/>
              </a:ext>
            </a:extLst>
          </p:cNvPr>
          <p:cNvSpPr txBox="1">
            <a:spLocks noChangeArrowheads="1"/>
          </p:cNvSpPr>
          <p:nvPr/>
        </p:nvSpPr>
        <p:spPr bwMode="auto">
          <a:xfrm>
            <a:off x="7481219" y="2876377"/>
            <a:ext cx="1766802" cy="1477328"/>
          </a:xfrm>
          <a:prstGeom prst="rect">
            <a:avLst/>
          </a:prstGeom>
          <a:solidFill>
            <a:srgbClr val="000099"/>
          </a:solidFill>
          <a:ln w="12700" cap="flat" cmpd="sng" algn="ctr">
            <a:solidFill>
              <a:schemeClr val="bg2">
                <a:lumMod val="50000"/>
              </a:schemeClr>
            </a:solidFill>
            <a:prstDash val="solid"/>
            <a:headEnd/>
            <a:tailEnd/>
          </a:ln>
          <a:effectLst/>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chemeClr val="bg1"/>
                </a:solidFill>
                <a:effectLst/>
                <a:uLnTx/>
                <a:uFillTx/>
                <a:latin typeface="Calibri" panose="020F0502020204030204"/>
                <a:ea typeface="ヒラギノ角ゴ Pro W3" charset="-128"/>
                <a:cs typeface="+mn-cs"/>
              </a:rPr>
              <a:t>ICI Naïve: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schemeClr val="bg1"/>
                </a:solidFill>
                <a:effectLst/>
                <a:uLnTx/>
                <a:uFillTx/>
                <a:latin typeface="Calibri" panose="020F0502020204030204"/>
                <a:ea typeface="ヒラギノ角ゴ Pro W3" charset="-128"/>
                <a:cs typeface="+mn-cs"/>
              </a:rPr>
              <a:t>S1400A </a:t>
            </a:r>
            <a:r>
              <a:rPr kumimoji="0" lang="en-US" sz="1000" b="0" i="0" u="none" strike="noStrike" kern="0" cap="none" spc="0" normalizeH="0" baseline="0" noProof="0" dirty="0">
                <a:ln>
                  <a:noFill/>
                </a:ln>
                <a:solidFill>
                  <a:schemeClr val="bg1"/>
                </a:solidFill>
                <a:effectLst/>
                <a:uLnTx/>
                <a:uFillTx/>
                <a:latin typeface="Calibri" panose="020F0502020204030204"/>
                <a:ea typeface="ヒラギノ角ゴ Pro W3" charset="-128"/>
                <a:cs typeface="+mn-cs"/>
              </a:rPr>
              <a:t>:	 Durvalumab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schemeClr val="bg1"/>
                </a:solidFill>
                <a:effectLst/>
                <a:uLnTx/>
                <a:uFillTx/>
                <a:latin typeface="Calibri" panose="020F0502020204030204"/>
                <a:ea typeface="ヒラギノ角ゴ Pro W3" charset="-128"/>
                <a:cs typeface="+mn-cs"/>
              </a:rPr>
              <a:t>S1400I </a:t>
            </a:r>
            <a:r>
              <a:rPr kumimoji="0" lang="en-US" sz="1000" b="0" i="0" u="none" strike="noStrike" kern="0" cap="none" spc="0" normalizeH="0" baseline="0" noProof="0" dirty="0">
                <a:ln>
                  <a:noFill/>
                </a:ln>
                <a:solidFill>
                  <a:schemeClr val="bg1"/>
                </a:solidFill>
                <a:effectLst/>
                <a:uLnTx/>
                <a:uFillTx/>
                <a:latin typeface="Calibri" panose="020F0502020204030204"/>
                <a:ea typeface="ヒラギノ角ゴ Pro W3" charset="-128"/>
                <a:cs typeface="+mn-cs"/>
              </a:rPr>
              <a:t>: 	 Nivo+Ipi V. Nivo</a:t>
            </a: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000" b="0" i="0" u="none" strike="noStrike" kern="0" cap="none" spc="0" normalizeH="0" baseline="0" noProof="0" dirty="0">
                <a:ln>
                  <a:noFill/>
                </a:ln>
                <a:solidFill>
                  <a:schemeClr val="bg1"/>
                </a:solidFill>
                <a:effectLst/>
                <a:uLnTx/>
                <a:uFillTx/>
                <a:latin typeface="Calibri" panose="020F0502020204030204"/>
                <a:ea typeface="ヒラギノ角ゴ Pro W3" charset="-128"/>
                <a:cs typeface="+mn-cs"/>
              </a:rPr>
            </a:br>
            <a:r>
              <a:rPr kumimoji="0" lang="en-US" sz="1000" b="1" i="0" u="none" strike="noStrike" kern="0" cap="none" spc="0" normalizeH="0" baseline="0" noProof="0" dirty="0">
                <a:ln>
                  <a:noFill/>
                </a:ln>
                <a:solidFill>
                  <a:schemeClr val="bg1"/>
                </a:solidFill>
                <a:effectLst/>
                <a:uLnTx/>
                <a:uFillTx/>
                <a:latin typeface="Calibri" panose="020F0502020204030204"/>
                <a:ea typeface="ヒラギノ角ゴ Pro W3" charset="-128"/>
                <a:cs typeface="+mn-cs"/>
              </a:rPr>
              <a:t>ICI Refractory</a:t>
            </a:r>
            <a:r>
              <a:rPr kumimoji="0" lang="en-US" sz="1000" b="0" i="0" u="none" strike="noStrike" kern="0" cap="none" spc="0" normalizeH="0" baseline="0" noProof="0" dirty="0">
                <a:ln>
                  <a:noFill/>
                </a:ln>
                <a:solidFill>
                  <a:schemeClr val="bg1"/>
                </a:solidFill>
                <a:effectLst/>
                <a:uLnTx/>
                <a:uFillTx/>
                <a:latin typeface="Calibri" panose="020F0502020204030204"/>
                <a:ea typeface="ヒラギノ角ゴ Pro W3" charset="-128"/>
                <a:cs typeface="+mn-cs"/>
              </a:rPr>
              <a:t>:</a:t>
            </a:r>
          </a:p>
          <a:p>
            <a:pPr defTabSz="457200">
              <a:defRPr/>
            </a:pPr>
            <a:r>
              <a:rPr lang="en-US" sz="1000" u="sng" kern="0" dirty="0">
                <a:solidFill>
                  <a:prstClr val="white"/>
                </a:solidFill>
                <a:ea typeface="ヒラギノ角ゴ Pro W3" charset="-128"/>
              </a:rPr>
              <a:t>S1400F</a:t>
            </a:r>
            <a:r>
              <a:rPr lang="en-US" sz="1000" kern="0" dirty="0">
                <a:solidFill>
                  <a:prstClr val="white"/>
                </a:solidFill>
                <a:ea typeface="ヒラギノ角ゴ Pro W3" charset="-128"/>
              </a:rPr>
              <a:t>:  Durvalumab + Tremelimumab (both cohorts)</a:t>
            </a:r>
          </a:p>
          <a:p>
            <a:pPr defTabSz="457200">
              <a:defRPr/>
            </a:pPr>
            <a:r>
              <a:rPr lang="en-US" sz="1000" u="sng" kern="0" dirty="0">
                <a:solidFill>
                  <a:prstClr val="white"/>
                </a:solidFill>
                <a:ea typeface="ヒラギノ角ゴ Pro W3" charset="-128"/>
              </a:rPr>
              <a:t>S1800A</a:t>
            </a:r>
            <a:r>
              <a:rPr lang="en-US" sz="1000" kern="0" dirty="0">
                <a:solidFill>
                  <a:prstClr val="white"/>
                </a:solidFill>
                <a:ea typeface="ヒラギノ角ゴ Pro W3" charset="-128"/>
              </a:rPr>
              <a:t>: Pembrolizumab + Ramucirumab vs. SoC</a:t>
            </a:r>
          </a:p>
        </p:txBody>
      </p:sp>
      <p:sp>
        <p:nvSpPr>
          <p:cNvPr id="25" name="Rectangle 24">
            <a:extLst>
              <a:ext uri="{FF2B5EF4-FFF2-40B4-BE49-F238E27FC236}">
                <a16:creationId xmlns:a16="http://schemas.microsoft.com/office/drawing/2014/main" id="{58C77085-BBF9-4344-8066-7D180DFCFE07}"/>
              </a:ext>
            </a:extLst>
          </p:cNvPr>
          <p:cNvSpPr/>
          <p:nvPr/>
        </p:nvSpPr>
        <p:spPr>
          <a:xfrm>
            <a:off x="509487" y="1958203"/>
            <a:ext cx="307571" cy="409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Connector 12"/>
          <p:cNvCxnSpPr>
            <a:stCxn id="127" idx="3"/>
          </p:cNvCxnSpPr>
          <p:nvPr/>
        </p:nvCxnSpPr>
        <p:spPr>
          <a:xfrm>
            <a:off x="6428121" y="1391952"/>
            <a:ext cx="0" cy="120921"/>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83" name="Left Bracket 82">
            <a:extLst>
              <a:ext uri="{FF2B5EF4-FFF2-40B4-BE49-F238E27FC236}">
                <a16:creationId xmlns:a16="http://schemas.microsoft.com/office/drawing/2014/main" id="{633888AA-AB03-42F2-8A4B-33BD2587BF6C}"/>
              </a:ext>
            </a:extLst>
          </p:cNvPr>
          <p:cNvSpPr/>
          <p:nvPr/>
        </p:nvSpPr>
        <p:spPr>
          <a:xfrm rot="5400000">
            <a:off x="6339911" y="-1268878"/>
            <a:ext cx="217312" cy="5826441"/>
          </a:xfrm>
          <a:prstGeom prst="leftBracket">
            <a:avLst/>
          </a:prstGeom>
          <a:noFill/>
          <a:ln w="38100" cap="flat" cmpd="sng" algn="ctr">
            <a:solidFill>
              <a:schemeClr val="bg2">
                <a:lumMod val="50000"/>
              </a:schemeClr>
            </a:solidFill>
            <a:prstDash val="solid"/>
            <a:headEnd type="arrow" w="sm" len="sm"/>
            <a:tailEnd type="arrow" w="sm" len="sm"/>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C0504D">
                  <a:lumMod val="60000"/>
                  <a:lumOff val="40000"/>
                </a:srgbClr>
              </a:solidFill>
              <a:effectLst/>
              <a:uLnTx/>
              <a:uFillTx/>
              <a:latin typeface="Calibri" panose="020F0502020204030204"/>
              <a:ea typeface="ヒラギノ角ゴ Pro W3" charset="-128"/>
              <a:cs typeface="+mn-cs"/>
            </a:endParaRPr>
          </a:p>
        </p:txBody>
      </p:sp>
      <p:cxnSp>
        <p:nvCxnSpPr>
          <p:cNvPr id="76" name="Straight Arrow Connector 75">
            <a:extLst>
              <a:ext uri="{FF2B5EF4-FFF2-40B4-BE49-F238E27FC236}">
                <a16:creationId xmlns:a16="http://schemas.microsoft.com/office/drawing/2014/main" id="{A2476A44-1AB4-4003-A235-AA17947DC468}"/>
              </a:ext>
            </a:extLst>
          </p:cNvPr>
          <p:cNvCxnSpPr>
            <a:cxnSpLocks noChangeShapeType="1"/>
          </p:cNvCxnSpPr>
          <p:nvPr/>
        </p:nvCxnSpPr>
        <p:spPr bwMode="auto">
          <a:xfrm>
            <a:off x="3535420" y="2237144"/>
            <a:ext cx="0" cy="218056"/>
          </a:xfrm>
          <a:prstGeom prst="straightConnector1">
            <a:avLst/>
          </a:prstGeom>
          <a:noFill/>
          <a:ln w="28575" algn="ctr">
            <a:solidFill>
              <a:schemeClr val="bg2">
                <a:lumMod val="50000"/>
              </a:schemeClr>
            </a:solidFill>
            <a:round/>
            <a:headEnd/>
            <a:tailEnd type="arrow" w="sm" len="sm"/>
          </a:ln>
          <a:extLst>
            <a:ext uri="{909E8E84-426E-40dd-AFC4-6F175D3DCCD1}">
              <a14:hiddenFill xmlns:a14="http://schemas.microsoft.com/office/drawing/2010/main" xmlns="">
                <a:noFill/>
              </a14:hiddenFill>
            </a:ext>
          </a:extLst>
        </p:spPr>
      </p:cxnSp>
      <p:cxnSp>
        <p:nvCxnSpPr>
          <p:cNvPr id="77" name="Straight Arrow Connector 76">
            <a:extLst>
              <a:ext uri="{FF2B5EF4-FFF2-40B4-BE49-F238E27FC236}">
                <a16:creationId xmlns:a16="http://schemas.microsoft.com/office/drawing/2014/main" id="{ED50BBDB-2194-4E47-BDCE-334CDE405840}"/>
              </a:ext>
            </a:extLst>
          </p:cNvPr>
          <p:cNvCxnSpPr>
            <a:cxnSpLocks noChangeShapeType="1"/>
          </p:cNvCxnSpPr>
          <p:nvPr/>
        </p:nvCxnSpPr>
        <p:spPr bwMode="auto">
          <a:xfrm>
            <a:off x="9416218" y="2209940"/>
            <a:ext cx="0" cy="218056"/>
          </a:xfrm>
          <a:prstGeom prst="straightConnector1">
            <a:avLst/>
          </a:prstGeom>
          <a:noFill/>
          <a:ln w="28575" algn="ctr">
            <a:solidFill>
              <a:schemeClr val="bg2">
                <a:lumMod val="50000"/>
              </a:schemeClr>
            </a:solidFill>
            <a:round/>
            <a:headEnd/>
            <a:tailEnd type="arrow" w="sm" len="sm"/>
          </a:ln>
          <a:extLst>
            <a:ext uri="{909E8E84-426E-40dd-AFC4-6F175D3DCCD1}">
              <a14:hiddenFill xmlns:a14="http://schemas.microsoft.com/office/drawing/2010/main" xmlns="">
                <a:noFill/>
              </a14:hiddenFill>
            </a:ext>
          </a:extLst>
        </p:spPr>
      </p:cxnSp>
      <p:sp>
        <p:nvSpPr>
          <p:cNvPr id="89" name="TextBox 2">
            <a:extLst>
              <a:ext uri="{FF2B5EF4-FFF2-40B4-BE49-F238E27FC236}">
                <a16:creationId xmlns:a16="http://schemas.microsoft.com/office/drawing/2014/main" id="{4250F693-006A-4FED-973F-EC77B4A0F0DF}"/>
              </a:ext>
            </a:extLst>
          </p:cNvPr>
          <p:cNvSpPr txBox="1">
            <a:spLocks noChangeArrowheads="1"/>
          </p:cNvSpPr>
          <p:nvPr/>
        </p:nvSpPr>
        <p:spPr bwMode="auto">
          <a:xfrm>
            <a:off x="4840141" y="2913476"/>
            <a:ext cx="792854" cy="553998"/>
          </a:xfrm>
          <a:prstGeom prst="rect">
            <a:avLst/>
          </a:prstGeom>
          <a:solidFill>
            <a:srgbClr val="92D050"/>
          </a:solidFill>
          <a:ln w="12700" cap="flat" cmpd="sng" algn="ctr">
            <a:solidFill>
              <a:schemeClr val="bg2">
                <a:lumMod val="50000"/>
              </a:schemeClr>
            </a:solidFill>
            <a:prstDash val="solid"/>
            <a:headEnd/>
            <a:tailEnd/>
          </a:ln>
          <a:effectLst/>
        </p:spPr>
        <p:txBody>
          <a:bodyPr wrap="square">
            <a:spAutoFit/>
          </a:bodyPr>
          <a:lstStyle>
            <a:defPPr>
              <a:defRPr lang="en-US"/>
            </a:defPPr>
            <a:lvl1pPr marR="0" lvl="0" indent="0" algn="ctr" defTabSz="457200" fontAlgn="auto">
              <a:lnSpc>
                <a:spcPct val="100000"/>
              </a:lnSpc>
              <a:spcBef>
                <a:spcPts val="0"/>
              </a:spcBef>
              <a:spcAft>
                <a:spcPts val="0"/>
              </a:spcAft>
              <a:buClrTx/>
              <a:buSzTx/>
              <a:buFontTx/>
              <a:buNone/>
              <a:tabLst/>
              <a:defRPr kumimoji="0" sz="1000" b="0" i="0" u="sng" strike="noStrike" kern="0" cap="none" spc="0" normalizeH="0" baseline="0">
                <a:ln>
                  <a:noFill/>
                </a:ln>
                <a:solidFill>
                  <a:schemeClr val="bg1"/>
                </a:solidFill>
                <a:effectLst/>
                <a:uLnTx/>
                <a:uFillTx/>
                <a:latin typeface="Calibri" panose="020F0502020204030204"/>
                <a:ea typeface="ヒラギノ角ゴ Pro W3" charset="-128"/>
              </a:defRPr>
            </a:lvl1pPr>
          </a:lstStyle>
          <a:p>
            <a:r>
              <a:rPr lang="en-US" dirty="0"/>
              <a:t>S1900E</a:t>
            </a:r>
          </a:p>
          <a:p>
            <a:r>
              <a:rPr lang="en-US" u="none" dirty="0"/>
              <a:t>KRASG12C</a:t>
            </a:r>
          </a:p>
          <a:p>
            <a:endParaRPr lang="en-US" dirty="0"/>
          </a:p>
        </p:txBody>
      </p:sp>
      <p:sp>
        <p:nvSpPr>
          <p:cNvPr id="90" name="TextBox 89">
            <a:extLst>
              <a:ext uri="{FF2B5EF4-FFF2-40B4-BE49-F238E27FC236}">
                <a16:creationId xmlns:a16="http://schemas.microsoft.com/office/drawing/2014/main" id="{887BAC6F-8578-43C2-9E2B-8BC82F0EEA5F}"/>
              </a:ext>
            </a:extLst>
          </p:cNvPr>
          <p:cNvSpPr txBox="1"/>
          <p:nvPr/>
        </p:nvSpPr>
        <p:spPr>
          <a:xfrm>
            <a:off x="4801906" y="2692909"/>
            <a:ext cx="847337" cy="230832"/>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kern="0" dirty="0">
                <a:latin typeface="Calibri" panose="020F0502020204030204"/>
              </a:rPr>
              <a:t>Open</a:t>
            </a:r>
            <a:endParaRPr kumimoji="0" lang="en-US" sz="900" b="0" i="0" u="none" strike="noStrike" kern="0" cap="none" spc="0" normalizeH="0" baseline="0" noProof="0" dirty="0">
              <a:ln>
                <a:noFill/>
              </a:ln>
              <a:effectLst/>
              <a:uLnTx/>
              <a:uFillTx/>
              <a:latin typeface="Calibri" panose="020F0502020204030204"/>
              <a:ea typeface="+mn-ea"/>
              <a:cs typeface="+mn-cs"/>
            </a:endParaRPr>
          </a:p>
        </p:txBody>
      </p:sp>
      <p:sp>
        <p:nvSpPr>
          <p:cNvPr id="91" name="TextBox 62">
            <a:extLst>
              <a:ext uri="{FF2B5EF4-FFF2-40B4-BE49-F238E27FC236}">
                <a16:creationId xmlns:a16="http://schemas.microsoft.com/office/drawing/2014/main" id="{DDFB3229-425A-46CE-8672-D7CA4EEF4BD7}"/>
              </a:ext>
            </a:extLst>
          </p:cNvPr>
          <p:cNvSpPr txBox="1"/>
          <p:nvPr/>
        </p:nvSpPr>
        <p:spPr>
          <a:xfrm>
            <a:off x="4844626" y="3824108"/>
            <a:ext cx="788369" cy="246221"/>
          </a:xfrm>
          <a:prstGeom prst="rect">
            <a:avLst/>
          </a:prstGeom>
          <a:noFill/>
          <a:ln>
            <a:noFill/>
          </a:ln>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effectLst/>
                <a:uLnTx/>
                <a:uFillTx/>
                <a:latin typeface="Calibri"/>
                <a:ea typeface="+mn-ea"/>
                <a:cs typeface="+mn-cs"/>
              </a:rPr>
              <a:t>AMG 510</a:t>
            </a:r>
          </a:p>
        </p:txBody>
      </p:sp>
      <p:cxnSp>
        <p:nvCxnSpPr>
          <p:cNvPr id="96" name="Straight Arrow Connector 95">
            <a:extLst>
              <a:ext uri="{FF2B5EF4-FFF2-40B4-BE49-F238E27FC236}">
                <a16:creationId xmlns:a16="http://schemas.microsoft.com/office/drawing/2014/main" id="{A8DE423D-C24B-4391-8F28-4E4038BFECEF}"/>
              </a:ext>
            </a:extLst>
          </p:cNvPr>
          <p:cNvCxnSpPr>
            <a:cxnSpLocks noChangeShapeType="1"/>
            <a:stCxn id="137" idx="2"/>
          </p:cNvCxnSpPr>
          <p:nvPr/>
        </p:nvCxnSpPr>
        <p:spPr bwMode="auto">
          <a:xfrm>
            <a:off x="4225351" y="3521021"/>
            <a:ext cx="0" cy="224960"/>
          </a:xfrm>
          <a:prstGeom prst="straightConnector1">
            <a:avLst/>
          </a:prstGeom>
          <a:noFill/>
          <a:ln w="28575" algn="ctr">
            <a:solidFill>
              <a:schemeClr val="bg2">
                <a:lumMod val="50000"/>
              </a:schemeClr>
            </a:solidFill>
            <a:round/>
            <a:headEnd/>
            <a:tailEnd type="arrow" w="sm" len="sm"/>
          </a:ln>
          <a:extLst>
            <a:ext uri="{909E8E84-426E-40dd-AFC4-6F175D3DCCD1}">
              <a14:hiddenFill xmlns:a14="http://schemas.microsoft.com/office/drawing/2010/main" xmlns="">
                <a:noFill/>
              </a14:hiddenFill>
            </a:ext>
          </a:extLst>
        </p:spPr>
      </p:cxnSp>
      <p:sp>
        <p:nvSpPr>
          <p:cNvPr id="56" name="TextBox 2">
            <a:extLst>
              <a:ext uri="{FF2B5EF4-FFF2-40B4-BE49-F238E27FC236}">
                <a16:creationId xmlns:a16="http://schemas.microsoft.com/office/drawing/2014/main" id="{2937D010-09EB-4452-BDCE-DDD4EC79CE17}"/>
              </a:ext>
            </a:extLst>
          </p:cNvPr>
          <p:cNvSpPr txBox="1">
            <a:spLocks noChangeArrowheads="1"/>
          </p:cNvSpPr>
          <p:nvPr/>
        </p:nvSpPr>
        <p:spPr bwMode="auto">
          <a:xfrm>
            <a:off x="9993630" y="2943903"/>
            <a:ext cx="678691" cy="615553"/>
          </a:xfrm>
          <a:prstGeom prst="rect">
            <a:avLst/>
          </a:prstGeom>
          <a:solidFill>
            <a:srgbClr val="00B0F0"/>
          </a:solidFill>
          <a:ln w="12700" cap="flat" cmpd="sng" algn="ctr">
            <a:solidFill>
              <a:schemeClr val="bg2">
                <a:lumMod val="50000"/>
              </a:schemeClr>
            </a:solidFill>
            <a:prstDash val="sysDash"/>
            <a:headEnd/>
            <a:tailEnd/>
          </a:ln>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schemeClr val="bg1"/>
                </a:solidFill>
                <a:effectLst/>
                <a:uLnTx/>
                <a:uFillTx/>
                <a:latin typeface="Calibri" panose="020F0502020204030204"/>
                <a:ea typeface="ヒラギノ角ゴ Pro W3" charset="-128"/>
                <a:cs typeface="+mn-cs"/>
              </a:rPr>
              <a:t>S1800D</a:t>
            </a:r>
            <a:endParaRPr kumimoji="0" lang="en-US" sz="1000" b="0" i="0" u="sng" strike="noStrike" kern="0" cap="none" spc="0" normalizeH="0" baseline="30000" noProof="0" dirty="0">
              <a:ln>
                <a:noFill/>
              </a:ln>
              <a:solidFill>
                <a:schemeClr val="bg1"/>
              </a:solidFill>
              <a:effectLst/>
              <a:uLnTx/>
              <a:uFillTx/>
              <a:latin typeface="Calibri" panose="020F0502020204030204"/>
              <a:ea typeface="ヒラギノ角ゴ Pro W3"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chemeClr val="bg1"/>
                </a:solidFill>
                <a:effectLst/>
                <a:uLnTx/>
                <a:uFillTx/>
                <a:latin typeface="Calibri" panose="020F0502020204030204"/>
                <a:ea typeface="ヒラギノ角ゴ Pro W3" charset="-128"/>
                <a:cs typeface="+mn-cs"/>
              </a:rPr>
              <a:t>Checkpoint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800" kern="0" dirty="0">
                <a:solidFill>
                  <a:schemeClr val="bg1"/>
                </a:solidFill>
                <a:latin typeface="Calibri" panose="020F0502020204030204"/>
                <a:ea typeface="ヒラギノ角ゴ Pro W3" charset="-128"/>
              </a:rPr>
              <a:t>Refractory</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chemeClr val="bg1"/>
              </a:solidFill>
              <a:effectLst/>
              <a:uLnTx/>
              <a:uFillTx/>
              <a:latin typeface="Calibri" panose="020F0502020204030204"/>
              <a:ea typeface="ヒラギノ角ゴ Pro W3" charset="-128"/>
              <a:cs typeface="+mn-cs"/>
            </a:endParaRPr>
          </a:p>
        </p:txBody>
      </p:sp>
      <p:sp>
        <p:nvSpPr>
          <p:cNvPr id="57" name="TextBox 56">
            <a:extLst>
              <a:ext uri="{FF2B5EF4-FFF2-40B4-BE49-F238E27FC236}">
                <a16:creationId xmlns:a16="http://schemas.microsoft.com/office/drawing/2014/main" id="{D3DCF0EB-11FB-41FC-A394-E997D27F2C51}"/>
              </a:ext>
            </a:extLst>
          </p:cNvPr>
          <p:cNvSpPr txBox="1"/>
          <p:nvPr/>
        </p:nvSpPr>
        <p:spPr>
          <a:xfrm>
            <a:off x="9587365" y="2713071"/>
            <a:ext cx="1491219" cy="230832"/>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effectLst/>
                <a:uLnTx/>
                <a:uFillTx/>
                <a:latin typeface="Calibri" panose="020F0502020204030204"/>
                <a:ea typeface="+mn-ea"/>
                <a:cs typeface="+mn-cs"/>
              </a:rPr>
              <a:t>Q3 2021</a:t>
            </a:r>
          </a:p>
        </p:txBody>
      </p:sp>
      <p:sp>
        <p:nvSpPr>
          <p:cNvPr id="58" name="TextBox 62">
            <a:extLst>
              <a:ext uri="{FF2B5EF4-FFF2-40B4-BE49-F238E27FC236}">
                <a16:creationId xmlns:a16="http://schemas.microsoft.com/office/drawing/2014/main" id="{0E0C8415-97AF-4C6A-A86D-68770A0EEE3D}"/>
              </a:ext>
            </a:extLst>
          </p:cNvPr>
          <p:cNvSpPr txBox="1"/>
          <p:nvPr/>
        </p:nvSpPr>
        <p:spPr>
          <a:xfrm>
            <a:off x="9857167" y="3819877"/>
            <a:ext cx="1025600" cy="553998"/>
          </a:xfrm>
          <a:prstGeom prst="rect">
            <a:avLst/>
          </a:prstGeom>
          <a:noFill/>
          <a:ln>
            <a:noFill/>
          </a:ln>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1000" b="1" dirty="0">
                <a:latin typeface="Calibri"/>
              </a:rPr>
              <a:t>N-803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sz="1000" b="1" dirty="0">
                <a:latin typeface="Calibri"/>
              </a:rPr>
              <a:t>Pembrolizumab vs. SoC</a:t>
            </a:r>
          </a:p>
        </p:txBody>
      </p:sp>
      <p:cxnSp>
        <p:nvCxnSpPr>
          <p:cNvPr id="67" name="Straight Arrow Connector 66">
            <a:extLst>
              <a:ext uri="{FF2B5EF4-FFF2-40B4-BE49-F238E27FC236}">
                <a16:creationId xmlns:a16="http://schemas.microsoft.com/office/drawing/2014/main" id="{A37363A0-D0C9-41BE-987A-496A9C98C2C9}"/>
              </a:ext>
            </a:extLst>
          </p:cNvPr>
          <p:cNvCxnSpPr>
            <a:cxnSpLocks noChangeShapeType="1"/>
          </p:cNvCxnSpPr>
          <p:nvPr/>
        </p:nvCxnSpPr>
        <p:spPr bwMode="auto">
          <a:xfrm>
            <a:off x="10332976" y="3559456"/>
            <a:ext cx="0" cy="226969"/>
          </a:xfrm>
          <a:prstGeom prst="straightConnector1">
            <a:avLst/>
          </a:prstGeom>
          <a:noFill/>
          <a:ln w="28575" algn="ctr">
            <a:solidFill>
              <a:schemeClr val="bg2">
                <a:lumMod val="50000"/>
              </a:schemeClr>
            </a:solidFill>
            <a:round/>
            <a:headEnd/>
            <a:tailEnd type="arrow" w="sm" len="sm"/>
          </a:ln>
          <a:extLst>
            <a:ext uri="{909E8E84-426E-40dd-AFC4-6F175D3DCCD1}">
              <a14:hiddenFill xmlns:a14="http://schemas.microsoft.com/office/drawing/2010/main" xmlns="">
                <a:noFill/>
              </a14:hiddenFill>
            </a:ext>
          </a:extLst>
        </p:spPr>
      </p:cxnSp>
      <p:sp>
        <p:nvSpPr>
          <p:cNvPr id="53" name="Rectangle 52">
            <a:extLst>
              <a:ext uri="{FF2B5EF4-FFF2-40B4-BE49-F238E27FC236}">
                <a16:creationId xmlns:a16="http://schemas.microsoft.com/office/drawing/2014/main" id="{45B2383B-ABDF-4EC7-AA4C-D2517269666C}"/>
              </a:ext>
            </a:extLst>
          </p:cNvPr>
          <p:cNvSpPr/>
          <p:nvPr/>
        </p:nvSpPr>
        <p:spPr>
          <a:xfrm>
            <a:off x="615277" y="769343"/>
            <a:ext cx="221861" cy="211015"/>
          </a:xfrm>
          <a:prstGeom prst="rect">
            <a:avLst/>
          </a:prstGeom>
          <a:solidFill>
            <a:srgbClr val="FFC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65690A54-0B41-447A-AB09-6FF9B8248226}"/>
              </a:ext>
            </a:extLst>
          </p:cNvPr>
          <p:cNvSpPr txBox="1"/>
          <p:nvPr/>
        </p:nvSpPr>
        <p:spPr>
          <a:xfrm>
            <a:off x="849930" y="751740"/>
            <a:ext cx="1599282"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latin typeface="Calibri" panose="020F0502020204030204"/>
                <a:ea typeface="+mn-ea"/>
                <a:cs typeface="+mn-cs"/>
              </a:rPr>
              <a:t>Temporarily Closed</a:t>
            </a:r>
          </a:p>
        </p:txBody>
      </p:sp>
      <p:cxnSp>
        <p:nvCxnSpPr>
          <p:cNvPr id="65" name="Straight Arrow Connector 64">
            <a:extLst>
              <a:ext uri="{FF2B5EF4-FFF2-40B4-BE49-F238E27FC236}">
                <a16:creationId xmlns:a16="http://schemas.microsoft.com/office/drawing/2014/main" id="{8172967B-B651-477B-AB7D-AC6A0157C929}"/>
              </a:ext>
            </a:extLst>
          </p:cNvPr>
          <p:cNvCxnSpPr>
            <a:cxnSpLocks noChangeShapeType="1"/>
          </p:cNvCxnSpPr>
          <p:nvPr/>
        </p:nvCxnSpPr>
        <p:spPr bwMode="auto">
          <a:xfrm>
            <a:off x="5225574" y="3479326"/>
            <a:ext cx="5644" cy="272699"/>
          </a:xfrm>
          <a:prstGeom prst="straightConnector1">
            <a:avLst/>
          </a:prstGeom>
          <a:noFill/>
          <a:ln w="28575" algn="ctr">
            <a:solidFill>
              <a:schemeClr val="bg2">
                <a:lumMod val="50000"/>
              </a:schemeClr>
            </a:solidFill>
            <a:round/>
            <a:headEnd/>
            <a:tailEnd type="arrow" w="sm" len="sm"/>
          </a:ln>
          <a:extLst>
            <a:ext uri="{909E8E84-426E-40dd-AFC4-6F175D3DCCD1}">
              <a14:hiddenFill xmlns:a14="http://schemas.microsoft.com/office/drawing/2010/main" xmlns="">
                <a:noFill/>
              </a14:hiddenFill>
            </a:ext>
          </a:extLst>
        </p:spPr>
      </p:cxnSp>
      <p:sp>
        <p:nvSpPr>
          <p:cNvPr id="50" name="TextBox 49">
            <a:extLst>
              <a:ext uri="{FF2B5EF4-FFF2-40B4-BE49-F238E27FC236}">
                <a16:creationId xmlns:a16="http://schemas.microsoft.com/office/drawing/2014/main" id="{1860FD08-AA9B-4AE6-8A5F-F888662E8E08}"/>
              </a:ext>
            </a:extLst>
          </p:cNvPr>
          <p:cNvSpPr txBox="1"/>
          <p:nvPr/>
        </p:nvSpPr>
        <p:spPr>
          <a:xfrm>
            <a:off x="3785467" y="2684956"/>
            <a:ext cx="847337" cy="230832"/>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kern="0" dirty="0">
                <a:latin typeface="Calibri" panose="020F0502020204030204"/>
              </a:rPr>
              <a:t>Open</a:t>
            </a:r>
            <a:endParaRPr kumimoji="0" lang="en-US" sz="900" b="0" i="0" u="none" strike="noStrike" kern="0" cap="none" spc="0" normalizeH="0" baseline="0" noProof="0" dirty="0">
              <a:ln>
                <a:noFill/>
              </a:ln>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A7928AF0-45AC-4C0F-9EDE-6CE44AA78131}"/>
              </a:ext>
            </a:extLst>
          </p:cNvPr>
          <p:cNvSpPr txBox="1"/>
          <p:nvPr/>
        </p:nvSpPr>
        <p:spPr>
          <a:xfrm>
            <a:off x="1227904" y="2714664"/>
            <a:ext cx="1156722" cy="230832"/>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kern="0" dirty="0">
                <a:latin typeface="Calibri" panose="020F0502020204030204"/>
              </a:rPr>
              <a:t>Closed/Completed</a:t>
            </a:r>
            <a:endParaRPr kumimoji="0" lang="en-US" sz="900" b="0" i="0" u="none" strike="noStrike" kern="0" cap="none" spc="0" normalizeH="0" baseline="0" noProof="0" dirty="0">
              <a:ln>
                <a:noFill/>
              </a:ln>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D69A7D81-5351-49D0-8017-153640EE03D2}"/>
              </a:ext>
            </a:extLst>
          </p:cNvPr>
          <p:cNvSpPr txBox="1"/>
          <p:nvPr/>
        </p:nvSpPr>
        <p:spPr>
          <a:xfrm>
            <a:off x="7746705" y="2643286"/>
            <a:ext cx="1156722" cy="230832"/>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kern="0" dirty="0">
                <a:latin typeface="Calibri" panose="020F0502020204030204"/>
              </a:rPr>
              <a:t>Closed/Completed</a:t>
            </a:r>
            <a:endParaRPr kumimoji="0" lang="en-US" sz="900" b="0" i="0" u="none" strike="noStrike" kern="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31353980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Sotorasib</a:t>
            </a:r>
            <a:r>
              <a:rPr lang="en-US" dirty="0"/>
              <a:t> Phase 2 Clinical Trial in NSCLC</a:t>
            </a:r>
          </a:p>
        </p:txBody>
      </p:sp>
      <p:pic>
        <p:nvPicPr>
          <p:cNvPr id="4" name="Picture 3"/>
          <p:cNvPicPr>
            <a:picLocks noChangeAspect="1"/>
          </p:cNvPicPr>
          <p:nvPr/>
        </p:nvPicPr>
        <p:blipFill>
          <a:blip r:embed="rId3"/>
          <a:stretch>
            <a:fillRect/>
          </a:stretch>
        </p:blipFill>
        <p:spPr>
          <a:xfrm>
            <a:off x="740315" y="1876787"/>
            <a:ext cx="9972936" cy="3890104"/>
          </a:xfrm>
          <a:prstGeom prst="rect">
            <a:avLst/>
          </a:prstGeom>
        </p:spPr>
      </p:pic>
      <p:sp>
        <p:nvSpPr>
          <p:cNvPr id="5" name="Rectangle 4"/>
          <p:cNvSpPr/>
          <p:nvPr/>
        </p:nvSpPr>
        <p:spPr>
          <a:xfrm>
            <a:off x="9404057" y="6596390"/>
            <a:ext cx="2787943"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Li B et al. IASLC WCLC 2020. Singapore Virtual</a:t>
            </a:r>
          </a:p>
        </p:txBody>
      </p:sp>
    </p:spTree>
    <p:extLst>
      <p:ext uri="{BB962C8B-B14F-4D97-AF65-F5344CB8AC3E}">
        <p14:creationId xmlns:p14="http://schemas.microsoft.com/office/powerpoint/2010/main" val="961756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Sotorasib</a:t>
            </a:r>
            <a:r>
              <a:rPr lang="en-US" dirty="0"/>
              <a:t> Phase 2 Efficacy Data in NSCLC</a:t>
            </a:r>
          </a:p>
        </p:txBody>
      </p:sp>
      <p:pic>
        <p:nvPicPr>
          <p:cNvPr id="6" name="Picture 5"/>
          <p:cNvPicPr>
            <a:picLocks noChangeAspect="1"/>
          </p:cNvPicPr>
          <p:nvPr/>
        </p:nvPicPr>
        <p:blipFill>
          <a:blip r:embed="rId3"/>
          <a:stretch>
            <a:fillRect/>
          </a:stretch>
        </p:blipFill>
        <p:spPr>
          <a:xfrm>
            <a:off x="838200" y="1856344"/>
            <a:ext cx="9815816" cy="3315906"/>
          </a:xfrm>
          <a:prstGeom prst="rect">
            <a:avLst/>
          </a:prstGeom>
        </p:spPr>
      </p:pic>
      <p:sp>
        <p:nvSpPr>
          <p:cNvPr id="8" name="Rectangle 7"/>
          <p:cNvSpPr/>
          <p:nvPr/>
        </p:nvSpPr>
        <p:spPr>
          <a:xfrm>
            <a:off x="2824619" y="5253072"/>
            <a:ext cx="6405219" cy="1474123"/>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Confirmed ORR 37.1%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(95% CI 28.6, 46.2)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DCR 80.6%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(95% CI 72.6, 87.2)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Median % best tumor shrinkage 60%</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(among responders)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9404057" y="6596390"/>
            <a:ext cx="2787943"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Li B et al. IASLC WCLC 2020. Singapore Virtual</a:t>
            </a:r>
          </a:p>
        </p:txBody>
      </p:sp>
      <p:sp>
        <p:nvSpPr>
          <p:cNvPr id="10" name="Rectangle 9"/>
          <p:cNvSpPr/>
          <p:nvPr/>
        </p:nvSpPr>
        <p:spPr>
          <a:xfrm>
            <a:off x="1776095" y="4764732"/>
            <a:ext cx="2097048"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Median f/u 12.2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mo</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5481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Sotorasib</a:t>
            </a:r>
            <a:r>
              <a:rPr lang="en-US" dirty="0"/>
              <a:t> Phase 2 Efficacy Data in NSCLC</a:t>
            </a:r>
          </a:p>
        </p:txBody>
      </p:sp>
      <p:pic>
        <p:nvPicPr>
          <p:cNvPr id="5" name="Picture 4"/>
          <p:cNvPicPr>
            <a:picLocks noChangeAspect="1"/>
          </p:cNvPicPr>
          <p:nvPr/>
        </p:nvPicPr>
        <p:blipFill rotWithShape="1">
          <a:blip r:embed="rId2"/>
          <a:srcRect t="1877" b="-1"/>
          <a:stretch/>
        </p:blipFill>
        <p:spPr>
          <a:xfrm>
            <a:off x="129360" y="1632456"/>
            <a:ext cx="5079433" cy="2678194"/>
          </a:xfrm>
          <a:prstGeom prst="rect">
            <a:avLst/>
          </a:prstGeom>
        </p:spPr>
      </p:pic>
      <p:pic>
        <p:nvPicPr>
          <p:cNvPr id="6" name="Picture 5"/>
          <p:cNvPicPr>
            <a:picLocks noChangeAspect="1"/>
          </p:cNvPicPr>
          <p:nvPr/>
        </p:nvPicPr>
        <p:blipFill>
          <a:blip r:embed="rId3"/>
          <a:stretch>
            <a:fillRect/>
          </a:stretch>
        </p:blipFill>
        <p:spPr>
          <a:xfrm>
            <a:off x="5545383" y="1839892"/>
            <a:ext cx="6515722" cy="2263321"/>
          </a:xfrm>
          <a:prstGeom prst="rect">
            <a:avLst/>
          </a:prstGeom>
        </p:spPr>
      </p:pic>
      <p:sp>
        <p:nvSpPr>
          <p:cNvPr id="7" name="Rectangle 6"/>
          <p:cNvSpPr/>
          <p:nvPr/>
        </p:nvSpPr>
        <p:spPr>
          <a:xfrm>
            <a:off x="6759829" y="5263830"/>
            <a:ext cx="4442974" cy="1131358"/>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Median PFS 6.8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mo</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(95% CI 5.1, 8.2)</a:t>
            </a:r>
          </a:p>
        </p:txBody>
      </p:sp>
      <p:sp>
        <p:nvSpPr>
          <p:cNvPr id="8" name="Rectangle 7"/>
          <p:cNvSpPr/>
          <p:nvPr/>
        </p:nvSpPr>
        <p:spPr>
          <a:xfrm>
            <a:off x="512442" y="5263830"/>
            <a:ext cx="4696351" cy="1131359"/>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Median time to objective response 1.4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mo</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Median DOR 10.0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mo</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(95% Cl 6.9, 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43% remain on treatment w/o progression</a:t>
            </a:r>
          </a:p>
        </p:txBody>
      </p:sp>
      <p:sp>
        <p:nvSpPr>
          <p:cNvPr id="9" name="Rectangle 8"/>
          <p:cNvSpPr/>
          <p:nvPr/>
        </p:nvSpPr>
        <p:spPr>
          <a:xfrm>
            <a:off x="9404057" y="6596390"/>
            <a:ext cx="2787943"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Li B et al. IASLC WCLC 2020. Singapore Virtual</a:t>
            </a:r>
          </a:p>
        </p:txBody>
      </p:sp>
      <p:pic>
        <p:nvPicPr>
          <p:cNvPr id="10" name="Picture 9"/>
          <p:cNvPicPr>
            <a:picLocks noChangeAspect="1"/>
          </p:cNvPicPr>
          <p:nvPr/>
        </p:nvPicPr>
        <p:blipFill>
          <a:blip r:embed="rId4"/>
          <a:stretch>
            <a:fillRect/>
          </a:stretch>
        </p:blipFill>
        <p:spPr>
          <a:xfrm>
            <a:off x="347041" y="4310650"/>
            <a:ext cx="1344150" cy="826500"/>
          </a:xfrm>
          <a:prstGeom prst="rect">
            <a:avLst/>
          </a:prstGeom>
        </p:spPr>
      </p:pic>
    </p:spTree>
    <p:extLst>
      <p:ext uri="{BB962C8B-B14F-4D97-AF65-F5344CB8AC3E}">
        <p14:creationId xmlns:p14="http://schemas.microsoft.com/office/powerpoint/2010/main" val="39984787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Sotorasib</a:t>
            </a:r>
            <a:r>
              <a:rPr lang="en-US" dirty="0"/>
              <a:t> Phase 2 Safety Data in NSCLC</a:t>
            </a:r>
          </a:p>
        </p:txBody>
      </p:sp>
      <p:pic>
        <p:nvPicPr>
          <p:cNvPr id="4" name="Picture 3"/>
          <p:cNvPicPr>
            <a:picLocks noChangeAspect="1"/>
          </p:cNvPicPr>
          <p:nvPr/>
        </p:nvPicPr>
        <p:blipFill>
          <a:blip r:embed="rId2"/>
          <a:stretch>
            <a:fillRect/>
          </a:stretch>
        </p:blipFill>
        <p:spPr>
          <a:xfrm>
            <a:off x="0" y="1867730"/>
            <a:ext cx="12113085" cy="3512199"/>
          </a:xfrm>
          <a:prstGeom prst="rect">
            <a:avLst/>
          </a:prstGeom>
        </p:spPr>
      </p:pic>
      <p:sp>
        <p:nvSpPr>
          <p:cNvPr id="5" name="Rectangle 4"/>
          <p:cNvSpPr/>
          <p:nvPr/>
        </p:nvSpPr>
        <p:spPr>
          <a:xfrm>
            <a:off x="9404057" y="6596390"/>
            <a:ext cx="2787943"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Li B et al. IASLC WCLC 2020. Singapore Virtual</a:t>
            </a:r>
          </a:p>
        </p:txBody>
      </p:sp>
    </p:spTree>
    <p:extLst>
      <p:ext uri="{BB962C8B-B14F-4D97-AF65-F5344CB8AC3E}">
        <p14:creationId xmlns:p14="http://schemas.microsoft.com/office/powerpoint/2010/main" val="22609858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FDA grants priority review to </a:t>
            </a:r>
            <a:r>
              <a:rPr lang="en-US" dirty="0" err="1"/>
              <a:t>sotorasib</a:t>
            </a:r>
            <a:endParaRPr lang="en-US" dirty="0"/>
          </a:p>
        </p:txBody>
      </p:sp>
      <p:pic>
        <p:nvPicPr>
          <p:cNvPr id="4" name="Picture 3"/>
          <p:cNvPicPr>
            <a:picLocks noChangeAspect="1"/>
          </p:cNvPicPr>
          <p:nvPr/>
        </p:nvPicPr>
        <p:blipFill>
          <a:blip r:embed="rId3"/>
          <a:stretch>
            <a:fillRect/>
          </a:stretch>
        </p:blipFill>
        <p:spPr>
          <a:xfrm>
            <a:off x="743465" y="2063579"/>
            <a:ext cx="9739287" cy="3706512"/>
          </a:xfrm>
          <a:prstGeom prst="rect">
            <a:avLst/>
          </a:prstGeom>
        </p:spPr>
      </p:pic>
      <p:sp>
        <p:nvSpPr>
          <p:cNvPr id="5" name="Rectangle 4"/>
          <p:cNvSpPr/>
          <p:nvPr/>
        </p:nvSpPr>
        <p:spPr>
          <a:xfrm>
            <a:off x="4484319" y="6530261"/>
            <a:ext cx="8955093"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Onclive</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https://www.onclive.com/view/fda-grants-priority-review-to-sotorasib-for-kras-g12c-mutated-advanced-or-metastatic-nsclc</a:t>
            </a:r>
          </a:p>
        </p:txBody>
      </p:sp>
    </p:spTree>
    <p:extLst>
      <p:ext uri="{BB962C8B-B14F-4D97-AF65-F5344CB8AC3E}">
        <p14:creationId xmlns:p14="http://schemas.microsoft.com/office/powerpoint/2010/main" val="23861118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Co-mutations are arising as potentially predictive markers in </a:t>
            </a:r>
            <a:r>
              <a:rPr lang="en-US" i="1" dirty="0"/>
              <a:t>KRAS</a:t>
            </a:r>
            <a:r>
              <a:rPr lang="en-US" dirty="0"/>
              <a:t> mutated NSCLC</a:t>
            </a:r>
          </a:p>
        </p:txBody>
      </p:sp>
      <p:sp>
        <p:nvSpPr>
          <p:cNvPr id="3" name="Content Placeholder 2"/>
          <p:cNvSpPr>
            <a:spLocks noGrp="1"/>
          </p:cNvSpPr>
          <p:nvPr>
            <p:ph idx="1"/>
          </p:nvPr>
        </p:nvSpPr>
        <p:spPr>
          <a:xfrm>
            <a:off x="174015" y="1867749"/>
            <a:ext cx="5808221" cy="4351338"/>
          </a:xfrm>
        </p:spPr>
        <p:style>
          <a:lnRef idx="2">
            <a:schemeClr val="dk1"/>
          </a:lnRef>
          <a:fillRef idx="1">
            <a:schemeClr val="lt1"/>
          </a:fillRef>
          <a:effectRef idx="0">
            <a:schemeClr val="dk1"/>
          </a:effectRef>
          <a:fontRef idx="minor">
            <a:schemeClr val="dk1"/>
          </a:fontRef>
        </p:style>
        <p:txBody>
          <a:bodyPr>
            <a:normAutofit fontScale="77500" lnSpcReduction="20000"/>
          </a:bodyPr>
          <a:lstStyle/>
          <a:p>
            <a:r>
              <a:rPr lang="en-US" b="1" dirty="0"/>
              <a:t>Most common </a:t>
            </a:r>
            <a:r>
              <a:rPr lang="en-US" b="1" i="1" dirty="0"/>
              <a:t>TP53</a:t>
            </a:r>
            <a:r>
              <a:rPr lang="en-US" b="1" dirty="0"/>
              <a:t>, </a:t>
            </a:r>
            <a:r>
              <a:rPr lang="en-US" b="1" i="1" dirty="0"/>
              <a:t>STK11, KEAP1</a:t>
            </a:r>
          </a:p>
          <a:p>
            <a:pPr lvl="1"/>
            <a:r>
              <a:rPr lang="en-US" sz="2100" dirty="0" err="1"/>
              <a:t>Arbour</a:t>
            </a:r>
            <a:r>
              <a:rPr lang="en-US" sz="2100" dirty="0"/>
              <a:t> et al (n=330): </a:t>
            </a:r>
            <a:r>
              <a:rPr lang="en-IN" sz="2100" i="1" dirty="0"/>
              <a:t>TP53</a:t>
            </a:r>
            <a:r>
              <a:rPr lang="en-IN" sz="2100" dirty="0"/>
              <a:t> (42%), </a:t>
            </a:r>
            <a:r>
              <a:rPr lang="en-IN" sz="2100" i="1" dirty="0"/>
              <a:t>STK11</a:t>
            </a:r>
            <a:r>
              <a:rPr lang="en-IN" sz="2100" dirty="0"/>
              <a:t> (29%),</a:t>
            </a:r>
            <a:r>
              <a:rPr lang="en-IN" sz="2100" b="1" dirty="0"/>
              <a:t> </a:t>
            </a:r>
            <a:r>
              <a:rPr lang="en-IN" sz="2100" i="1" dirty="0"/>
              <a:t>KEAP1 </a:t>
            </a:r>
            <a:r>
              <a:rPr lang="en-IN" sz="2100" dirty="0"/>
              <a:t>(24%)</a:t>
            </a:r>
          </a:p>
          <a:p>
            <a:pPr lvl="1"/>
            <a:r>
              <a:rPr lang="en-IN" sz="2100" dirty="0" err="1"/>
              <a:t>Scheffler</a:t>
            </a:r>
            <a:r>
              <a:rPr lang="en-IN" sz="2100" dirty="0"/>
              <a:t> et al (n=1078): </a:t>
            </a:r>
            <a:r>
              <a:rPr lang="en-IN" sz="2100" i="1" dirty="0"/>
              <a:t>TP53</a:t>
            </a:r>
            <a:r>
              <a:rPr lang="en-IN" sz="2100" dirty="0"/>
              <a:t> (39%); (n=101 subset): </a:t>
            </a:r>
            <a:r>
              <a:rPr lang="en-IN" sz="2100" i="1" dirty="0"/>
              <a:t>STK11</a:t>
            </a:r>
            <a:r>
              <a:rPr lang="en-IN" sz="2100" dirty="0"/>
              <a:t> (20%),</a:t>
            </a:r>
            <a:r>
              <a:rPr lang="en-IN" sz="2100" b="1" dirty="0"/>
              <a:t> </a:t>
            </a:r>
            <a:r>
              <a:rPr lang="en-IN" sz="2100" i="1" dirty="0"/>
              <a:t>KEAP1</a:t>
            </a:r>
            <a:r>
              <a:rPr lang="en-IN" sz="2100" dirty="0"/>
              <a:t> (13%)</a:t>
            </a:r>
          </a:p>
          <a:p>
            <a:pPr lvl="1"/>
            <a:r>
              <a:rPr lang="en-IN" sz="2100" dirty="0" err="1"/>
              <a:t>Aredo</a:t>
            </a:r>
            <a:r>
              <a:rPr lang="en-IN" sz="2100" dirty="0"/>
              <a:t> et al (Stanford; </a:t>
            </a:r>
            <a:r>
              <a:rPr lang="en-US" sz="2100" i="1" dirty="0"/>
              <a:t>KRAS</a:t>
            </a:r>
            <a:r>
              <a:rPr lang="en-US" sz="2100" i="1" baseline="30000" dirty="0"/>
              <a:t>G12C</a:t>
            </a:r>
            <a:r>
              <a:rPr lang="en-US" sz="2100" dirty="0"/>
              <a:t> mutation subtype): </a:t>
            </a:r>
            <a:r>
              <a:rPr lang="en-US" sz="2100" i="1" dirty="0"/>
              <a:t>TP53</a:t>
            </a:r>
            <a:r>
              <a:rPr lang="en-US" sz="2100" dirty="0"/>
              <a:t> 31% and </a:t>
            </a:r>
            <a:r>
              <a:rPr lang="en-US" sz="2100" i="1" dirty="0"/>
              <a:t>STK11</a:t>
            </a:r>
            <a:r>
              <a:rPr lang="en-US" sz="2100" dirty="0"/>
              <a:t> 27%</a:t>
            </a:r>
            <a:endParaRPr lang="en-IN" sz="2100" dirty="0"/>
          </a:p>
          <a:p>
            <a:pPr marL="0" indent="0">
              <a:buNone/>
            </a:pPr>
            <a:endParaRPr lang="en-IN" dirty="0"/>
          </a:p>
          <a:p>
            <a:r>
              <a:rPr lang="en-US" b="1" dirty="0"/>
              <a:t>Preclinical</a:t>
            </a:r>
            <a:r>
              <a:rPr lang="en-US" dirty="0"/>
              <a:t>– differences in signaling, immune features, metabolic programming</a:t>
            </a:r>
          </a:p>
          <a:p>
            <a:endParaRPr lang="en-US" dirty="0"/>
          </a:p>
          <a:p>
            <a:r>
              <a:rPr lang="en-US" b="1" dirty="0"/>
              <a:t>Prognostic</a:t>
            </a:r>
          </a:p>
          <a:p>
            <a:endParaRPr lang="en-US" dirty="0"/>
          </a:p>
          <a:p>
            <a:r>
              <a:rPr lang="en-US" b="1" dirty="0"/>
              <a:t>Potentially predictive </a:t>
            </a:r>
            <a:r>
              <a:rPr lang="en-US" dirty="0"/>
              <a:t>with treatment (e.g. immunotherapy)</a:t>
            </a:r>
          </a:p>
          <a:p>
            <a:endParaRPr lang="en-US" dirty="0"/>
          </a:p>
        </p:txBody>
      </p:sp>
      <p:sp>
        <p:nvSpPr>
          <p:cNvPr id="4" name="Rectangle 3"/>
          <p:cNvSpPr/>
          <p:nvPr/>
        </p:nvSpPr>
        <p:spPr>
          <a:xfrm>
            <a:off x="0" y="6422804"/>
            <a:ext cx="11964473" cy="6001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Arbour</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KC et al.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Clin</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Cancer Res, 2018. 24(2): p. 334-340.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Scheffler</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M et al. J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Thorac</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Oncol</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2019. 14(4): p. 606-616.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Aredo</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JV et al Lung Cancer, 2019. 133: p. 144-150. Chen Z et al.</a:t>
            </a:r>
            <a:r>
              <a:rPr kumimoji="0" lang="en-US" altLang="en-US" sz="1100" b="0" i="0" u="none" strike="noStrike" kern="1200" cap="none" spc="0" normalizeH="0" baseline="0" noProof="0" dirty="0">
                <a:ln>
                  <a:noFill/>
                </a:ln>
                <a:solidFill>
                  <a:srgbClr val="000000"/>
                </a:solidFill>
                <a:effectLst/>
                <a:uLnTx/>
                <a:uFillTx/>
                <a:latin typeface="Calibri" panose="020F0502020204030204"/>
                <a:ea typeface="+mn-ea"/>
                <a:cs typeface="+mn-cs"/>
              </a:rPr>
              <a:t> Nature. 2012 Mar 18;483(7391):613-7.</a:t>
            </a:r>
            <a:r>
              <a:rPr kumimoji="0" lang="en-US"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Skoulidis</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F et al.</a:t>
            </a:r>
            <a:r>
              <a:rPr kumimoji="0" lang="en-IN" sz="1100" b="0" i="0" u="none" strike="noStrike" kern="1200" cap="none" spc="0" normalizeH="0" baseline="0" noProof="0" dirty="0">
                <a:ln>
                  <a:noFill/>
                </a:ln>
                <a:solidFill>
                  <a:prstClr val="black"/>
                </a:solidFill>
                <a:effectLst/>
                <a:uLnTx/>
                <a:uFillTx/>
                <a:latin typeface="Calibri" panose="020F0502020204030204"/>
                <a:ea typeface="+mn-ea"/>
                <a:cs typeface="+mn-cs"/>
              </a:rPr>
              <a:t> Cancer Discovery. 2015 Aug 1;5(8):860-77.; Galan-</a:t>
            </a:r>
            <a:r>
              <a:rPr kumimoji="0" lang="en-IN" sz="1100" b="0" i="0" u="none" strike="noStrike" kern="1200" cap="none" spc="0" normalizeH="0" baseline="0" noProof="0" dirty="0" err="1">
                <a:ln>
                  <a:noFill/>
                </a:ln>
                <a:solidFill>
                  <a:prstClr val="black"/>
                </a:solidFill>
                <a:effectLst/>
                <a:uLnTx/>
                <a:uFillTx/>
                <a:latin typeface="Calibri" panose="020F0502020204030204"/>
                <a:ea typeface="+mn-ea"/>
                <a:cs typeface="+mn-cs"/>
              </a:rPr>
              <a:t>Cobo</a:t>
            </a:r>
            <a:r>
              <a:rPr kumimoji="0" lang="en-IN" sz="1100" b="0" i="0" u="none" strike="noStrike" kern="1200" cap="none" spc="0" normalizeH="0" baseline="0" noProof="0" dirty="0">
                <a:ln>
                  <a:noFill/>
                </a:ln>
                <a:solidFill>
                  <a:prstClr val="black"/>
                </a:solidFill>
                <a:effectLst/>
                <a:uLnTx/>
                <a:uFillTx/>
                <a:latin typeface="Calibri" panose="020F0502020204030204"/>
                <a:ea typeface="+mn-ea"/>
                <a:cs typeface="+mn-cs"/>
              </a:rPr>
              <a:t> et al. </a:t>
            </a:r>
            <a:r>
              <a:rPr kumimoji="0" lang="en-US" altLang="en-US" sz="1100" b="0" i="0" u="none" strike="noStrike" kern="1200" cap="none" spc="0" normalizeH="0" baseline="0" noProof="0" dirty="0">
                <a:ln>
                  <a:noFill/>
                </a:ln>
                <a:solidFill>
                  <a:srgbClr val="000000"/>
                </a:solidFill>
                <a:effectLst/>
                <a:uLnTx/>
                <a:uFillTx/>
                <a:latin typeface="Calibri" panose="020F0502020204030204"/>
                <a:ea typeface="+mn-ea"/>
                <a:cs typeface="+mn-cs"/>
              </a:rPr>
              <a:t>Cancer Res. 2019 Jul 1;79(13):3251-3267; </a:t>
            </a:r>
            <a:r>
              <a:rPr kumimoji="0" lang="en-US" altLang="en-US" sz="1100" b="0" i="0" u="none" strike="noStrike" kern="1200" cap="none" spc="0" normalizeH="0" baseline="0" noProof="0" dirty="0" err="1">
                <a:ln>
                  <a:noFill/>
                </a:ln>
                <a:solidFill>
                  <a:srgbClr val="000000"/>
                </a:solidFill>
                <a:effectLst/>
                <a:uLnTx/>
                <a:uFillTx/>
                <a:latin typeface="Calibri" panose="020F0502020204030204"/>
                <a:ea typeface="+mn-ea"/>
                <a:cs typeface="+mn-cs"/>
              </a:rPr>
              <a:t>Skoulidis</a:t>
            </a:r>
            <a:r>
              <a:rPr kumimoji="0" lang="en-US" altLang="en-US" sz="1100" b="0" i="0" u="none" strike="noStrike" kern="1200" cap="none" spc="0" normalizeH="0" baseline="0" noProof="0" dirty="0">
                <a:ln>
                  <a:noFill/>
                </a:ln>
                <a:solidFill>
                  <a:srgbClr val="000000"/>
                </a:solidFill>
                <a:effectLst/>
                <a:uLnTx/>
                <a:uFillTx/>
                <a:latin typeface="Calibri" panose="020F0502020204030204"/>
                <a:ea typeface="+mn-ea"/>
                <a:cs typeface="+mn-cs"/>
              </a:rPr>
              <a:t> F et al. Cancer </a:t>
            </a:r>
            <a:r>
              <a:rPr kumimoji="0" lang="en-US" altLang="en-US" sz="1100" b="0" i="0" u="none" strike="noStrike" kern="1200" cap="none" spc="0" normalizeH="0" baseline="0" noProof="0" dirty="0" err="1">
                <a:ln>
                  <a:noFill/>
                </a:ln>
                <a:solidFill>
                  <a:srgbClr val="000000"/>
                </a:solidFill>
                <a:effectLst/>
                <a:uLnTx/>
                <a:uFillTx/>
                <a:latin typeface="Calibri" panose="020F0502020204030204"/>
                <a:ea typeface="+mn-ea"/>
                <a:cs typeface="+mn-cs"/>
              </a:rPr>
              <a:t>Discov</a:t>
            </a:r>
            <a:r>
              <a:rPr kumimoji="0" lang="en-US" altLang="en-US" sz="1100" b="0" i="0" u="none" strike="noStrike" kern="1200" cap="none" spc="0" normalizeH="0" baseline="0" noProof="0" dirty="0">
                <a:ln>
                  <a:noFill/>
                </a:ln>
                <a:solidFill>
                  <a:srgbClr val="000000"/>
                </a:solidFill>
                <a:effectLst/>
                <a:uLnTx/>
                <a:uFillTx/>
                <a:latin typeface="Calibri" panose="020F0502020204030204"/>
                <a:ea typeface="+mn-ea"/>
                <a:cs typeface="+mn-cs"/>
              </a:rPr>
              <a:t> 2018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a:blip r:embed="rId3"/>
          <a:stretch>
            <a:fillRect/>
          </a:stretch>
        </p:blipFill>
        <p:spPr>
          <a:xfrm>
            <a:off x="6400798" y="1732491"/>
            <a:ext cx="4779565" cy="3848849"/>
          </a:xfrm>
          <a:prstGeom prst="rect">
            <a:avLst/>
          </a:prstGeom>
        </p:spPr>
      </p:pic>
      <p:sp>
        <p:nvSpPr>
          <p:cNvPr id="6" name="Rectangle 5"/>
          <p:cNvSpPr/>
          <p:nvPr/>
        </p:nvSpPr>
        <p:spPr>
          <a:xfrm>
            <a:off x="6238114" y="5623143"/>
            <a:ext cx="5531279" cy="581869"/>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Clustering analysis of 776 cases of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KRAS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mutated NSCLC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Figure from Padda SK et al. JCO Precision Oncology 2021:5, 153-162</a:t>
            </a:r>
          </a:p>
        </p:txBody>
      </p:sp>
    </p:spTree>
    <p:extLst>
      <p:ext uri="{BB962C8B-B14F-4D97-AF65-F5344CB8AC3E}">
        <p14:creationId xmlns:p14="http://schemas.microsoft.com/office/powerpoint/2010/main" val="29075819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KRAS G12C allosteric inhibitors efficacy across co-mutation subsets (</a:t>
            </a:r>
            <a:r>
              <a:rPr lang="en-US" dirty="0" err="1"/>
              <a:t>sotorasib</a:t>
            </a:r>
            <a:r>
              <a:rPr lang="en-US" dirty="0"/>
              <a:t>)</a:t>
            </a:r>
          </a:p>
        </p:txBody>
      </p:sp>
      <p:pic>
        <p:nvPicPr>
          <p:cNvPr id="4" name="Picture 3"/>
          <p:cNvPicPr>
            <a:picLocks noChangeAspect="1"/>
          </p:cNvPicPr>
          <p:nvPr/>
        </p:nvPicPr>
        <p:blipFill>
          <a:blip r:embed="rId2"/>
          <a:stretch>
            <a:fillRect/>
          </a:stretch>
        </p:blipFill>
        <p:spPr>
          <a:xfrm>
            <a:off x="2241488" y="1690688"/>
            <a:ext cx="6847056" cy="5049440"/>
          </a:xfrm>
          <a:prstGeom prst="rect">
            <a:avLst/>
          </a:prstGeom>
        </p:spPr>
      </p:pic>
      <p:sp>
        <p:nvSpPr>
          <p:cNvPr id="5" name="Rectangle 4"/>
          <p:cNvSpPr/>
          <p:nvPr/>
        </p:nvSpPr>
        <p:spPr>
          <a:xfrm>
            <a:off x="9404057" y="6596390"/>
            <a:ext cx="2787943"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Li B et al. IASLC WCLC 2020. Singapore Virtual</a:t>
            </a:r>
          </a:p>
        </p:txBody>
      </p:sp>
    </p:spTree>
    <p:extLst>
      <p:ext uri="{BB962C8B-B14F-4D97-AF65-F5344CB8AC3E}">
        <p14:creationId xmlns:p14="http://schemas.microsoft.com/office/powerpoint/2010/main" val="16027420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KRAS G12C allosteric inhibitors efficacy across       co-mutation subsets (</a:t>
            </a:r>
            <a:r>
              <a:rPr lang="en-US" dirty="0" err="1"/>
              <a:t>adagrasib</a:t>
            </a:r>
            <a:r>
              <a:rPr lang="en-US" dirty="0"/>
              <a:t>)</a:t>
            </a:r>
          </a:p>
        </p:txBody>
      </p:sp>
      <p:pic>
        <p:nvPicPr>
          <p:cNvPr id="4" name="Picture 3"/>
          <p:cNvPicPr>
            <a:picLocks noChangeAspect="1"/>
          </p:cNvPicPr>
          <p:nvPr/>
        </p:nvPicPr>
        <p:blipFill>
          <a:blip r:embed="rId2"/>
          <a:stretch>
            <a:fillRect/>
          </a:stretch>
        </p:blipFill>
        <p:spPr>
          <a:xfrm>
            <a:off x="738884" y="2213558"/>
            <a:ext cx="10714231" cy="3428179"/>
          </a:xfrm>
          <a:prstGeom prst="rect">
            <a:avLst/>
          </a:prstGeom>
        </p:spPr>
      </p:pic>
      <p:sp>
        <p:nvSpPr>
          <p:cNvPr id="5" name="Rectangle 4"/>
          <p:cNvSpPr/>
          <p:nvPr/>
        </p:nvSpPr>
        <p:spPr>
          <a:xfrm>
            <a:off x="10571374" y="6596390"/>
            <a:ext cx="1564852"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Riley G et al. ELCC 2021.</a:t>
            </a:r>
          </a:p>
        </p:txBody>
      </p:sp>
    </p:spTree>
    <p:extLst>
      <p:ext uri="{BB962C8B-B14F-4D97-AF65-F5344CB8AC3E}">
        <p14:creationId xmlns:p14="http://schemas.microsoft.com/office/powerpoint/2010/main" val="4030891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AD58F5-50EB-514D-B217-AEA0C39B6648}"/>
              </a:ext>
            </a:extLst>
          </p:cNvPr>
          <p:cNvSpPr/>
          <p:nvPr/>
        </p:nvSpPr>
        <p:spPr>
          <a:xfrm>
            <a:off x="445770" y="1783081"/>
            <a:ext cx="2811231" cy="2097652"/>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S1900E </a:t>
            </a:r>
            <a:r>
              <a:rPr kumimoji="0" lang="en-US" sz="2000" b="1" i="0" u="none" strike="noStrike" kern="1200" cap="none" spc="0" normalizeH="0" baseline="0" noProof="0" dirty="0" err="1">
                <a:ln>
                  <a:noFill/>
                </a:ln>
                <a:solidFill>
                  <a:prstClr val="white"/>
                </a:solidFill>
                <a:effectLst/>
                <a:uLnTx/>
                <a:uFillTx/>
                <a:latin typeface="Calibri" panose="020F0502020204030204"/>
                <a:ea typeface="+mn-ea"/>
                <a:cs typeface="+mn-cs"/>
              </a:rPr>
              <a:t>Substudy</a:t>
            </a: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Recurrent or metastatic </a:t>
            </a:r>
            <a:r>
              <a:rPr kumimoji="0" lang="en-US" sz="1600" b="1" i="1" u="none" strike="noStrike" kern="1200" cap="none" spc="0" normalizeH="0" baseline="0" noProof="0" dirty="0">
                <a:ln>
                  <a:noFill/>
                </a:ln>
                <a:solidFill>
                  <a:prstClr val="white"/>
                </a:solidFill>
                <a:effectLst/>
                <a:uLnTx/>
                <a:uFillTx/>
                <a:latin typeface="Calibri" panose="020F0502020204030204"/>
                <a:ea typeface="+mn-ea"/>
                <a:cs typeface="+mn-cs"/>
              </a:rPr>
              <a:t>KRAS</a:t>
            </a:r>
            <a:r>
              <a:rPr kumimoji="0" lang="en-US" sz="1600" b="1" i="1" u="none" strike="noStrike" kern="1200" cap="none" spc="0" normalizeH="0" baseline="30000" noProof="0" dirty="0">
                <a:ln>
                  <a:noFill/>
                </a:ln>
                <a:solidFill>
                  <a:prstClr val="white"/>
                </a:solidFill>
                <a:effectLst/>
                <a:uLnTx/>
                <a:uFillTx/>
                <a:latin typeface="Calibri" panose="020F0502020204030204"/>
                <a:ea typeface="+mn-ea"/>
                <a:cs typeface="+mn-cs"/>
              </a:rPr>
              <a:t>G12C</a:t>
            </a: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 mutated non-squamous NSCLC</a:t>
            </a:r>
          </a:p>
          <a:p>
            <a:pPr marL="285750" marR="0" lvl="0" indent="-28575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Received at least one prior systemic therapy</a:t>
            </a:r>
          </a:p>
          <a:p>
            <a:pPr marL="285750" marR="0" lvl="0" indent="-28575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No uncontrolled brain metastasis</a:t>
            </a:r>
          </a:p>
        </p:txBody>
      </p:sp>
      <p:cxnSp>
        <p:nvCxnSpPr>
          <p:cNvPr id="7" name="Straight Connector 6">
            <a:extLst>
              <a:ext uri="{FF2B5EF4-FFF2-40B4-BE49-F238E27FC236}">
                <a16:creationId xmlns:a16="http://schemas.microsoft.com/office/drawing/2014/main" id="{71C3202A-84B8-0846-874E-3CBA8BFBCCC6}"/>
              </a:ext>
            </a:extLst>
          </p:cNvPr>
          <p:cNvCxnSpPr>
            <a:cxnSpLocks/>
          </p:cNvCxnSpPr>
          <p:nvPr/>
        </p:nvCxnSpPr>
        <p:spPr>
          <a:xfrm flipV="1">
            <a:off x="3998841" y="2831907"/>
            <a:ext cx="423138" cy="1"/>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C61E4DE2-74CF-2341-8734-798408C2C1F2}"/>
              </a:ext>
            </a:extLst>
          </p:cNvPr>
          <p:cNvCxnSpPr>
            <a:cxnSpLocks/>
          </p:cNvCxnSpPr>
          <p:nvPr/>
        </p:nvCxnSpPr>
        <p:spPr>
          <a:xfrm flipH="1" flipV="1">
            <a:off x="4450398" y="1694300"/>
            <a:ext cx="5324" cy="1312362"/>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4F930106-0B65-3A4E-B882-53B89D92B16D}"/>
              </a:ext>
            </a:extLst>
          </p:cNvPr>
          <p:cNvCxnSpPr>
            <a:cxnSpLocks/>
          </p:cNvCxnSpPr>
          <p:nvPr/>
        </p:nvCxnSpPr>
        <p:spPr>
          <a:xfrm flipH="1" flipV="1">
            <a:off x="4455192" y="3005004"/>
            <a:ext cx="530" cy="934878"/>
          </a:xfrm>
          <a:prstGeom prst="line">
            <a:avLst/>
          </a:prstGeom>
        </p:spPr>
        <p:style>
          <a:lnRef idx="1">
            <a:schemeClr val="dk1"/>
          </a:lnRef>
          <a:fillRef idx="0">
            <a:schemeClr val="dk1"/>
          </a:fillRef>
          <a:effectRef idx="0">
            <a:schemeClr val="dk1"/>
          </a:effectRef>
          <a:fontRef idx="minor">
            <a:schemeClr val="tx1"/>
          </a:fontRef>
        </p:style>
      </p:cxnSp>
      <p:sp>
        <p:nvSpPr>
          <p:cNvPr id="26" name="Rectangle 25">
            <a:extLst>
              <a:ext uri="{FF2B5EF4-FFF2-40B4-BE49-F238E27FC236}">
                <a16:creationId xmlns:a16="http://schemas.microsoft.com/office/drawing/2014/main" id="{C061B066-3AB5-274A-8820-3641DA078226}"/>
              </a:ext>
            </a:extLst>
          </p:cNvPr>
          <p:cNvSpPr/>
          <p:nvPr/>
        </p:nvSpPr>
        <p:spPr>
          <a:xfrm>
            <a:off x="4889115" y="1289203"/>
            <a:ext cx="2203704" cy="877824"/>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Calibri" panose="020F0502020204030204"/>
                <a:ea typeface="+mn-ea"/>
                <a:cs typeface="+mn-cs"/>
              </a:rPr>
              <a:t>KRAS</a:t>
            </a:r>
            <a:r>
              <a:rPr kumimoji="0" lang="en-US" sz="1600" b="1" i="1" u="none" strike="noStrike" kern="1200" cap="none" spc="0" normalizeH="0" baseline="30000" noProof="0" dirty="0">
                <a:ln>
                  <a:noFill/>
                </a:ln>
                <a:solidFill>
                  <a:prstClr val="white"/>
                </a:solidFill>
                <a:effectLst/>
                <a:uLnTx/>
                <a:uFillTx/>
                <a:latin typeface="Calibri" panose="020F0502020204030204"/>
                <a:ea typeface="+mn-ea"/>
                <a:cs typeface="+mn-cs"/>
              </a:rPr>
              <a:t>G12C</a:t>
            </a: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US" sz="1600" b="1" i="1" u="none" strike="noStrike" kern="1200" cap="none" spc="0" normalizeH="0" baseline="0" noProof="0" dirty="0">
                <a:ln>
                  <a:noFill/>
                </a:ln>
                <a:solidFill>
                  <a:prstClr val="white"/>
                </a:solidFill>
                <a:effectLst/>
                <a:uLnTx/>
                <a:uFillTx/>
                <a:latin typeface="Calibri" panose="020F0502020204030204"/>
                <a:ea typeface="+mn-ea"/>
                <a:cs typeface="+mn-cs"/>
              </a:rPr>
              <a:t>TP53</a:t>
            </a:r>
            <a:r>
              <a:rPr kumimoji="0" lang="en-US" sz="1600" b="1" i="1" u="none" strike="noStrike" kern="1200" cap="none" spc="0" normalizeH="0" baseline="30000" noProof="0" dirty="0">
                <a:ln>
                  <a:noFill/>
                </a:ln>
                <a:solidFill>
                  <a:prstClr val="white"/>
                </a:solidFill>
                <a:effectLst/>
                <a:uLnTx/>
                <a:uFillTx/>
                <a:latin typeface="Calibri" panose="020F0502020204030204"/>
                <a:ea typeface="+mn-ea"/>
                <a:cs typeface="+mn-cs"/>
              </a:rPr>
              <a:t>MUT</a:t>
            </a:r>
            <a:endPar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Target N=40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491405A8-9538-4E49-BE64-56ED7B6B0018}"/>
              </a:ext>
            </a:extLst>
          </p:cNvPr>
          <p:cNvSpPr/>
          <p:nvPr/>
        </p:nvSpPr>
        <p:spPr>
          <a:xfrm>
            <a:off x="4886828" y="2394458"/>
            <a:ext cx="2205991" cy="879081"/>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Calibri" panose="020F0502020204030204"/>
                <a:ea typeface="+mn-ea"/>
                <a:cs typeface="+mn-cs"/>
              </a:rPr>
              <a:t>KRAS</a:t>
            </a:r>
            <a:r>
              <a:rPr kumimoji="0" lang="en-US" sz="1600" b="1" i="1" u="none" strike="noStrike" kern="1200" cap="none" spc="0" normalizeH="0" baseline="30000" noProof="0" dirty="0">
                <a:ln>
                  <a:noFill/>
                </a:ln>
                <a:solidFill>
                  <a:prstClr val="white"/>
                </a:solidFill>
                <a:effectLst/>
                <a:uLnTx/>
                <a:uFillTx/>
                <a:latin typeface="Calibri" panose="020F0502020204030204"/>
                <a:ea typeface="+mn-ea"/>
                <a:cs typeface="+mn-cs"/>
              </a:rPr>
              <a:t>G12C</a:t>
            </a: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US" sz="1600" b="1" i="1" u="none" strike="noStrike" kern="1200" cap="none" spc="0" normalizeH="0" baseline="0" noProof="0" dirty="0">
                <a:ln>
                  <a:noFill/>
                </a:ln>
                <a:solidFill>
                  <a:prstClr val="white"/>
                </a:solidFill>
                <a:effectLst/>
                <a:uLnTx/>
                <a:uFillTx/>
                <a:latin typeface="Calibri" panose="020F0502020204030204"/>
                <a:ea typeface="+mn-ea"/>
                <a:cs typeface="+mn-cs"/>
              </a:rPr>
              <a:t>STK11</a:t>
            </a:r>
            <a:r>
              <a:rPr kumimoji="0" lang="en-US" sz="1600" b="1" i="1" u="none" strike="noStrike" kern="1200" cap="none" spc="0" normalizeH="0" baseline="30000" noProof="0" dirty="0">
                <a:ln>
                  <a:noFill/>
                </a:ln>
                <a:solidFill>
                  <a:prstClr val="white"/>
                </a:solidFill>
                <a:effectLst/>
                <a:uLnTx/>
                <a:uFillTx/>
                <a:latin typeface="Calibri" panose="020F0502020204030204"/>
                <a:ea typeface="+mn-ea"/>
                <a:cs typeface="+mn-cs"/>
              </a:rPr>
              <a:t>MUT</a:t>
            </a:r>
            <a:endParaRPr kumimoji="0" lang="en-US" sz="1600" b="1" i="1"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Target N=25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A1C39D9-80E3-FA4B-90F6-7E4EA63A2117}"/>
              </a:ext>
            </a:extLst>
          </p:cNvPr>
          <p:cNvSpPr/>
          <p:nvPr/>
        </p:nvSpPr>
        <p:spPr>
          <a:xfrm>
            <a:off x="4884960" y="3500970"/>
            <a:ext cx="2203704" cy="877824"/>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Calibri" panose="020F0502020204030204"/>
                <a:ea typeface="+mn-ea"/>
                <a:cs typeface="+mn-cs"/>
              </a:rPr>
              <a:t>KRAS</a:t>
            </a:r>
            <a:r>
              <a:rPr kumimoji="0" lang="en-US" sz="1600" b="1" i="1" u="none" strike="noStrike" kern="1200" cap="none" spc="0" normalizeH="0" baseline="30000" noProof="0" dirty="0">
                <a:ln>
                  <a:noFill/>
                </a:ln>
                <a:solidFill>
                  <a:prstClr val="white"/>
                </a:solidFill>
                <a:effectLst/>
                <a:uLnTx/>
                <a:uFillTx/>
                <a:latin typeface="Calibri" panose="020F0502020204030204"/>
                <a:ea typeface="+mn-ea"/>
                <a:cs typeface="+mn-cs"/>
              </a:rPr>
              <a:t>G12C</a:t>
            </a: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/Other </a:t>
            </a:r>
            <a:r>
              <a:rPr kumimoji="0" lang="en-US" sz="1600" b="1" i="1" u="none" strike="noStrike" kern="1200" cap="none" spc="0" normalizeH="0" baseline="30000" noProof="0" dirty="0">
                <a:ln>
                  <a:noFill/>
                </a:ln>
                <a:solidFill>
                  <a:prstClr val="white"/>
                </a:solidFill>
                <a:effectLst/>
                <a:uLnTx/>
                <a:uFillTx/>
                <a:latin typeface="Calibri" panose="020F0502020204030204"/>
                <a:ea typeface="+mn-ea"/>
                <a:cs typeface="+mn-cs"/>
              </a:rPr>
              <a:t>a</a:t>
            </a:r>
            <a:endParaRPr kumimoji="0" lang="en-US" sz="1600" b="1" i="1"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Target N=40</a:t>
            </a:r>
          </a:p>
        </p:txBody>
      </p:sp>
      <p:sp>
        <p:nvSpPr>
          <p:cNvPr id="32" name="Rectangle 31">
            <a:extLst>
              <a:ext uri="{FF2B5EF4-FFF2-40B4-BE49-F238E27FC236}">
                <a16:creationId xmlns:a16="http://schemas.microsoft.com/office/drawing/2014/main" id="{4D5AF104-8359-F14C-A1DC-524BF02F3596}"/>
              </a:ext>
            </a:extLst>
          </p:cNvPr>
          <p:cNvSpPr/>
          <p:nvPr/>
        </p:nvSpPr>
        <p:spPr>
          <a:xfrm>
            <a:off x="7512641" y="1294972"/>
            <a:ext cx="2203704" cy="877824"/>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AMG 510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960 mg QD</a:t>
            </a:r>
          </a:p>
        </p:txBody>
      </p:sp>
      <p:sp>
        <p:nvSpPr>
          <p:cNvPr id="33" name="Rectangle 32">
            <a:extLst>
              <a:ext uri="{FF2B5EF4-FFF2-40B4-BE49-F238E27FC236}">
                <a16:creationId xmlns:a16="http://schemas.microsoft.com/office/drawing/2014/main" id="{1698CC6E-3A51-D846-8049-B29ECCBB5402}"/>
              </a:ext>
            </a:extLst>
          </p:cNvPr>
          <p:cNvSpPr/>
          <p:nvPr/>
        </p:nvSpPr>
        <p:spPr>
          <a:xfrm>
            <a:off x="7529837" y="2423109"/>
            <a:ext cx="2203704" cy="877824"/>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AMG 510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960 mg QD</a:t>
            </a:r>
          </a:p>
        </p:txBody>
      </p:sp>
      <p:sp>
        <p:nvSpPr>
          <p:cNvPr id="34" name="Rectangle 33">
            <a:extLst>
              <a:ext uri="{FF2B5EF4-FFF2-40B4-BE49-F238E27FC236}">
                <a16:creationId xmlns:a16="http://schemas.microsoft.com/office/drawing/2014/main" id="{F029A8B9-918D-3F4F-9069-9375010019CD}"/>
              </a:ext>
            </a:extLst>
          </p:cNvPr>
          <p:cNvSpPr/>
          <p:nvPr/>
        </p:nvSpPr>
        <p:spPr>
          <a:xfrm>
            <a:off x="7521765" y="3549777"/>
            <a:ext cx="2203704" cy="877824"/>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AMG 510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960 mg QD</a:t>
            </a:r>
          </a:p>
        </p:txBody>
      </p:sp>
      <p:sp>
        <p:nvSpPr>
          <p:cNvPr id="37" name="Rectangle 36">
            <a:extLst>
              <a:ext uri="{FF2B5EF4-FFF2-40B4-BE49-F238E27FC236}">
                <a16:creationId xmlns:a16="http://schemas.microsoft.com/office/drawing/2014/main" id="{370AB592-1BBA-8347-95A7-89D96A10C896}"/>
              </a:ext>
            </a:extLst>
          </p:cNvPr>
          <p:cNvSpPr/>
          <p:nvPr/>
        </p:nvSpPr>
        <p:spPr>
          <a:xfrm rot="16200000">
            <a:off x="2691699" y="2694402"/>
            <a:ext cx="2343476" cy="343272"/>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scene3d>
              <a:camera prst="orthographicFront">
                <a:rot lat="0"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Enrollment</a:t>
            </a:r>
          </a:p>
        </p:txBody>
      </p:sp>
      <p:cxnSp>
        <p:nvCxnSpPr>
          <p:cNvPr id="43" name="Straight Arrow Connector 42">
            <a:extLst>
              <a:ext uri="{FF2B5EF4-FFF2-40B4-BE49-F238E27FC236}">
                <a16:creationId xmlns:a16="http://schemas.microsoft.com/office/drawing/2014/main" id="{57D9108F-F619-DA4C-A5F7-9D5BF0C4BD4D}"/>
              </a:ext>
            </a:extLst>
          </p:cNvPr>
          <p:cNvCxnSpPr>
            <a:cxnSpLocks/>
          </p:cNvCxnSpPr>
          <p:nvPr/>
        </p:nvCxnSpPr>
        <p:spPr>
          <a:xfrm>
            <a:off x="7575704" y="4708827"/>
            <a:ext cx="2023655" cy="0"/>
          </a:xfrm>
          <a:prstGeom prst="straightConnector1">
            <a:avLst/>
          </a:prstGeom>
          <a:ln>
            <a:solidFill>
              <a:srgbClr val="00B050"/>
            </a:solidFill>
            <a:tailEnd type="triangle"/>
          </a:ln>
        </p:spPr>
        <p:style>
          <a:lnRef idx="3">
            <a:schemeClr val="accent6"/>
          </a:lnRef>
          <a:fillRef idx="0">
            <a:schemeClr val="accent6"/>
          </a:fillRef>
          <a:effectRef idx="2">
            <a:schemeClr val="accent6"/>
          </a:effectRef>
          <a:fontRef idx="minor">
            <a:schemeClr val="tx1"/>
          </a:fontRef>
        </p:style>
      </p:cxnSp>
      <p:sp>
        <p:nvSpPr>
          <p:cNvPr id="44" name="TextBox 43">
            <a:extLst>
              <a:ext uri="{FF2B5EF4-FFF2-40B4-BE49-F238E27FC236}">
                <a16:creationId xmlns:a16="http://schemas.microsoft.com/office/drawing/2014/main" id="{65BF03D1-1FDD-8847-B93F-9FF415EBC098}"/>
              </a:ext>
            </a:extLst>
          </p:cNvPr>
          <p:cNvSpPr txBox="1"/>
          <p:nvPr/>
        </p:nvSpPr>
        <p:spPr>
          <a:xfrm>
            <a:off x="7314356" y="4747221"/>
            <a:ext cx="2514889" cy="14157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Treatment Period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until disease progression, intolerance, or consent withdrawal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Clinic visits/labs every 3 weeks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Imaging every 6 weeks </a:t>
            </a:r>
            <a:endParaRPr kumimoji="0" lang="en-US" sz="12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A78F6774-7898-DD4D-91D6-8AF65B45DDFF}"/>
              </a:ext>
            </a:extLst>
          </p:cNvPr>
          <p:cNvSpPr txBox="1"/>
          <p:nvPr/>
        </p:nvSpPr>
        <p:spPr>
          <a:xfrm>
            <a:off x="10189128" y="4718932"/>
            <a:ext cx="1846823"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If Progression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Liquid biopsy to determine resistance mechanism </a:t>
            </a:r>
            <a:endParaRPr kumimoji="0" lang="en-US" sz="12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cxnSp>
        <p:nvCxnSpPr>
          <p:cNvPr id="67" name="Straight Arrow Connector 66">
            <a:extLst>
              <a:ext uri="{FF2B5EF4-FFF2-40B4-BE49-F238E27FC236}">
                <a16:creationId xmlns:a16="http://schemas.microsoft.com/office/drawing/2014/main" id="{0E21D01D-CD28-7845-A17C-C7D15A1FF66B}"/>
              </a:ext>
            </a:extLst>
          </p:cNvPr>
          <p:cNvCxnSpPr/>
          <p:nvPr/>
        </p:nvCxnSpPr>
        <p:spPr>
          <a:xfrm>
            <a:off x="7088664" y="3936745"/>
            <a:ext cx="42976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8" name="Straight Arrow Connector 67">
            <a:extLst>
              <a:ext uri="{FF2B5EF4-FFF2-40B4-BE49-F238E27FC236}">
                <a16:creationId xmlns:a16="http://schemas.microsoft.com/office/drawing/2014/main" id="{8D311C80-9DFD-B34E-84CA-9993408379A7}"/>
              </a:ext>
            </a:extLst>
          </p:cNvPr>
          <p:cNvCxnSpPr/>
          <p:nvPr/>
        </p:nvCxnSpPr>
        <p:spPr>
          <a:xfrm>
            <a:off x="7100069" y="2787747"/>
            <a:ext cx="42976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1" name="Straight Arrow Connector 70">
            <a:extLst>
              <a:ext uri="{FF2B5EF4-FFF2-40B4-BE49-F238E27FC236}">
                <a16:creationId xmlns:a16="http://schemas.microsoft.com/office/drawing/2014/main" id="{2D80D73E-4ED6-0445-8BFA-C76E1240566B}"/>
              </a:ext>
            </a:extLst>
          </p:cNvPr>
          <p:cNvCxnSpPr/>
          <p:nvPr/>
        </p:nvCxnSpPr>
        <p:spPr>
          <a:xfrm>
            <a:off x="7093130" y="1727503"/>
            <a:ext cx="42976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2" name="Straight Arrow Connector 71">
            <a:extLst>
              <a:ext uri="{FF2B5EF4-FFF2-40B4-BE49-F238E27FC236}">
                <a16:creationId xmlns:a16="http://schemas.microsoft.com/office/drawing/2014/main" id="{57EF2C3D-B9DD-814E-B6ED-FD9084B6A3B7}"/>
              </a:ext>
            </a:extLst>
          </p:cNvPr>
          <p:cNvCxnSpPr/>
          <p:nvPr/>
        </p:nvCxnSpPr>
        <p:spPr>
          <a:xfrm>
            <a:off x="4450398" y="1694300"/>
            <a:ext cx="42976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3" name="Straight Arrow Connector 72">
            <a:extLst>
              <a:ext uri="{FF2B5EF4-FFF2-40B4-BE49-F238E27FC236}">
                <a16:creationId xmlns:a16="http://schemas.microsoft.com/office/drawing/2014/main" id="{A2C4114A-941D-0548-9C4C-6A2904CB30CF}"/>
              </a:ext>
            </a:extLst>
          </p:cNvPr>
          <p:cNvCxnSpPr/>
          <p:nvPr/>
        </p:nvCxnSpPr>
        <p:spPr>
          <a:xfrm>
            <a:off x="4468464" y="3939882"/>
            <a:ext cx="42976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6" name="Straight Arrow Connector 75">
            <a:extLst>
              <a:ext uri="{FF2B5EF4-FFF2-40B4-BE49-F238E27FC236}">
                <a16:creationId xmlns:a16="http://schemas.microsoft.com/office/drawing/2014/main" id="{83771E55-8607-9E40-96D3-36E73146D83E}"/>
              </a:ext>
            </a:extLst>
          </p:cNvPr>
          <p:cNvCxnSpPr/>
          <p:nvPr/>
        </p:nvCxnSpPr>
        <p:spPr>
          <a:xfrm>
            <a:off x="4455192" y="2820731"/>
            <a:ext cx="42976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id="{B7B10CC1-4026-B24B-8887-AE184EC796BA}"/>
              </a:ext>
            </a:extLst>
          </p:cNvPr>
          <p:cNvCxnSpPr/>
          <p:nvPr/>
        </p:nvCxnSpPr>
        <p:spPr>
          <a:xfrm>
            <a:off x="3247294" y="2874327"/>
            <a:ext cx="42976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0" name="Rectangle 89">
            <a:extLst>
              <a:ext uri="{FF2B5EF4-FFF2-40B4-BE49-F238E27FC236}">
                <a16:creationId xmlns:a16="http://schemas.microsoft.com/office/drawing/2014/main" id="{921CAB59-EA77-AE4D-A452-2A0A809026B3}"/>
              </a:ext>
            </a:extLst>
          </p:cNvPr>
          <p:cNvSpPr/>
          <p:nvPr/>
        </p:nvSpPr>
        <p:spPr>
          <a:xfrm rot="16200000">
            <a:off x="9591344" y="2469195"/>
            <a:ext cx="3216021" cy="893397"/>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scene3d>
              <a:camera prst="orthographicFront">
                <a:rot lat="0"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End of Treatment</a:t>
            </a:r>
          </a:p>
        </p:txBody>
      </p:sp>
      <p:sp>
        <p:nvSpPr>
          <p:cNvPr id="45" name="TextBox 44">
            <a:extLst>
              <a:ext uri="{FF2B5EF4-FFF2-40B4-BE49-F238E27FC236}">
                <a16:creationId xmlns:a16="http://schemas.microsoft.com/office/drawing/2014/main" id="{A78F6774-7898-DD4D-91D6-8AF65B45DDFF}"/>
              </a:ext>
            </a:extLst>
          </p:cNvPr>
          <p:cNvSpPr txBox="1"/>
          <p:nvPr/>
        </p:nvSpPr>
        <p:spPr>
          <a:xfrm>
            <a:off x="32631" y="6534835"/>
            <a:ext cx="11642229"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1" u="none" strike="noStrike" kern="1200" cap="none" spc="0" normalizeH="0" baseline="30000" noProof="0" dirty="0" err="1">
                <a:ln>
                  <a:noFill/>
                </a:ln>
                <a:solidFill>
                  <a:srgbClr val="4472C4">
                    <a:lumMod val="75000"/>
                  </a:srgbClr>
                </a:solidFill>
                <a:effectLst/>
                <a:uLnTx/>
                <a:uFillTx/>
                <a:latin typeface="Calibri" panose="020F0502020204030204"/>
                <a:ea typeface="+mn-ea"/>
                <a:cs typeface="+mn-cs"/>
              </a:rPr>
              <a:t>a</a:t>
            </a:r>
            <a:r>
              <a:rPr kumimoji="0" lang="en-US" sz="1500" b="1" i="0" u="none" strike="noStrike" kern="1200" cap="none" spc="0" normalizeH="0" baseline="0" noProof="0" dirty="0" err="1">
                <a:ln>
                  <a:noFill/>
                </a:ln>
                <a:solidFill>
                  <a:srgbClr val="4472C4">
                    <a:lumMod val="75000"/>
                  </a:srgbClr>
                </a:solidFill>
                <a:effectLst/>
                <a:uLnTx/>
                <a:uFillTx/>
                <a:latin typeface="Calibri" panose="020F0502020204030204"/>
                <a:ea typeface="+mn-ea"/>
                <a:cs typeface="+mn-cs"/>
              </a:rPr>
              <a:t>other</a:t>
            </a:r>
            <a:r>
              <a:rPr kumimoji="0" lang="en-US" sz="15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co-mutations (e.g., </a:t>
            </a:r>
            <a:r>
              <a:rPr kumimoji="0" lang="en-US" sz="1500" b="1" i="1"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KEAP1, NFE2L2, CUL3</a:t>
            </a:r>
            <a:r>
              <a:rPr kumimoji="0" lang="en-US" sz="15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double or triple co-mutations (e.g., </a:t>
            </a:r>
            <a:r>
              <a:rPr kumimoji="0" lang="en-US" sz="1500" b="1" i="1"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STK11/TP53, STK11/TP53/KEAP1</a:t>
            </a:r>
            <a:r>
              <a:rPr kumimoji="0" lang="en-US" sz="15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or no co-mutations</a:t>
            </a:r>
          </a:p>
        </p:txBody>
      </p:sp>
      <p:cxnSp>
        <p:nvCxnSpPr>
          <p:cNvPr id="46" name="Straight Arrow Connector 45">
            <a:extLst>
              <a:ext uri="{FF2B5EF4-FFF2-40B4-BE49-F238E27FC236}">
                <a16:creationId xmlns:a16="http://schemas.microsoft.com/office/drawing/2014/main" id="{57D9108F-F619-DA4C-A5F7-9D5BF0C4BD4D}"/>
              </a:ext>
            </a:extLst>
          </p:cNvPr>
          <p:cNvCxnSpPr>
            <a:cxnSpLocks/>
          </p:cNvCxnSpPr>
          <p:nvPr/>
        </p:nvCxnSpPr>
        <p:spPr>
          <a:xfrm>
            <a:off x="10309305" y="4704737"/>
            <a:ext cx="1606470" cy="0"/>
          </a:xfrm>
          <a:prstGeom prst="straightConnector1">
            <a:avLst/>
          </a:prstGeom>
          <a:ln>
            <a:solidFill>
              <a:srgbClr val="00B050"/>
            </a:solidFill>
            <a:tailEnd type="triangle"/>
          </a:ln>
        </p:spPr>
        <p:style>
          <a:lnRef idx="3">
            <a:schemeClr val="accent6"/>
          </a:lnRef>
          <a:fillRef idx="0">
            <a:schemeClr val="accent6"/>
          </a:fillRef>
          <a:effectRef idx="2">
            <a:schemeClr val="accent6"/>
          </a:effectRef>
          <a:fontRef idx="minor">
            <a:schemeClr val="tx1"/>
          </a:fontRef>
        </p:style>
      </p:cxnSp>
      <p:sp>
        <p:nvSpPr>
          <p:cNvPr id="36" name="Title 1"/>
          <p:cNvSpPr>
            <a:spLocks noGrp="1"/>
          </p:cNvSpPr>
          <p:nvPr>
            <p:ph type="title"/>
          </p:nvPr>
        </p:nvSpPr>
        <p:spPr>
          <a:xfrm>
            <a:off x="348342" y="-25717"/>
            <a:ext cx="11843657" cy="1325563"/>
          </a:xfrm>
        </p:spPr>
        <p:txBody>
          <a:bodyPr/>
          <a:lstStyle/>
          <a:p>
            <a:r>
              <a:rPr lang="en-US" dirty="0"/>
              <a:t>S1900E Schema</a:t>
            </a:r>
          </a:p>
        </p:txBody>
      </p:sp>
      <p:sp>
        <p:nvSpPr>
          <p:cNvPr id="38" name="TextBox 37">
            <a:extLst>
              <a:ext uri="{FF2B5EF4-FFF2-40B4-BE49-F238E27FC236}">
                <a16:creationId xmlns:a16="http://schemas.microsoft.com/office/drawing/2014/main" id="{0259E9E6-DE83-D949-906A-1F35A827CAF8}"/>
              </a:ext>
            </a:extLst>
          </p:cNvPr>
          <p:cNvSpPr txBox="1"/>
          <p:nvPr/>
        </p:nvSpPr>
        <p:spPr>
          <a:xfrm>
            <a:off x="338129" y="4105569"/>
            <a:ext cx="274320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4472C4">
                    <a:lumMod val="75000"/>
                  </a:srgbClr>
                </a:solidFill>
                <a:effectLst/>
                <a:uLnTx/>
                <a:uFillTx/>
                <a:latin typeface="Calibri" panose="020F0502020204030204"/>
                <a:ea typeface="+mn-ea"/>
                <a:cs typeface="+mn-cs"/>
              </a:rPr>
              <a:t>Primary Endpoint</a:t>
            </a:r>
          </a:p>
          <a:p>
            <a:pPr marL="285750" marR="0" lvl="0" indent="-28575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Objective response rate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4472C4">
                    <a:lumMod val="75000"/>
                  </a:srgbClr>
                </a:solidFill>
                <a:effectLst/>
                <a:uLnTx/>
                <a:uFillTx/>
                <a:latin typeface="Calibri" panose="020F0502020204030204"/>
                <a:ea typeface="+mn-ea"/>
                <a:cs typeface="+mn-cs"/>
              </a:rPr>
              <a:t>Secondary Endpoints</a:t>
            </a:r>
          </a:p>
          <a:p>
            <a:pPr marL="285750" marR="0" lvl="0" indent="-28575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Duration of response</a:t>
            </a:r>
          </a:p>
          <a:p>
            <a:pPr marL="285750" marR="0" lvl="0" indent="-28575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Progression free survival</a:t>
            </a:r>
          </a:p>
          <a:p>
            <a:pPr marL="285750" marR="0" lvl="0" indent="-28575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Overall survival</a:t>
            </a:r>
          </a:p>
          <a:p>
            <a:pPr marL="285750" marR="0" lvl="0" indent="-28575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Safety</a:t>
            </a:r>
          </a:p>
          <a:p>
            <a:pPr marL="285750" marR="0" lvl="0" indent="-285750" algn="l" defTabSz="914400" rtl="0" eaLnBrk="1" fontAlgn="auto" latinLnBrk="0" hangingPunct="1">
              <a:lnSpc>
                <a:spcPct val="100000"/>
              </a:lnSpc>
              <a:spcBef>
                <a:spcPts val="0"/>
              </a:spcBef>
              <a:spcAft>
                <a:spcPts val="0"/>
              </a:spcAft>
              <a:buClrTx/>
              <a:buSzTx/>
              <a:buFont typeface="System Font Regular"/>
              <a:buChar char="-"/>
              <a:tabLst/>
              <a:defRPr/>
            </a:pPr>
            <a:endParaRPr kumimoji="0" lang="en-US" sz="1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cxnSp>
        <p:nvCxnSpPr>
          <p:cNvPr id="40" name="Straight Arrow Connector 39">
            <a:extLst>
              <a:ext uri="{FF2B5EF4-FFF2-40B4-BE49-F238E27FC236}">
                <a16:creationId xmlns:a16="http://schemas.microsoft.com/office/drawing/2014/main" id="{57D9108F-F619-DA4C-A5F7-9D5BF0C4BD4D}"/>
              </a:ext>
            </a:extLst>
          </p:cNvPr>
          <p:cNvCxnSpPr>
            <a:cxnSpLocks/>
          </p:cNvCxnSpPr>
          <p:nvPr/>
        </p:nvCxnSpPr>
        <p:spPr>
          <a:xfrm>
            <a:off x="9829245" y="2816557"/>
            <a:ext cx="854543" cy="0"/>
          </a:xfrm>
          <a:prstGeom prst="straightConnector1">
            <a:avLst/>
          </a:prstGeom>
          <a:ln>
            <a:solidFill>
              <a:srgbClr val="00B050"/>
            </a:solidFill>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1352381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408" y="323837"/>
            <a:ext cx="12090087" cy="1325563"/>
          </a:xfrm>
        </p:spPr>
        <p:txBody>
          <a:bodyPr>
            <a:normAutofit/>
          </a:bodyPr>
          <a:lstStyle/>
          <a:p>
            <a:r>
              <a:rPr lang="en-US" sz="4000" dirty="0"/>
              <a:t>Statistics/Primary endpoint: Objective response rate</a:t>
            </a:r>
            <a:br>
              <a:rPr lang="en-US" sz="4000" dirty="0"/>
            </a:br>
            <a:endParaRPr lang="en-US" sz="4000" dirty="0"/>
          </a:p>
        </p:txBody>
      </p:sp>
      <p:graphicFrame>
        <p:nvGraphicFramePr>
          <p:cNvPr id="7" name="Table 6"/>
          <p:cNvGraphicFramePr>
            <a:graphicFrameLocks noGrp="1"/>
          </p:cNvGraphicFramePr>
          <p:nvPr/>
        </p:nvGraphicFramePr>
        <p:xfrm>
          <a:off x="188180" y="1392173"/>
          <a:ext cx="11567442" cy="3799458"/>
        </p:xfrm>
        <a:graphic>
          <a:graphicData uri="http://schemas.openxmlformats.org/drawingml/2006/table">
            <a:tbl>
              <a:tblPr firstRow="1" firstCol="1" bandRow="1">
                <a:tableStyleId>{5C22544A-7EE6-4342-B048-85BDC9FD1C3A}</a:tableStyleId>
              </a:tblPr>
              <a:tblGrid>
                <a:gridCol w="2360469">
                  <a:extLst>
                    <a:ext uri="{9D8B030D-6E8A-4147-A177-3AD203B41FA5}">
                      <a16:colId xmlns:a16="http://schemas.microsoft.com/office/drawing/2014/main" val="571583748"/>
                    </a:ext>
                  </a:extLst>
                </a:gridCol>
                <a:gridCol w="1949952">
                  <a:extLst>
                    <a:ext uri="{9D8B030D-6E8A-4147-A177-3AD203B41FA5}">
                      <a16:colId xmlns:a16="http://schemas.microsoft.com/office/drawing/2014/main" val="272467479"/>
                    </a:ext>
                  </a:extLst>
                </a:gridCol>
                <a:gridCol w="2378715">
                  <a:extLst>
                    <a:ext uri="{9D8B030D-6E8A-4147-A177-3AD203B41FA5}">
                      <a16:colId xmlns:a16="http://schemas.microsoft.com/office/drawing/2014/main" val="3953856236"/>
                    </a:ext>
                  </a:extLst>
                </a:gridCol>
                <a:gridCol w="2439153">
                  <a:extLst>
                    <a:ext uri="{9D8B030D-6E8A-4147-A177-3AD203B41FA5}">
                      <a16:colId xmlns:a16="http://schemas.microsoft.com/office/drawing/2014/main" val="2730654982"/>
                    </a:ext>
                  </a:extLst>
                </a:gridCol>
                <a:gridCol w="2439153">
                  <a:extLst>
                    <a:ext uri="{9D8B030D-6E8A-4147-A177-3AD203B41FA5}">
                      <a16:colId xmlns:a16="http://schemas.microsoft.com/office/drawing/2014/main" val="1279119467"/>
                    </a:ext>
                  </a:extLst>
                </a:gridCol>
              </a:tblGrid>
              <a:tr h="1443945">
                <a:tc>
                  <a:txBody>
                    <a:bodyPr/>
                    <a:lstStyle/>
                    <a:p>
                      <a:pPr marL="0" marR="0" algn="ctr">
                        <a:spcBef>
                          <a:spcPts val="600"/>
                        </a:spcBef>
                        <a:spcAft>
                          <a:spcPts val="0"/>
                        </a:spcAft>
                        <a:tabLst>
                          <a:tab pos="457200" algn="l"/>
                        </a:tabLst>
                      </a:pPr>
                      <a:endParaRPr lang="en-US" sz="24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600"/>
                        </a:spcBef>
                        <a:spcAft>
                          <a:spcPts val="0"/>
                        </a:spcAft>
                        <a:tabLst>
                          <a:tab pos="457200" algn="l"/>
                        </a:tabLst>
                      </a:pPr>
                      <a:r>
                        <a:rPr lang="en-US" sz="2400" dirty="0">
                          <a:effectLst/>
                          <a:latin typeface="+mn-lt"/>
                        </a:rPr>
                        <a:t>Estimated percentage of study population</a:t>
                      </a:r>
                      <a:endParaRPr lang="en-US" sz="24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600"/>
                        </a:spcBef>
                        <a:spcAft>
                          <a:spcPts val="0"/>
                        </a:spcAft>
                        <a:tabLst>
                          <a:tab pos="457200" algn="l"/>
                        </a:tabLst>
                      </a:pPr>
                      <a:r>
                        <a:rPr lang="en-US" sz="2400" dirty="0">
                          <a:effectLst/>
                          <a:latin typeface="+mn-lt"/>
                        </a:rPr>
                        <a:t>Stage 1</a:t>
                      </a:r>
                      <a:endParaRPr lang="en-US" sz="24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600"/>
                        </a:spcBef>
                        <a:spcAft>
                          <a:spcPts val="0"/>
                        </a:spcAft>
                        <a:tabLst>
                          <a:tab pos="457200" algn="l"/>
                        </a:tabLst>
                      </a:pPr>
                      <a:r>
                        <a:rPr lang="en-US" sz="2400" dirty="0">
                          <a:effectLst/>
                          <a:latin typeface="+mn-lt"/>
                        </a:rPr>
                        <a:t>Stage 2</a:t>
                      </a:r>
                      <a:endParaRPr lang="en-US" sz="24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600"/>
                        </a:spcBef>
                        <a:spcAft>
                          <a:spcPts val="0"/>
                        </a:spcAft>
                        <a:tabLst>
                          <a:tab pos="457200" algn="l"/>
                        </a:tabLst>
                      </a:pPr>
                      <a:r>
                        <a:rPr lang="en-US" sz="2400" dirty="0">
                          <a:effectLst/>
                          <a:latin typeface="+mn-lt"/>
                          <a:ea typeface="Times New Roman" panose="02020603050405020304" pitchFamily="18" charset="0"/>
                          <a:cs typeface="Times New Roman" panose="02020603050405020304" pitchFamily="18" charset="0"/>
                        </a:rPr>
                        <a:t>Accrual Time</a:t>
                      </a:r>
                    </a:p>
                  </a:txBody>
                  <a:tcPr marL="68580" marR="68580" marT="0" marB="0" anchor="ctr"/>
                </a:tc>
                <a:extLst>
                  <a:ext uri="{0D108BD9-81ED-4DB2-BD59-A6C34878D82A}">
                    <a16:rowId xmlns:a16="http://schemas.microsoft.com/office/drawing/2014/main" val="4096181610"/>
                  </a:ext>
                </a:extLst>
              </a:tr>
              <a:tr h="797178">
                <a:tc>
                  <a:txBody>
                    <a:bodyPr/>
                    <a:lstStyle/>
                    <a:p>
                      <a:pPr marL="0" marR="0" algn="ctr">
                        <a:spcBef>
                          <a:spcPts val="600"/>
                        </a:spcBef>
                        <a:spcAft>
                          <a:spcPts val="0"/>
                        </a:spcAft>
                        <a:tabLst>
                          <a:tab pos="457200" algn="l"/>
                        </a:tabLst>
                      </a:pPr>
                      <a:r>
                        <a:rPr lang="en-US" sz="2400" dirty="0">
                          <a:effectLst/>
                          <a:latin typeface="+mn-lt"/>
                        </a:rPr>
                        <a:t>Cohort 1 (</a:t>
                      </a:r>
                      <a:r>
                        <a:rPr lang="en-US" sz="2400" i="1" dirty="0">
                          <a:effectLst/>
                          <a:latin typeface="+mn-lt"/>
                        </a:rPr>
                        <a:t>TP53</a:t>
                      </a:r>
                      <a:r>
                        <a:rPr lang="en-US" sz="2400" dirty="0">
                          <a:effectLst/>
                          <a:latin typeface="+mn-lt"/>
                        </a:rPr>
                        <a:t>)</a:t>
                      </a:r>
                      <a:endParaRPr lang="en-US" sz="2400" dirty="0">
                        <a:effectLst/>
                        <a:latin typeface="+mn-lt"/>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600"/>
                        </a:spcBef>
                        <a:spcAft>
                          <a:spcPts val="0"/>
                        </a:spcAft>
                        <a:tabLst>
                          <a:tab pos="457200" algn="l"/>
                        </a:tabLst>
                      </a:pPr>
                      <a:r>
                        <a:rPr lang="en-US" sz="2400" dirty="0">
                          <a:effectLst/>
                          <a:latin typeface="+mn-lt"/>
                        </a:rPr>
                        <a:t>42%</a:t>
                      </a:r>
                      <a:endParaRPr lang="en-US" sz="24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600"/>
                        </a:spcBef>
                        <a:spcAft>
                          <a:spcPts val="0"/>
                        </a:spcAft>
                        <a:tabLst>
                          <a:tab pos="457200" algn="l"/>
                        </a:tabLst>
                      </a:pPr>
                      <a:r>
                        <a:rPr lang="en-US" sz="2400" b="1" dirty="0">
                          <a:effectLst/>
                          <a:latin typeface="+mn-lt"/>
                        </a:rPr>
                        <a:t>20</a:t>
                      </a:r>
                      <a:br>
                        <a:rPr lang="en-US" sz="2400" b="1" dirty="0">
                          <a:effectLst/>
                          <a:latin typeface="+mn-lt"/>
                        </a:rPr>
                      </a:br>
                      <a:r>
                        <a:rPr lang="en-US" sz="2400" dirty="0">
                          <a:effectLst/>
                          <a:latin typeface="+mn-lt"/>
                        </a:rPr>
                        <a:t>3 responses</a:t>
                      </a:r>
                      <a:r>
                        <a:rPr lang="en-US" sz="1800" dirty="0">
                          <a:effectLst/>
                          <a:latin typeface="+mn-lt"/>
                        </a:rPr>
                        <a:t>*</a:t>
                      </a:r>
                      <a:endParaRPr lang="en-US" sz="18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600"/>
                        </a:spcBef>
                        <a:spcAft>
                          <a:spcPts val="0"/>
                        </a:spcAft>
                        <a:tabLst>
                          <a:tab pos="457200" algn="l"/>
                        </a:tabLst>
                      </a:pPr>
                      <a:r>
                        <a:rPr lang="en-US" sz="2400" b="1" dirty="0">
                          <a:effectLst/>
                          <a:latin typeface="+mn-lt"/>
                        </a:rPr>
                        <a:t>40</a:t>
                      </a:r>
                      <a:br>
                        <a:rPr lang="en-US" sz="2400" dirty="0">
                          <a:effectLst/>
                          <a:latin typeface="+mn-lt"/>
                        </a:rPr>
                      </a:br>
                      <a:r>
                        <a:rPr lang="en-US" sz="2400" dirty="0">
                          <a:effectLst/>
                          <a:latin typeface="+mn-lt"/>
                        </a:rPr>
                        <a:t>10</a:t>
                      </a:r>
                      <a:r>
                        <a:rPr lang="en-US" sz="2400" baseline="0" dirty="0">
                          <a:effectLst/>
                          <a:latin typeface="+mn-lt"/>
                        </a:rPr>
                        <a:t> </a:t>
                      </a:r>
                      <a:r>
                        <a:rPr lang="en-US" sz="2400" dirty="0">
                          <a:effectLst/>
                          <a:latin typeface="+mn-lt"/>
                        </a:rPr>
                        <a:t>responses</a:t>
                      </a:r>
                      <a:r>
                        <a:rPr lang="en-US" sz="1800" kern="1200" dirty="0">
                          <a:solidFill>
                            <a:schemeClr val="dk1"/>
                          </a:solidFill>
                          <a:effectLst/>
                          <a:latin typeface="+mn-lt"/>
                          <a:ea typeface="+mn-ea"/>
                          <a:cs typeface="+mn-cs"/>
                        </a:rPr>
                        <a:t>†</a:t>
                      </a:r>
                      <a:endParaRPr lang="en-US" sz="24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600"/>
                        </a:spcBef>
                        <a:spcAft>
                          <a:spcPts val="0"/>
                        </a:spcAft>
                        <a:tabLst>
                          <a:tab pos="457200" algn="l"/>
                        </a:tabLst>
                      </a:pPr>
                      <a:r>
                        <a:rPr lang="en-US" sz="2400" dirty="0">
                          <a:effectLst/>
                          <a:latin typeface="+mn-lt"/>
                          <a:ea typeface="Times New Roman" panose="02020603050405020304" pitchFamily="18" charset="0"/>
                          <a:cs typeface="Times New Roman" panose="02020603050405020304" pitchFamily="18" charset="0"/>
                        </a:rPr>
                        <a:t>1-2 years</a:t>
                      </a:r>
                    </a:p>
                  </a:txBody>
                  <a:tcPr marL="68580" marR="68580" marT="0" marB="0" anchor="ctr"/>
                </a:tc>
                <a:extLst>
                  <a:ext uri="{0D108BD9-81ED-4DB2-BD59-A6C34878D82A}">
                    <a16:rowId xmlns:a16="http://schemas.microsoft.com/office/drawing/2014/main" val="1474714434"/>
                  </a:ext>
                </a:extLst>
              </a:tr>
              <a:tr h="504373">
                <a:tc>
                  <a:txBody>
                    <a:bodyPr/>
                    <a:lstStyle/>
                    <a:p>
                      <a:pPr marL="0" marR="0" algn="ctr">
                        <a:spcBef>
                          <a:spcPts val="600"/>
                        </a:spcBef>
                        <a:spcAft>
                          <a:spcPts val="0"/>
                        </a:spcAft>
                        <a:tabLst>
                          <a:tab pos="457200" algn="l"/>
                        </a:tabLst>
                      </a:pPr>
                      <a:r>
                        <a:rPr lang="en-US" sz="2400" dirty="0">
                          <a:effectLst/>
                          <a:latin typeface="+mn-lt"/>
                        </a:rPr>
                        <a:t>Cohort 2 (</a:t>
                      </a:r>
                      <a:r>
                        <a:rPr lang="en-US" sz="2400" i="1" dirty="0">
                          <a:effectLst/>
                          <a:latin typeface="+mn-lt"/>
                        </a:rPr>
                        <a:t>STK11</a:t>
                      </a:r>
                      <a:r>
                        <a:rPr lang="en-US" sz="2400" dirty="0">
                          <a:effectLst/>
                          <a:latin typeface="+mn-lt"/>
                        </a:rPr>
                        <a:t>)</a:t>
                      </a:r>
                      <a:endParaRPr lang="en-US" sz="2400" dirty="0">
                        <a:effectLst/>
                        <a:latin typeface="+mn-lt"/>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600"/>
                        </a:spcBef>
                        <a:spcAft>
                          <a:spcPts val="0"/>
                        </a:spcAft>
                        <a:tabLst>
                          <a:tab pos="457200" algn="l"/>
                        </a:tabLst>
                      </a:pPr>
                      <a:r>
                        <a:rPr lang="en-US" sz="2400" dirty="0">
                          <a:effectLst/>
                          <a:latin typeface="+mn-lt"/>
                        </a:rPr>
                        <a:t>18%</a:t>
                      </a:r>
                      <a:endParaRPr lang="en-US" sz="24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600"/>
                        </a:spcBef>
                        <a:spcAft>
                          <a:spcPts val="0"/>
                        </a:spcAft>
                        <a:tabLst>
                          <a:tab pos="457200" algn="l"/>
                        </a:tabLst>
                      </a:pPr>
                      <a:r>
                        <a:rPr lang="en-US" sz="2400" b="1" dirty="0">
                          <a:effectLst/>
                          <a:latin typeface="+mn-lt"/>
                          <a:ea typeface="Times New Roman" panose="02020603050405020304" pitchFamily="18" charset="0"/>
                          <a:cs typeface="Times New Roman" panose="02020603050405020304" pitchFamily="18" charset="0"/>
                        </a:rPr>
                        <a:t>15</a:t>
                      </a:r>
                      <a:r>
                        <a:rPr lang="en-US" sz="2400" baseline="0" dirty="0">
                          <a:effectLst/>
                          <a:latin typeface="+mn-lt"/>
                          <a:ea typeface="Times New Roman" panose="02020603050405020304" pitchFamily="18" charset="0"/>
                          <a:cs typeface="Times New Roman" panose="02020603050405020304" pitchFamily="18" charset="0"/>
                        </a:rPr>
                        <a:t> </a:t>
                      </a:r>
                      <a:br>
                        <a:rPr lang="en-US" sz="2400" baseline="0" dirty="0">
                          <a:effectLst/>
                          <a:latin typeface="+mn-lt"/>
                          <a:ea typeface="Times New Roman" panose="02020603050405020304" pitchFamily="18" charset="0"/>
                          <a:cs typeface="Times New Roman" panose="02020603050405020304" pitchFamily="18" charset="0"/>
                        </a:rPr>
                      </a:br>
                      <a:r>
                        <a:rPr lang="en-US" sz="2400" baseline="0" dirty="0">
                          <a:effectLst/>
                          <a:latin typeface="+mn-lt"/>
                          <a:ea typeface="Times New Roman" panose="02020603050405020304" pitchFamily="18" charset="0"/>
                          <a:cs typeface="Times New Roman" panose="02020603050405020304" pitchFamily="18" charset="0"/>
                        </a:rPr>
                        <a:t>2 responses</a:t>
                      </a:r>
                      <a:r>
                        <a:rPr lang="en-US" sz="1800" baseline="0" dirty="0">
                          <a:effectLst/>
                          <a:latin typeface="+mn-lt"/>
                          <a:ea typeface="Times New Roman" panose="02020603050405020304" pitchFamily="18" charset="0"/>
                          <a:cs typeface="Times New Roman" panose="02020603050405020304" pitchFamily="18" charset="0"/>
                        </a:rPr>
                        <a:t>*</a:t>
                      </a:r>
                      <a:endParaRPr lang="en-US" sz="18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600"/>
                        </a:spcBef>
                        <a:spcAft>
                          <a:spcPts val="0"/>
                        </a:spcAft>
                        <a:tabLst>
                          <a:tab pos="457200" algn="l"/>
                        </a:tabLst>
                      </a:pPr>
                      <a:r>
                        <a:rPr lang="en-US" sz="2400" b="1" dirty="0">
                          <a:effectLst/>
                          <a:latin typeface="+mn-lt"/>
                        </a:rPr>
                        <a:t>25</a:t>
                      </a:r>
                      <a:br>
                        <a:rPr lang="en-US" sz="2400" dirty="0">
                          <a:effectLst/>
                          <a:latin typeface="+mn-lt"/>
                        </a:rPr>
                      </a:br>
                      <a:r>
                        <a:rPr lang="en-US" sz="2400" dirty="0">
                          <a:effectLst/>
                          <a:latin typeface="+mn-lt"/>
                        </a:rPr>
                        <a:t>7 responses</a:t>
                      </a:r>
                      <a:r>
                        <a:rPr lang="en-US" sz="1800" kern="1200" dirty="0">
                          <a:solidFill>
                            <a:schemeClr val="dk1"/>
                          </a:solidFill>
                          <a:effectLst/>
                          <a:latin typeface="+mn-lt"/>
                          <a:ea typeface="+mn-ea"/>
                          <a:cs typeface="+mn-cs"/>
                        </a:rPr>
                        <a:t>‡</a:t>
                      </a:r>
                      <a:endParaRPr lang="en-US" sz="18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600"/>
                        </a:spcBef>
                        <a:spcAft>
                          <a:spcPts val="0"/>
                        </a:spcAft>
                        <a:tabLst>
                          <a:tab pos="457200" algn="l"/>
                        </a:tabLst>
                      </a:pPr>
                      <a:r>
                        <a:rPr lang="en-US" sz="2400" dirty="0">
                          <a:effectLst/>
                          <a:latin typeface="+mn-lt"/>
                          <a:ea typeface="Times New Roman" panose="02020603050405020304" pitchFamily="18" charset="0"/>
                          <a:cs typeface="Times New Roman" panose="02020603050405020304" pitchFamily="18" charset="0"/>
                        </a:rPr>
                        <a:t>1.5-3</a:t>
                      </a:r>
                      <a:r>
                        <a:rPr lang="en-US" sz="2400" baseline="0" dirty="0">
                          <a:effectLst/>
                          <a:latin typeface="+mn-lt"/>
                          <a:ea typeface="Times New Roman" panose="02020603050405020304" pitchFamily="18" charset="0"/>
                          <a:cs typeface="Times New Roman" panose="02020603050405020304" pitchFamily="18" charset="0"/>
                        </a:rPr>
                        <a:t> years</a:t>
                      </a:r>
                      <a:endParaRPr lang="en-US" sz="2400" dirty="0">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866232669"/>
                  </a:ext>
                </a:extLst>
              </a:tr>
              <a:tr h="797178">
                <a:tc>
                  <a:txBody>
                    <a:bodyPr/>
                    <a:lstStyle/>
                    <a:p>
                      <a:pPr marL="0" marR="0" algn="ctr">
                        <a:spcBef>
                          <a:spcPts val="600"/>
                        </a:spcBef>
                        <a:spcAft>
                          <a:spcPts val="0"/>
                        </a:spcAft>
                        <a:tabLst>
                          <a:tab pos="457200" algn="l"/>
                        </a:tabLst>
                      </a:pPr>
                      <a:r>
                        <a:rPr lang="en-US" sz="2400" dirty="0">
                          <a:effectLst/>
                          <a:latin typeface="+mn-lt"/>
                        </a:rPr>
                        <a:t>Cohort 3 </a:t>
                      </a:r>
                    </a:p>
                    <a:p>
                      <a:pPr marL="0" marR="0" algn="ctr">
                        <a:spcBef>
                          <a:spcPts val="600"/>
                        </a:spcBef>
                        <a:spcAft>
                          <a:spcPts val="0"/>
                        </a:spcAft>
                        <a:tabLst>
                          <a:tab pos="457200" algn="l"/>
                        </a:tabLst>
                      </a:pPr>
                      <a:r>
                        <a:rPr lang="en-US" sz="2400" dirty="0">
                          <a:effectLst/>
                          <a:latin typeface="+mn-lt"/>
                        </a:rPr>
                        <a:t>(all others)</a:t>
                      </a:r>
                      <a:endParaRPr lang="en-US" sz="2400" dirty="0">
                        <a:effectLst/>
                        <a:latin typeface="+mn-lt"/>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600"/>
                        </a:spcBef>
                        <a:spcAft>
                          <a:spcPts val="0"/>
                        </a:spcAft>
                        <a:tabLst>
                          <a:tab pos="457200" algn="l"/>
                        </a:tabLst>
                      </a:pPr>
                      <a:r>
                        <a:rPr lang="en-US" sz="2400" dirty="0">
                          <a:effectLst/>
                          <a:latin typeface="+mn-lt"/>
                        </a:rPr>
                        <a:t>40%</a:t>
                      </a:r>
                      <a:endParaRPr lang="en-US" sz="24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600"/>
                        </a:spcBef>
                        <a:spcAft>
                          <a:spcPts val="0"/>
                        </a:spcAft>
                        <a:tabLst>
                          <a:tab pos="457200" algn="l"/>
                        </a:tabLst>
                      </a:pPr>
                      <a:r>
                        <a:rPr lang="en-US" sz="2400" b="1" dirty="0">
                          <a:effectLst/>
                          <a:latin typeface="+mn-lt"/>
                          <a:ea typeface="Times New Roman" panose="02020603050405020304" pitchFamily="18" charset="0"/>
                          <a:cs typeface="Times New Roman" panose="02020603050405020304" pitchFamily="18" charset="0"/>
                        </a:rPr>
                        <a:t>20</a:t>
                      </a:r>
                      <a:br>
                        <a:rPr lang="en-US" sz="2400" b="1" dirty="0">
                          <a:effectLst/>
                          <a:latin typeface="+mn-lt"/>
                          <a:ea typeface="Times New Roman" panose="02020603050405020304" pitchFamily="18" charset="0"/>
                          <a:cs typeface="Times New Roman" panose="02020603050405020304" pitchFamily="18" charset="0"/>
                        </a:rPr>
                      </a:br>
                      <a:r>
                        <a:rPr lang="en-US" sz="2400" b="0" dirty="0">
                          <a:effectLst/>
                          <a:latin typeface="+mn-lt"/>
                          <a:ea typeface="Times New Roman" panose="02020603050405020304" pitchFamily="18" charset="0"/>
                          <a:cs typeface="Times New Roman" panose="02020603050405020304" pitchFamily="18" charset="0"/>
                        </a:rPr>
                        <a:t>3</a:t>
                      </a:r>
                      <a:r>
                        <a:rPr lang="en-US" sz="2400" b="0" baseline="0" dirty="0">
                          <a:effectLst/>
                          <a:latin typeface="+mn-lt"/>
                          <a:ea typeface="Times New Roman" panose="02020603050405020304" pitchFamily="18" charset="0"/>
                          <a:cs typeface="Times New Roman" panose="02020603050405020304" pitchFamily="18" charset="0"/>
                        </a:rPr>
                        <a:t> responses</a:t>
                      </a:r>
                      <a:r>
                        <a:rPr lang="en-US" sz="1800" b="0" baseline="0" dirty="0">
                          <a:effectLst/>
                          <a:latin typeface="+mn-lt"/>
                          <a:ea typeface="Times New Roman" panose="02020603050405020304" pitchFamily="18" charset="0"/>
                          <a:cs typeface="Times New Roman" panose="02020603050405020304" pitchFamily="18" charset="0"/>
                        </a:rPr>
                        <a:t>*</a:t>
                      </a:r>
                      <a:endParaRPr lang="en-US" sz="1800" b="1"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600"/>
                        </a:spcBef>
                        <a:spcAft>
                          <a:spcPts val="0"/>
                        </a:spcAft>
                        <a:tabLst>
                          <a:tab pos="457200" algn="l"/>
                        </a:tabLst>
                      </a:pPr>
                      <a:r>
                        <a:rPr lang="en-US" sz="2400" b="1" dirty="0">
                          <a:effectLst/>
                          <a:latin typeface="+mn-lt"/>
                          <a:ea typeface="Times New Roman" panose="02020603050405020304" pitchFamily="18" charset="0"/>
                          <a:cs typeface="Times New Roman" panose="02020603050405020304" pitchFamily="18" charset="0"/>
                        </a:rPr>
                        <a:t>40</a:t>
                      </a:r>
                      <a:r>
                        <a:rPr lang="en-US" sz="2400" b="1" baseline="0" dirty="0">
                          <a:effectLst/>
                          <a:latin typeface="+mn-lt"/>
                          <a:ea typeface="Times New Roman" panose="02020603050405020304" pitchFamily="18" charset="0"/>
                          <a:cs typeface="Times New Roman" panose="02020603050405020304" pitchFamily="18" charset="0"/>
                        </a:rPr>
                        <a:t> </a:t>
                      </a:r>
                      <a:br>
                        <a:rPr lang="en-US" sz="2400" b="0" baseline="0" dirty="0">
                          <a:effectLst/>
                          <a:latin typeface="+mn-lt"/>
                          <a:ea typeface="Times New Roman" panose="02020603050405020304" pitchFamily="18" charset="0"/>
                          <a:cs typeface="Times New Roman" panose="02020603050405020304" pitchFamily="18" charset="0"/>
                        </a:rPr>
                      </a:br>
                      <a:r>
                        <a:rPr lang="en-US" sz="2400" b="0" baseline="0" dirty="0">
                          <a:effectLst/>
                          <a:latin typeface="+mn-lt"/>
                          <a:ea typeface="Times New Roman" panose="02020603050405020304" pitchFamily="18" charset="0"/>
                          <a:cs typeface="Times New Roman" panose="02020603050405020304" pitchFamily="18" charset="0"/>
                        </a:rPr>
                        <a:t>10 responses</a:t>
                      </a:r>
                      <a:r>
                        <a:rPr lang="en-US" sz="1800" kern="1200" dirty="0">
                          <a:solidFill>
                            <a:schemeClr val="dk1"/>
                          </a:solidFill>
                          <a:effectLst/>
                          <a:latin typeface="+mn-lt"/>
                          <a:ea typeface="+mn-ea"/>
                          <a:cs typeface="+mn-cs"/>
                        </a:rPr>
                        <a:t>†</a:t>
                      </a:r>
                      <a:endParaRPr lang="en-US" sz="2400" b="1"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600"/>
                        </a:spcBef>
                        <a:spcAft>
                          <a:spcPts val="0"/>
                        </a:spcAft>
                        <a:tabLst>
                          <a:tab pos="457200" algn="l"/>
                        </a:tabLst>
                      </a:pPr>
                      <a:r>
                        <a:rPr lang="en-US" sz="2400" dirty="0">
                          <a:effectLst/>
                          <a:latin typeface="+mn-lt"/>
                          <a:ea typeface="Times New Roman" panose="02020603050405020304" pitchFamily="18" charset="0"/>
                          <a:cs typeface="Times New Roman" panose="02020603050405020304" pitchFamily="18" charset="0"/>
                        </a:rPr>
                        <a:t>1-2</a:t>
                      </a:r>
                      <a:r>
                        <a:rPr lang="en-US" sz="2400" baseline="0" dirty="0">
                          <a:effectLst/>
                          <a:latin typeface="+mn-lt"/>
                          <a:ea typeface="Times New Roman" panose="02020603050405020304" pitchFamily="18" charset="0"/>
                          <a:cs typeface="Times New Roman" panose="02020603050405020304" pitchFamily="18" charset="0"/>
                        </a:rPr>
                        <a:t> years</a:t>
                      </a:r>
                      <a:endParaRPr lang="en-US" sz="2400" dirty="0">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88101083"/>
                  </a:ext>
                </a:extLst>
              </a:tr>
            </a:tbl>
          </a:graphicData>
        </a:graphic>
      </p:graphicFrame>
      <p:sp>
        <p:nvSpPr>
          <p:cNvPr id="8" name="Rectangle 7"/>
          <p:cNvSpPr/>
          <p:nvPr/>
        </p:nvSpPr>
        <p:spPr>
          <a:xfrm>
            <a:off x="69236" y="5376324"/>
            <a:ext cx="6640103" cy="138499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*Responses required to proceed to stage 2.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Cohort 1/3: 90% power to rule out 14% response rate at 5% 1 sided type 1 error if true response rate at least 34%</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Cohort 2: 90% power to rule out 14% response rate at 5% 1-sided type 1 error if true response rate at least 40%.</a:t>
            </a:r>
          </a:p>
        </p:txBody>
      </p:sp>
      <p:sp>
        <p:nvSpPr>
          <p:cNvPr id="9" name="Rectangle 8"/>
          <p:cNvSpPr/>
          <p:nvPr/>
        </p:nvSpPr>
        <p:spPr>
          <a:xfrm>
            <a:off x="7825693" y="5622544"/>
            <a:ext cx="4543952"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Biostatistics: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Mary Redman, Ph.D.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SWOG Statistic &amp; Data Management Center</a:t>
            </a:r>
          </a:p>
        </p:txBody>
      </p:sp>
    </p:spTree>
    <p:extLst>
      <p:ext uri="{BB962C8B-B14F-4D97-AF65-F5344CB8AC3E}">
        <p14:creationId xmlns:p14="http://schemas.microsoft.com/office/powerpoint/2010/main" val="2296537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3342"/>
            <a:ext cx="10546080" cy="634599"/>
          </a:xfrm>
        </p:spPr>
        <p:txBody>
          <a:bodyPr>
            <a:normAutofit/>
          </a:bodyPr>
          <a:lstStyle/>
          <a:p>
            <a:pPr algn="ctr"/>
            <a:r>
              <a:rPr lang="en-US" sz="4000" dirty="0">
                <a:solidFill>
                  <a:schemeClr val="tx1"/>
                </a:solidFill>
                <a:latin typeface="Calibri Light" panose="020F0302020204030204" pitchFamily="34" charset="0"/>
              </a:rPr>
              <a:t>Where are we now?</a:t>
            </a:r>
          </a:p>
        </p:txBody>
      </p:sp>
      <p:sp>
        <p:nvSpPr>
          <p:cNvPr id="9" name="Slide Number Placeholder 8"/>
          <p:cNvSpPr>
            <a:spLocks noGrp="1"/>
          </p:cNvSpPr>
          <p:nvPr>
            <p:ph type="sldNum" sz="quarter" idx="12"/>
          </p:nvPr>
        </p:nvSpPr>
        <p:spPr>
          <a:xfrm>
            <a:off x="-184700" y="6492095"/>
            <a:ext cx="945972"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Calibri" panose="020F0502020204030204"/>
                <a:ea typeface="+mn-ea"/>
                <a:cs typeface="+mn-cs"/>
              </a:rPr>
              <a:t>Slide: </a:t>
            </a:r>
            <a:fld id="{629637A9-119A-49DA-BD12-AAC58B377D80}" type="slidenum">
              <a:rPr kumimoji="0" lang="en-US" sz="1050" b="0" i="0" u="none" strike="noStrike" kern="1200" cap="none" spc="0" normalizeH="0" baseline="0" noProof="0" smtClean="0">
                <a:ln>
                  <a:noFill/>
                </a:ln>
                <a:solidFill>
                  <a:schemeClr val="tx1"/>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05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B4AA5865-89C2-438A-B888-8928919F6CBF}"/>
              </a:ext>
            </a:extLst>
          </p:cNvPr>
          <p:cNvPicPr>
            <a:picLocks noChangeAspect="1"/>
          </p:cNvPicPr>
          <p:nvPr/>
        </p:nvPicPr>
        <p:blipFill rotWithShape="1">
          <a:blip r:embed="rId3">
            <a:clrChange>
              <a:clrFrom>
                <a:srgbClr val="A3CCFF"/>
              </a:clrFrom>
              <a:clrTo>
                <a:srgbClr val="A3CCFF">
                  <a:alpha val="0"/>
                </a:srgbClr>
              </a:clrTo>
            </a:clrChange>
          </a:blip>
          <a:srcRect l="13387" t="22164" r="22641" b="8232"/>
          <a:stretch/>
        </p:blipFill>
        <p:spPr>
          <a:xfrm>
            <a:off x="6096000" y="1640310"/>
            <a:ext cx="6017881" cy="3577380"/>
          </a:xfrm>
          <a:prstGeom prst="rect">
            <a:avLst/>
          </a:prstGeom>
        </p:spPr>
      </p:pic>
      <p:pic>
        <p:nvPicPr>
          <p:cNvPr id="11" name="Picture 10">
            <a:extLst>
              <a:ext uri="{FF2B5EF4-FFF2-40B4-BE49-F238E27FC236}">
                <a16:creationId xmlns:a16="http://schemas.microsoft.com/office/drawing/2014/main" id="{F8D0F334-3191-4B96-AEF7-622C980666A3}"/>
              </a:ext>
            </a:extLst>
          </p:cNvPr>
          <p:cNvPicPr>
            <a:picLocks noChangeAspect="1"/>
          </p:cNvPicPr>
          <p:nvPr/>
        </p:nvPicPr>
        <p:blipFill rotWithShape="1">
          <a:blip r:embed="rId4">
            <a:clrChange>
              <a:clrFrom>
                <a:srgbClr val="A3CCFF"/>
              </a:clrFrom>
              <a:clrTo>
                <a:srgbClr val="A3CCFF">
                  <a:alpha val="0"/>
                </a:srgbClr>
              </a:clrTo>
            </a:clrChange>
          </a:blip>
          <a:srcRect l="18899" t="19144" r="64071" b="35714"/>
          <a:stretch/>
        </p:blipFill>
        <p:spPr>
          <a:xfrm>
            <a:off x="4200505" y="1547659"/>
            <a:ext cx="1143000" cy="1651775"/>
          </a:xfrm>
          <a:prstGeom prst="rect">
            <a:avLst/>
          </a:prstGeom>
        </p:spPr>
      </p:pic>
      <p:pic>
        <p:nvPicPr>
          <p:cNvPr id="12" name="Picture 11">
            <a:extLst>
              <a:ext uri="{FF2B5EF4-FFF2-40B4-BE49-F238E27FC236}">
                <a16:creationId xmlns:a16="http://schemas.microsoft.com/office/drawing/2014/main" id="{04E81F15-E65B-4838-8534-6F91B3BABEAD}"/>
              </a:ext>
            </a:extLst>
          </p:cNvPr>
          <p:cNvPicPr>
            <a:picLocks noChangeAspect="1"/>
          </p:cNvPicPr>
          <p:nvPr/>
        </p:nvPicPr>
        <p:blipFill rotWithShape="1">
          <a:blip r:embed="rId5">
            <a:clrChange>
              <a:clrFrom>
                <a:srgbClr val="A3CCFF"/>
              </a:clrFrom>
              <a:clrTo>
                <a:srgbClr val="A3CCFF">
                  <a:alpha val="0"/>
                </a:srgbClr>
              </a:clrTo>
            </a:clrChange>
          </a:blip>
          <a:srcRect l="21146" t="61137" r="65000" b="21047"/>
          <a:stretch/>
        </p:blipFill>
        <p:spPr>
          <a:xfrm>
            <a:off x="4611174" y="2945053"/>
            <a:ext cx="1218987" cy="857250"/>
          </a:xfrm>
          <a:prstGeom prst="rect">
            <a:avLst/>
          </a:prstGeom>
        </p:spPr>
      </p:pic>
      <p:graphicFrame>
        <p:nvGraphicFramePr>
          <p:cNvPr id="3" name="Table 2">
            <a:extLst>
              <a:ext uri="{FF2B5EF4-FFF2-40B4-BE49-F238E27FC236}">
                <a16:creationId xmlns:a16="http://schemas.microsoft.com/office/drawing/2014/main" id="{E55E9245-E797-444D-81D5-3CB1B4494463}"/>
              </a:ext>
            </a:extLst>
          </p:cNvPr>
          <p:cNvGraphicFramePr>
            <a:graphicFrameLocks noGrp="1"/>
          </p:cNvGraphicFramePr>
          <p:nvPr>
            <p:extLst>
              <p:ext uri="{D42A27DB-BD31-4B8C-83A1-F6EECF244321}">
                <p14:modId xmlns:p14="http://schemas.microsoft.com/office/powerpoint/2010/main" val="596244060"/>
              </p:ext>
            </p:extLst>
          </p:nvPr>
        </p:nvGraphicFramePr>
        <p:xfrm>
          <a:off x="533946" y="1115134"/>
          <a:ext cx="5562054" cy="4195205"/>
        </p:xfrm>
        <a:graphic>
          <a:graphicData uri="http://schemas.openxmlformats.org/drawingml/2006/table">
            <a:tbl>
              <a:tblPr>
                <a:tableStyleId>{5C22544A-7EE6-4342-B048-85BDC9FD1C3A}</a:tableStyleId>
              </a:tblPr>
              <a:tblGrid>
                <a:gridCol w="3302469">
                  <a:extLst>
                    <a:ext uri="{9D8B030D-6E8A-4147-A177-3AD203B41FA5}">
                      <a16:colId xmlns:a16="http://schemas.microsoft.com/office/drawing/2014/main" val="431552027"/>
                    </a:ext>
                  </a:extLst>
                </a:gridCol>
                <a:gridCol w="641776">
                  <a:extLst>
                    <a:ext uri="{9D8B030D-6E8A-4147-A177-3AD203B41FA5}">
                      <a16:colId xmlns:a16="http://schemas.microsoft.com/office/drawing/2014/main" val="3162016932"/>
                    </a:ext>
                  </a:extLst>
                </a:gridCol>
                <a:gridCol w="641776">
                  <a:extLst>
                    <a:ext uri="{9D8B030D-6E8A-4147-A177-3AD203B41FA5}">
                      <a16:colId xmlns:a16="http://schemas.microsoft.com/office/drawing/2014/main" val="231516276"/>
                    </a:ext>
                  </a:extLst>
                </a:gridCol>
                <a:gridCol w="976033">
                  <a:extLst>
                    <a:ext uri="{9D8B030D-6E8A-4147-A177-3AD203B41FA5}">
                      <a16:colId xmlns:a16="http://schemas.microsoft.com/office/drawing/2014/main" val="1175698914"/>
                    </a:ext>
                  </a:extLst>
                </a:gridCol>
              </a:tblGrid>
              <a:tr h="346858">
                <a:tc>
                  <a:txBody>
                    <a:bodyPr/>
                    <a:lstStyle/>
                    <a:p>
                      <a:pPr algn="l" fontAlgn="b"/>
                      <a:r>
                        <a:rPr lang="en-US" sz="1600" b="1" u="none" strike="noStrike" dirty="0">
                          <a:effectLst/>
                        </a:rPr>
                        <a:t> </a:t>
                      </a:r>
                      <a:r>
                        <a:rPr lang="en-US" sz="1400" b="1" u="none" strike="noStrike" dirty="0">
                          <a:effectLst/>
                        </a:rPr>
                        <a:t>As of 4/9/21</a:t>
                      </a:r>
                      <a:endParaRPr lang="en-US" sz="16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dirty="0">
                          <a:effectLst/>
                        </a:rPr>
                        <a:t>Total</a:t>
                      </a:r>
                      <a:endParaRPr lang="en-US" sz="14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dirty="0">
                          <a:effectLst/>
                        </a:rPr>
                        <a:t>S1400</a:t>
                      </a:r>
                      <a:endParaRPr lang="en-US" sz="1400" b="1" i="0" u="none" strike="noStrike" dirty="0">
                        <a:solidFill>
                          <a:srgbClr val="000000"/>
                        </a:solidFill>
                        <a:effectLst/>
                        <a:latin typeface="Calibri" panose="020F0502020204030204" pitchFamily="34" charset="0"/>
                      </a:endParaRPr>
                    </a:p>
                  </a:txBody>
                  <a:tcPr marL="7620" marR="7620" marT="762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dirty="0">
                          <a:effectLst/>
                        </a:rPr>
                        <a:t>LUNGMAP</a:t>
                      </a:r>
                      <a:endParaRPr lang="en-US" sz="1400" b="1" i="0" u="none" strike="noStrike" dirty="0">
                        <a:solidFill>
                          <a:srgbClr val="000000"/>
                        </a:solidFill>
                        <a:effectLst/>
                        <a:latin typeface="Calibri" panose="020F0502020204030204" pitchFamily="34" charset="0"/>
                      </a:endParaRPr>
                    </a:p>
                  </a:txBody>
                  <a:tcPr marL="7620" marR="7620" marT="762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4025785"/>
                  </a:ext>
                </a:extLst>
              </a:tr>
              <a:tr h="346858">
                <a:tc>
                  <a:txBody>
                    <a:bodyPr/>
                    <a:lstStyle/>
                    <a:p>
                      <a:pPr algn="l" fontAlgn="b"/>
                      <a:r>
                        <a:rPr lang="en-US" sz="1400" b="1" u="none" strike="noStrike" dirty="0">
                          <a:effectLst/>
                        </a:rPr>
                        <a:t>Screening Registrations</a:t>
                      </a:r>
                      <a:endParaRPr lang="en-US" sz="14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400" b="1" i="0" u="none" strike="noStrike" dirty="0">
                          <a:solidFill>
                            <a:srgbClr val="000000"/>
                          </a:solidFill>
                          <a:effectLst/>
                          <a:latin typeface="Calibri" panose="020F0502020204030204" pitchFamily="34" charset="0"/>
                        </a:rPr>
                        <a:t>3787</a:t>
                      </a:r>
                    </a:p>
                  </a:txBody>
                  <a:tcPr marL="7620" marR="7620" marT="762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400" b="1" u="none" strike="noStrike" dirty="0">
                          <a:effectLst/>
                        </a:rPr>
                        <a:t>1864</a:t>
                      </a:r>
                      <a:endParaRPr lang="en-US" sz="1400" b="1" i="0" u="none" strike="noStrike" dirty="0">
                        <a:solidFill>
                          <a:srgbClr val="000000"/>
                        </a:solidFill>
                        <a:effectLst/>
                        <a:latin typeface="Calibri" panose="020F0502020204030204" pitchFamily="34" charset="0"/>
                      </a:endParaRPr>
                    </a:p>
                  </a:txBody>
                  <a:tcPr marL="7620" marR="7620" marT="7620" marB="0" anchor="b">
                    <a:lnT w="12700" cap="flat" cmpd="sng" algn="ctr">
                      <a:solidFill>
                        <a:schemeClr val="tx1"/>
                      </a:solidFill>
                      <a:prstDash val="solid"/>
                      <a:round/>
                      <a:headEnd type="none" w="med" len="med"/>
                      <a:tailEnd type="none" w="med" len="med"/>
                    </a:lnT>
                  </a:tcPr>
                </a:tc>
                <a:tc>
                  <a:txBody>
                    <a:bodyPr/>
                    <a:lstStyle/>
                    <a:p>
                      <a:pPr algn="ctr" fontAlgn="b"/>
                      <a:r>
                        <a:rPr lang="en-US" sz="1400" b="1" u="none" strike="noStrike" dirty="0">
                          <a:effectLst/>
                        </a:rPr>
                        <a:t>1923</a:t>
                      </a:r>
                      <a:endParaRPr lang="en-US" sz="1400" b="1" i="0" u="none" strike="noStrike" dirty="0">
                        <a:solidFill>
                          <a:srgbClr val="000000"/>
                        </a:solidFill>
                        <a:effectLst/>
                        <a:latin typeface="Calibri" panose="020F0502020204030204" pitchFamily="34" charset="0"/>
                      </a:endParaRPr>
                    </a:p>
                  </a:txBody>
                  <a:tcPr marL="7620" marR="7620" marT="762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379532477"/>
                  </a:ext>
                </a:extLst>
              </a:tr>
              <a:tr h="346858">
                <a:tc>
                  <a:txBody>
                    <a:bodyPr/>
                    <a:lstStyle/>
                    <a:p>
                      <a:pPr algn="l" fontAlgn="b"/>
                      <a:r>
                        <a:rPr lang="en-US" sz="1400" u="none" strike="noStrike" dirty="0">
                          <a:effectLst/>
                        </a:rPr>
                        <a:t>Screened at PD</a:t>
                      </a:r>
                      <a:endParaRPr lang="en-US" sz="1400" b="0" i="0" u="none" strike="noStrike" dirty="0">
                        <a:solidFill>
                          <a:srgbClr val="000000"/>
                        </a:solidFill>
                        <a:effectLst/>
                        <a:latin typeface="Calibri" panose="020F0502020204030204" pitchFamily="34" charset="0"/>
                      </a:endParaRPr>
                    </a:p>
                  </a:txBody>
                  <a:tcPr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400" u="none" strike="noStrike" dirty="0">
                          <a:effectLst/>
                        </a:rPr>
                        <a:t>1898</a:t>
                      </a:r>
                      <a:endParaRPr lang="en-US" sz="14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tcPr>
                </a:tc>
                <a:tc>
                  <a:txBody>
                    <a:bodyPr/>
                    <a:lstStyle/>
                    <a:p>
                      <a:pPr algn="ctr" fontAlgn="b"/>
                      <a:r>
                        <a:rPr lang="en-US" sz="1400" u="none" strike="noStrike" dirty="0">
                          <a:effectLst/>
                        </a:rPr>
                        <a:t>1127</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771</a:t>
                      </a:r>
                    </a:p>
                  </a:txBody>
                  <a:tcPr marL="7620" marR="7620" marT="762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787578111"/>
                  </a:ext>
                </a:extLst>
              </a:tr>
              <a:tr h="346858">
                <a:tc>
                  <a:txBody>
                    <a:bodyPr/>
                    <a:lstStyle/>
                    <a:p>
                      <a:pPr algn="l" fontAlgn="b"/>
                      <a:r>
                        <a:rPr lang="en-US" sz="1400" u="none" strike="noStrike" dirty="0">
                          <a:effectLst/>
                        </a:rPr>
                        <a:t>Pre-screened*</a:t>
                      </a:r>
                      <a:endParaRPr lang="en-US" sz="1400" b="0" i="0" u="none" strike="noStrike" dirty="0">
                        <a:solidFill>
                          <a:srgbClr val="000000"/>
                        </a:solidFill>
                        <a:effectLst/>
                        <a:latin typeface="Calibri" panose="020F0502020204030204" pitchFamily="34" charset="0"/>
                      </a:endParaRPr>
                    </a:p>
                  </a:txBody>
                  <a:tcPr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400" b="0" i="0" u="none" strike="noStrike" dirty="0">
                          <a:solidFill>
                            <a:srgbClr val="000000"/>
                          </a:solidFill>
                          <a:effectLst/>
                          <a:latin typeface="Calibri" panose="020F0502020204030204" pitchFamily="34" charset="0"/>
                        </a:rPr>
                        <a:t>1889</a:t>
                      </a:r>
                    </a:p>
                  </a:txBody>
                  <a:tcPr marL="7620" marR="7620" marT="7620" marB="0" anchor="b">
                    <a:lnL w="12700" cap="flat" cmpd="sng" algn="ctr">
                      <a:solidFill>
                        <a:schemeClr val="tx1"/>
                      </a:solidFill>
                      <a:prstDash val="solid"/>
                      <a:round/>
                      <a:headEnd type="none" w="med" len="med"/>
                      <a:tailEnd type="none" w="med" len="med"/>
                    </a:lnL>
                  </a:tcPr>
                </a:tc>
                <a:tc>
                  <a:txBody>
                    <a:bodyPr/>
                    <a:lstStyle/>
                    <a:p>
                      <a:pPr algn="ctr" fontAlgn="b"/>
                      <a:r>
                        <a:rPr lang="en-US" sz="1400" u="none" strike="noStrike" dirty="0">
                          <a:effectLst/>
                        </a:rPr>
                        <a:t>737</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1152</a:t>
                      </a:r>
                      <a:endParaRPr lang="en-US" sz="1400" b="0" i="0" u="none" strike="noStrike" dirty="0">
                        <a:solidFill>
                          <a:srgbClr val="000000"/>
                        </a:solidFill>
                        <a:effectLst/>
                        <a:latin typeface="Calibri" panose="020F0502020204030204" pitchFamily="34" charset="0"/>
                      </a:endParaRPr>
                    </a:p>
                  </a:txBody>
                  <a:tcPr marL="7620" marR="7620" marT="762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067182946"/>
                  </a:ext>
                </a:extLst>
              </a:tr>
              <a:tr h="346858">
                <a:tc>
                  <a:txBody>
                    <a:bodyPr/>
                    <a:lstStyle/>
                    <a:p>
                      <a:pPr algn="l"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effectLst/>
                        <a:latin typeface="Calibri" panose="020F0502020204030204" pitchFamily="34" charset="0"/>
                      </a:endParaRPr>
                    </a:p>
                  </a:txBody>
                  <a:tcPr marL="7620" marR="7620" marT="7620" marB="0" anchor="b">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34233802"/>
                  </a:ext>
                </a:extLst>
              </a:tr>
              <a:tr h="346858">
                <a:tc>
                  <a:txBody>
                    <a:bodyPr/>
                    <a:lstStyle/>
                    <a:p>
                      <a:pPr algn="l" fontAlgn="b"/>
                      <a:r>
                        <a:rPr lang="en-US" sz="1400" b="1" u="none" strike="noStrike" dirty="0">
                          <a:effectLst/>
                        </a:rPr>
                        <a:t>Sub-study Assignments</a:t>
                      </a:r>
                      <a:endParaRPr lang="en-US" sz="14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400" b="1" u="none" strike="noStrike" dirty="0">
                          <a:effectLst/>
                        </a:rPr>
                        <a:t>2413</a:t>
                      </a:r>
                      <a:endParaRPr lang="en-US" sz="14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400" b="1" u="none" strike="noStrike" dirty="0">
                          <a:effectLst/>
                        </a:rPr>
                        <a:t>1475</a:t>
                      </a:r>
                      <a:endParaRPr lang="en-US" sz="1400" b="1" i="0" u="none" strike="noStrike" dirty="0">
                        <a:solidFill>
                          <a:srgbClr val="000000"/>
                        </a:solidFill>
                        <a:effectLst/>
                        <a:latin typeface="Calibri" panose="020F0502020204030204" pitchFamily="34" charset="0"/>
                      </a:endParaRPr>
                    </a:p>
                  </a:txBody>
                  <a:tcPr marL="7620" marR="7620" marT="7620" marB="0" anchor="b">
                    <a:lnT w="12700" cap="flat" cmpd="sng" algn="ctr">
                      <a:solidFill>
                        <a:schemeClr val="tx1"/>
                      </a:solidFill>
                      <a:prstDash val="solid"/>
                      <a:round/>
                      <a:headEnd type="none" w="med" len="med"/>
                      <a:tailEnd type="none" w="med" len="med"/>
                    </a:lnT>
                  </a:tcPr>
                </a:tc>
                <a:tc>
                  <a:txBody>
                    <a:bodyPr/>
                    <a:lstStyle/>
                    <a:p>
                      <a:pPr algn="ctr" fontAlgn="b"/>
                      <a:r>
                        <a:rPr lang="en-US" sz="1400" b="1" i="0" u="none" strike="noStrike" dirty="0">
                          <a:solidFill>
                            <a:srgbClr val="000000"/>
                          </a:solidFill>
                          <a:effectLst/>
                          <a:latin typeface="Calibri" panose="020F0502020204030204" pitchFamily="34" charset="0"/>
                        </a:rPr>
                        <a:t>938</a:t>
                      </a:r>
                    </a:p>
                  </a:txBody>
                  <a:tcPr marL="7620" marR="7620" marT="762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609478866"/>
                  </a:ext>
                </a:extLst>
              </a:tr>
              <a:tr h="346858">
                <a:tc>
                  <a:txBody>
                    <a:bodyPr/>
                    <a:lstStyle/>
                    <a:p>
                      <a:pPr algn="l" fontAlgn="b"/>
                      <a:r>
                        <a:rPr lang="en-US" sz="1400" u="none" strike="noStrike" dirty="0">
                          <a:effectLst/>
                        </a:rPr>
                        <a:t>Among Screened at PD</a:t>
                      </a:r>
                      <a:endParaRPr lang="en-US" sz="1400" b="0" i="0" u="none" strike="noStrike" dirty="0">
                        <a:solidFill>
                          <a:srgbClr val="000000"/>
                        </a:solidFill>
                        <a:effectLst/>
                        <a:latin typeface="Calibri" panose="020F0502020204030204" pitchFamily="34" charset="0"/>
                      </a:endParaRPr>
                    </a:p>
                  </a:txBody>
                  <a:tcPr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400" u="none" strike="noStrike" dirty="0">
                          <a:effectLst/>
                        </a:rPr>
                        <a:t>1607</a:t>
                      </a:r>
                      <a:endParaRPr lang="en-US" sz="14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tcPr>
                </a:tc>
                <a:tc>
                  <a:txBody>
                    <a:bodyPr/>
                    <a:lstStyle/>
                    <a:p>
                      <a:pPr algn="ctr" fontAlgn="b"/>
                      <a:r>
                        <a:rPr lang="en-US" sz="1400" u="none" strike="noStrike" dirty="0">
                          <a:effectLst/>
                        </a:rPr>
                        <a:t>996</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611</a:t>
                      </a:r>
                      <a:endParaRPr lang="en-US" sz="1400" b="0" i="0" u="none" strike="noStrike" dirty="0">
                        <a:solidFill>
                          <a:srgbClr val="000000"/>
                        </a:solidFill>
                        <a:effectLst/>
                        <a:latin typeface="Calibri" panose="020F0502020204030204" pitchFamily="34" charset="0"/>
                      </a:endParaRPr>
                    </a:p>
                  </a:txBody>
                  <a:tcPr marL="7620" marR="7620" marT="762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065370430"/>
                  </a:ext>
                </a:extLst>
              </a:tr>
              <a:tr h="346858">
                <a:tc>
                  <a:txBody>
                    <a:bodyPr/>
                    <a:lstStyle/>
                    <a:p>
                      <a:pPr algn="l" fontAlgn="b"/>
                      <a:r>
                        <a:rPr lang="en-US" sz="1400" u="none" strike="noStrike" dirty="0">
                          <a:effectLst/>
                        </a:rPr>
                        <a:t>Among Pre-screened</a:t>
                      </a:r>
                      <a:endParaRPr lang="en-US" sz="1400" b="0" i="0" u="none" strike="noStrike" dirty="0">
                        <a:solidFill>
                          <a:srgbClr val="000000"/>
                        </a:solidFill>
                        <a:effectLst/>
                        <a:latin typeface="Calibri" panose="020F0502020204030204" pitchFamily="34" charset="0"/>
                      </a:endParaRPr>
                    </a:p>
                  </a:txBody>
                  <a:tcPr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400" b="0" i="0" u="none" strike="noStrike" dirty="0">
                          <a:solidFill>
                            <a:srgbClr val="000000"/>
                          </a:solidFill>
                          <a:effectLst/>
                          <a:latin typeface="Calibri" panose="020F0502020204030204" pitchFamily="34" charset="0"/>
                        </a:rPr>
                        <a:t>713</a:t>
                      </a:r>
                    </a:p>
                  </a:txBody>
                  <a:tcPr marL="7620" marR="7620" marT="7620" marB="0" anchor="b">
                    <a:lnL w="12700" cap="flat" cmpd="sng" algn="ctr">
                      <a:solidFill>
                        <a:schemeClr val="tx1"/>
                      </a:solidFill>
                      <a:prstDash val="solid"/>
                      <a:round/>
                      <a:headEnd type="none" w="med" len="med"/>
                      <a:tailEnd type="none" w="med" len="med"/>
                    </a:lnL>
                  </a:tcPr>
                </a:tc>
                <a:tc>
                  <a:txBody>
                    <a:bodyPr/>
                    <a:lstStyle/>
                    <a:p>
                      <a:pPr algn="ctr" fontAlgn="b"/>
                      <a:r>
                        <a:rPr lang="en-US" sz="1400" u="none" strike="noStrike" dirty="0">
                          <a:effectLst/>
                        </a:rPr>
                        <a:t>410</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303</a:t>
                      </a:r>
                      <a:endParaRPr lang="en-US" sz="1400" b="0" i="0" u="none" strike="noStrike" dirty="0">
                        <a:solidFill>
                          <a:srgbClr val="000000"/>
                        </a:solidFill>
                        <a:effectLst/>
                        <a:latin typeface="Calibri" panose="020F0502020204030204" pitchFamily="34" charset="0"/>
                      </a:endParaRPr>
                    </a:p>
                  </a:txBody>
                  <a:tcPr marL="7620" marR="7620" marT="762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749627357"/>
                  </a:ext>
                </a:extLst>
              </a:tr>
              <a:tr h="726625">
                <a:tc>
                  <a:txBody>
                    <a:bodyPr/>
                    <a:lstStyle/>
                    <a:p>
                      <a:pPr algn="l" fontAlgn="b"/>
                      <a:r>
                        <a:rPr lang="en-US" sz="1400" u="none" strike="noStrike" dirty="0">
                          <a:effectLst/>
                        </a:rPr>
                        <a:t>Additional Assignments after PD </a:t>
                      </a:r>
                    </a:p>
                    <a:p>
                      <a:pPr algn="l" fontAlgn="b"/>
                      <a:r>
                        <a:rPr lang="en-US" sz="1400" u="none" strike="noStrike" dirty="0">
                          <a:effectLst/>
                        </a:rPr>
                        <a:t>on a Sub-study</a:t>
                      </a:r>
                      <a:endParaRPr lang="en-US" sz="1400" b="0" i="0" u="none" strike="noStrike" dirty="0">
                        <a:solidFill>
                          <a:srgbClr val="000000"/>
                        </a:solidFill>
                        <a:effectLst/>
                        <a:latin typeface="Calibri" panose="020F0502020204030204" pitchFamily="34" charset="0"/>
                      </a:endParaRPr>
                    </a:p>
                  </a:txBody>
                  <a:tcPr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400" b="0" i="0" u="none" strike="noStrike" dirty="0">
                          <a:solidFill>
                            <a:srgbClr val="000000"/>
                          </a:solidFill>
                          <a:effectLst/>
                          <a:latin typeface="Calibri" panose="020F0502020204030204" pitchFamily="34" charset="0"/>
                        </a:rPr>
                        <a:t>95</a:t>
                      </a:r>
                    </a:p>
                  </a:txBody>
                  <a:tcPr marL="7620" marR="7620" marT="7620" marB="0" anchor="b">
                    <a:lnL w="12700" cap="flat" cmpd="sng" algn="ctr">
                      <a:solidFill>
                        <a:schemeClr val="tx1"/>
                      </a:solidFill>
                      <a:prstDash val="solid"/>
                      <a:round/>
                      <a:headEnd type="none" w="med" len="med"/>
                      <a:tailEnd type="none" w="med" len="med"/>
                    </a:lnL>
                  </a:tcPr>
                </a:tc>
                <a:tc>
                  <a:txBody>
                    <a:bodyPr/>
                    <a:lstStyle/>
                    <a:p>
                      <a:pPr algn="ctr" fontAlgn="b"/>
                      <a:r>
                        <a:rPr lang="en-US" sz="1400" u="none" strike="noStrike" dirty="0">
                          <a:effectLst/>
                        </a:rPr>
                        <a:t>69</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u="none" strike="noStrike" dirty="0">
                          <a:effectLst/>
                        </a:rPr>
                        <a:t>26</a:t>
                      </a:r>
                      <a:endParaRPr lang="en-US" sz="1400" b="0" i="0" u="none" strike="noStrike" dirty="0">
                        <a:solidFill>
                          <a:srgbClr val="000000"/>
                        </a:solidFill>
                        <a:effectLst/>
                        <a:latin typeface="Calibri" panose="020F0502020204030204" pitchFamily="34" charset="0"/>
                      </a:endParaRPr>
                    </a:p>
                  </a:txBody>
                  <a:tcPr marL="7620" marR="7620" marT="762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314558446"/>
                  </a:ext>
                </a:extLst>
              </a:tr>
              <a:tr h="346858">
                <a:tc>
                  <a:txBody>
                    <a:bodyPr/>
                    <a:lstStyle/>
                    <a:p>
                      <a:pPr algn="l"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effectLst/>
                        <a:latin typeface="Calibri" panose="020F0502020204030204" pitchFamily="34" charset="0"/>
                      </a:endParaRPr>
                    </a:p>
                  </a:txBody>
                  <a:tcPr marL="7620" marR="7620" marT="7620" marB="0" anchor="b">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620" marR="7620" marT="7620"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7433929"/>
                  </a:ext>
                </a:extLst>
              </a:tr>
              <a:tr h="346858">
                <a:tc>
                  <a:txBody>
                    <a:bodyPr/>
                    <a:lstStyle/>
                    <a:p>
                      <a:pPr algn="l" fontAlgn="b"/>
                      <a:r>
                        <a:rPr lang="en-US" sz="1400" b="1" u="none" strike="noStrike" dirty="0">
                          <a:effectLst/>
                        </a:rPr>
                        <a:t>Sub-study Registrations</a:t>
                      </a:r>
                      <a:endParaRPr lang="en-US" sz="14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dirty="0">
                          <a:effectLst/>
                        </a:rPr>
                        <a:t>964</a:t>
                      </a:r>
                      <a:endParaRPr lang="en-US" sz="14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dirty="0">
                          <a:effectLst/>
                        </a:rPr>
                        <a:t>690</a:t>
                      </a:r>
                      <a:endParaRPr lang="en-US" sz="1400" b="1" i="0" u="none" strike="noStrike" dirty="0">
                        <a:solidFill>
                          <a:srgbClr val="000000"/>
                        </a:solidFill>
                        <a:effectLst/>
                        <a:latin typeface="Calibri" panose="020F0502020204030204" pitchFamily="34" charset="0"/>
                      </a:endParaRPr>
                    </a:p>
                  </a:txBody>
                  <a:tcPr marL="7620" marR="7620" marT="762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dirty="0">
                          <a:effectLst/>
                        </a:rPr>
                        <a:t>273</a:t>
                      </a:r>
                      <a:endParaRPr lang="en-US" sz="1400" b="1" i="0" u="none" strike="noStrike" dirty="0">
                        <a:solidFill>
                          <a:srgbClr val="000000"/>
                        </a:solidFill>
                        <a:effectLst/>
                        <a:latin typeface="Calibri" panose="020F0502020204030204" pitchFamily="34" charset="0"/>
                      </a:endParaRPr>
                    </a:p>
                  </a:txBody>
                  <a:tcPr marL="7620" marR="7620" marT="762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8555310"/>
                  </a:ext>
                </a:extLst>
              </a:tr>
            </a:tbl>
          </a:graphicData>
        </a:graphic>
      </p:graphicFrame>
    </p:spTree>
    <p:extLst>
      <p:ext uri="{BB962C8B-B14F-4D97-AF65-F5344CB8AC3E}">
        <p14:creationId xmlns:p14="http://schemas.microsoft.com/office/powerpoint/2010/main" val="25425533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738" y="142387"/>
            <a:ext cx="10515600" cy="1325563"/>
          </a:xfrm>
        </p:spPr>
        <p:txBody>
          <a:bodyPr/>
          <a:lstStyle/>
          <a:p>
            <a:r>
              <a:rPr lang="en-US" dirty="0" err="1"/>
              <a:t>LungMAP</a:t>
            </a:r>
            <a:r>
              <a:rPr lang="en-US" dirty="0"/>
              <a:t> Team</a:t>
            </a:r>
          </a:p>
        </p:txBody>
      </p:sp>
      <p:sp>
        <p:nvSpPr>
          <p:cNvPr id="3" name="Content Placeholder 2"/>
          <p:cNvSpPr>
            <a:spLocks noGrp="1"/>
          </p:cNvSpPr>
          <p:nvPr>
            <p:ph idx="1"/>
          </p:nvPr>
        </p:nvSpPr>
        <p:spPr>
          <a:xfrm>
            <a:off x="568569" y="1424354"/>
            <a:ext cx="11054862" cy="4934317"/>
          </a:xfrm>
        </p:spPr>
        <p:txBody>
          <a:bodyPr>
            <a:normAutofit fontScale="62500" lnSpcReduction="20000"/>
          </a:bodyPr>
          <a:lstStyle/>
          <a:p>
            <a:r>
              <a:rPr lang="en-US" sz="3300" dirty="0"/>
              <a:t>Suresh </a:t>
            </a:r>
            <a:r>
              <a:rPr lang="en-US" sz="3300" dirty="0" err="1"/>
              <a:t>Ramalingam</a:t>
            </a:r>
            <a:r>
              <a:rPr lang="en-US" sz="3300" dirty="0"/>
              <a:t>, ECOG-ACRIN Lung Committee Chair</a:t>
            </a:r>
          </a:p>
          <a:p>
            <a:r>
              <a:rPr lang="en-US" sz="3300" dirty="0"/>
              <a:t>Mary Redman, Lead Biostatistician</a:t>
            </a:r>
          </a:p>
          <a:p>
            <a:r>
              <a:rPr lang="en-US" sz="3300" dirty="0"/>
              <a:t>Katie </a:t>
            </a:r>
            <a:r>
              <a:rPr lang="en-US" sz="3300" dirty="0" err="1"/>
              <a:t>Minichiello</a:t>
            </a:r>
            <a:r>
              <a:rPr lang="en-US" sz="3300" dirty="0"/>
              <a:t>, Biostatistician</a:t>
            </a:r>
          </a:p>
          <a:p>
            <a:r>
              <a:rPr lang="en-US" sz="3300" dirty="0"/>
              <a:t>Judy Johnson, Patient Advocate</a:t>
            </a:r>
          </a:p>
          <a:p>
            <a:r>
              <a:rPr lang="en-US" sz="3300" dirty="0"/>
              <a:t>Louise </a:t>
            </a:r>
            <a:r>
              <a:rPr lang="en-US" sz="3300" dirty="0" err="1"/>
              <a:t>Highleyman</a:t>
            </a:r>
            <a:r>
              <a:rPr lang="en-US" sz="3300" dirty="0"/>
              <a:t>, Data Coordinator</a:t>
            </a:r>
          </a:p>
          <a:p>
            <a:r>
              <a:rPr lang="en-US" sz="3300" dirty="0"/>
              <a:t>Leah Everhart, Data Coordinator</a:t>
            </a:r>
          </a:p>
          <a:p>
            <a:r>
              <a:rPr lang="en-US" sz="3300" dirty="0"/>
              <a:t>Arthur Lee, Clinical Research Project Manager (CRAB)</a:t>
            </a:r>
          </a:p>
          <a:p>
            <a:r>
              <a:rPr lang="en-US" sz="3300" dirty="0"/>
              <a:t>Mariah Norman, Project Manager &amp; Protocol Coordinator (SWOG)</a:t>
            </a:r>
          </a:p>
          <a:p>
            <a:r>
              <a:rPr lang="en-US" sz="3300" dirty="0"/>
              <a:t>Laura </a:t>
            </a:r>
            <a:r>
              <a:rPr lang="en-US" sz="3300" dirty="0" err="1"/>
              <a:t>Gildner</a:t>
            </a:r>
            <a:r>
              <a:rPr lang="en-US" sz="3300" dirty="0"/>
              <a:t>, Project Manager &amp; Protocol Coordinator (SWOG)</a:t>
            </a:r>
          </a:p>
          <a:p>
            <a:r>
              <a:rPr lang="en-US" sz="3300" dirty="0"/>
              <a:t>Stacey Adam, Scientific Program Manager (FNIH)</a:t>
            </a:r>
          </a:p>
          <a:p>
            <a:r>
              <a:rPr lang="en-US" sz="3300" dirty="0" err="1"/>
              <a:t>Amrin</a:t>
            </a:r>
            <a:r>
              <a:rPr lang="en-US" sz="3300" dirty="0"/>
              <a:t> Chowdhury, Project Manager (FNIH)</a:t>
            </a:r>
          </a:p>
          <a:p>
            <a:r>
              <a:rPr lang="en-US" sz="3300" dirty="0"/>
              <a:t>Chris </a:t>
            </a:r>
            <a:r>
              <a:rPr lang="en-US" sz="3300" dirty="0" err="1"/>
              <a:t>Pustulka</a:t>
            </a:r>
            <a:r>
              <a:rPr lang="en-US" sz="3300" dirty="0"/>
              <a:t>, Budget Analyst</a:t>
            </a:r>
          </a:p>
          <a:p>
            <a:r>
              <a:rPr lang="en-US" sz="3300" dirty="0"/>
              <a:t>Amgen Inc.</a:t>
            </a:r>
          </a:p>
          <a:p>
            <a:r>
              <a:rPr lang="en-US" sz="3300" dirty="0"/>
              <a:t>Foundation Medicine Inc.</a:t>
            </a:r>
          </a:p>
          <a:p>
            <a:pPr marL="0" indent="0">
              <a:buNone/>
            </a:pPr>
            <a:endParaRPr lang="en-US" dirty="0"/>
          </a:p>
        </p:txBody>
      </p:sp>
    </p:spTree>
    <p:extLst>
      <p:ext uri="{BB962C8B-B14F-4D97-AF65-F5344CB8AC3E}">
        <p14:creationId xmlns:p14="http://schemas.microsoft.com/office/powerpoint/2010/main" val="6884000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miley Face 4"/>
          <p:cNvSpPr/>
          <p:nvPr/>
        </p:nvSpPr>
        <p:spPr>
          <a:xfrm>
            <a:off x="7170475" y="1249899"/>
            <a:ext cx="3723384" cy="3854953"/>
          </a:xfrm>
          <a:prstGeom prst="smileyFac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322342" y="940714"/>
            <a:ext cx="5815321" cy="48482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uLnTx/>
                <a:uFillTx/>
                <a:latin typeface="Calibri" panose="020F0502020204030204"/>
                <a:ea typeface="+mn-ea"/>
                <a:cs typeface="+mn-cs"/>
              </a:rPr>
              <a:t>S1900E OPEN &amp; AVAILABLE TO YOUR PATIENTS!</a:t>
            </a:r>
          </a:p>
        </p:txBody>
      </p:sp>
    </p:spTree>
    <p:extLst>
      <p:ext uri="{BB962C8B-B14F-4D97-AF65-F5344CB8AC3E}">
        <p14:creationId xmlns:p14="http://schemas.microsoft.com/office/powerpoint/2010/main" val="2841867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B15E4F6-6FCA-459A-88A1-D9089EDADE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7283F-DE4B-4E0C-A59F-09B24D3B79D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52E26ED5-AE5F-48C9-AB38-5E76514CBEAF}"/>
              </a:ext>
            </a:extLst>
          </p:cNvPr>
          <p:cNvSpPr txBox="1">
            <a:spLocks noGrp="1"/>
          </p:cNvSpPr>
          <p:nvPr>
            <p:ph type="title"/>
          </p:nvPr>
        </p:nvSpPr>
        <p:spPr>
          <a:xfrm>
            <a:off x="838200" y="1350152"/>
            <a:ext cx="10515600" cy="1754326"/>
          </a:xfrm>
          <a:prstGeom prst="rect">
            <a:avLst/>
          </a:prstGeom>
          <a:noFill/>
        </p:spPr>
        <p:txBody>
          <a:bodyPr wrap="square" rtlCol="0">
            <a:spAutoFit/>
          </a:bodyPr>
          <a:lstStyle/>
          <a:p>
            <a:r>
              <a:rPr lang="en-US" sz="3000" b="1" u="sng" dirty="0"/>
              <a:t>S1800D</a:t>
            </a:r>
            <a:r>
              <a:rPr lang="en-US" sz="3000" dirty="0"/>
              <a:t>, A Phase II/III Study of N-803 plus Pembrolizumab versus Standard of Care in Participants with Stage IV or Recurrent Non-Small Cell Lung Cancer Previously Treated with Anti-PD-1 or Anti-PD-L1 Therapy (Lung-MAP Non-Match Sub-Study)</a:t>
            </a:r>
          </a:p>
        </p:txBody>
      </p:sp>
      <p:sp>
        <p:nvSpPr>
          <p:cNvPr id="7" name="TextBox 6">
            <a:extLst>
              <a:ext uri="{FF2B5EF4-FFF2-40B4-BE49-F238E27FC236}">
                <a16:creationId xmlns:a16="http://schemas.microsoft.com/office/drawing/2014/main" id="{653011A0-71E2-424A-B0BA-10D088EDE5A5}"/>
              </a:ext>
            </a:extLst>
          </p:cNvPr>
          <p:cNvSpPr txBox="1"/>
          <p:nvPr/>
        </p:nvSpPr>
        <p:spPr>
          <a:xfrm>
            <a:off x="971251" y="3503221"/>
            <a:ext cx="60377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Study Chairs: John Wrangle, MD and Hatim Husain, MD </a:t>
            </a:r>
          </a:p>
        </p:txBody>
      </p:sp>
    </p:spTree>
    <p:extLst>
      <p:ext uri="{BB962C8B-B14F-4D97-AF65-F5344CB8AC3E}">
        <p14:creationId xmlns:p14="http://schemas.microsoft.com/office/powerpoint/2010/main" val="30079619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58C23-4B9E-43E1-87C2-CABD6FAF9AAB}"/>
              </a:ext>
            </a:extLst>
          </p:cNvPr>
          <p:cNvSpPr>
            <a:spLocks noGrp="1"/>
          </p:cNvSpPr>
          <p:nvPr>
            <p:ph type="title"/>
          </p:nvPr>
        </p:nvSpPr>
        <p:spPr/>
        <p:txBody>
          <a:bodyPr/>
          <a:lstStyle/>
          <a:p>
            <a:r>
              <a:rPr lang="en-US" dirty="0"/>
              <a:t>S1800D</a:t>
            </a:r>
          </a:p>
        </p:txBody>
      </p:sp>
      <p:sp>
        <p:nvSpPr>
          <p:cNvPr id="4" name="Content Placeholder 3">
            <a:extLst>
              <a:ext uri="{FF2B5EF4-FFF2-40B4-BE49-F238E27FC236}">
                <a16:creationId xmlns:a16="http://schemas.microsoft.com/office/drawing/2014/main" id="{B2AEEDCA-831A-41FB-98B5-C4912247185F}"/>
              </a:ext>
            </a:extLst>
          </p:cNvPr>
          <p:cNvSpPr>
            <a:spLocks noGrp="1"/>
          </p:cNvSpPr>
          <p:nvPr>
            <p:ph idx="1"/>
          </p:nvPr>
        </p:nvSpPr>
        <p:spPr/>
        <p:txBody>
          <a:bodyPr/>
          <a:lstStyle/>
          <a:p>
            <a:r>
              <a:rPr lang="en-US" dirty="0"/>
              <a:t>Evaluate if N-803 combined with Pembrolizumab can overcome resistance to prior anti-PD-(L)1 therapy </a:t>
            </a:r>
          </a:p>
          <a:p>
            <a:r>
              <a:rPr lang="en-US" dirty="0"/>
              <a:t>Enrollment into 2 cohorts: Primary versus acquired resistance</a:t>
            </a:r>
          </a:p>
          <a:p>
            <a:r>
              <a:rPr lang="en-US" dirty="0"/>
              <a:t>Primary Endpoint (both cohorts): Overall Survival</a:t>
            </a:r>
          </a:p>
          <a:p>
            <a:r>
              <a:rPr lang="en-US" dirty="0"/>
              <a:t>Design:</a:t>
            </a:r>
          </a:p>
          <a:p>
            <a:pPr lvl="1"/>
            <a:r>
              <a:rPr lang="en-US" dirty="0"/>
              <a:t>Primary Resistance: Stand-alone randomized Phase II </a:t>
            </a:r>
          </a:p>
          <a:p>
            <a:pPr lvl="1"/>
            <a:r>
              <a:rPr lang="en-US" dirty="0"/>
              <a:t>Acquired Resistance: Phase II/III</a:t>
            </a:r>
          </a:p>
        </p:txBody>
      </p:sp>
      <p:sp>
        <p:nvSpPr>
          <p:cNvPr id="3" name="Slide Number Placeholder 2">
            <a:extLst>
              <a:ext uri="{FF2B5EF4-FFF2-40B4-BE49-F238E27FC236}">
                <a16:creationId xmlns:a16="http://schemas.microsoft.com/office/drawing/2014/main" id="{B13E2CA2-D019-4F1D-BC31-2429C5DA63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AEDBC3-B654-4CAE-8754-4F14DCADFA5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27224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22783C-71BF-A840-A1A0-E0D57E56B8A8}"/>
              </a:ext>
            </a:extLst>
          </p:cNvPr>
          <p:cNvSpPr>
            <a:spLocks noGrp="1"/>
          </p:cNvSpPr>
          <p:nvPr>
            <p:ph type="sldNum" sz="quarter" idx="12"/>
          </p:nvPr>
        </p:nvSpPr>
        <p:spPr>
          <a:xfrm>
            <a:off x="8709725" y="622833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ECCED-0735-4228-8C47-2F4C63A917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E5D8D9A-1B26-7347-B6C2-B46C75E64418}"/>
              </a:ext>
            </a:extLst>
          </p:cNvPr>
          <p:cNvPicPr>
            <a:picLocks noChangeAspect="1"/>
          </p:cNvPicPr>
          <p:nvPr/>
        </p:nvPicPr>
        <p:blipFill>
          <a:blip r:embed="rId2"/>
          <a:stretch>
            <a:fillRect/>
          </a:stretch>
        </p:blipFill>
        <p:spPr>
          <a:xfrm>
            <a:off x="576117" y="1281784"/>
            <a:ext cx="2834822" cy="1443182"/>
          </a:xfrm>
          <a:prstGeom prst="rect">
            <a:avLst/>
          </a:prstGeom>
        </p:spPr>
      </p:pic>
      <p:pic>
        <p:nvPicPr>
          <p:cNvPr id="4" name="Picture 3">
            <a:extLst>
              <a:ext uri="{FF2B5EF4-FFF2-40B4-BE49-F238E27FC236}">
                <a16:creationId xmlns:a16="http://schemas.microsoft.com/office/drawing/2014/main" id="{66AE5B0B-05A9-0A46-A2A8-4F589733A109}"/>
              </a:ext>
            </a:extLst>
          </p:cNvPr>
          <p:cNvPicPr>
            <a:picLocks noChangeAspect="1"/>
          </p:cNvPicPr>
          <p:nvPr/>
        </p:nvPicPr>
        <p:blipFill>
          <a:blip r:embed="rId3"/>
          <a:stretch>
            <a:fillRect/>
          </a:stretch>
        </p:blipFill>
        <p:spPr>
          <a:xfrm>
            <a:off x="3743447" y="1281784"/>
            <a:ext cx="7709478" cy="3170605"/>
          </a:xfrm>
          <a:prstGeom prst="rect">
            <a:avLst/>
          </a:prstGeom>
        </p:spPr>
      </p:pic>
    </p:spTree>
    <p:extLst>
      <p:ext uri="{BB962C8B-B14F-4D97-AF65-F5344CB8AC3E}">
        <p14:creationId xmlns:p14="http://schemas.microsoft.com/office/powerpoint/2010/main" val="25603896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0E8688-4ECD-2446-804D-FA47F30FA6EF}"/>
              </a:ext>
            </a:extLst>
          </p:cNvPr>
          <p:cNvSpPr>
            <a:spLocks noGrp="1"/>
          </p:cNvSpPr>
          <p:nvPr>
            <p:ph type="title"/>
          </p:nvPr>
        </p:nvSpPr>
        <p:spPr>
          <a:xfrm>
            <a:off x="2357780" y="249492"/>
            <a:ext cx="7440845" cy="463789"/>
          </a:xfrm>
          <a:effectLst/>
        </p:spPr>
        <p:txBody>
          <a:bodyPr>
            <a:normAutofit/>
          </a:bodyPr>
          <a:lstStyle/>
          <a:p>
            <a:pPr>
              <a:tabLst>
                <a:tab pos="1670447" algn="l"/>
              </a:tabLst>
            </a:pPr>
            <a:r>
              <a:rPr lang="en-US" sz="2400" i="0" dirty="0">
                <a:solidFill>
                  <a:schemeClr val="accent4">
                    <a:lumMod val="10000"/>
                  </a:schemeClr>
                </a:solidFill>
                <a:latin typeface="Arial" panose="020B0604020202020204" pitchFamily="34" charset="0"/>
                <a:cs typeface="Arial" panose="020B0604020202020204" pitchFamily="34" charset="0"/>
              </a:rPr>
              <a:t>IL-15 Cytokine Super-agonist Structure</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38"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rPr>
              <a:t>  </a:t>
            </a:r>
          </a:p>
        </p:txBody>
      </p:sp>
      <p:sp>
        <p:nvSpPr>
          <p:cNvPr id="74" name="TextBox 73">
            <a:extLst>
              <a:ext uri="{FF2B5EF4-FFF2-40B4-BE49-F238E27FC236}">
                <a16:creationId xmlns:a16="http://schemas.microsoft.com/office/drawing/2014/main" id="{06D242ED-DBFE-7D47-95BE-747FDD7B8F52}"/>
              </a:ext>
            </a:extLst>
          </p:cNvPr>
          <p:cNvSpPr txBox="1"/>
          <p:nvPr/>
        </p:nvSpPr>
        <p:spPr>
          <a:xfrm>
            <a:off x="3886486" y="1869260"/>
            <a:ext cx="5100974" cy="421176"/>
          </a:xfrm>
          <a:prstGeom prst="rect">
            <a:avLst/>
          </a:prstGeom>
        </p:spPr>
        <p:txBody>
          <a:bodyPr vert="horz" lIns="68576" tIns="34288" rIns="68576" bIns="34288" rtlCol="0" anchor="ctr">
            <a:noAutofit/>
          </a:bodyPr>
          <a:lstStyle>
            <a:lvl1pPr algn="ctr" defTabSz="609546">
              <a:spcBef>
                <a:spcPct val="0"/>
              </a:spcBef>
              <a:buNone/>
              <a:defRPr sz="4400" b="0">
                <a:solidFill>
                  <a:srgbClr val="2D4B89"/>
                </a:solidFill>
                <a:latin typeface="+mj-lt"/>
                <a:ea typeface="+mj-ea"/>
                <a:cs typeface="+mj-cs"/>
              </a:defRPr>
            </a:lvl1pPr>
          </a:lstStyle>
          <a:p>
            <a:pPr marL="0" marR="0" lvl="0" indent="0" algn="ctr" defTabSz="609546"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1F51AD"/>
              </a:solidFill>
              <a:effectLst/>
              <a:uLnTx/>
              <a:uFillTx/>
              <a:latin typeface="Arial" panose="020B0604020202020204" pitchFamily="34" charset="0"/>
              <a:ea typeface="+mj-ea"/>
              <a:cs typeface="Arial" panose="020B0604020202020204" pitchFamily="34" charset="0"/>
            </a:endParaRPr>
          </a:p>
        </p:txBody>
      </p:sp>
      <p:grpSp>
        <p:nvGrpSpPr>
          <p:cNvPr id="13" name="Group 12">
            <a:extLst>
              <a:ext uri="{FF2B5EF4-FFF2-40B4-BE49-F238E27FC236}">
                <a16:creationId xmlns:a16="http://schemas.microsoft.com/office/drawing/2014/main" id="{164955D2-96B5-C147-BEDF-0FBEF5DA7FE1}"/>
              </a:ext>
            </a:extLst>
          </p:cNvPr>
          <p:cNvGrpSpPr/>
          <p:nvPr/>
        </p:nvGrpSpPr>
        <p:grpSpPr>
          <a:xfrm>
            <a:off x="3573791" y="2189261"/>
            <a:ext cx="7243956" cy="1848788"/>
            <a:chOff x="2690846" y="2179830"/>
            <a:chExt cx="6596960" cy="1683663"/>
          </a:xfrm>
        </p:grpSpPr>
        <p:pic>
          <p:nvPicPr>
            <p:cNvPr id="73" name="Picture 72">
              <a:extLst>
                <a:ext uri="{FF2B5EF4-FFF2-40B4-BE49-F238E27FC236}">
                  <a16:creationId xmlns:a16="http://schemas.microsoft.com/office/drawing/2014/main" id="{D75A2D0C-ABA9-FB48-A55E-B41DC34B4D92}"/>
                </a:ext>
              </a:extLst>
            </p:cNvPr>
            <p:cNvPicPr>
              <a:picLocks noChangeAspect="1"/>
            </p:cNvPicPr>
            <p:nvPr/>
          </p:nvPicPr>
          <p:blipFill>
            <a:blip r:embed="rId2"/>
            <a:stretch>
              <a:fillRect/>
            </a:stretch>
          </p:blipFill>
          <p:spPr>
            <a:xfrm>
              <a:off x="2690846" y="2179830"/>
              <a:ext cx="1450878" cy="1683663"/>
            </a:xfrm>
            <a:prstGeom prst="rect">
              <a:avLst/>
            </a:prstGeom>
          </p:spPr>
        </p:pic>
        <p:sp>
          <p:nvSpPr>
            <p:cNvPr id="77" name="TextBox 76">
              <a:extLst>
                <a:ext uri="{FF2B5EF4-FFF2-40B4-BE49-F238E27FC236}">
                  <a16:creationId xmlns:a16="http://schemas.microsoft.com/office/drawing/2014/main" id="{E6F78EAF-A680-0248-8D8D-3EF6FB598149}"/>
                </a:ext>
              </a:extLst>
            </p:cNvPr>
            <p:cNvSpPr txBox="1"/>
            <p:nvPr/>
          </p:nvSpPr>
          <p:spPr>
            <a:xfrm>
              <a:off x="5106808" y="2246107"/>
              <a:ext cx="3262257" cy="2312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C000">
                      <a:lumMod val="10000"/>
                    </a:srgbClr>
                  </a:solidFill>
                  <a:effectLst/>
                  <a:uLnTx/>
                  <a:uFillTx/>
                  <a:latin typeface="Arial" panose="020B0604020202020204" pitchFamily="34" charset="0"/>
                  <a:ea typeface="+mn-ea"/>
                  <a:cs typeface="Arial" panose="020B0604020202020204" pitchFamily="34" charset="0"/>
                </a:rPr>
                <a:t>IL-15 N72D mutation enhances binding to IL-2Rb</a:t>
              </a:r>
            </a:p>
          </p:txBody>
        </p:sp>
        <p:sp>
          <p:nvSpPr>
            <p:cNvPr id="78" name="TextBox 77">
              <a:extLst>
                <a:ext uri="{FF2B5EF4-FFF2-40B4-BE49-F238E27FC236}">
                  <a16:creationId xmlns:a16="http://schemas.microsoft.com/office/drawing/2014/main" id="{90993A9C-D1CC-5040-BF2D-48F9C2AE5D43}"/>
                </a:ext>
              </a:extLst>
            </p:cNvPr>
            <p:cNvSpPr txBox="1"/>
            <p:nvPr/>
          </p:nvSpPr>
          <p:spPr>
            <a:xfrm>
              <a:off x="5106808" y="3536824"/>
              <a:ext cx="3920461" cy="2312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C000">
                      <a:lumMod val="10000"/>
                    </a:srgbClr>
                  </a:solidFill>
                  <a:effectLst/>
                  <a:uLnTx/>
                  <a:uFillTx/>
                  <a:latin typeface="Arial" panose="020B0604020202020204" pitchFamily="34" charset="0"/>
                  <a:ea typeface="+mn-ea"/>
                  <a:cs typeface="Arial" panose="020B0604020202020204" pitchFamily="34" charset="0"/>
                </a:rPr>
                <a:t>Increases half-life and lymphoid recycling and distribution</a:t>
              </a:r>
            </a:p>
          </p:txBody>
        </p:sp>
        <p:sp>
          <p:nvSpPr>
            <p:cNvPr id="79" name="TextBox 78">
              <a:extLst>
                <a:ext uri="{FF2B5EF4-FFF2-40B4-BE49-F238E27FC236}">
                  <a16:creationId xmlns:a16="http://schemas.microsoft.com/office/drawing/2014/main" id="{697246B8-591F-554C-9127-4475AF331DAB}"/>
                </a:ext>
              </a:extLst>
            </p:cNvPr>
            <p:cNvSpPr txBox="1"/>
            <p:nvPr/>
          </p:nvSpPr>
          <p:spPr>
            <a:xfrm>
              <a:off x="3940696" y="2225086"/>
              <a:ext cx="1400866" cy="252259"/>
            </a:xfrm>
            <a:prstGeom prst="rect">
              <a:avLst/>
            </a:prstGeom>
            <a:noFill/>
          </p:spPr>
          <p:txBody>
            <a:bodyPr wrap="square" rtlCol="0">
              <a:spAutoFit/>
            </a:bodyPr>
            <a:lstStyle/>
            <a:p>
              <a:pPr marL="0" marR="0" lvl="0" indent="0" algn="ctr" defTabSz="42204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IL-15N72D</a:t>
              </a:r>
            </a:p>
          </p:txBody>
        </p:sp>
        <p:sp>
          <p:nvSpPr>
            <p:cNvPr id="80" name="TextBox 79">
              <a:extLst>
                <a:ext uri="{FF2B5EF4-FFF2-40B4-BE49-F238E27FC236}">
                  <a16:creationId xmlns:a16="http://schemas.microsoft.com/office/drawing/2014/main" id="{36B45350-C4F6-6E4C-91ED-C8583B1D2170}"/>
                </a:ext>
              </a:extLst>
            </p:cNvPr>
            <p:cNvSpPr txBox="1"/>
            <p:nvPr/>
          </p:nvSpPr>
          <p:spPr>
            <a:xfrm>
              <a:off x="4025360" y="3549348"/>
              <a:ext cx="1081448" cy="252259"/>
            </a:xfrm>
            <a:prstGeom prst="rect">
              <a:avLst/>
            </a:prstGeom>
            <a:noFill/>
          </p:spPr>
          <p:txBody>
            <a:bodyPr wrap="square" rtlCol="0">
              <a:spAutoFit/>
            </a:bodyPr>
            <a:lstStyle/>
            <a:p>
              <a:pPr marL="0" marR="0" lvl="0" indent="0" algn="ctr" defTabSz="42204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593DE"/>
                  </a:solidFill>
                  <a:effectLst/>
                  <a:uLnTx/>
                  <a:uFillTx/>
                  <a:latin typeface="Arial" panose="020B0604020202020204" pitchFamily="34" charset="0"/>
                  <a:ea typeface="+mn-ea"/>
                  <a:cs typeface="Arial" panose="020B0604020202020204" pitchFamily="34" charset="0"/>
                </a:rPr>
                <a:t>IgG1 Fc</a:t>
              </a:r>
            </a:p>
          </p:txBody>
        </p:sp>
        <p:sp>
          <p:nvSpPr>
            <p:cNvPr id="81" name="TextBox 80">
              <a:extLst>
                <a:ext uri="{FF2B5EF4-FFF2-40B4-BE49-F238E27FC236}">
                  <a16:creationId xmlns:a16="http://schemas.microsoft.com/office/drawing/2014/main" id="{35051485-F5DF-9B48-B757-BE8DBB2ADDDA}"/>
                </a:ext>
              </a:extLst>
            </p:cNvPr>
            <p:cNvSpPr txBox="1"/>
            <p:nvPr/>
          </p:nvSpPr>
          <p:spPr>
            <a:xfrm>
              <a:off x="4186122" y="2769403"/>
              <a:ext cx="785453" cy="252259"/>
            </a:xfrm>
            <a:prstGeom prst="rect">
              <a:avLst/>
            </a:prstGeom>
            <a:noFill/>
          </p:spPr>
          <p:txBody>
            <a:bodyPr wrap="square" rtlCol="0">
              <a:spAutoFit/>
            </a:bodyPr>
            <a:lstStyle/>
            <a:p>
              <a:pPr marL="0" marR="0" lvl="0" indent="0" algn="ctr" defTabSz="42204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9754B"/>
                  </a:solidFill>
                  <a:effectLst/>
                  <a:uLnTx/>
                  <a:uFillTx/>
                  <a:latin typeface="Arial" panose="020B0604020202020204" pitchFamily="34" charset="0"/>
                  <a:ea typeface="+mn-ea"/>
                  <a:cs typeface="Arial" panose="020B0604020202020204" pitchFamily="34" charset="0"/>
                </a:rPr>
                <a:t>IL-15R</a:t>
              </a:r>
              <a:r>
                <a:rPr kumimoji="0" lang="el-GR" sz="1200" b="1" i="0" u="none" strike="noStrike" kern="1200" cap="none" spc="0" normalizeH="0" baseline="0" noProof="0" dirty="0">
                  <a:ln>
                    <a:noFill/>
                  </a:ln>
                  <a:solidFill>
                    <a:srgbClr val="19754B"/>
                  </a:solidFill>
                  <a:effectLst/>
                  <a:uLnTx/>
                  <a:uFillTx/>
                  <a:latin typeface="Arial" panose="020B0604020202020204" pitchFamily="34" charset="0"/>
                  <a:ea typeface="+mn-ea"/>
                  <a:cs typeface="Arial" panose="020B0604020202020204" pitchFamily="34" charset="0"/>
                </a:rPr>
                <a:t>α</a:t>
              </a:r>
              <a:endParaRPr kumimoji="0" lang="en-US" sz="1200" b="1" i="0" u="none" strike="noStrike" kern="1200" cap="none" spc="0" normalizeH="0" baseline="0" noProof="0" dirty="0">
                <a:ln>
                  <a:noFill/>
                </a:ln>
                <a:solidFill>
                  <a:srgbClr val="19754B"/>
                </a:solidFill>
                <a:effectLst/>
                <a:uLnTx/>
                <a:uFillTx/>
                <a:latin typeface="Arial" panose="020B0604020202020204" pitchFamily="34" charset="0"/>
                <a:ea typeface="+mn-ea"/>
                <a:cs typeface="Arial" panose="020B0604020202020204" pitchFamily="34" charset="0"/>
              </a:endParaRPr>
            </a:p>
          </p:txBody>
        </p:sp>
        <p:sp>
          <p:nvSpPr>
            <p:cNvPr id="82" name="TextBox 81">
              <a:extLst>
                <a:ext uri="{FF2B5EF4-FFF2-40B4-BE49-F238E27FC236}">
                  <a16:creationId xmlns:a16="http://schemas.microsoft.com/office/drawing/2014/main" id="{652FC2B1-FC72-694B-A3C5-C68CB15BB19D}"/>
                </a:ext>
              </a:extLst>
            </p:cNvPr>
            <p:cNvSpPr txBox="1"/>
            <p:nvPr/>
          </p:nvSpPr>
          <p:spPr>
            <a:xfrm>
              <a:off x="5106808" y="2731385"/>
              <a:ext cx="4180998" cy="378388"/>
            </a:xfrm>
            <a:prstGeom prst="rect">
              <a:avLst/>
            </a:prstGeom>
            <a:noFill/>
          </p:spPr>
          <p:txBody>
            <a:bodyPr wrap="square" rtlCol="0">
              <a:spAutoFit/>
            </a:bodyPr>
            <a:lstStyle/>
            <a:p>
              <a:pPr marL="0" marR="0" lvl="0" indent="0" algn="l" defTabSz="422042"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Allows transpresentation selectively to only IL-2Rβγ chain and dramatically increases activity over native IL-15</a:t>
              </a:r>
            </a:p>
          </p:txBody>
        </p:sp>
      </p:grpSp>
      <p:sp>
        <p:nvSpPr>
          <p:cNvPr id="15" name="TextBox 14">
            <a:extLst>
              <a:ext uri="{FF2B5EF4-FFF2-40B4-BE49-F238E27FC236}">
                <a16:creationId xmlns:a16="http://schemas.microsoft.com/office/drawing/2014/main" id="{691BE85E-A4EF-4A49-94C5-46B8685B1C7D}"/>
              </a:ext>
            </a:extLst>
          </p:cNvPr>
          <p:cNvSpPr txBox="1"/>
          <p:nvPr/>
        </p:nvSpPr>
        <p:spPr>
          <a:xfrm>
            <a:off x="2632664" y="4951993"/>
            <a:ext cx="689107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Times New Roman" charset="0"/>
                <a:cs typeface="Arial" panose="020B0604020202020204" pitchFamily="34" charset="0"/>
              </a:rPr>
              <a:t>CD8</a:t>
            </a:r>
            <a:r>
              <a:rPr kumimoji="0" lang="en-US" sz="1800" b="0" i="0" u="none" strike="noStrike" kern="1200" cap="none" spc="0" normalizeH="0" baseline="30000" noProof="0" dirty="0">
                <a:ln>
                  <a:noFill/>
                </a:ln>
                <a:solidFill>
                  <a:srgbClr val="000000"/>
                </a:solidFill>
                <a:effectLst/>
                <a:uLnTx/>
                <a:uFillTx/>
                <a:latin typeface="Arial" panose="020B0604020202020204" pitchFamily="34" charset="0"/>
                <a:ea typeface="Times New Roman" charset="0"/>
                <a:cs typeface="Arial" panose="020B0604020202020204" pitchFamily="34" charset="0"/>
              </a:rPr>
              <a:t>+</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Times New Roman" charset="0"/>
                <a:cs typeface="Arial" panose="020B0604020202020204" pitchFamily="34" charset="0"/>
              </a:rPr>
              <a:t> and NK Cell expansion with </a:t>
            </a:r>
            <a:r>
              <a:rPr kumimoji="0" lang="en-US" sz="1800" b="0" i="0" u="sng" strike="noStrike" kern="1200" cap="none" spc="0" normalizeH="0" baseline="0" noProof="0" dirty="0">
                <a:ln>
                  <a:noFill/>
                </a:ln>
                <a:solidFill>
                  <a:srgbClr val="000000"/>
                </a:solidFill>
                <a:effectLst/>
                <a:uLnTx/>
                <a:uFillTx/>
                <a:latin typeface="Arial" panose="020B0604020202020204" pitchFamily="34" charset="0"/>
                <a:ea typeface="Times New Roman" charset="0"/>
                <a:cs typeface="Arial" panose="020B0604020202020204" pitchFamily="34" charset="0"/>
              </a:rPr>
              <a:t>CD4</a:t>
            </a:r>
            <a:r>
              <a:rPr kumimoji="0" lang="en-US" sz="1800" b="0" i="0" u="sng" strike="noStrike" kern="1200" cap="none" spc="0" normalizeH="0" baseline="30000" noProof="0" dirty="0">
                <a:ln>
                  <a:noFill/>
                </a:ln>
                <a:solidFill>
                  <a:srgbClr val="000000"/>
                </a:solidFill>
                <a:effectLst/>
                <a:uLnTx/>
                <a:uFillTx/>
                <a:latin typeface="Arial" panose="020B0604020202020204" pitchFamily="34" charset="0"/>
                <a:ea typeface="Times New Roman" charset="0"/>
                <a:cs typeface="Arial" panose="020B0604020202020204" pitchFamily="34" charset="0"/>
              </a:rPr>
              <a:t>+</a:t>
            </a:r>
            <a:r>
              <a:rPr kumimoji="0" lang="en-US" sz="1800" b="0" i="0" u="sng" strike="noStrike" kern="1200" cap="none" spc="0" normalizeH="0" baseline="0" noProof="0" dirty="0">
                <a:ln>
                  <a:noFill/>
                </a:ln>
                <a:solidFill>
                  <a:srgbClr val="000000"/>
                </a:solidFill>
                <a:effectLst/>
                <a:uLnTx/>
                <a:uFillTx/>
                <a:latin typeface="Arial" panose="020B0604020202020204" pitchFamily="34" charset="0"/>
                <a:ea typeface="Times New Roman" charset="0"/>
                <a:cs typeface="Arial" panose="020B0604020202020204" pitchFamily="34" charset="0"/>
              </a:rPr>
              <a:t> Sparing</a:t>
            </a:r>
          </a:p>
        </p:txBody>
      </p:sp>
      <p:sp>
        <p:nvSpPr>
          <p:cNvPr id="3" name="TextBox 2">
            <a:extLst>
              <a:ext uri="{FF2B5EF4-FFF2-40B4-BE49-F238E27FC236}">
                <a16:creationId xmlns:a16="http://schemas.microsoft.com/office/drawing/2014/main" id="{B3C9D628-A2A5-8A40-A49C-A01F9A75532B}"/>
              </a:ext>
            </a:extLst>
          </p:cNvPr>
          <p:cNvSpPr txBox="1"/>
          <p:nvPr/>
        </p:nvSpPr>
        <p:spPr>
          <a:xfrm>
            <a:off x="5162361" y="953397"/>
            <a:ext cx="13003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N-803</a:t>
            </a:r>
          </a:p>
        </p:txBody>
      </p:sp>
    </p:spTree>
    <p:extLst>
      <p:ext uri="{BB962C8B-B14F-4D97-AF65-F5344CB8AC3E}">
        <p14:creationId xmlns:p14="http://schemas.microsoft.com/office/powerpoint/2010/main" val="3152306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A4B4520-6E8F-8B44-ABE7-F2275BD82530}"/>
              </a:ext>
            </a:extLst>
          </p:cNvPr>
          <p:cNvGraphicFramePr>
            <a:graphicFrameLocks/>
          </p:cNvGraphicFramePr>
          <p:nvPr/>
        </p:nvGraphicFramePr>
        <p:xfrm>
          <a:off x="2246377" y="1730636"/>
          <a:ext cx="7093571" cy="458786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6CD5E819-A2FB-764C-B8A7-57FE6AC94AB9}"/>
              </a:ext>
            </a:extLst>
          </p:cNvPr>
          <p:cNvSpPr txBox="1"/>
          <p:nvPr/>
        </p:nvSpPr>
        <p:spPr>
          <a:xfrm>
            <a:off x="1923856" y="522925"/>
            <a:ext cx="8206066"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C000">
                    <a:lumMod val="10000"/>
                  </a:srgbClr>
                </a:solidFill>
                <a:effectLst/>
                <a:uLnTx/>
                <a:uFillTx/>
                <a:latin typeface="Arial" panose="020B0604020202020204" pitchFamily="34" charset="0"/>
                <a:ea typeface="+mn-ea"/>
                <a:cs typeface="Arial" panose="020B0604020202020204" pitchFamily="34" charset="0"/>
              </a:rPr>
              <a:t>65 year old female former smoker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C000">
                    <a:lumMod val="10000"/>
                  </a:srgbClr>
                </a:solidFill>
                <a:effectLst/>
                <a:uLnTx/>
                <a:uFillTx/>
                <a:latin typeface="Arial" panose="020B0604020202020204" pitchFamily="34" charset="0"/>
                <a:ea typeface="+mn-ea"/>
                <a:cs typeface="Arial" panose="020B0604020202020204" pitchFamily="34" charset="0"/>
              </a:rPr>
              <a:t>PD-L1 70%, KRAS G12C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C000">
                    <a:lumMod val="10000"/>
                  </a:srgbClr>
                </a:solidFill>
                <a:effectLst/>
                <a:uLnTx/>
                <a:uFillTx/>
                <a:latin typeface="Arial" panose="020B0604020202020204" pitchFamily="34" charset="0"/>
                <a:ea typeface="+mn-ea"/>
                <a:cs typeface="Arial" panose="020B0604020202020204" pitchFamily="34" charset="0"/>
              </a:rPr>
              <a:t>1</a:t>
            </a:r>
            <a:r>
              <a:rPr kumimoji="0" lang="en-US" sz="1800" b="0" i="0" u="none" strike="noStrike" kern="1200" cap="none" spc="0" normalizeH="0" baseline="30000" noProof="0" dirty="0">
                <a:ln>
                  <a:noFill/>
                </a:ln>
                <a:solidFill>
                  <a:srgbClr val="FFC000">
                    <a:lumMod val="10000"/>
                  </a:srgbClr>
                </a:solidFill>
                <a:effectLst/>
                <a:uLnTx/>
                <a:uFillTx/>
                <a:latin typeface="Arial" panose="020B0604020202020204" pitchFamily="34" charset="0"/>
                <a:ea typeface="+mn-ea"/>
                <a:cs typeface="Arial" panose="020B0604020202020204" pitchFamily="34" charset="0"/>
              </a:rPr>
              <a:t>st</a:t>
            </a:r>
            <a:r>
              <a:rPr kumimoji="0" lang="en-US" sz="1800" b="0" i="0" u="none" strike="noStrike" kern="1200" cap="none" spc="0" normalizeH="0" baseline="0" noProof="0" dirty="0">
                <a:ln>
                  <a:noFill/>
                </a:ln>
                <a:solidFill>
                  <a:srgbClr val="FFC000">
                    <a:lumMod val="10000"/>
                  </a:srgbClr>
                </a:solidFill>
                <a:effectLst/>
                <a:uLnTx/>
                <a:uFillTx/>
                <a:latin typeface="Arial" panose="020B0604020202020204" pitchFamily="34" charset="0"/>
                <a:ea typeface="+mn-ea"/>
                <a:cs typeface="Arial" panose="020B0604020202020204" pitchFamily="34" charset="0"/>
              </a:rPr>
              <a:t> line Carboplatin + Pemetrexed + Pembrolizumab yielding  ~40% response, ~5 month before progression</a:t>
            </a:r>
          </a:p>
        </p:txBody>
      </p:sp>
      <p:cxnSp>
        <p:nvCxnSpPr>
          <p:cNvPr id="5" name="Straight Arrow Connector 4">
            <a:extLst>
              <a:ext uri="{FF2B5EF4-FFF2-40B4-BE49-F238E27FC236}">
                <a16:creationId xmlns:a16="http://schemas.microsoft.com/office/drawing/2014/main" id="{A6E97C2F-DDE4-A141-AEE3-4ED546BAF981}"/>
              </a:ext>
            </a:extLst>
          </p:cNvPr>
          <p:cNvCxnSpPr>
            <a:cxnSpLocks/>
          </p:cNvCxnSpPr>
          <p:nvPr/>
        </p:nvCxnSpPr>
        <p:spPr>
          <a:xfrm flipV="1">
            <a:off x="3210324" y="3767401"/>
            <a:ext cx="0" cy="51433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EBBC206-F590-DF45-8EE9-64ADD10BE27B}"/>
              </a:ext>
            </a:extLst>
          </p:cNvPr>
          <p:cNvSpPr txBox="1"/>
          <p:nvPr/>
        </p:nvSpPr>
        <p:spPr>
          <a:xfrm>
            <a:off x="2855977" y="4375015"/>
            <a:ext cx="11833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N-803 Started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3/14/18</a:t>
            </a:r>
          </a:p>
        </p:txBody>
      </p:sp>
      <p:cxnSp>
        <p:nvCxnSpPr>
          <p:cNvPr id="7" name="Straight Arrow Connector 6">
            <a:extLst>
              <a:ext uri="{FF2B5EF4-FFF2-40B4-BE49-F238E27FC236}">
                <a16:creationId xmlns:a16="http://schemas.microsoft.com/office/drawing/2014/main" id="{F5B78230-B9AE-524F-BE37-5487311A19E9}"/>
              </a:ext>
            </a:extLst>
          </p:cNvPr>
          <p:cNvCxnSpPr>
            <a:cxnSpLocks/>
          </p:cNvCxnSpPr>
          <p:nvPr/>
        </p:nvCxnSpPr>
        <p:spPr>
          <a:xfrm>
            <a:off x="9096996" y="5743064"/>
            <a:ext cx="58778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CC59FE1-00DE-F54A-AEB2-769F61D44C38}"/>
              </a:ext>
            </a:extLst>
          </p:cNvPr>
          <p:cNvSpPr txBox="1"/>
          <p:nvPr/>
        </p:nvSpPr>
        <p:spPr>
          <a:xfrm>
            <a:off x="6707562" y="6164174"/>
            <a:ext cx="42594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-71%, ongoing response @ &gt;30 months</a:t>
            </a:r>
          </a:p>
        </p:txBody>
      </p:sp>
      <p:sp>
        <p:nvSpPr>
          <p:cNvPr id="10" name="Title 3">
            <a:extLst>
              <a:ext uri="{FF2B5EF4-FFF2-40B4-BE49-F238E27FC236}">
                <a16:creationId xmlns:a16="http://schemas.microsoft.com/office/drawing/2014/main" id="{DA640054-4D30-3C46-95F1-7A7BEFB76CE4}"/>
              </a:ext>
            </a:extLst>
          </p:cNvPr>
          <p:cNvSpPr txBox="1">
            <a:spLocks/>
          </p:cNvSpPr>
          <p:nvPr/>
        </p:nvSpPr>
        <p:spPr>
          <a:xfrm>
            <a:off x="1524000" y="-16329"/>
            <a:ext cx="9906000" cy="983848"/>
          </a:xfrm>
          <a:prstGeom prst="rect">
            <a:avLst/>
          </a:prstGeom>
        </p:spPr>
        <p:txBody>
          <a:bodyPr/>
          <a:lstStyle>
            <a:lvl1pPr algn="l" defTabSz="914400" rtl="0" eaLnBrk="1" latinLnBrk="0" hangingPunct="1">
              <a:spcBef>
                <a:spcPct val="0"/>
              </a:spcBef>
              <a:buNone/>
              <a:defRPr sz="3200" kern="1200">
                <a:solidFill>
                  <a:srgbClr val="14726C"/>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14726C"/>
                </a:solidFill>
                <a:effectLst/>
                <a:uLnTx/>
                <a:uFillTx/>
                <a:latin typeface="Arial" panose="020B0604020202020204" pitchFamily="34" charset="0"/>
                <a:ea typeface="+mj-ea"/>
                <a:cs typeface="Arial" panose="020B0604020202020204" pitchFamily="34" charset="0"/>
              </a:rPr>
              <a:t>Example of Durable Response after Chemoimmunotherapy Failure</a:t>
            </a:r>
          </a:p>
        </p:txBody>
      </p:sp>
      <p:cxnSp>
        <p:nvCxnSpPr>
          <p:cNvPr id="11" name="Straight Connector 10">
            <a:extLst>
              <a:ext uri="{FF2B5EF4-FFF2-40B4-BE49-F238E27FC236}">
                <a16:creationId xmlns:a16="http://schemas.microsoft.com/office/drawing/2014/main" id="{C0FB5F4B-BD37-8340-AFBA-33A323005D4A}"/>
              </a:ext>
            </a:extLst>
          </p:cNvPr>
          <p:cNvCxnSpPr>
            <a:cxnSpLocks/>
          </p:cNvCxnSpPr>
          <p:nvPr/>
        </p:nvCxnSpPr>
        <p:spPr>
          <a:xfrm>
            <a:off x="2855976" y="3499104"/>
            <a:ext cx="642198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89230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3E6968CE-9F95-A94F-8F7B-71F32208793B}"/>
              </a:ext>
            </a:extLst>
          </p:cNvPr>
          <p:cNvGraphicFramePr>
            <a:graphicFrameLocks/>
          </p:cNvGraphicFramePr>
          <p:nvPr/>
        </p:nvGraphicFramePr>
        <p:xfrm>
          <a:off x="1981201" y="886969"/>
          <a:ext cx="8397793" cy="5306291"/>
        </p:xfrm>
        <a:graphic>
          <a:graphicData uri="http://schemas.openxmlformats.org/drawingml/2006/chart">
            <c:chart xmlns:c="http://schemas.openxmlformats.org/drawingml/2006/chart" xmlns:r="http://schemas.openxmlformats.org/officeDocument/2006/relationships" r:id="rId2"/>
          </a:graphicData>
        </a:graphic>
      </p:graphicFrame>
      <p:cxnSp>
        <p:nvCxnSpPr>
          <p:cNvPr id="15" name="Straight Connector 14">
            <a:extLst>
              <a:ext uri="{FF2B5EF4-FFF2-40B4-BE49-F238E27FC236}">
                <a16:creationId xmlns:a16="http://schemas.microsoft.com/office/drawing/2014/main" id="{31EF14BF-28CD-0549-B99F-16240F77E14B}"/>
              </a:ext>
            </a:extLst>
          </p:cNvPr>
          <p:cNvCxnSpPr>
            <a:cxnSpLocks/>
          </p:cNvCxnSpPr>
          <p:nvPr/>
        </p:nvCxnSpPr>
        <p:spPr>
          <a:xfrm>
            <a:off x="2365248" y="4465045"/>
            <a:ext cx="7845552" cy="0"/>
          </a:xfrm>
          <a:prstGeom prst="line">
            <a:avLst/>
          </a:prstGeom>
          <a:ln w="38100">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C37A1A44-DF58-A441-AD10-2297ABF3757F}"/>
              </a:ext>
            </a:extLst>
          </p:cNvPr>
          <p:cNvSpPr/>
          <p:nvPr/>
        </p:nvSpPr>
        <p:spPr>
          <a:xfrm>
            <a:off x="8018221" y="5398906"/>
            <a:ext cx="194872" cy="224852"/>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7721C6A2-8C0F-314E-958B-33D2A07723A0}"/>
              </a:ext>
            </a:extLst>
          </p:cNvPr>
          <p:cNvSpPr txBox="1"/>
          <p:nvPr/>
        </p:nvSpPr>
        <p:spPr>
          <a:xfrm>
            <a:off x="8168124" y="5356647"/>
            <a:ext cx="191204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Refractory to PD-1 CPI</a:t>
            </a:r>
          </a:p>
        </p:txBody>
      </p:sp>
      <p:sp>
        <p:nvSpPr>
          <p:cNvPr id="21" name="Rectangle 20">
            <a:extLst>
              <a:ext uri="{FF2B5EF4-FFF2-40B4-BE49-F238E27FC236}">
                <a16:creationId xmlns:a16="http://schemas.microsoft.com/office/drawing/2014/main" id="{16EADC15-5D5C-C249-BACF-ECF887697B57}"/>
              </a:ext>
            </a:extLst>
          </p:cNvPr>
          <p:cNvSpPr/>
          <p:nvPr/>
        </p:nvSpPr>
        <p:spPr>
          <a:xfrm>
            <a:off x="8018221" y="5768238"/>
            <a:ext cx="194872" cy="224852"/>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FC4A1BD9-836D-C84E-8171-728703A7B00F}"/>
              </a:ext>
            </a:extLst>
          </p:cNvPr>
          <p:cNvSpPr txBox="1"/>
          <p:nvPr/>
        </p:nvSpPr>
        <p:spPr>
          <a:xfrm>
            <a:off x="8168123" y="5725979"/>
            <a:ext cx="206444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Relapsed on PD-1 CPI</a:t>
            </a:r>
          </a:p>
        </p:txBody>
      </p:sp>
      <p:sp>
        <p:nvSpPr>
          <p:cNvPr id="23" name="Title 3">
            <a:extLst>
              <a:ext uri="{FF2B5EF4-FFF2-40B4-BE49-F238E27FC236}">
                <a16:creationId xmlns:a16="http://schemas.microsoft.com/office/drawing/2014/main" id="{AB536EA1-7B67-894A-BAC6-25515BCCF50B}"/>
              </a:ext>
            </a:extLst>
          </p:cNvPr>
          <p:cNvSpPr txBox="1">
            <a:spLocks/>
          </p:cNvSpPr>
          <p:nvPr/>
        </p:nvSpPr>
        <p:spPr>
          <a:xfrm>
            <a:off x="2240834" y="-18288"/>
            <a:ext cx="8138160" cy="983848"/>
          </a:xfrm>
          <a:prstGeom prst="rect">
            <a:avLst/>
          </a:prstGeom>
        </p:spPr>
        <p:txBody>
          <a:bodyPr/>
          <a:lstStyle>
            <a:lvl1pPr algn="l" defTabSz="914400" rtl="0" eaLnBrk="1" latinLnBrk="0" hangingPunct="1">
              <a:spcBef>
                <a:spcPct val="0"/>
              </a:spcBef>
              <a:buNone/>
              <a:defRPr sz="3200" kern="1200">
                <a:solidFill>
                  <a:srgbClr val="14726C"/>
                </a:solidFill>
                <a:latin typeface="+mn-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14726C"/>
                </a:solidFill>
                <a:effectLst/>
                <a:uLnTx/>
                <a:uFillTx/>
                <a:latin typeface="Times New Roman" panose="02020603050405020304" pitchFamily="18" charset="0"/>
                <a:ea typeface="+mj-ea"/>
                <a:cs typeface="Times New Roman" panose="02020603050405020304" pitchFamily="18" charset="0"/>
              </a:rPr>
              <a:t>Best response among CPI Relapsed and Refractory Patients Going on to Receive N-803 + PD1 </a:t>
            </a:r>
            <a:r>
              <a:rPr kumimoji="0" lang="en-US" sz="2400" b="0" i="0" u="none" strike="noStrike" kern="1200" cap="none" spc="0" normalizeH="0" baseline="0" noProof="0" dirty="0" err="1">
                <a:ln>
                  <a:noFill/>
                </a:ln>
                <a:solidFill>
                  <a:srgbClr val="14726C"/>
                </a:solidFill>
                <a:effectLst/>
                <a:uLnTx/>
                <a:uFillTx/>
                <a:latin typeface="Times New Roman" panose="02020603050405020304" pitchFamily="18" charset="0"/>
                <a:ea typeface="+mj-ea"/>
                <a:cs typeface="Times New Roman" panose="02020603050405020304" pitchFamily="18" charset="0"/>
              </a:rPr>
              <a:t>mAb</a:t>
            </a:r>
            <a:endParaRPr kumimoji="0" lang="en-US" sz="2400" b="0" i="0" u="none" strike="noStrike" kern="1200" cap="none" spc="0" normalizeH="0" baseline="0" noProof="0" dirty="0">
              <a:ln>
                <a:noFill/>
              </a:ln>
              <a:solidFill>
                <a:srgbClr val="14726C"/>
              </a:solidFill>
              <a:effectLs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24798939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6A2D3D-4821-2F4F-BD75-F795CE4A2577}"/>
              </a:ext>
            </a:extLst>
          </p:cNvPr>
          <p:cNvSpPr>
            <a:spLocks noGrp="1"/>
          </p:cNvSpPr>
          <p:nvPr>
            <p:ph type="sldNum" sz="quarter" idx="12"/>
          </p:nvPr>
        </p:nvSpPr>
        <p:spPr>
          <a:xfrm>
            <a:off x="9197338" y="639048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ECCED-0735-4228-8C47-2F4C63A917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3" name="Table 2">
            <a:extLst>
              <a:ext uri="{FF2B5EF4-FFF2-40B4-BE49-F238E27FC236}">
                <a16:creationId xmlns:a16="http://schemas.microsoft.com/office/drawing/2014/main" id="{C1AEEDE0-83CD-F848-9479-1C198DE5F05F}"/>
              </a:ext>
            </a:extLst>
          </p:cNvPr>
          <p:cNvGraphicFramePr>
            <a:graphicFrameLocks noGrp="1"/>
          </p:cNvGraphicFramePr>
          <p:nvPr/>
        </p:nvGraphicFramePr>
        <p:xfrm>
          <a:off x="4029457" y="572032"/>
          <a:ext cx="4800599" cy="1730733"/>
        </p:xfrm>
        <a:graphic>
          <a:graphicData uri="http://schemas.openxmlformats.org/drawingml/2006/table">
            <a:tbl>
              <a:tblPr>
                <a:tableStyleId>{8EC20E35-A176-4012-BC5E-935CFFF8708E}</a:tableStyleId>
              </a:tblPr>
              <a:tblGrid>
                <a:gridCol w="1173903">
                  <a:extLst>
                    <a:ext uri="{9D8B030D-6E8A-4147-A177-3AD203B41FA5}">
                      <a16:colId xmlns:a16="http://schemas.microsoft.com/office/drawing/2014/main" val="2603973929"/>
                    </a:ext>
                  </a:extLst>
                </a:gridCol>
                <a:gridCol w="496285">
                  <a:extLst>
                    <a:ext uri="{9D8B030D-6E8A-4147-A177-3AD203B41FA5}">
                      <a16:colId xmlns:a16="http://schemas.microsoft.com/office/drawing/2014/main" val="3658676217"/>
                    </a:ext>
                  </a:extLst>
                </a:gridCol>
                <a:gridCol w="486740">
                  <a:extLst>
                    <a:ext uri="{9D8B030D-6E8A-4147-A177-3AD203B41FA5}">
                      <a16:colId xmlns:a16="http://schemas.microsoft.com/office/drawing/2014/main" val="3219115181"/>
                    </a:ext>
                  </a:extLst>
                </a:gridCol>
                <a:gridCol w="534460">
                  <a:extLst>
                    <a:ext uri="{9D8B030D-6E8A-4147-A177-3AD203B41FA5}">
                      <a16:colId xmlns:a16="http://schemas.microsoft.com/office/drawing/2014/main" val="1888570401"/>
                    </a:ext>
                  </a:extLst>
                </a:gridCol>
                <a:gridCol w="515372">
                  <a:extLst>
                    <a:ext uri="{9D8B030D-6E8A-4147-A177-3AD203B41FA5}">
                      <a16:colId xmlns:a16="http://schemas.microsoft.com/office/drawing/2014/main" val="2174104790"/>
                    </a:ext>
                  </a:extLst>
                </a:gridCol>
                <a:gridCol w="1593839">
                  <a:extLst>
                    <a:ext uri="{9D8B030D-6E8A-4147-A177-3AD203B41FA5}">
                      <a16:colId xmlns:a16="http://schemas.microsoft.com/office/drawing/2014/main" val="3817952492"/>
                    </a:ext>
                  </a:extLst>
                </a:gridCol>
              </a:tblGrid>
              <a:tr h="383898">
                <a:tc>
                  <a:txBody>
                    <a:bodyPr/>
                    <a:lstStyle/>
                    <a:p>
                      <a:pPr algn="ctr" fontAlgn="ctr"/>
                      <a:r>
                        <a:rPr lang="en-US" sz="1200" u="none" strike="noStrike" dirty="0">
                          <a:effectLst/>
                        </a:rPr>
                        <a:t>AE Name (Grade)</a:t>
                      </a:r>
                      <a:endParaRPr lang="en-US"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200" u="none" strike="noStrike" dirty="0">
                          <a:effectLst/>
                        </a:rPr>
                        <a:t>1</a:t>
                      </a:r>
                      <a:endParaRPr lang="en-US"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200" u="none" strike="noStrike" dirty="0">
                          <a:effectLst/>
                        </a:rPr>
                        <a:t>2</a:t>
                      </a:r>
                      <a:endParaRPr lang="en-US"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200" u="none" strike="noStrike" dirty="0">
                          <a:effectLst/>
                        </a:rPr>
                        <a:t>3</a:t>
                      </a:r>
                      <a:endParaRPr lang="en-US"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200" u="none" strike="noStrike" dirty="0">
                          <a:effectLst/>
                        </a:rPr>
                        <a:t>4</a:t>
                      </a:r>
                      <a:endParaRPr lang="en-US"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200" u="none" strike="noStrike" dirty="0">
                          <a:effectLst/>
                        </a:rPr>
                        <a:t>Total (%)</a:t>
                      </a:r>
                      <a:endParaRPr lang="en-US"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343796406"/>
                  </a:ext>
                </a:extLst>
              </a:tr>
              <a:tr h="165455">
                <a:tc>
                  <a:txBody>
                    <a:bodyPr/>
                    <a:lstStyle/>
                    <a:p>
                      <a:pPr algn="l" fontAlgn="ctr"/>
                      <a:r>
                        <a:rPr lang="en-US" sz="1050" u="none" strike="noStrike" dirty="0">
                          <a:effectLst/>
                        </a:rPr>
                        <a:t>Injection site reaction</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18</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21</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0</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0</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dirty="0">
                          <a:effectLst/>
                        </a:rPr>
                        <a:t>39 (70%)</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4156444525"/>
                  </a:ext>
                </a:extLst>
              </a:tr>
              <a:tr h="165455">
                <a:tc>
                  <a:txBody>
                    <a:bodyPr/>
                    <a:lstStyle/>
                    <a:p>
                      <a:pPr algn="l" fontAlgn="ctr"/>
                      <a:r>
                        <a:rPr lang="en-US" sz="1050" u="none" strike="noStrike" dirty="0">
                          <a:effectLst/>
                        </a:rPr>
                        <a:t>Fatigue</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19</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8</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4</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0</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dirty="0">
                          <a:effectLst/>
                        </a:rPr>
                        <a:t>31 (55%)</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841467863"/>
                  </a:ext>
                </a:extLst>
              </a:tr>
              <a:tr h="165455">
                <a:tc>
                  <a:txBody>
                    <a:bodyPr/>
                    <a:lstStyle/>
                    <a:p>
                      <a:pPr algn="l" fontAlgn="ctr"/>
                      <a:r>
                        <a:rPr lang="en-US" sz="1050" u="none" strike="noStrike" dirty="0">
                          <a:effectLst/>
                        </a:rPr>
                        <a:t>Flu like symptoms</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dirty="0">
                          <a:effectLst/>
                        </a:rPr>
                        <a:t>22</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2</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0</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0</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dirty="0">
                          <a:effectLst/>
                        </a:rPr>
                        <a:t>24 (43%)</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48369346"/>
                  </a:ext>
                </a:extLst>
              </a:tr>
              <a:tr h="165455">
                <a:tc>
                  <a:txBody>
                    <a:bodyPr/>
                    <a:lstStyle/>
                    <a:p>
                      <a:pPr algn="l" fontAlgn="ctr"/>
                      <a:r>
                        <a:rPr lang="en-US" sz="1050" u="none" strike="noStrike" dirty="0">
                          <a:effectLst/>
                        </a:rPr>
                        <a:t>Fever</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11</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dirty="0">
                          <a:effectLst/>
                        </a:rPr>
                        <a:t>9</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dirty="0">
                          <a:effectLst/>
                        </a:rPr>
                        <a:t>1</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dirty="0">
                          <a:effectLst/>
                        </a:rPr>
                        <a:t>0</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dirty="0">
                          <a:effectLst/>
                        </a:rPr>
                        <a:t>21 (38%)</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583453820"/>
                  </a:ext>
                </a:extLst>
              </a:tr>
              <a:tr h="165455">
                <a:tc>
                  <a:txBody>
                    <a:bodyPr/>
                    <a:lstStyle/>
                    <a:p>
                      <a:pPr algn="l" fontAlgn="ctr"/>
                      <a:r>
                        <a:rPr lang="en-US" sz="1050" u="none" strike="noStrike">
                          <a:effectLst/>
                        </a:rPr>
                        <a:t>Nausea</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11</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2</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0</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0</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dirty="0">
                          <a:effectLst/>
                        </a:rPr>
                        <a:t>13 (23%)</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912853344"/>
                  </a:ext>
                </a:extLst>
              </a:tr>
              <a:tr h="165455">
                <a:tc>
                  <a:txBody>
                    <a:bodyPr/>
                    <a:lstStyle/>
                    <a:p>
                      <a:pPr algn="l" fontAlgn="ctr"/>
                      <a:r>
                        <a:rPr lang="en-US" sz="1050" u="none" strike="noStrike">
                          <a:effectLst/>
                        </a:rPr>
                        <a:t>Anorexia</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9</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4</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0</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0</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dirty="0">
                          <a:effectLst/>
                        </a:rPr>
                        <a:t>13 (23%)</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261720223"/>
                  </a:ext>
                </a:extLst>
              </a:tr>
              <a:tr h="165455">
                <a:tc>
                  <a:txBody>
                    <a:bodyPr/>
                    <a:lstStyle/>
                    <a:p>
                      <a:pPr algn="l" fontAlgn="ctr"/>
                      <a:r>
                        <a:rPr lang="en-US" sz="1050" u="none" strike="noStrike" dirty="0">
                          <a:effectLst/>
                        </a:rPr>
                        <a:t>Chills</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12</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dirty="0">
                          <a:effectLst/>
                        </a:rPr>
                        <a:t>0</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dirty="0">
                          <a:effectLst/>
                        </a:rPr>
                        <a:t>0</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0</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dirty="0">
                          <a:effectLst/>
                        </a:rPr>
                        <a:t>12 (21%)</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512256050"/>
                  </a:ext>
                </a:extLst>
              </a:tr>
            </a:tbl>
          </a:graphicData>
        </a:graphic>
      </p:graphicFrame>
      <p:sp>
        <p:nvSpPr>
          <p:cNvPr id="4" name="Title 3">
            <a:extLst>
              <a:ext uri="{FF2B5EF4-FFF2-40B4-BE49-F238E27FC236}">
                <a16:creationId xmlns:a16="http://schemas.microsoft.com/office/drawing/2014/main" id="{33C1B64C-F641-7F4E-BDC4-0E857E41CD8B}"/>
              </a:ext>
            </a:extLst>
          </p:cNvPr>
          <p:cNvSpPr txBox="1">
            <a:spLocks/>
          </p:cNvSpPr>
          <p:nvPr/>
        </p:nvSpPr>
        <p:spPr>
          <a:xfrm>
            <a:off x="4029456" y="130569"/>
            <a:ext cx="5827775" cy="7620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rPr>
              <a:t>Common Adverse Events</a:t>
            </a:r>
            <a:b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rPr>
            </a:b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5" name="Title 1">
            <a:extLst>
              <a:ext uri="{FF2B5EF4-FFF2-40B4-BE49-F238E27FC236}">
                <a16:creationId xmlns:a16="http://schemas.microsoft.com/office/drawing/2014/main" id="{4A2F50CE-565F-A04A-AA0D-193B4C83821B}"/>
              </a:ext>
            </a:extLst>
          </p:cNvPr>
          <p:cNvSpPr txBox="1">
            <a:spLocks/>
          </p:cNvSpPr>
          <p:nvPr/>
        </p:nvSpPr>
        <p:spPr>
          <a:xfrm>
            <a:off x="4029456" y="2423692"/>
            <a:ext cx="6539482" cy="320536"/>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kern="1200">
                <a:solidFill>
                  <a:srgbClr val="14726C"/>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FFC000">
                    <a:lumMod val="10000"/>
                  </a:srgbClr>
                </a:solidFill>
                <a:effectLst/>
                <a:uLnTx/>
                <a:uFillTx/>
                <a:latin typeface="Arial" panose="020B0604020202020204" pitchFamily="34" charset="0"/>
                <a:ea typeface="+mj-ea"/>
                <a:cs typeface="Arial" panose="020B0604020202020204" pitchFamily="34" charset="0"/>
              </a:rPr>
              <a:t>Serious Possible or Definitely Related Adverse Events</a:t>
            </a:r>
          </a:p>
        </p:txBody>
      </p:sp>
      <p:graphicFrame>
        <p:nvGraphicFramePr>
          <p:cNvPr id="6" name="Table 5">
            <a:extLst>
              <a:ext uri="{FF2B5EF4-FFF2-40B4-BE49-F238E27FC236}">
                <a16:creationId xmlns:a16="http://schemas.microsoft.com/office/drawing/2014/main" id="{50D143C0-2CC1-DC4C-B94D-313A04DD120D}"/>
              </a:ext>
            </a:extLst>
          </p:cNvPr>
          <p:cNvGraphicFramePr>
            <a:graphicFrameLocks noGrp="1"/>
          </p:cNvGraphicFramePr>
          <p:nvPr/>
        </p:nvGraphicFramePr>
        <p:xfrm>
          <a:off x="4029456" y="2849417"/>
          <a:ext cx="7238998" cy="3723630"/>
        </p:xfrm>
        <a:graphic>
          <a:graphicData uri="http://schemas.openxmlformats.org/drawingml/2006/table">
            <a:tbl>
              <a:tblPr>
                <a:tableStyleId>{8EC20E35-A176-4012-BC5E-935CFFF8708E}</a:tableStyleId>
              </a:tblPr>
              <a:tblGrid>
                <a:gridCol w="2863535">
                  <a:extLst>
                    <a:ext uri="{9D8B030D-6E8A-4147-A177-3AD203B41FA5}">
                      <a16:colId xmlns:a16="http://schemas.microsoft.com/office/drawing/2014/main" val="949405288"/>
                    </a:ext>
                  </a:extLst>
                </a:gridCol>
                <a:gridCol w="491491">
                  <a:extLst>
                    <a:ext uri="{9D8B030D-6E8A-4147-A177-3AD203B41FA5}">
                      <a16:colId xmlns:a16="http://schemas.microsoft.com/office/drawing/2014/main" val="2809146497"/>
                    </a:ext>
                  </a:extLst>
                </a:gridCol>
                <a:gridCol w="531921">
                  <a:extLst>
                    <a:ext uri="{9D8B030D-6E8A-4147-A177-3AD203B41FA5}">
                      <a16:colId xmlns:a16="http://schemas.microsoft.com/office/drawing/2014/main" val="3578149609"/>
                    </a:ext>
                  </a:extLst>
                </a:gridCol>
                <a:gridCol w="551429">
                  <a:extLst>
                    <a:ext uri="{9D8B030D-6E8A-4147-A177-3AD203B41FA5}">
                      <a16:colId xmlns:a16="http://schemas.microsoft.com/office/drawing/2014/main" val="2435626268"/>
                    </a:ext>
                  </a:extLst>
                </a:gridCol>
                <a:gridCol w="479502">
                  <a:extLst>
                    <a:ext uri="{9D8B030D-6E8A-4147-A177-3AD203B41FA5}">
                      <a16:colId xmlns:a16="http://schemas.microsoft.com/office/drawing/2014/main" val="741823724"/>
                    </a:ext>
                  </a:extLst>
                </a:gridCol>
                <a:gridCol w="2321120">
                  <a:extLst>
                    <a:ext uri="{9D8B030D-6E8A-4147-A177-3AD203B41FA5}">
                      <a16:colId xmlns:a16="http://schemas.microsoft.com/office/drawing/2014/main" val="2489451938"/>
                    </a:ext>
                  </a:extLst>
                </a:gridCol>
              </a:tblGrid>
              <a:tr h="155139">
                <a:tc>
                  <a:txBody>
                    <a:bodyPr/>
                    <a:lstStyle/>
                    <a:p>
                      <a:pPr algn="ctr" fontAlgn="ctr"/>
                      <a:r>
                        <a:rPr lang="en-US" sz="1050" u="none" strike="noStrike" dirty="0">
                          <a:effectLst/>
                        </a:rPr>
                        <a:t>AE Name (Grade)</a:t>
                      </a:r>
                      <a:endParaRPr lang="en-US" sz="1050" b="1"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ctr"/>
                      <a:r>
                        <a:rPr lang="en-US" sz="1050" u="none" strike="noStrike" dirty="0">
                          <a:effectLst/>
                        </a:rPr>
                        <a:t>1</a:t>
                      </a:r>
                      <a:endParaRPr lang="en-US" sz="1050" b="1"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ctr"/>
                      <a:r>
                        <a:rPr lang="en-US" sz="1050" u="none" strike="noStrike" dirty="0">
                          <a:effectLst/>
                        </a:rPr>
                        <a:t>2</a:t>
                      </a:r>
                      <a:endParaRPr lang="en-US" sz="1050" b="1"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ctr"/>
                      <a:r>
                        <a:rPr lang="en-US" sz="1050" u="none" strike="noStrike" dirty="0">
                          <a:effectLst/>
                        </a:rPr>
                        <a:t>3</a:t>
                      </a:r>
                      <a:endParaRPr lang="en-US" sz="1050" b="1"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ctr"/>
                      <a:r>
                        <a:rPr lang="en-US" sz="1050" u="none" strike="noStrike" dirty="0">
                          <a:effectLst/>
                        </a:rPr>
                        <a:t>4</a:t>
                      </a:r>
                      <a:endParaRPr lang="en-US" sz="1050" b="1"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ctr"/>
                      <a:r>
                        <a:rPr lang="en-US" sz="1050" u="none" strike="noStrike" dirty="0">
                          <a:effectLst/>
                        </a:rPr>
                        <a:t>TOTAL (%)</a:t>
                      </a:r>
                      <a:endParaRPr lang="en-US" sz="1050" b="1" i="0" u="none" strike="noStrike" dirty="0">
                        <a:solidFill>
                          <a:schemeClr val="bg1"/>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504490330"/>
                  </a:ext>
                </a:extLst>
              </a:tr>
              <a:tr h="136476">
                <a:tc>
                  <a:txBody>
                    <a:bodyPr/>
                    <a:lstStyle/>
                    <a:p>
                      <a:pPr algn="l" fontAlgn="ctr"/>
                      <a:r>
                        <a:rPr lang="en-US" sz="1000" u="none" strike="noStrike" dirty="0">
                          <a:effectLst/>
                        </a:rPr>
                        <a:t>Fatigue</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4</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4 (7%)</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578780481"/>
                  </a:ext>
                </a:extLst>
              </a:tr>
              <a:tr h="267120">
                <a:tc>
                  <a:txBody>
                    <a:bodyPr/>
                    <a:lstStyle/>
                    <a:p>
                      <a:pPr algn="l" fontAlgn="ctr"/>
                      <a:r>
                        <a:rPr lang="en-US" sz="1000" u="none" strike="noStrike" dirty="0">
                          <a:effectLst/>
                        </a:rPr>
                        <a:t>Other Lymphocyte Count Decreased</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2</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2 (4%)</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831370908"/>
                  </a:ext>
                </a:extLst>
              </a:tr>
              <a:tr h="136476">
                <a:tc>
                  <a:txBody>
                    <a:bodyPr/>
                    <a:lstStyle/>
                    <a:p>
                      <a:pPr algn="l" fontAlgn="ctr"/>
                      <a:r>
                        <a:rPr lang="en-US" sz="1000" u="none" strike="noStrike">
                          <a:effectLst/>
                        </a:rPr>
                        <a:t>Anemia</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1</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 (2%)</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796587837"/>
                  </a:ext>
                </a:extLst>
              </a:tr>
              <a:tr h="136476">
                <a:tc>
                  <a:txBody>
                    <a:bodyPr/>
                    <a:lstStyle/>
                    <a:p>
                      <a:pPr algn="l" fontAlgn="ctr"/>
                      <a:r>
                        <a:rPr lang="en-US" sz="1000" u="none" strike="noStrike">
                          <a:effectLst/>
                        </a:rPr>
                        <a:t>Other Anemia</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 (2%)</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330364902"/>
                  </a:ext>
                </a:extLst>
              </a:tr>
              <a:tr h="136476">
                <a:tc>
                  <a:txBody>
                    <a:bodyPr/>
                    <a:lstStyle/>
                    <a:p>
                      <a:pPr algn="l" fontAlgn="ctr"/>
                      <a:r>
                        <a:rPr lang="en-US" sz="1000" u="none" strike="noStrike" dirty="0">
                          <a:effectLst/>
                        </a:rPr>
                        <a:t>Myocardial infarction</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 (2%)</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905523291"/>
                  </a:ext>
                </a:extLst>
              </a:tr>
              <a:tr h="136476">
                <a:tc>
                  <a:txBody>
                    <a:bodyPr/>
                    <a:lstStyle/>
                    <a:p>
                      <a:pPr algn="l" fontAlgn="ctr"/>
                      <a:r>
                        <a:rPr lang="en-US" sz="1000" u="none" strike="noStrike" dirty="0">
                          <a:effectLst/>
                        </a:rPr>
                        <a:t>Abdominal pain</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 (2%)</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165460189"/>
                  </a:ext>
                </a:extLst>
              </a:tr>
              <a:tr h="136476">
                <a:tc>
                  <a:txBody>
                    <a:bodyPr/>
                    <a:lstStyle/>
                    <a:p>
                      <a:pPr algn="l" fontAlgn="ctr"/>
                      <a:r>
                        <a:rPr lang="en-US" sz="1000" u="none" strike="noStrike" dirty="0">
                          <a:effectLst/>
                        </a:rPr>
                        <a:t>Fever</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 (2%)</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260535159"/>
                  </a:ext>
                </a:extLst>
              </a:tr>
              <a:tr h="267120">
                <a:tc>
                  <a:txBody>
                    <a:bodyPr/>
                    <a:lstStyle/>
                    <a:p>
                      <a:pPr algn="l" fontAlgn="ctr"/>
                      <a:r>
                        <a:rPr lang="en-US" sz="1000" u="none" strike="noStrike" dirty="0">
                          <a:effectLst/>
                        </a:rPr>
                        <a:t>Other Lymphocyte Count Decreased</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1</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 (2%)</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875542284"/>
                  </a:ext>
                </a:extLst>
              </a:tr>
              <a:tr h="136476">
                <a:tc>
                  <a:txBody>
                    <a:bodyPr/>
                    <a:lstStyle/>
                    <a:p>
                      <a:pPr algn="l" fontAlgn="ctr"/>
                      <a:r>
                        <a:rPr lang="en-US" sz="1000" u="none" strike="noStrike">
                          <a:effectLst/>
                        </a:rPr>
                        <a:t>Lung infection</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 (2%)</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51584297"/>
                  </a:ext>
                </a:extLst>
              </a:tr>
              <a:tr h="136476">
                <a:tc>
                  <a:txBody>
                    <a:bodyPr/>
                    <a:lstStyle/>
                    <a:p>
                      <a:pPr algn="l" fontAlgn="ctr"/>
                      <a:r>
                        <a:rPr lang="en-US" sz="1000" u="none" strike="noStrike">
                          <a:effectLst/>
                        </a:rPr>
                        <a:t>Other Sepsis</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 (2%)</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298329131"/>
                  </a:ext>
                </a:extLst>
              </a:tr>
              <a:tr h="136476">
                <a:tc>
                  <a:txBody>
                    <a:bodyPr/>
                    <a:lstStyle/>
                    <a:p>
                      <a:pPr algn="l" fontAlgn="ctr"/>
                      <a:r>
                        <a:rPr lang="en-US" sz="1000" u="none" strike="noStrike" dirty="0">
                          <a:effectLst/>
                        </a:rPr>
                        <a:t>Alkaline phosphatase increased</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 (2%)</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242639401"/>
                  </a:ext>
                </a:extLst>
              </a:tr>
              <a:tr h="136476">
                <a:tc>
                  <a:txBody>
                    <a:bodyPr/>
                    <a:lstStyle/>
                    <a:p>
                      <a:pPr algn="l" fontAlgn="ctr"/>
                      <a:r>
                        <a:rPr lang="en-US" sz="1000" u="none" strike="noStrike">
                          <a:effectLst/>
                        </a:rPr>
                        <a:t>Ast increased</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 (2%)</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303622573"/>
                  </a:ext>
                </a:extLst>
              </a:tr>
              <a:tr h="136476">
                <a:tc>
                  <a:txBody>
                    <a:bodyPr/>
                    <a:lstStyle/>
                    <a:p>
                      <a:pPr algn="l" fontAlgn="ctr"/>
                      <a:r>
                        <a:rPr lang="en-US" sz="1000" u="none" strike="noStrike" dirty="0">
                          <a:effectLst/>
                        </a:rPr>
                        <a:t>Lipase increased</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 (2%)</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306289819"/>
                  </a:ext>
                </a:extLst>
              </a:tr>
              <a:tr h="136476">
                <a:tc>
                  <a:txBody>
                    <a:bodyPr/>
                    <a:lstStyle/>
                    <a:p>
                      <a:pPr algn="l" fontAlgn="ctr"/>
                      <a:r>
                        <a:rPr lang="en-US" sz="1000" u="none" strike="noStrike" dirty="0">
                          <a:effectLst/>
                        </a:rPr>
                        <a:t>Other Back Pain</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 (2%)</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953700673"/>
                  </a:ext>
                </a:extLst>
              </a:tr>
              <a:tr h="136476">
                <a:tc>
                  <a:txBody>
                    <a:bodyPr/>
                    <a:lstStyle/>
                    <a:p>
                      <a:pPr algn="l" fontAlgn="ctr"/>
                      <a:r>
                        <a:rPr lang="en-US" sz="1000" u="none" strike="noStrike" dirty="0">
                          <a:effectLst/>
                        </a:rPr>
                        <a:t>Dizziness</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1</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 (2%)</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457234276"/>
                  </a:ext>
                </a:extLst>
              </a:tr>
              <a:tr h="136476">
                <a:tc>
                  <a:txBody>
                    <a:bodyPr/>
                    <a:lstStyle/>
                    <a:p>
                      <a:pPr algn="l" fontAlgn="ctr"/>
                      <a:r>
                        <a:rPr lang="en-US" sz="1000" u="none" strike="noStrike" dirty="0">
                          <a:effectLst/>
                        </a:rPr>
                        <a:t>Other Encephalopathy</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1</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1 (2%)</a:t>
                      </a:r>
                      <a:endParaRPr lang="en-US" sz="1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165495263"/>
                  </a:ext>
                </a:extLst>
              </a:tr>
              <a:tr h="136476">
                <a:tc>
                  <a:txBody>
                    <a:bodyPr/>
                    <a:lstStyle/>
                    <a:p>
                      <a:pPr algn="l" fontAlgn="ctr"/>
                      <a:r>
                        <a:rPr lang="en-US" sz="1000" u="none" strike="noStrike">
                          <a:effectLst/>
                        </a:rPr>
                        <a:t>Confusion</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1 (2%)</a:t>
                      </a:r>
                      <a:endParaRPr lang="en-US" sz="1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57751434"/>
                  </a:ext>
                </a:extLst>
              </a:tr>
              <a:tr h="136476">
                <a:tc>
                  <a:txBody>
                    <a:bodyPr/>
                    <a:lstStyle/>
                    <a:p>
                      <a:pPr algn="l" fontAlgn="ctr"/>
                      <a:r>
                        <a:rPr lang="en-US" sz="1000" u="none" strike="noStrike" dirty="0">
                          <a:effectLst/>
                        </a:rPr>
                        <a:t>Depression</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1 (2%)</a:t>
                      </a:r>
                      <a:endParaRPr lang="en-US" sz="1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752175463"/>
                  </a:ext>
                </a:extLst>
              </a:tr>
              <a:tr h="267120">
                <a:tc>
                  <a:txBody>
                    <a:bodyPr/>
                    <a:lstStyle/>
                    <a:p>
                      <a:pPr algn="l" fontAlgn="ctr"/>
                      <a:r>
                        <a:rPr lang="en-US" sz="1000" u="none" strike="noStrike" dirty="0">
                          <a:effectLst/>
                        </a:rPr>
                        <a:t>Other </a:t>
                      </a:r>
                      <a:r>
                        <a:rPr lang="en-US" sz="1000" u="none" strike="noStrike" dirty="0" err="1">
                          <a:effectLst/>
                        </a:rPr>
                        <a:t>Actue</a:t>
                      </a:r>
                      <a:r>
                        <a:rPr lang="en-US" sz="1000" u="none" strike="noStrike" dirty="0">
                          <a:effectLst/>
                        </a:rPr>
                        <a:t> Hypoxic Respiratory Failure</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1</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1 (2%)</a:t>
                      </a:r>
                      <a:endParaRPr lang="en-US" sz="1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34827945"/>
                  </a:ext>
                </a:extLst>
              </a:tr>
              <a:tr h="136476">
                <a:tc>
                  <a:txBody>
                    <a:bodyPr/>
                    <a:lstStyle/>
                    <a:p>
                      <a:pPr algn="l" fontAlgn="ctr"/>
                      <a:r>
                        <a:rPr lang="en-US" sz="1000" u="none" strike="noStrike" dirty="0">
                          <a:effectLst/>
                        </a:rPr>
                        <a:t>Other Cough</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1 (2%)</a:t>
                      </a:r>
                      <a:endParaRPr lang="en-US" sz="1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29232081"/>
                  </a:ext>
                </a:extLst>
              </a:tr>
            </a:tbl>
          </a:graphicData>
        </a:graphic>
      </p:graphicFrame>
      <p:sp>
        <p:nvSpPr>
          <p:cNvPr id="8" name="TextBox 7">
            <a:extLst>
              <a:ext uri="{FF2B5EF4-FFF2-40B4-BE49-F238E27FC236}">
                <a16:creationId xmlns:a16="http://schemas.microsoft.com/office/drawing/2014/main" id="{EFF53155-3D9F-864F-8C3A-84E8534B480C}"/>
              </a:ext>
            </a:extLst>
          </p:cNvPr>
          <p:cNvSpPr txBox="1"/>
          <p:nvPr/>
        </p:nvSpPr>
        <p:spPr>
          <a:xfrm>
            <a:off x="164592" y="142237"/>
            <a:ext cx="31509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Safety of N-803 + anti-PD1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mAb</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06845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7">
            <a:extLst>
              <a:ext uri="{FF2B5EF4-FFF2-40B4-BE49-F238E27FC236}">
                <a16:creationId xmlns:a16="http://schemas.microsoft.com/office/drawing/2014/main" id="{BE099E6F-AD97-4DC6-8ACC-689C01782074}"/>
              </a:ext>
            </a:extLst>
          </p:cNvPr>
          <p:cNvSpPr>
            <a:spLocks noGrp="1" noChangeArrowheads="1"/>
          </p:cNvSpPr>
          <p:nvPr>
            <p:ph type="title"/>
          </p:nvPr>
        </p:nvSpPr>
        <p:spPr/>
        <p:txBody>
          <a:bodyPr/>
          <a:lstStyle/>
          <a:p>
            <a:r>
              <a:rPr lang="en-US" altLang="en-US" dirty="0">
                <a:ea typeface="ヒラギノ角ゴ Pro W3" pitchFamily="2" charset="-128"/>
              </a:rPr>
              <a:t>Study Design   </a:t>
            </a:r>
          </a:p>
        </p:txBody>
      </p:sp>
      <p:sp>
        <p:nvSpPr>
          <p:cNvPr id="50179" name="Slide Number Placeholder 6">
            <a:extLst>
              <a:ext uri="{FF2B5EF4-FFF2-40B4-BE49-F238E27FC236}">
                <a16:creationId xmlns:a16="http://schemas.microsoft.com/office/drawing/2014/main" id="{4FAC3954-677E-49C3-BAC6-7786159FAFB8}"/>
              </a:ext>
            </a:extLst>
          </p:cNvPr>
          <p:cNvSpPr>
            <a:spLocks noGrp="1" noChangeArrowheads="1"/>
          </p:cNvSpPr>
          <p:nvPr>
            <p:ph type="sldNum" sz="quarter" idx="1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ヒラギノ角ゴ Pro W3" pitchFamily="2" charset="-128"/>
              </a:defRPr>
            </a:lvl1pPr>
            <a:lvl2pPr marL="742950" indent="-285750">
              <a:defRPr sz="2400">
                <a:solidFill>
                  <a:schemeClr val="tx1"/>
                </a:solidFill>
                <a:latin typeface="Times New Roman" panose="02020603050405020304" pitchFamily="18" charset="0"/>
                <a:ea typeface="ヒラギノ角ゴ Pro W3" pitchFamily="2" charset="-128"/>
              </a:defRPr>
            </a:lvl2pPr>
            <a:lvl3pPr marL="1143000" indent="-228600">
              <a:defRPr sz="2400">
                <a:solidFill>
                  <a:schemeClr val="tx1"/>
                </a:solidFill>
                <a:latin typeface="Times New Roman" panose="02020603050405020304" pitchFamily="18" charset="0"/>
                <a:ea typeface="ヒラギノ角ゴ Pro W3" pitchFamily="2" charset="-128"/>
              </a:defRPr>
            </a:lvl3pPr>
            <a:lvl4pPr marL="1600200" indent="-228600">
              <a:defRPr sz="2400">
                <a:solidFill>
                  <a:schemeClr val="tx1"/>
                </a:solidFill>
                <a:latin typeface="Times New Roman" panose="02020603050405020304" pitchFamily="18" charset="0"/>
                <a:ea typeface="ヒラギノ角ゴ Pro W3" pitchFamily="2" charset="-128"/>
              </a:defRPr>
            </a:lvl4pPr>
            <a:lvl5pPr marL="2057400" indent="-228600">
              <a:defRPr sz="2400">
                <a:solidFill>
                  <a:schemeClr val="tx1"/>
                </a:solidFill>
                <a:latin typeface="Times New Roman" panose="02020603050405020304" pitchFamily="18" charset="0"/>
                <a:ea typeface="ヒラギノ角ゴ Pro W3" pitchFamily="2"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 W3" pitchFamily="2"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 W3" pitchFamily="2"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 W3" pitchFamily="2"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 W3" pitchFamily="2"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EC032DE5-1AFC-44F0-9C8E-E9D4746DAC0E}" type="slidenum">
              <a:rPr kumimoji="0" lang="en-US" altLang="en-US" sz="6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pitchFamily="2" charset="-128"/>
                <a:cs typeface="+mn-cs"/>
              </a:rPr>
              <a:pPr marL="0" marR="0" lvl="0" indent="0" algn="ctr" defTabSz="914400" rtl="0" eaLnBrk="1" fontAlgn="auto" latinLnBrk="0" hangingPunct="1">
                <a:lnSpc>
                  <a:spcPct val="100000"/>
                </a:lnSpc>
                <a:spcBef>
                  <a:spcPts val="0"/>
                </a:spcBef>
                <a:spcAft>
                  <a:spcPts val="0"/>
                </a:spcAft>
                <a:buClrTx/>
                <a:buSzTx/>
                <a:buFontTx/>
                <a:buNone/>
                <a:tabLst/>
                <a:defRPr/>
              </a:pPr>
              <a:t>59</a:t>
            </a:fld>
            <a:endParaRPr kumimoji="0" lang="en-US" altLang="en-US" sz="6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2" charset="-128"/>
              <a:cs typeface="+mn-cs"/>
            </a:endParaRPr>
          </a:p>
        </p:txBody>
      </p:sp>
      <p:sp>
        <p:nvSpPr>
          <p:cNvPr id="2" name="Rectangle: Rounded Corners 1">
            <a:extLst>
              <a:ext uri="{FF2B5EF4-FFF2-40B4-BE49-F238E27FC236}">
                <a16:creationId xmlns:a16="http://schemas.microsoft.com/office/drawing/2014/main" id="{7A696C51-1A56-40EF-8CF7-DA3AB95F4DC0}"/>
              </a:ext>
            </a:extLst>
          </p:cNvPr>
          <p:cNvSpPr/>
          <p:nvPr/>
        </p:nvSpPr>
        <p:spPr bwMode="auto">
          <a:xfrm>
            <a:off x="4613275" y="1556740"/>
            <a:ext cx="2741613" cy="906463"/>
          </a:xfrm>
          <a:prstGeom prst="roundRect">
            <a:avLst/>
          </a:prstGeom>
          <a:solidFill>
            <a:srgbClr val="0070C0"/>
          </a:solidFill>
          <a:ln w="9525" cap="flat" cmpd="sng" algn="ctr">
            <a:noFill/>
            <a:prstDash val="solid"/>
            <a:round/>
            <a:headEnd type="none" w="med" len="med"/>
            <a:tailEnd type="none" w="med" len="med"/>
          </a:ln>
          <a:effec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Light" panose="020F0302020204030204"/>
                <a:ea typeface="+mn-ea"/>
                <a:cs typeface="+mn-cs"/>
              </a:rPr>
              <a:t>Prior Anti-PD-(L)1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Light" panose="020F0302020204030204"/>
                <a:ea typeface="+mn-ea"/>
                <a:cs typeface="+mn-cs"/>
              </a:rPr>
              <a:t>disease progression  </a:t>
            </a:r>
          </a:p>
        </p:txBody>
      </p:sp>
      <p:sp>
        <p:nvSpPr>
          <p:cNvPr id="6" name="Rectangle: Rounded Corners 5">
            <a:extLst>
              <a:ext uri="{FF2B5EF4-FFF2-40B4-BE49-F238E27FC236}">
                <a16:creationId xmlns:a16="http://schemas.microsoft.com/office/drawing/2014/main" id="{2B584C90-1DA6-4DA0-AC88-5F0929CEE847}"/>
              </a:ext>
            </a:extLst>
          </p:cNvPr>
          <p:cNvSpPr/>
          <p:nvPr/>
        </p:nvSpPr>
        <p:spPr bwMode="auto">
          <a:xfrm>
            <a:off x="2047875" y="2906115"/>
            <a:ext cx="2741613" cy="906463"/>
          </a:xfrm>
          <a:prstGeom prst="roundRect">
            <a:avLst/>
          </a:prstGeom>
          <a:solidFill>
            <a:schemeClr val="accent5"/>
          </a:solidFill>
          <a:ln w="9525" cap="flat" cmpd="sng" algn="ctr">
            <a:noFill/>
            <a:prstDash val="solid"/>
            <a:round/>
            <a:headEnd type="none" w="med" len="med"/>
            <a:tailEnd type="none" w="med" len="med"/>
          </a:ln>
          <a:effectLst/>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Light" panose="020F0302020204030204"/>
                <a:ea typeface="+mn-ea"/>
                <a:cs typeface="+mn-cs"/>
              </a:rPr>
              <a:t>Primary Resistance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Light" panose="020F0302020204030204"/>
                <a:ea typeface="+mn-ea"/>
                <a:cs typeface="+mn-cs"/>
              </a:rPr>
              <a:t>Cohort </a:t>
            </a:r>
          </a:p>
        </p:txBody>
      </p:sp>
      <p:sp>
        <p:nvSpPr>
          <p:cNvPr id="10" name="Rectangle: Rounded Corners 9">
            <a:extLst>
              <a:ext uri="{FF2B5EF4-FFF2-40B4-BE49-F238E27FC236}">
                <a16:creationId xmlns:a16="http://schemas.microsoft.com/office/drawing/2014/main" id="{52D76877-2AA2-4BA3-895A-C81F1C1CB2E8}"/>
              </a:ext>
            </a:extLst>
          </p:cNvPr>
          <p:cNvSpPr/>
          <p:nvPr/>
        </p:nvSpPr>
        <p:spPr bwMode="auto">
          <a:xfrm>
            <a:off x="7235825" y="2885478"/>
            <a:ext cx="2741613" cy="904875"/>
          </a:xfrm>
          <a:prstGeom prst="roundRect">
            <a:avLst/>
          </a:prstGeom>
          <a:solidFill>
            <a:srgbClr val="92D050"/>
          </a:solidFill>
          <a:ln w="9525" cap="flat" cmpd="sng" algn="ctr">
            <a:noFill/>
            <a:prstDash val="solid"/>
            <a:round/>
            <a:headEnd type="none" w="med" len="med"/>
            <a:tailEnd type="none" w="med" len="med"/>
          </a:ln>
          <a:effectLst/>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Light" panose="020F0302020204030204"/>
                <a:ea typeface="+mn-ea"/>
                <a:cs typeface="+mn-cs"/>
              </a:rPr>
              <a:t>Acquired Resistance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Light" panose="020F0302020204030204"/>
                <a:ea typeface="+mn-ea"/>
                <a:cs typeface="+mn-cs"/>
              </a:rPr>
              <a:t>Cohort </a:t>
            </a:r>
          </a:p>
        </p:txBody>
      </p:sp>
      <p:cxnSp>
        <p:nvCxnSpPr>
          <p:cNvPr id="50183" name="Straight Arrow Connector 4">
            <a:extLst>
              <a:ext uri="{FF2B5EF4-FFF2-40B4-BE49-F238E27FC236}">
                <a16:creationId xmlns:a16="http://schemas.microsoft.com/office/drawing/2014/main" id="{38F0E4C9-1109-4DDB-8BD4-ADCC4F98690D}"/>
              </a:ext>
            </a:extLst>
          </p:cNvPr>
          <p:cNvCxnSpPr>
            <a:cxnSpLocks/>
          </p:cNvCxnSpPr>
          <p:nvPr/>
        </p:nvCxnSpPr>
        <p:spPr bwMode="auto">
          <a:xfrm flipH="1">
            <a:off x="4129088" y="2544165"/>
            <a:ext cx="660400" cy="361950"/>
          </a:xfrm>
          <a:prstGeom prst="straightConnector1">
            <a:avLst/>
          </a:prstGeom>
          <a:noFill/>
          <a:ln w="9525" algn="ctr">
            <a:solidFill>
              <a:schemeClr val="tx1"/>
            </a:solidFill>
            <a:round/>
            <a:headEnd/>
            <a:tailEnd type="triangle" w="med" len="med"/>
          </a:ln>
        </p:spPr>
      </p:cxnSp>
      <p:cxnSp>
        <p:nvCxnSpPr>
          <p:cNvPr id="50184" name="Straight Arrow Connector 11">
            <a:extLst>
              <a:ext uri="{FF2B5EF4-FFF2-40B4-BE49-F238E27FC236}">
                <a16:creationId xmlns:a16="http://schemas.microsoft.com/office/drawing/2014/main" id="{490FD562-EDD9-435B-91CB-F041BBDBF86F}"/>
              </a:ext>
            </a:extLst>
          </p:cNvPr>
          <p:cNvCxnSpPr>
            <a:cxnSpLocks/>
          </p:cNvCxnSpPr>
          <p:nvPr/>
        </p:nvCxnSpPr>
        <p:spPr bwMode="auto">
          <a:xfrm>
            <a:off x="7235825" y="2544165"/>
            <a:ext cx="701675" cy="280988"/>
          </a:xfrm>
          <a:prstGeom prst="straightConnector1">
            <a:avLst/>
          </a:prstGeom>
          <a:noFill/>
          <a:ln w="9525" algn="ctr">
            <a:solidFill>
              <a:schemeClr val="tx1"/>
            </a:solidFill>
            <a:round/>
            <a:headEnd/>
            <a:tailEnd type="triangle" w="med" len="med"/>
          </a:ln>
        </p:spPr>
      </p:cxnSp>
      <p:sp>
        <p:nvSpPr>
          <p:cNvPr id="15" name="TextBox 14">
            <a:extLst>
              <a:ext uri="{FF2B5EF4-FFF2-40B4-BE49-F238E27FC236}">
                <a16:creationId xmlns:a16="http://schemas.microsoft.com/office/drawing/2014/main" id="{7C1AC2F1-2FD0-4989-BC83-82F1B7655DDE}"/>
              </a:ext>
            </a:extLst>
          </p:cNvPr>
          <p:cNvSpPr txBox="1"/>
          <p:nvPr/>
        </p:nvSpPr>
        <p:spPr>
          <a:xfrm>
            <a:off x="7710488" y="2345728"/>
            <a:ext cx="2178050" cy="646112"/>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PD on prior treatment &gt; 12 weeks </a:t>
            </a:r>
          </a:p>
        </p:txBody>
      </p:sp>
      <p:sp>
        <p:nvSpPr>
          <p:cNvPr id="16" name="TextBox 15">
            <a:extLst>
              <a:ext uri="{FF2B5EF4-FFF2-40B4-BE49-F238E27FC236}">
                <a16:creationId xmlns:a16="http://schemas.microsoft.com/office/drawing/2014/main" id="{967EE377-C74D-47F8-A627-511EA4B1D1A0}"/>
              </a:ext>
            </a:extLst>
          </p:cNvPr>
          <p:cNvSpPr txBox="1"/>
          <p:nvPr/>
        </p:nvSpPr>
        <p:spPr>
          <a:xfrm>
            <a:off x="2589213" y="3896715"/>
            <a:ext cx="1800225" cy="27622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Calibri Light" panose="020F0302020204030204"/>
                <a:ea typeface="+mn-ea"/>
                <a:cs typeface="+mn-cs"/>
              </a:rPr>
              <a:t>Stand-alone Phase II</a:t>
            </a:r>
          </a:p>
        </p:txBody>
      </p:sp>
      <p:sp>
        <p:nvSpPr>
          <p:cNvPr id="17" name="TextBox 16">
            <a:extLst>
              <a:ext uri="{FF2B5EF4-FFF2-40B4-BE49-F238E27FC236}">
                <a16:creationId xmlns:a16="http://schemas.microsoft.com/office/drawing/2014/main" id="{44EE9A14-1133-427E-B2B8-5C99AC5F28BC}"/>
              </a:ext>
            </a:extLst>
          </p:cNvPr>
          <p:cNvSpPr txBox="1"/>
          <p:nvPr/>
        </p:nvSpPr>
        <p:spPr>
          <a:xfrm>
            <a:off x="7631113" y="3779240"/>
            <a:ext cx="1800225" cy="27622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Calibri Light" panose="020F0302020204030204"/>
                <a:ea typeface="+mn-ea"/>
                <a:cs typeface="+mn-cs"/>
              </a:rPr>
              <a:t>Phase II/III</a:t>
            </a:r>
          </a:p>
        </p:txBody>
      </p:sp>
      <p:cxnSp>
        <p:nvCxnSpPr>
          <p:cNvPr id="50188" name="Straight Arrow Connector 18">
            <a:extLst>
              <a:ext uri="{FF2B5EF4-FFF2-40B4-BE49-F238E27FC236}">
                <a16:creationId xmlns:a16="http://schemas.microsoft.com/office/drawing/2014/main" id="{FC2FCD84-CA2E-4735-AE85-8C9728B63D97}"/>
              </a:ext>
            </a:extLst>
          </p:cNvPr>
          <p:cNvCxnSpPr>
            <a:cxnSpLocks/>
          </p:cNvCxnSpPr>
          <p:nvPr/>
        </p:nvCxnSpPr>
        <p:spPr bwMode="auto">
          <a:xfrm>
            <a:off x="3757613" y="4171353"/>
            <a:ext cx="619125" cy="671512"/>
          </a:xfrm>
          <a:prstGeom prst="straightConnector1">
            <a:avLst/>
          </a:prstGeom>
          <a:noFill/>
          <a:ln w="9525" algn="ctr">
            <a:solidFill>
              <a:schemeClr val="tx1"/>
            </a:solidFill>
            <a:round/>
            <a:headEnd/>
            <a:tailEnd type="triangle" w="med" len="med"/>
          </a:ln>
        </p:spPr>
      </p:cxnSp>
      <p:cxnSp>
        <p:nvCxnSpPr>
          <p:cNvPr id="50189" name="Straight Arrow Connector 22">
            <a:extLst>
              <a:ext uri="{FF2B5EF4-FFF2-40B4-BE49-F238E27FC236}">
                <a16:creationId xmlns:a16="http://schemas.microsoft.com/office/drawing/2014/main" id="{FF192E22-B7CA-4B36-B43E-894A71A26C13}"/>
              </a:ext>
            </a:extLst>
          </p:cNvPr>
          <p:cNvCxnSpPr>
            <a:cxnSpLocks/>
          </p:cNvCxnSpPr>
          <p:nvPr/>
        </p:nvCxnSpPr>
        <p:spPr bwMode="auto">
          <a:xfrm flipH="1">
            <a:off x="2446338" y="4163415"/>
            <a:ext cx="625475" cy="679450"/>
          </a:xfrm>
          <a:prstGeom prst="straightConnector1">
            <a:avLst/>
          </a:prstGeom>
          <a:noFill/>
          <a:ln w="9525" algn="ctr">
            <a:solidFill>
              <a:schemeClr val="tx1"/>
            </a:solidFill>
            <a:round/>
            <a:headEnd/>
            <a:tailEnd type="triangle" w="med" len="med"/>
          </a:ln>
        </p:spPr>
      </p:cxnSp>
      <p:sp>
        <p:nvSpPr>
          <p:cNvPr id="28" name="TextBox 27">
            <a:extLst>
              <a:ext uri="{FF2B5EF4-FFF2-40B4-BE49-F238E27FC236}">
                <a16:creationId xmlns:a16="http://schemas.microsoft.com/office/drawing/2014/main" id="{72CB9ACC-A22D-4914-839B-940A2D540E2F}"/>
              </a:ext>
            </a:extLst>
          </p:cNvPr>
          <p:cNvSpPr txBox="1"/>
          <p:nvPr/>
        </p:nvSpPr>
        <p:spPr>
          <a:xfrm>
            <a:off x="1593850" y="4919065"/>
            <a:ext cx="1798638" cy="277813"/>
          </a:xfrm>
          <a:prstGeom prst="rect">
            <a:avLst/>
          </a:prstGeom>
          <a:noFill/>
          <a:ln>
            <a:solidFill>
              <a:schemeClr val="tx1"/>
            </a:solid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N-803+Pembrolizumab </a:t>
            </a:r>
          </a:p>
        </p:txBody>
      </p:sp>
      <p:sp>
        <p:nvSpPr>
          <p:cNvPr id="29" name="TextBox 28">
            <a:extLst>
              <a:ext uri="{FF2B5EF4-FFF2-40B4-BE49-F238E27FC236}">
                <a16:creationId xmlns:a16="http://schemas.microsoft.com/office/drawing/2014/main" id="{5F045FDC-C3BA-41F6-B3BD-59B066428187}"/>
              </a:ext>
            </a:extLst>
          </p:cNvPr>
          <p:cNvSpPr txBox="1"/>
          <p:nvPr/>
        </p:nvSpPr>
        <p:spPr>
          <a:xfrm>
            <a:off x="2833688" y="2293340"/>
            <a:ext cx="1800225" cy="461963"/>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PD on prior treatment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 ≤ 12 weeks </a:t>
            </a:r>
          </a:p>
        </p:txBody>
      </p:sp>
      <p:sp>
        <p:nvSpPr>
          <p:cNvPr id="30" name="TextBox 29">
            <a:extLst>
              <a:ext uri="{FF2B5EF4-FFF2-40B4-BE49-F238E27FC236}">
                <a16:creationId xmlns:a16="http://schemas.microsoft.com/office/drawing/2014/main" id="{D37BBAB2-424E-422A-AD8E-C02182A48B29}"/>
              </a:ext>
            </a:extLst>
          </p:cNvPr>
          <p:cNvSpPr txBox="1"/>
          <p:nvPr/>
        </p:nvSpPr>
        <p:spPr>
          <a:xfrm>
            <a:off x="3592513" y="4927003"/>
            <a:ext cx="1800225" cy="276225"/>
          </a:xfrm>
          <a:prstGeom prst="rect">
            <a:avLst/>
          </a:prstGeom>
          <a:noFill/>
          <a:ln>
            <a:solidFill>
              <a:schemeClr val="tx1"/>
            </a:solid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Standard of Care  </a:t>
            </a:r>
          </a:p>
        </p:txBody>
      </p:sp>
      <p:sp>
        <p:nvSpPr>
          <p:cNvPr id="31" name="TextBox 30">
            <a:extLst>
              <a:ext uri="{FF2B5EF4-FFF2-40B4-BE49-F238E27FC236}">
                <a16:creationId xmlns:a16="http://schemas.microsoft.com/office/drawing/2014/main" id="{59E1D51D-FC68-4CF3-800C-68054805642F}"/>
              </a:ext>
            </a:extLst>
          </p:cNvPr>
          <p:cNvSpPr txBox="1"/>
          <p:nvPr/>
        </p:nvSpPr>
        <p:spPr>
          <a:xfrm>
            <a:off x="7105650" y="4909540"/>
            <a:ext cx="1798638" cy="276225"/>
          </a:xfrm>
          <a:prstGeom prst="rect">
            <a:avLst/>
          </a:prstGeom>
          <a:noFill/>
          <a:ln>
            <a:solidFill>
              <a:schemeClr val="tx1"/>
            </a:solid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N-803+Pembrolizumab </a:t>
            </a:r>
          </a:p>
        </p:txBody>
      </p:sp>
      <p:sp>
        <p:nvSpPr>
          <p:cNvPr id="32" name="TextBox 31">
            <a:extLst>
              <a:ext uri="{FF2B5EF4-FFF2-40B4-BE49-F238E27FC236}">
                <a16:creationId xmlns:a16="http://schemas.microsoft.com/office/drawing/2014/main" id="{B9DF5D01-68E6-4EF9-ACC6-340A1F527D63}"/>
              </a:ext>
            </a:extLst>
          </p:cNvPr>
          <p:cNvSpPr txBox="1"/>
          <p:nvPr/>
        </p:nvSpPr>
        <p:spPr>
          <a:xfrm>
            <a:off x="9104313" y="4915890"/>
            <a:ext cx="1800225" cy="277813"/>
          </a:xfrm>
          <a:prstGeom prst="rect">
            <a:avLst/>
          </a:prstGeom>
          <a:noFill/>
          <a:ln>
            <a:solidFill>
              <a:schemeClr val="tx1"/>
            </a:solid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Standard of Care  </a:t>
            </a:r>
          </a:p>
        </p:txBody>
      </p:sp>
      <p:cxnSp>
        <p:nvCxnSpPr>
          <p:cNvPr id="50195" name="Straight Arrow Connector 32">
            <a:extLst>
              <a:ext uri="{FF2B5EF4-FFF2-40B4-BE49-F238E27FC236}">
                <a16:creationId xmlns:a16="http://schemas.microsoft.com/office/drawing/2014/main" id="{2EE527A8-2A3A-4E56-9CC9-AFA8CCA80345}"/>
              </a:ext>
            </a:extLst>
          </p:cNvPr>
          <p:cNvCxnSpPr>
            <a:cxnSpLocks/>
          </p:cNvCxnSpPr>
          <p:nvPr/>
        </p:nvCxnSpPr>
        <p:spPr bwMode="auto">
          <a:xfrm>
            <a:off x="9015413" y="4115790"/>
            <a:ext cx="620712" cy="669925"/>
          </a:xfrm>
          <a:prstGeom prst="straightConnector1">
            <a:avLst/>
          </a:prstGeom>
          <a:noFill/>
          <a:ln w="9525" algn="ctr">
            <a:solidFill>
              <a:schemeClr val="tx1"/>
            </a:solidFill>
            <a:round/>
            <a:headEnd/>
            <a:tailEnd type="triangle" w="med" len="med"/>
          </a:ln>
        </p:spPr>
      </p:cxnSp>
      <p:cxnSp>
        <p:nvCxnSpPr>
          <p:cNvPr id="50196" name="Straight Arrow Connector 33">
            <a:extLst>
              <a:ext uri="{FF2B5EF4-FFF2-40B4-BE49-F238E27FC236}">
                <a16:creationId xmlns:a16="http://schemas.microsoft.com/office/drawing/2014/main" id="{34359085-75E4-458E-81D8-B81F485ADCEB}"/>
              </a:ext>
            </a:extLst>
          </p:cNvPr>
          <p:cNvCxnSpPr>
            <a:cxnSpLocks/>
          </p:cNvCxnSpPr>
          <p:nvPr/>
        </p:nvCxnSpPr>
        <p:spPr bwMode="auto">
          <a:xfrm flipH="1">
            <a:off x="7704138" y="4107853"/>
            <a:ext cx="625475" cy="677862"/>
          </a:xfrm>
          <a:prstGeom prst="straightConnector1">
            <a:avLst/>
          </a:prstGeom>
          <a:noFill/>
          <a:ln w="9525" algn="ctr">
            <a:solidFill>
              <a:schemeClr val="tx1"/>
            </a:solidFill>
            <a:round/>
            <a:headEnd/>
            <a:tailEnd type="triangle" w="med" len="med"/>
          </a:ln>
        </p:spPr>
      </p:cxnSp>
      <p:sp>
        <p:nvSpPr>
          <p:cNvPr id="35" name="TextBox 34">
            <a:extLst>
              <a:ext uri="{FF2B5EF4-FFF2-40B4-BE49-F238E27FC236}">
                <a16:creationId xmlns:a16="http://schemas.microsoft.com/office/drawing/2014/main" id="{330FB271-B7BA-4DBE-B17A-5DBF9D2B0CD2}"/>
              </a:ext>
            </a:extLst>
          </p:cNvPr>
          <p:cNvSpPr txBox="1"/>
          <p:nvPr/>
        </p:nvSpPr>
        <p:spPr>
          <a:xfrm flipH="1">
            <a:off x="136525" y="6478588"/>
            <a:ext cx="9021763" cy="338554"/>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Standard of Care: Docetaxel/</a:t>
            </a:r>
            <a:r>
              <a:rPr kumimoji="0" lang="en-US" sz="1600" b="0" i="0" u="none" strike="noStrike" kern="1200" cap="none" spc="0" normalizeH="0" baseline="0" noProof="0" dirty="0" err="1">
                <a:ln>
                  <a:noFill/>
                </a:ln>
                <a:solidFill>
                  <a:prstClr val="black"/>
                </a:solidFill>
                <a:effectLst/>
                <a:uLnTx/>
                <a:uFillTx/>
                <a:latin typeface="Calibri Light" panose="020F0302020204030204"/>
                <a:ea typeface="+mn-ea"/>
                <a:cs typeface="+mn-cs"/>
              </a:rPr>
              <a:t>Ramuciramab</a:t>
            </a: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 Docetaxel, Gemcitabine, Pemetrexed</a:t>
            </a:r>
          </a:p>
        </p:txBody>
      </p:sp>
      <p:sp>
        <p:nvSpPr>
          <p:cNvPr id="36" name="TextBox 35">
            <a:extLst>
              <a:ext uri="{FF2B5EF4-FFF2-40B4-BE49-F238E27FC236}">
                <a16:creationId xmlns:a16="http://schemas.microsoft.com/office/drawing/2014/main" id="{A702AB6A-E10B-4727-8118-AEFFEA88720C}"/>
              </a:ext>
            </a:extLst>
          </p:cNvPr>
          <p:cNvSpPr txBox="1"/>
          <p:nvPr/>
        </p:nvSpPr>
        <p:spPr>
          <a:xfrm>
            <a:off x="2555875" y="4341215"/>
            <a:ext cx="1800225" cy="40011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Light" panose="020F0302020204030204"/>
                <a:ea typeface="+mn-ea"/>
                <a:cs typeface="+mn-cs"/>
              </a:rPr>
              <a:t>N = 130 </a:t>
            </a:r>
          </a:p>
        </p:txBody>
      </p:sp>
      <p:sp>
        <p:nvSpPr>
          <p:cNvPr id="37" name="TextBox 36">
            <a:extLst>
              <a:ext uri="{FF2B5EF4-FFF2-40B4-BE49-F238E27FC236}">
                <a16:creationId xmlns:a16="http://schemas.microsoft.com/office/drawing/2014/main" id="{2AEB0797-E2EE-461A-ABEA-D6E49591C31E}"/>
              </a:ext>
            </a:extLst>
          </p:cNvPr>
          <p:cNvSpPr txBox="1"/>
          <p:nvPr/>
        </p:nvSpPr>
        <p:spPr>
          <a:xfrm>
            <a:off x="7766050" y="4298353"/>
            <a:ext cx="1798638"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Light" panose="020F0302020204030204"/>
                <a:ea typeface="+mn-ea"/>
                <a:cs typeface="+mn-cs"/>
              </a:rPr>
              <a:t>N = 300 </a:t>
            </a:r>
          </a:p>
        </p:txBody>
      </p:sp>
      <p:sp>
        <p:nvSpPr>
          <p:cNvPr id="38" name="TextBox 37">
            <a:extLst>
              <a:ext uri="{FF2B5EF4-FFF2-40B4-BE49-F238E27FC236}">
                <a16:creationId xmlns:a16="http://schemas.microsoft.com/office/drawing/2014/main" id="{74AE9E09-8AA0-4378-9E8E-8ECF6E558817}"/>
              </a:ext>
            </a:extLst>
          </p:cNvPr>
          <p:cNvSpPr txBox="1"/>
          <p:nvPr/>
        </p:nvSpPr>
        <p:spPr>
          <a:xfrm>
            <a:off x="1614488" y="5501678"/>
            <a:ext cx="3857625" cy="83026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Primary Endpoint: Overall Survival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Comparison: Weighted Log-rank test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Minimum Follow-up requirements for all analyses (interim and final)  </a:t>
            </a:r>
          </a:p>
        </p:txBody>
      </p:sp>
      <p:sp>
        <p:nvSpPr>
          <p:cNvPr id="39" name="TextBox 38">
            <a:extLst>
              <a:ext uri="{FF2B5EF4-FFF2-40B4-BE49-F238E27FC236}">
                <a16:creationId xmlns:a16="http://schemas.microsoft.com/office/drawing/2014/main" id="{69086B1E-675A-437B-9472-F2919ABD330B}"/>
              </a:ext>
            </a:extLst>
          </p:cNvPr>
          <p:cNvSpPr txBox="1"/>
          <p:nvPr/>
        </p:nvSpPr>
        <p:spPr>
          <a:xfrm>
            <a:off x="7065963" y="5533428"/>
            <a:ext cx="3857625" cy="83026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Primary Endpoint: Overall Survival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Comparison: Standard Log-rank test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Minimum Follow-up requirements for all analyses (interim and final)  </a:t>
            </a:r>
          </a:p>
        </p:txBody>
      </p:sp>
    </p:spTree>
    <p:extLst>
      <p:ext uri="{BB962C8B-B14F-4D97-AF65-F5344CB8AC3E}">
        <p14:creationId xmlns:p14="http://schemas.microsoft.com/office/powerpoint/2010/main" val="1913886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B21527-6924-487E-9DEB-441D66DA2D64}"/>
              </a:ext>
            </a:extLst>
          </p:cNvPr>
          <p:cNvSpPr/>
          <p:nvPr/>
        </p:nvSpPr>
        <p:spPr>
          <a:xfrm>
            <a:off x="1540933" y="914175"/>
            <a:ext cx="9110134" cy="51648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ttps://encrypted-tbn0.gstatic.com/images?q=tbn:ANd9GcSduQzJlqs_QPxFJQmz0vbks-gNm_-qlw39Rzq2DF6UKQUXCRL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1518" y="4135364"/>
            <a:ext cx="1146479" cy="64202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MedImmune compan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7840" y="4135364"/>
            <a:ext cx="642027" cy="64202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encrypted-tbn2.gstatic.com/images?q=tbn:ANd9GcQNFaNo17Wr61Qi8Q35BeDnNAYcPM7dr9pF0aktLk0xvkigy5Rm7BvStXg"/>
          <p:cNvPicPr>
            <a:picLocks noChangeAspect="1" noChangeArrowheads="1"/>
          </p:cNvPicPr>
          <p:nvPr/>
        </p:nvPicPr>
        <p:blipFill rotWithShape="1">
          <a:blip r:embed="rId5">
            <a:extLst>
              <a:ext uri="{28A0092B-C50C-407E-A947-70E740481C1C}">
                <a14:useLocalDpi xmlns:a14="http://schemas.microsoft.com/office/drawing/2010/main" val="0"/>
              </a:ext>
            </a:extLst>
          </a:blip>
          <a:srcRect l="18190" t="14098" r="17145" b="16687"/>
          <a:stretch/>
        </p:blipFill>
        <p:spPr bwMode="auto">
          <a:xfrm>
            <a:off x="4389648" y="4101160"/>
            <a:ext cx="1128340" cy="71043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s://encrypted-tbn0.gstatic.com/images?q=tbn:ANd9GcSy34KLgGmngCvFVR1NHbCcPkyb18uhbzJsRThuVWTb13q_jwmj"/>
          <p:cNvPicPr>
            <a:picLocks noChangeAspect="1" noChangeArrowheads="1"/>
          </p:cNvPicPr>
          <p:nvPr/>
        </p:nvPicPr>
        <p:blipFill rotWithShape="1">
          <a:blip r:embed="rId6">
            <a:extLst>
              <a:ext uri="{28A0092B-C50C-407E-A947-70E740481C1C}">
                <a14:useLocalDpi xmlns:a14="http://schemas.microsoft.com/office/drawing/2010/main" val="0"/>
              </a:ext>
            </a:extLst>
          </a:blip>
          <a:srcRect t="19236" b="20319"/>
          <a:stretch/>
        </p:blipFill>
        <p:spPr bwMode="auto">
          <a:xfrm>
            <a:off x="5769639" y="4027753"/>
            <a:ext cx="1418245" cy="8572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a:stretch>
            <a:fillRect/>
          </a:stretch>
        </p:blipFill>
        <p:spPr>
          <a:xfrm>
            <a:off x="9121759" y="4178883"/>
            <a:ext cx="1164316" cy="554990"/>
          </a:xfrm>
          <a:prstGeom prst="rect">
            <a:avLst/>
          </a:prstGeom>
        </p:spPr>
      </p:pic>
      <p:sp>
        <p:nvSpPr>
          <p:cNvPr id="3" name="Title 2"/>
          <p:cNvSpPr>
            <a:spLocks noGrp="1"/>
          </p:cNvSpPr>
          <p:nvPr>
            <p:ph type="title"/>
          </p:nvPr>
        </p:nvSpPr>
        <p:spPr>
          <a:xfrm>
            <a:off x="599090" y="36083"/>
            <a:ext cx="10556590" cy="940199"/>
          </a:xfrm>
          <a:prstGeom prst="rect">
            <a:avLst/>
          </a:prstGeom>
        </p:spPr>
        <p:txBody>
          <a:bodyPr anchor="ctr">
            <a:noAutofit/>
          </a:bodyPr>
          <a:lstStyle/>
          <a:p>
            <a:pPr algn="ctr"/>
            <a:r>
              <a:rPr lang="en-US" sz="4000" b="1" dirty="0">
                <a:solidFill>
                  <a:schemeClr val="tx1"/>
                </a:solidFill>
                <a:cs typeface="Arial" panose="020B0604020202020204" pitchFamily="34" charset="0"/>
              </a:rPr>
              <a:t>Lung-MAP Partners and Collaborators</a:t>
            </a:r>
          </a:p>
        </p:txBody>
      </p:sp>
      <p:sp>
        <p:nvSpPr>
          <p:cNvPr id="7" name="Slide Number Placeholder 6"/>
          <p:cNvSpPr>
            <a:spLocks noGrp="1"/>
          </p:cNvSpPr>
          <p:nvPr>
            <p:ph type="sldNum" sz="quarter" idx="14"/>
          </p:nvPr>
        </p:nvSpPr>
        <p:spPr>
          <a:prstGeom prst="rect">
            <a:avLst/>
          </a:prstGeom>
        </p:spPr>
        <p:txBody>
          <a:bodyPr/>
          <a:lstStyle/>
          <a:p>
            <a:pPr marL="71021" algn="l"/>
            <a:r>
              <a:rPr lang="en-US" spc="-7" dirty="0"/>
              <a:t>Slide: </a:t>
            </a:r>
            <a:fld id="{81D60167-4931-47E6-BA6A-407CBD079E47}" type="slidenum">
              <a:rPr lang="en-US" spc="-7" smtClean="0"/>
              <a:pPr marL="71021" algn="l"/>
              <a:t>6</a:t>
            </a:fld>
            <a:endParaRPr lang="en-US" spc="-7" dirty="0"/>
          </a:p>
        </p:txBody>
      </p:sp>
      <p:pic>
        <p:nvPicPr>
          <p:cNvPr id="1026" name="Picture 2" descr="https://www.foundationmedicine.com/wp-content/themes/foundationmedicine/img/logos/foundation-medicine-2x.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36084" y="3235405"/>
            <a:ext cx="1959119" cy="5224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thumb/a/ab/Amgen.svg/1000px-Amgen.svg.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39535" y="4272549"/>
            <a:ext cx="1430573" cy="3676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10"/>
          <a:stretch>
            <a:fillRect/>
          </a:stretch>
        </p:blipFill>
        <p:spPr>
          <a:xfrm>
            <a:off x="8921807" y="3231196"/>
            <a:ext cx="1053986" cy="522432"/>
          </a:xfrm>
          <a:prstGeom prst="rect">
            <a:avLst/>
          </a:prstGeom>
        </p:spPr>
      </p:pic>
      <p:pic>
        <p:nvPicPr>
          <p:cNvPr id="2052" name="Picture 4" descr="Image result for abbvie logo transparen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36084" y="5229569"/>
            <a:ext cx="1274232" cy="42591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clovis logo">
            <a:extLst>
              <a:ext uri="{FF2B5EF4-FFF2-40B4-BE49-F238E27FC236}">
                <a16:creationId xmlns:a16="http://schemas.microsoft.com/office/drawing/2014/main" id="{7FECE2B9-36D9-4220-A930-F3A14ECCBDA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625960" y="5229569"/>
            <a:ext cx="1252397" cy="30221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Lilly logo">
            <a:extLst>
              <a:ext uri="{FF2B5EF4-FFF2-40B4-BE49-F238E27FC236}">
                <a16:creationId xmlns:a16="http://schemas.microsoft.com/office/drawing/2014/main" id="{5066C7C7-67B1-4055-AF30-E719B3346E0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88431" y="5164718"/>
            <a:ext cx="776236" cy="4319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7CA49C3-EFE0-4AE3-B572-021B08056853}"/>
              </a:ext>
            </a:extLst>
          </p:cNvPr>
          <p:cNvPicPr>
            <a:picLocks noChangeAspect="1"/>
          </p:cNvPicPr>
          <p:nvPr/>
        </p:nvPicPr>
        <p:blipFill>
          <a:blip r:embed="rId14"/>
          <a:stretch>
            <a:fillRect/>
          </a:stretch>
        </p:blipFill>
        <p:spPr>
          <a:xfrm>
            <a:off x="4994197" y="5023078"/>
            <a:ext cx="1652006" cy="666610"/>
          </a:xfrm>
          <a:prstGeom prst="rect">
            <a:avLst/>
          </a:prstGeom>
        </p:spPr>
      </p:pic>
      <p:pic>
        <p:nvPicPr>
          <p:cNvPr id="10" name="Picture 9">
            <a:extLst>
              <a:ext uri="{FF2B5EF4-FFF2-40B4-BE49-F238E27FC236}">
                <a16:creationId xmlns:a16="http://schemas.microsoft.com/office/drawing/2014/main" id="{BF79691A-E8AD-43EC-852E-3CEC4A3280D8}"/>
              </a:ext>
            </a:extLst>
          </p:cNvPr>
          <p:cNvPicPr>
            <a:picLocks noChangeAspect="1"/>
          </p:cNvPicPr>
          <p:nvPr/>
        </p:nvPicPr>
        <p:blipFill>
          <a:blip r:embed="rId15"/>
          <a:stretch>
            <a:fillRect/>
          </a:stretch>
        </p:blipFill>
        <p:spPr>
          <a:xfrm>
            <a:off x="4348001" y="984009"/>
            <a:ext cx="3495997" cy="3020171"/>
          </a:xfrm>
          <a:prstGeom prst="rect">
            <a:avLst/>
          </a:prstGeom>
        </p:spPr>
      </p:pic>
      <p:pic>
        <p:nvPicPr>
          <p:cNvPr id="19" name="Picture 18" descr="Image result for loxo lilly symbol">
            <a:extLst>
              <a:ext uri="{FF2B5EF4-FFF2-40B4-BE49-F238E27FC236}">
                <a16:creationId xmlns:a16="http://schemas.microsoft.com/office/drawing/2014/main" id="{F432A1F3-2E1C-4D36-8E94-9FB963C3CAC8}"/>
              </a:ext>
            </a:extLst>
          </p:cNvPr>
          <p:cNvPicPr/>
          <p:nvPr/>
        </p:nvPicPr>
        <p:blipFill>
          <a:blip r:embed="rId16">
            <a:extLst>
              <a:ext uri="{28A0092B-C50C-407E-A947-70E740481C1C}">
                <a14:useLocalDpi xmlns:a14="http://schemas.microsoft.com/office/drawing/2010/main" val="0"/>
              </a:ext>
            </a:extLst>
          </a:blip>
          <a:srcRect/>
          <a:stretch>
            <a:fillRect/>
          </a:stretch>
        </p:blipFill>
        <p:spPr bwMode="auto">
          <a:xfrm>
            <a:off x="7664308" y="4963287"/>
            <a:ext cx="1457451" cy="886365"/>
          </a:xfrm>
          <a:prstGeom prst="rect">
            <a:avLst/>
          </a:prstGeom>
          <a:noFill/>
          <a:ln>
            <a:noFill/>
          </a:ln>
        </p:spPr>
      </p:pic>
      <p:sp>
        <p:nvSpPr>
          <p:cNvPr id="20" name="TextBox 19">
            <a:extLst>
              <a:ext uri="{FF2B5EF4-FFF2-40B4-BE49-F238E27FC236}">
                <a16:creationId xmlns:a16="http://schemas.microsoft.com/office/drawing/2014/main" id="{EE57A65E-3D1B-420B-B088-D988E86FF3B8}"/>
              </a:ext>
            </a:extLst>
          </p:cNvPr>
          <p:cNvSpPr txBox="1"/>
          <p:nvPr/>
        </p:nvSpPr>
        <p:spPr>
          <a:xfrm>
            <a:off x="9156900" y="5039343"/>
            <a:ext cx="1164316" cy="492443"/>
          </a:xfrm>
          <a:prstGeom prst="rect">
            <a:avLst/>
          </a:prstGeom>
          <a:solidFill>
            <a:schemeClr val="accent1"/>
          </a:solidFill>
          <a:ln>
            <a:solidFill>
              <a:schemeClr val="tx1"/>
            </a:solidFill>
          </a:ln>
        </p:spPr>
        <p:txBody>
          <a:bodyPr wrap="square" rtlCol="0">
            <a:spAutoFit/>
          </a:bodyPr>
          <a:lstStyle/>
          <a:p>
            <a:r>
              <a:rPr lang="en-US" sz="1200" dirty="0"/>
              <a:t>Coming Soon: </a:t>
            </a:r>
          </a:p>
          <a:p>
            <a:r>
              <a:rPr lang="en-US" sz="1400" dirty="0" err="1"/>
              <a:t>ImmunityBio</a:t>
            </a:r>
            <a:endParaRPr lang="en-US" sz="1400" dirty="0"/>
          </a:p>
        </p:txBody>
      </p:sp>
    </p:spTree>
    <p:extLst>
      <p:ext uri="{BB962C8B-B14F-4D97-AF65-F5344CB8AC3E}">
        <p14:creationId xmlns:p14="http://schemas.microsoft.com/office/powerpoint/2010/main" val="12964578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0C3A0-4D15-42B6-BFDD-0E3B127D66B0}"/>
              </a:ext>
            </a:extLst>
          </p:cNvPr>
          <p:cNvSpPr>
            <a:spLocks noGrp="1"/>
          </p:cNvSpPr>
          <p:nvPr>
            <p:ph type="title"/>
          </p:nvPr>
        </p:nvSpPr>
        <p:spPr>
          <a:xfrm>
            <a:off x="838200" y="-181140"/>
            <a:ext cx="10515600" cy="1325563"/>
          </a:xfrm>
        </p:spPr>
        <p:txBody>
          <a:bodyPr/>
          <a:lstStyle/>
          <a:p>
            <a:r>
              <a:rPr lang="en-US" dirty="0"/>
              <a:t>Publications Fall 2020 – Spring 2021</a:t>
            </a:r>
          </a:p>
        </p:txBody>
      </p:sp>
      <p:sp>
        <p:nvSpPr>
          <p:cNvPr id="3" name="Text Placeholder 2">
            <a:extLst>
              <a:ext uri="{FF2B5EF4-FFF2-40B4-BE49-F238E27FC236}">
                <a16:creationId xmlns:a16="http://schemas.microsoft.com/office/drawing/2014/main" id="{933FF425-EBB0-48C1-BCBF-1FD1CEC8200A}"/>
              </a:ext>
            </a:extLst>
          </p:cNvPr>
          <p:cNvSpPr>
            <a:spLocks noGrp="1"/>
          </p:cNvSpPr>
          <p:nvPr>
            <p:ph type="body" sz="quarter" idx="12"/>
          </p:nvPr>
        </p:nvSpPr>
        <p:spPr>
          <a:xfrm>
            <a:off x="63187" y="893737"/>
            <a:ext cx="12067747" cy="4846320"/>
          </a:xfrm>
        </p:spPr>
        <p:txBody>
          <a:bodyPr>
            <a:noAutofit/>
          </a:bodyPr>
          <a:lstStyle/>
          <a:p>
            <a:pPr>
              <a:lnSpc>
                <a:spcPct val="110000"/>
              </a:lnSpc>
              <a:spcBef>
                <a:spcPts val="0"/>
              </a:spcBef>
              <a:buNone/>
            </a:pPr>
            <a:r>
              <a:rPr lang="en-US" sz="1200" b="1" u="sng" dirty="0"/>
              <a:t>S1400G</a:t>
            </a:r>
            <a:r>
              <a:rPr lang="en-US" sz="1200" dirty="0"/>
              <a:t>:</a:t>
            </a:r>
          </a:p>
          <a:p>
            <a:pPr marL="460417" lvl="1" indent="0">
              <a:lnSpc>
                <a:spcPct val="120000"/>
              </a:lnSpc>
              <a:spcBef>
                <a:spcPts val="0"/>
              </a:spcBef>
              <a:spcAft>
                <a:spcPts val="0"/>
              </a:spcAft>
              <a:buNone/>
            </a:pPr>
            <a:r>
              <a:rPr lang="en-US" sz="1200" b="1" dirty="0"/>
              <a:t>A Phase II Study of BMN673 (</a:t>
            </a:r>
            <a:r>
              <a:rPr lang="en-US" sz="1200" b="1" dirty="0" err="1"/>
              <a:t>talazoparib</a:t>
            </a:r>
            <a:r>
              <a:rPr lang="en-US" sz="1200" b="1" dirty="0"/>
              <a:t>) for Previously-Treated Patients with Homologous Recombinant Repair Deficiency Positive STAGE IV Squamous Cell Lung Cancer</a:t>
            </a:r>
            <a:endParaRPr lang="en-US" sz="1200" dirty="0"/>
          </a:p>
          <a:p>
            <a:pPr marL="460417" lvl="1" indent="0">
              <a:lnSpc>
                <a:spcPct val="120000"/>
              </a:lnSpc>
              <a:spcBef>
                <a:spcPts val="0"/>
              </a:spcBef>
              <a:spcAft>
                <a:spcPts val="0"/>
              </a:spcAft>
              <a:buNone/>
            </a:pPr>
            <a:r>
              <a:rPr lang="en-US" sz="1200" i="1" dirty="0"/>
              <a:t>SCs: Taofeek Owonikoko (ECOG), Lauren Byers (SWOG);  Stats: Miao, Minichiello, Redman; DCs: </a:t>
            </a:r>
            <a:r>
              <a:rPr lang="en-US" sz="1200" i="1" dirty="0" err="1"/>
              <a:t>Highleyman</a:t>
            </a:r>
            <a:endParaRPr lang="en-US" sz="1200" dirty="0"/>
          </a:p>
          <a:p>
            <a:pPr marL="460417" lvl="1" indent="0">
              <a:lnSpc>
                <a:spcPct val="120000"/>
              </a:lnSpc>
              <a:spcBef>
                <a:spcPts val="0"/>
              </a:spcBef>
              <a:spcAft>
                <a:spcPts val="0"/>
              </a:spcAft>
              <a:buNone/>
            </a:pPr>
            <a:r>
              <a:rPr lang="en-US" sz="1200" i="1" dirty="0"/>
              <a:t>PCs: Norman, Gildner; </a:t>
            </a:r>
            <a:endParaRPr lang="en-US" sz="1200" dirty="0"/>
          </a:p>
          <a:p>
            <a:pPr marL="460417" lvl="1" indent="0">
              <a:lnSpc>
                <a:spcPct val="120000"/>
              </a:lnSpc>
              <a:spcBef>
                <a:spcPts val="0"/>
              </a:spcBef>
              <a:spcAft>
                <a:spcPts val="0"/>
              </a:spcAft>
              <a:buNone/>
            </a:pPr>
            <a:r>
              <a:rPr lang="en-US" sz="1200" dirty="0"/>
              <a:t>Published: Clin Lung Cancer.  January 10, 2021 </a:t>
            </a:r>
          </a:p>
          <a:p>
            <a:pPr>
              <a:buNone/>
            </a:pPr>
            <a:r>
              <a:rPr lang="en-US" sz="1200" b="1" u="sng" dirty="0"/>
              <a:t>S1400K</a:t>
            </a:r>
          </a:p>
          <a:p>
            <a:pPr marL="460417" lvl="1" indent="0">
              <a:lnSpc>
                <a:spcPct val="120000"/>
              </a:lnSpc>
              <a:spcBef>
                <a:spcPts val="0"/>
              </a:spcBef>
              <a:spcAft>
                <a:spcPts val="0"/>
              </a:spcAft>
              <a:buNone/>
            </a:pPr>
            <a:r>
              <a:rPr lang="en-US" sz="1200" b="1" dirty="0"/>
              <a:t>A Phase II Study of ABBV-399 in Patients with c-MET positive STAGE IV Squamous Cell Lung Cancer (LUNG-MAP SUB-STUDY)</a:t>
            </a:r>
            <a:endParaRPr lang="en-US" sz="1200" dirty="0"/>
          </a:p>
          <a:p>
            <a:pPr marL="460417" lvl="1" indent="0">
              <a:lnSpc>
                <a:spcPct val="120000"/>
              </a:lnSpc>
              <a:spcBef>
                <a:spcPts val="0"/>
              </a:spcBef>
              <a:spcAft>
                <a:spcPts val="0"/>
              </a:spcAft>
              <a:buNone/>
            </a:pPr>
            <a:r>
              <a:rPr lang="en-US" sz="1200" i="1" dirty="0"/>
              <a:t>SCs: </a:t>
            </a:r>
            <a:r>
              <a:rPr lang="en-US" sz="1200" i="1" dirty="0" err="1"/>
              <a:t>Saiama</a:t>
            </a:r>
            <a:r>
              <a:rPr lang="en-US" sz="1200" i="1" dirty="0"/>
              <a:t> Waqar (NRG), Susanne Arnold (SWOG);  Stats: Minichiello, Miao, Redman; DC: </a:t>
            </a:r>
            <a:r>
              <a:rPr lang="en-US" sz="1200" i="1" dirty="0" err="1"/>
              <a:t>Highleyman</a:t>
            </a:r>
            <a:r>
              <a:rPr lang="en-US" sz="1200" i="1" dirty="0"/>
              <a:t>; PC: Norman, Gildner</a:t>
            </a:r>
            <a:endParaRPr lang="en-US" sz="1200" dirty="0"/>
          </a:p>
          <a:p>
            <a:pPr marL="460417" lvl="1" indent="0">
              <a:lnSpc>
                <a:spcPct val="120000"/>
              </a:lnSpc>
              <a:spcBef>
                <a:spcPts val="0"/>
              </a:spcBef>
              <a:spcAft>
                <a:spcPts val="0"/>
              </a:spcAft>
              <a:buNone/>
            </a:pPr>
            <a:r>
              <a:rPr lang="en-US" sz="1200" dirty="0"/>
              <a:t>Published: Clin Lung Cancer.  October 14, 2020 </a:t>
            </a:r>
          </a:p>
          <a:p>
            <a:pPr>
              <a:buNone/>
            </a:pPr>
            <a:r>
              <a:rPr lang="en-US" sz="1200" b="1" u="sng" dirty="0"/>
              <a:t>S1400F</a:t>
            </a:r>
          </a:p>
          <a:p>
            <a:pPr lvl="1">
              <a:lnSpc>
                <a:spcPct val="120000"/>
              </a:lnSpc>
              <a:spcBef>
                <a:spcPts val="0"/>
              </a:spcBef>
              <a:spcAft>
                <a:spcPts val="0"/>
              </a:spcAft>
              <a:buNone/>
            </a:pPr>
            <a:r>
              <a:rPr lang="en-US" sz="1200" b="1" dirty="0"/>
              <a:t>A Phase II Study of Durvalumab Plus </a:t>
            </a:r>
            <a:r>
              <a:rPr lang="en-US" sz="1200" b="1" dirty="0" err="1"/>
              <a:t>Tremelimumab</a:t>
            </a:r>
            <a:r>
              <a:rPr lang="en-US" sz="1200" b="1" dirty="0"/>
              <a:t> as Therapy for Patients with Previously-Treated Anti-PD-1/PD-L1 Resistant Stage IV Squamous Cell Lung Cancer</a:t>
            </a:r>
            <a:endParaRPr lang="en-US" sz="1200" dirty="0"/>
          </a:p>
          <a:p>
            <a:pPr lvl="1">
              <a:lnSpc>
                <a:spcPct val="120000"/>
              </a:lnSpc>
              <a:spcBef>
                <a:spcPts val="0"/>
              </a:spcBef>
              <a:spcAft>
                <a:spcPts val="0"/>
              </a:spcAft>
              <a:buNone/>
            </a:pPr>
            <a:r>
              <a:rPr lang="en-US" sz="1200" i="1" dirty="0"/>
              <a:t>SCs: Natasha Leighl (CCTG), Naiyer Rizvi (SWOG); Stats: Minichiello, Redman; DC: </a:t>
            </a:r>
            <a:r>
              <a:rPr lang="en-US" sz="1200" i="1" dirty="0" err="1"/>
              <a:t>Highleyman</a:t>
            </a:r>
            <a:r>
              <a:rPr lang="en-US" sz="1200" i="1" dirty="0"/>
              <a:t>; PC: Norman, Gildner</a:t>
            </a:r>
          </a:p>
          <a:p>
            <a:pPr lvl="1">
              <a:lnSpc>
                <a:spcPct val="120000"/>
              </a:lnSpc>
              <a:spcBef>
                <a:spcPts val="0"/>
              </a:spcBef>
              <a:spcAft>
                <a:spcPts val="0"/>
              </a:spcAft>
              <a:buNone/>
            </a:pPr>
            <a:r>
              <a:rPr lang="en-US" sz="1200" i="1" dirty="0"/>
              <a:t>Submitted to JTO 04/14/21</a:t>
            </a:r>
            <a:endParaRPr lang="en-US" sz="1200" dirty="0"/>
          </a:p>
          <a:p>
            <a:pPr>
              <a:buNone/>
            </a:pPr>
            <a:r>
              <a:rPr lang="en-US" sz="1200" b="1" u="sng" dirty="0"/>
              <a:t>S1400I</a:t>
            </a:r>
          </a:p>
          <a:p>
            <a:pPr lvl="1">
              <a:lnSpc>
                <a:spcPct val="120000"/>
              </a:lnSpc>
              <a:spcBef>
                <a:spcPts val="0"/>
              </a:spcBef>
              <a:spcAft>
                <a:spcPts val="0"/>
              </a:spcAft>
              <a:buNone/>
            </a:pPr>
            <a:r>
              <a:rPr lang="en-US" sz="1200" b="1" dirty="0"/>
              <a:t>A Phase III Study of Nivolumab and Ipilimumab VERSUS Nivolumab for Previously-Treated Checkpoint-inhibitor-naive Patients with STAGE IV Squamous Cell Lung Cancer</a:t>
            </a:r>
            <a:endParaRPr lang="en-US" sz="1200" dirty="0"/>
          </a:p>
          <a:p>
            <a:pPr lvl="1">
              <a:lnSpc>
                <a:spcPct val="120000"/>
              </a:lnSpc>
              <a:spcBef>
                <a:spcPts val="0"/>
              </a:spcBef>
              <a:spcAft>
                <a:spcPts val="0"/>
              </a:spcAft>
              <a:buNone/>
            </a:pPr>
            <a:r>
              <a:rPr lang="en-US" sz="1200" i="1" dirty="0"/>
              <a:t>SCs: Scott Gettinger (SWOG), Lyudmila A. Bazhenova (Alliance); Stats: Redman, Miao, Minichiello; DC: </a:t>
            </a:r>
            <a:r>
              <a:rPr lang="en-US" sz="1200" i="1" dirty="0" err="1"/>
              <a:t>Highleyman</a:t>
            </a:r>
            <a:r>
              <a:rPr lang="en-US" sz="1200" i="1" dirty="0"/>
              <a:t>; PC: Norman, Gildner</a:t>
            </a:r>
          </a:p>
          <a:p>
            <a:pPr lvl="1">
              <a:lnSpc>
                <a:spcPct val="120000"/>
              </a:lnSpc>
              <a:spcBef>
                <a:spcPts val="0"/>
              </a:spcBef>
              <a:spcAft>
                <a:spcPts val="0"/>
              </a:spcAft>
              <a:buNone/>
            </a:pPr>
            <a:r>
              <a:rPr lang="en-US" sz="1200" i="1" dirty="0"/>
              <a:t>Resubmitted to JAMA Oncology 04/15/21</a:t>
            </a:r>
            <a:endParaRPr lang="en-US" sz="1200" dirty="0"/>
          </a:p>
          <a:p>
            <a:pPr>
              <a:buNone/>
            </a:pPr>
            <a:r>
              <a:rPr lang="en-US" sz="1200" b="1" u="sng" dirty="0"/>
              <a:t>S1400GEN</a:t>
            </a:r>
          </a:p>
          <a:p>
            <a:pPr lvl="1">
              <a:lnSpc>
                <a:spcPct val="120000"/>
              </a:lnSpc>
              <a:spcBef>
                <a:spcPts val="0"/>
              </a:spcBef>
              <a:spcAft>
                <a:spcPts val="0"/>
              </a:spcAft>
              <a:buNone/>
            </a:pPr>
            <a:r>
              <a:rPr lang="en-US" sz="1200" b="1" dirty="0"/>
              <a:t>Attitudes, Knowledge, and Expectations Related to Return of Genomic Results (LUNG-MAP ANCILLARY STUDY)</a:t>
            </a:r>
            <a:endParaRPr lang="en-US" sz="1200" dirty="0"/>
          </a:p>
          <a:p>
            <a:pPr lvl="1">
              <a:lnSpc>
                <a:spcPct val="120000"/>
              </a:lnSpc>
              <a:spcBef>
                <a:spcPts val="0"/>
              </a:spcBef>
              <a:spcAft>
                <a:spcPts val="0"/>
              </a:spcAft>
              <a:buNone/>
            </a:pPr>
            <a:r>
              <a:rPr lang="en-US" sz="1200" dirty="0"/>
              <a:t>SCs: Josh Roth, Scott Ramsey; Stats: Unger, Minichiello, Miao</a:t>
            </a:r>
          </a:p>
          <a:p>
            <a:pPr lvl="1">
              <a:lnSpc>
                <a:spcPct val="120000"/>
              </a:lnSpc>
              <a:spcBef>
                <a:spcPts val="0"/>
              </a:spcBef>
              <a:spcAft>
                <a:spcPts val="0"/>
              </a:spcAft>
              <a:buNone/>
            </a:pPr>
            <a:r>
              <a:rPr lang="en-US" sz="1200" dirty="0"/>
              <a:t>Published: JCO Oncology Practice 04/02/21</a:t>
            </a:r>
          </a:p>
          <a:p>
            <a:pPr>
              <a:buNone/>
            </a:pPr>
            <a:r>
              <a:rPr lang="en-US" sz="1200" b="1" u="sng" dirty="0"/>
              <a:t>S1400</a:t>
            </a:r>
          </a:p>
          <a:p>
            <a:pPr lvl="1">
              <a:lnSpc>
                <a:spcPct val="120000"/>
              </a:lnSpc>
              <a:spcBef>
                <a:spcPts val="0"/>
              </a:spcBef>
              <a:spcAft>
                <a:spcPts val="0"/>
              </a:spcAft>
              <a:buNone/>
            </a:pPr>
            <a:r>
              <a:rPr lang="en-US" sz="1200" dirty="0"/>
              <a:t>Biomarker-driven therapies for previously treated squamous non-small-cell lung cancer (Lung-MAP SWOG S1400): a biomarker-driven master protocol. </a:t>
            </a:r>
          </a:p>
          <a:p>
            <a:pPr lvl="1">
              <a:lnSpc>
                <a:spcPct val="120000"/>
              </a:lnSpc>
              <a:spcBef>
                <a:spcPts val="0"/>
              </a:spcBef>
              <a:spcAft>
                <a:spcPts val="0"/>
              </a:spcAft>
              <a:buNone/>
            </a:pPr>
            <a:r>
              <a:rPr lang="en-US" sz="1200" dirty="0"/>
              <a:t>Redman MW, Papadimitrakopoulou VA, Minichiello K, Hirsch FR, Mack PC, Schwartz LH, Vokes E, Ramalingam S, Leighl N, Bradley J, Miao J, Moon J, </a:t>
            </a:r>
            <a:r>
              <a:rPr lang="en-US" sz="1200" dirty="0" err="1"/>
              <a:t>Highleyman</a:t>
            </a:r>
            <a:r>
              <a:rPr lang="en-US" sz="1200" dirty="0"/>
              <a:t> L, Miwa C, LeBlanc ML, Malik S, Miller VA, Sigal EV, Adam S, Wholley D, </a:t>
            </a:r>
            <a:r>
              <a:rPr lang="en-US" sz="1200" dirty="0" err="1"/>
              <a:t>Sigman</a:t>
            </a:r>
            <a:r>
              <a:rPr lang="en-US" sz="1200" dirty="0"/>
              <a:t> C, </a:t>
            </a:r>
            <a:r>
              <a:rPr lang="en-US" sz="1200" dirty="0" err="1"/>
              <a:t>Smolich</a:t>
            </a:r>
            <a:r>
              <a:rPr lang="en-US" sz="1200" dirty="0"/>
              <a:t> B, Blanke CD, Kelly K, Gandara DR, Herbst RS.</a:t>
            </a:r>
          </a:p>
          <a:p>
            <a:pPr lvl="1">
              <a:lnSpc>
                <a:spcPct val="120000"/>
              </a:lnSpc>
              <a:spcBef>
                <a:spcPts val="0"/>
              </a:spcBef>
              <a:spcAft>
                <a:spcPts val="0"/>
              </a:spcAft>
              <a:buNone/>
            </a:pPr>
            <a:r>
              <a:rPr lang="en-US" sz="1200" dirty="0"/>
              <a:t>Published: Lancet Oncol. October 27, 2020. </a:t>
            </a:r>
          </a:p>
          <a:p>
            <a:pPr>
              <a:buNone/>
            </a:pPr>
            <a:endParaRPr lang="en-US" sz="1200" dirty="0"/>
          </a:p>
        </p:txBody>
      </p:sp>
      <p:sp>
        <p:nvSpPr>
          <p:cNvPr id="4" name="Slide Number Placeholder 3">
            <a:extLst>
              <a:ext uri="{FF2B5EF4-FFF2-40B4-BE49-F238E27FC236}">
                <a16:creationId xmlns:a16="http://schemas.microsoft.com/office/drawing/2014/main" id="{D2F2EF0E-FEF4-4DEF-B1AD-9F77C38EEFBE}"/>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940256-B450-4DEA-8374-296DDF03F6FC}"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47176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17B58-AB27-49B9-965A-8E1901711959}"/>
              </a:ext>
            </a:extLst>
          </p:cNvPr>
          <p:cNvSpPr>
            <a:spLocks noGrp="1"/>
          </p:cNvSpPr>
          <p:nvPr>
            <p:ph type="ctrTitle"/>
          </p:nvPr>
        </p:nvSpPr>
        <p:spPr/>
        <p:txBody>
          <a:bodyPr>
            <a:normAutofit fontScale="90000"/>
          </a:bodyPr>
          <a:lstStyle/>
          <a:p>
            <a:r>
              <a:rPr lang="en-US" dirty="0"/>
              <a:t>Translational Medicine/Scientific Leadership Committee</a:t>
            </a:r>
          </a:p>
        </p:txBody>
      </p:sp>
      <p:sp>
        <p:nvSpPr>
          <p:cNvPr id="3" name="Subtitle 2">
            <a:extLst>
              <a:ext uri="{FF2B5EF4-FFF2-40B4-BE49-F238E27FC236}">
                <a16:creationId xmlns:a16="http://schemas.microsoft.com/office/drawing/2014/main" id="{6E4986C1-26C2-4D74-A999-AD76ACA612F8}"/>
              </a:ext>
            </a:extLst>
          </p:cNvPr>
          <p:cNvSpPr>
            <a:spLocks noGrp="1"/>
          </p:cNvSpPr>
          <p:nvPr>
            <p:ph type="subTitle" idx="1"/>
          </p:nvPr>
        </p:nvSpPr>
        <p:spPr/>
        <p:txBody>
          <a:bodyPr/>
          <a:lstStyle/>
          <a:p>
            <a:r>
              <a:rPr lang="en-US" dirty="0"/>
              <a:t>David Kozono</a:t>
            </a:r>
          </a:p>
          <a:p>
            <a:r>
              <a:rPr lang="en-US" dirty="0"/>
              <a:t>April 21, 2021</a:t>
            </a:r>
          </a:p>
        </p:txBody>
      </p:sp>
    </p:spTree>
    <p:extLst>
      <p:ext uri="{BB962C8B-B14F-4D97-AF65-F5344CB8AC3E}">
        <p14:creationId xmlns:p14="http://schemas.microsoft.com/office/powerpoint/2010/main" val="14540341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4F718-6DED-45A9-910E-AD0AFC2C1830}"/>
              </a:ext>
            </a:extLst>
          </p:cNvPr>
          <p:cNvSpPr>
            <a:spLocks noGrp="1"/>
          </p:cNvSpPr>
          <p:nvPr>
            <p:ph type="title"/>
          </p:nvPr>
        </p:nvSpPr>
        <p:spPr/>
        <p:txBody>
          <a:bodyPr/>
          <a:lstStyle/>
          <a:p>
            <a:r>
              <a:rPr lang="en-US" dirty="0"/>
              <a:t>Purpose</a:t>
            </a:r>
          </a:p>
        </p:txBody>
      </p:sp>
      <p:sp>
        <p:nvSpPr>
          <p:cNvPr id="3" name="Content Placeholder 2">
            <a:extLst>
              <a:ext uri="{FF2B5EF4-FFF2-40B4-BE49-F238E27FC236}">
                <a16:creationId xmlns:a16="http://schemas.microsoft.com/office/drawing/2014/main" id="{914BC957-2F9F-45AF-AD97-6DE5EF6ED162}"/>
              </a:ext>
            </a:extLst>
          </p:cNvPr>
          <p:cNvSpPr>
            <a:spLocks noGrp="1"/>
          </p:cNvSpPr>
          <p:nvPr>
            <p:ph idx="1"/>
          </p:nvPr>
        </p:nvSpPr>
        <p:spPr/>
        <p:txBody>
          <a:bodyPr/>
          <a:lstStyle/>
          <a:p>
            <a:r>
              <a:rPr lang="en-US" dirty="0"/>
              <a:t>Bring together expertise in translational medicine</a:t>
            </a:r>
          </a:p>
          <a:p>
            <a:r>
              <a:rPr lang="en-US" dirty="0"/>
              <a:t>Assist in biomarker selection and definitions and sample collection decisions for sub-studies under development</a:t>
            </a:r>
          </a:p>
          <a:p>
            <a:r>
              <a:rPr lang="en-US" dirty="0"/>
              <a:t>Review proposals for prospective and retrospective translational research</a:t>
            </a:r>
          </a:p>
          <a:p>
            <a:r>
              <a:rPr lang="en-US" dirty="0"/>
              <a:t>Assist in analysis and publication of sequencing and other correlative science data</a:t>
            </a:r>
          </a:p>
          <a:p>
            <a:endParaRPr lang="en-US" dirty="0"/>
          </a:p>
        </p:txBody>
      </p:sp>
    </p:spTree>
    <p:extLst>
      <p:ext uri="{BB962C8B-B14F-4D97-AF65-F5344CB8AC3E}">
        <p14:creationId xmlns:p14="http://schemas.microsoft.com/office/powerpoint/2010/main" val="33102247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68472-DA7E-4730-BD0C-0CBE03F580B3}"/>
              </a:ext>
            </a:extLst>
          </p:cNvPr>
          <p:cNvSpPr>
            <a:spLocks noGrp="1"/>
          </p:cNvSpPr>
          <p:nvPr>
            <p:ph type="title"/>
          </p:nvPr>
        </p:nvSpPr>
        <p:spPr/>
        <p:txBody>
          <a:bodyPr/>
          <a:lstStyle/>
          <a:p>
            <a:r>
              <a:rPr lang="en-US" dirty="0"/>
              <a:t>Members/attendees</a:t>
            </a:r>
          </a:p>
        </p:txBody>
      </p:sp>
      <p:sp>
        <p:nvSpPr>
          <p:cNvPr id="3" name="Content Placeholder 2">
            <a:extLst>
              <a:ext uri="{FF2B5EF4-FFF2-40B4-BE49-F238E27FC236}">
                <a16:creationId xmlns:a16="http://schemas.microsoft.com/office/drawing/2014/main" id="{B1835A29-EC11-4D13-944C-B5E1A8CAB8FC}"/>
              </a:ext>
            </a:extLst>
          </p:cNvPr>
          <p:cNvSpPr>
            <a:spLocks noGrp="1"/>
          </p:cNvSpPr>
          <p:nvPr>
            <p:ph idx="1"/>
          </p:nvPr>
        </p:nvSpPr>
        <p:spPr/>
        <p:txBody>
          <a:bodyPr>
            <a:normAutofit fontScale="92500"/>
          </a:bodyPr>
          <a:lstStyle/>
          <a:p>
            <a:r>
              <a:rPr lang="en-US" dirty="0"/>
              <a:t>Lung-MAP</a:t>
            </a:r>
          </a:p>
          <a:p>
            <a:pPr lvl="1">
              <a:buFont typeface="Courier New" panose="02070309020205020404" pitchFamily="49" charset="0"/>
              <a:buChar char="o"/>
            </a:pPr>
            <a:r>
              <a:rPr lang="en-US" dirty="0"/>
              <a:t>Hoss Borghaei, Jeff Bradley, Afshin Dowlati, Konstantin Dragnev, Marty Edelman, David Gandara, Roy Herbst, Fred Hirsch, Leora Horn, Karen Kelly, Phil Mack, Joel Neal, Jyoti Patel, James Rae, Suresh Ramalingam, Tom Stinchcombe, Saiama Waqar, Ignacio Wistuba</a:t>
            </a:r>
          </a:p>
          <a:p>
            <a:pPr lvl="1">
              <a:buFont typeface="Courier New" panose="02070309020205020404" pitchFamily="49" charset="0"/>
              <a:buChar char="o"/>
            </a:pPr>
            <a:r>
              <a:rPr lang="en-US" dirty="0"/>
              <a:t>Xing Hua, Katie Minichiello, Mary Redman, Mike Wu (Stats)</a:t>
            </a:r>
          </a:p>
          <a:p>
            <a:pPr lvl="1">
              <a:buFont typeface="Courier New" panose="02070309020205020404" pitchFamily="49" charset="0"/>
              <a:buChar char="o"/>
            </a:pPr>
            <a:r>
              <a:rPr lang="en-US" dirty="0"/>
              <a:t>Stacey Adam, Amrin Chowdhury (FNIH), Mariah Norman (SWOG)</a:t>
            </a:r>
          </a:p>
          <a:p>
            <a:pPr lvl="1">
              <a:buFont typeface="Courier New" panose="02070309020205020404" pitchFamily="49" charset="0"/>
              <a:buChar char="o"/>
            </a:pPr>
            <a:r>
              <a:rPr lang="en-US" dirty="0"/>
              <a:t>David Kozono (Chair, 2020-)</a:t>
            </a:r>
          </a:p>
          <a:p>
            <a:r>
              <a:rPr lang="en-US" dirty="0"/>
              <a:t>FMI: Lindsay Chan, Jennifer Mills, Lynn Sullivan, Khaled Tolba, Jeff Venstrom</a:t>
            </a:r>
          </a:p>
          <a:p>
            <a:r>
              <a:rPr lang="en-US" dirty="0"/>
              <a:t>Nationwide/Biobank: Erin Grundy, Yvonne Moyer, Nilsa Ramirez, Kae Tegtmeier</a:t>
            </a:r>
          </a:p>
        </p:txBody>
      </p:sp>
    </p:spTree>
    <p:extLst>
      <p:ext uri="{BB962C8B-B14F-4D97-AF65-F5344CB8AC3E}">
        <p14:creationId xmlns:p14="http://schemas.microsoft.com/office/powerpoint/2010/main" val="25610351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44731-672F-404D-BFC3-9FC52931340E}"/>
              </a:ext>
            </a:extLst>
          </p:cNvPr>
          <p:cNvSpPr>
            <a:spLocks noGrp="1"/>
          </p:cNvSpPr>
          <p:nvPr>
            <p:ph type="title"/>
          </p:nvPr>
        </p:nvSpPr>
        <p:spPr/>
        <p:txBody>
          <a:bodyPr/>
          <a:lstStyle/>
          <a:p>
            <a:r>
              <a:rPr lang="en-US" dirty="0"/>
              <a:t>Areas of expertise</a:t>
            </a:r>
          </a:p>
        </p:txBody>
      </p:sp>
      <p:sp>
        <p:nvSpPr>
          <p:cNvPr id="3" name="Content Placeholder 2">
            <a:extLst>
              <a:ext uri="{FF2B5EF4-FFF2-40B4-BE49-F238E27FC236}">
                <a16:creationId xmlns:a16="http://schemas.microsoft.com/office/drawing/2014/main" id="{46ECDCC0-BEBF-45E1-9726-793E2FD8714C}"/>
              </a:ext>
            </a:extLst>
          </p:cNvPr>
          <p:cNvSpPr>
            <a:spLocks noGrp="1"/>
          </p:cNvSpPr>
          <p:nvPr>
            <p:ph idx="1"/>
          </p:nvPr>
        </p:nvSpPr>
        <p:spPr/>
        <p:txBody>
          <a:bodyPr/>
          <a:lstStyle/>
          <a:p>
            <a:r>
              <a:rPr lang="en-US" dirty="0"/>
              <a:t>Therapeutics</a:t>
            </a:r>
          </a:p>
          <a:p>
            <a:pPr lvl="1">
              <a:buFont typeface="Courier New" panose="02070309020205020404" pitchFamily="49" charset="0"/>
              <a:buChar char="o"/>
            </a:pPr>
            <a:r>
              <a:rPr lang="en-US" dirty="0"/>
              <a:t>Immuno-Oncology</a:t>
            </a:r>
          </a:p>
          <a:p>
            <a:pPr lvl="1">
              <a:buFont typeface="Courier New" panose="02070309020205020404" pitchFamily="49" charset="0"/>
              <a:buChar char="o"/>
            </a:pPr>
            <a:r>
              <a:rPr lang="en-US" dirty="0"/>
              <a:t>Targeted therapies</a:t>
            </a:r>
          </a:p>
          <a:p>
            <a:pPr lvl="1">
              <a:buFont typeface="Courier New" panose="02070309020205020404" pitchFamily="49" charset="0"/>
              <a:buChar char="o"/>
            </a:pPr>
            <a:r>
              <a:rPr lang="en-US" dirty="0"/>
              <a:t>DNA repair</a:t>
            </a:r>
          </a:p>
          <a:p>
            <a:pPr lvl="1">
              <a:buFont typeface="Courier New" panose="02070309020205020404" pitchFamily="49" charset="0"/>
              <a:buChar char="o"/>
            </a:pPr>
            <a:r>
              <a:rPr lang="en-US" dirty="0"/>
              <a:t>Anti-angiogenic therapy</a:t>
            </a:r>
          </a:p>
          <a:p>
            <a:r>
              <a:rPr lang="en-US" dirty="0"/>
              <a:t>Biospecimen banking and processing</a:t>
            </a:r>
          </a:p>
          <a:p>
            <a:r>
              <a:rPr lang="en-US" dirty="0"/>
              <a:t>Pathology</a:t>
            </a:r>
          </a:p>
          <a:p>
            <a:r>
              <a:rPr lang="en-US" dirty="0"/>
              <a:t>Clinical genomics</a:t>
            </a:r>
          </a:p>
          <a:p>
            <a:endParaRPr lang="en-US" dirty="0"/>
          </a:p>
        </p:txBody>
      </p:sp>
    </p:spTree>
    <p:extLst>
      <p:ext uri="{BB962C8B-B14F-4D97-AF65-F5344CB8AC3E}">
        <p14:creationId xmlns:p14="http://schemas.microsoft.com/office/powerpoint/2010/main" val="2420249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62C2C-D1EA-416D-85B1-C70AF316B19C}"/>
              </a:ext>
            </a:extLst>
          </p:cNvPr>
          <p:cNvSpPr>
            <a:spLocks noGrp="1"/>
          </p:cNvSpPr>
          <p:nvPr>
            <p:ph type="title"/>
          </p:nvPr>
        </p:nvSpPr>
        <p:spPr/>
        <p:txBody>
          <a:bodyPr/>
          <a:lstStyle/>
          <a:p>
            <a:r>
              <a:rPr lang="en-US" dirty="0"/>
              <a:t>Making the most of TM resources</a:t>
            </a:r>
          </a:p>
        </p:txBody>
      </p:sp>
      <p:sp>
        <p:nvSpPr>
          <p:cNvPr id="3" name="Content Placeholder 2">
            <a:extLst>
              <a:ext uri="{FF2B5EF4-FFF2-40B4-BE49-F238E27FC236}">
                <a16:creationId xmlns:a16="http://schemas.microsoft.com/office/drawing/2014/main" id="{19F84272-A56D-4FF0-987A-3C01F3CE8288}"/>
              </a:ext>
            </a:extLst>
          </p:cNvPr>
          <p:cNvSpPr>
            <a:spLocks noGrp="1"/>
          </p:cNvSpPr>
          <p:nvPr>
            <p:ph idx="1"/>
          </p:nvPr>
        </p:nvSpPr>
        <p:spPr/>
        <p:txBody>
          <a:bodyPr/>
          <a:lstStyle/>
          <a:p>
            <a:r>
              <a:rPr lang="en-US" dirty="0"/>
              <a:t>Slides stained by FMI including most PD-L1 stained slides and some H&amp;E-stained slides (if FMI did not receive an H&amp;E slide from site and did the H&amp;E staining themselves)</a:t>
            </a:r>
          </a:p>
          <a:p>
            <a:pPr lvl="1">
              <a:buFont typeface="Courier New" panose="02070309020205020404" pitchFamily="49" charset="0"/>
              <a:buChar char="o"/>
            </a:pPr>
            <a:r>
              <a:rPr lang="en-US" dirty="0"/>
              <a:t>1-2 slides per tissue submission </a:t>
            </a:r>
          </a:p>
          <a:p>
            <a:pPr lvl="1">
              <a:buFont typeface="Courier New" panose="02070309020205020404" pitchFamily="49" charset="0"/>
              <a:buChar char="o"/>
            </a:pPr>
            <a:r>
              <a:rPr lang="en-US" dirty="0"/>
              <a:t>Currently 15-20 slide boxes which have ~800 slides</a:t>
            </a:r>
          </a:p>
          <a:p>
            <a:r>
              <a:rPr lang="en-US" dirty="0"/>
              <a:t>Residual extracted DNA from ctDNA submissions</a:t>
            </a:r>
          </a:p>
          <a:p>
            <a:pPr lvl="1">
              <a:buFont typeface="Courier New" panose="02070309020205020404" pitchFamily="49" charset="0"/>
              <a:buChar char="o"/>
            </a:pPr>
            <a:r>
              <a:rPr lang="en-US" dirty="0"/>
              <a:t>~500 samples of residual extracted DNA from ctDNA submissions</a:t>
            </a:r>
          </a:p>
          <a:p>
            <a:r>
              <a:rPr lang="en-US" dirty="0"/>
              <a:t>Digital images of H+E and PD-L1 slides</a:t>
            </a:r>
          </a:p>
          <a:p>
            <a:pPr lvl="1">
              <a:buFont typeface="Courier New" panose="02070309020205020404" pitchFamily="49" charset="0"/>
              <a:buChar char="o"/>
            </a:pPr>
            <a:r>
              <a:rPr lang="en-US" dirty="0"/>
              <a:t>FMI-stained H&amp;E and PD-L1 slides are stored on an </a:t>
            </a:r>
            <a:r>
              <a:rPr lang="en-US" dirty="0" err="1"/>
              <a:t>Aperio</a:t>
            </a:r>
            <a:r>
              <a:rPr lang="en-US" dirty="0"/>
              <a:t> imaging system</a:t>
            </a:r>
          </a:p>
        </p:txBody>
      </p:sp>
    </p:spTree>
    <p:extLst>
      <p:ext uri="{BB962C8B-B14F-4D97-AF65-F5344CB8AC3E}">
        <p14:creationId xmlns:p14="http://schemas.microsoft.com/office/powerpoint/2010/main" val="28039591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87062-0F95-46E6-806A-103247FB1EFD}"/>
              </a:ext>
            </a:extLst>
          </p:cNvPr>
          <p:cNvSpPr>
            <a:spLocks noGrp="1"/>
          </p:cNvSpPr>
          <p:nvPr>
            <p:ph type="title"/>
          </p:nvPr>
        </p:nvSpPr>
        <p:spPr/>
        <p:txBody>
          <a:bodyPr/>
          <a:lstStyle/>
          <a:p>
            <a:r>
              <a:rPr lang="en-US" dirty="0"/>
              <a:t>TM proposals</a:t>
            </a:r>
          </a:p>
        </p:txBody>
      </p:sp>
      <p:sp>
        <p:nvSpPr>
          <p:cNvPr id="3" name="Content Placeholder 2">
            <a:extLst>
              <a:ext uri="{FF2B5EF4-FFF2-40B4-BE49-F238E27FC236}">
                <a16:creationId xmlns:a16="http://schemas.microsoft.com/office/drawing/2014/main" id="{966A8E0F-28F1-4DE5-B1DB-7F8C62A2DC21}"/>
              </a:ext>
            </a:extLst>
          </p:cNvPr>
          <p:cNvSpPr>
            <a:spLocks noGrp="1"/>
          </p:cNvSpPr>
          <p:nvPr>
            <p:ph idx="1"/>
          </p:nvPr>
        </p:nvSpPr>
        <p:spPr/>
        <p:txBody>
          <a:bodyPr>
            <a:normAutofit/>
          </a:bodyPr>
          <a:lstStyle/>
          <a:p>
            <a:r>
              <a:rPr lang="en-US" sz="3600" dirty="0"/>
              <a:t>To utilize patient specimens gathered on Lung-MAP clinical trials to improve outcomes based on specified laboratory criteria</a:t>
            </a:r>
          </a:p>
          <a:p>
            <a:r>
              <a:rPr lang="en-US" sz="3600" dirty="0"/>
              <a:t>TM ideas may be proposed by companies, study chairs, or Lung-MAP collaborators (i.e., Foundation Medicine)</a:t>
            </a:r>
          </a:p>
        </p:txBody>
      </p:sp>
    </p:spTree>
    <p:extLst>
      <p:ext uri="{BB962C8B-B14F-4D97-AF65-F5344CB8AC3E}">
        <p14:creationId xmlns:p14="http://schemas.microsoft.com/office/powerpoint/2010/main" val="36027175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A50CB-6D06-46FB-8DEE-27ED2300CCBC}"/>
              </a:ext>
            </a:extLst>
          </p:cNvPr>
          <p:cNvSpPr>
            <a:spLocks noGrp="1"/>
          </p:cNvSpPr>
          <p:nvPr>
            <p:ph type="title"/>
          </p:nvPr>
        </p:nvSpPr>
        <p:spPr/>
        <p:txBody>
          <a:bodyPr/>
          <a:lstStyle/>
          <a:p>
            <a:r>
              <a:rPr lang="en-US" dirty="0"/>
              <a:t>TM review checklist</a:t>
            </a:r>
          </a:p>
        </p:txBody>
      </p:sp>
      <p:sp>
        <p:nvSpPr>
          <p:cNvPr id="3" name="Content Placeholder 2">
            <a:extLst>
              <a:ext uri="{FF2B5EF4-FFF2-40B4-BE49-F238E27FC236}">
                <a16:creationId xmlns:a16="http://schemas.microsoft.com/office/drawing/2014/main" id="{B091BDE0-79B4-449F-863B-0050F3F2DB55}"/>
              </a:ext>
            </a:extLst>
          </p:cNvPr>
          <p:cNvSpPr>
            <a:spLocks noGrp="1"/>
          </p:cNvSpPr>
          <p:nvPr>
            <p:ph idx="1"/>
          </p:nvPr>
        </p:nvSpPr>
        <p:spPr/>
        <p:txBody>
          <a:bodyPr>
            <a:normAutofit fontScale="85000" lnSpcReduction="20000"/>
          </a:bodyPr>
          <a:lstStyle/>
          <a:p>
            <a:pPr lvl="0"/>
            <a:r>
              <a:rPr lang="en-US" dirty="0"/>
              <a:t>How will this lead to new important scientific information that will directly impact patients, or indirectly by leading to future clinical trials?</a:t>
            </a:r>
          </a:p>
          <a:p>
            <a:pPr lvl="0"/>
            <a:r>
              <a:rPr lang="en-US" dirty="0"/>
              <a:t>Does this TM fit appropriately within the Lung-MAP platform and the priority of other Lung-MAP TMs?</a:t>
            </a:r>
          </a:p>
          <a:p>
            <a:pPr lvl="0"/>
            <a:r>
              <a:rPr lang="en-US" dirty="0"/>
              <a:t>Is there sufficient background data and justification for this TM?</a:t>
            </a:r>
          </a:p>
          <a:p>
            <a:pPr lvl="0"/>
            <a:r>
              <a:rPr lang="en-US" dirty="0"/>
              <a:t>Specimen Availability</a:t>
            </a:r>
          </a:p>
          <a:p>
            <a:pPr lvl="1">
              <a:buFont typeface="Courier New" panose="02070309020205020404" pitchFamily="49" charset="0"/>
              <a:buChar char="o"/>
            </a:pPr>
            <a:r>
              <a:rPr lang="en-US" dirty="0"/>
              <a:t>Is there a sufficient quantity of samples for the science to be conducted?</a:t>
            </a:r>
          </a:p>
          <a:p>
            <a:pPr lvl="1">
              <a:buFont typeface="Courier New" panose="02070309020205020404" pitchFamily="49" charset="0"/>
              <a:buChar char="o"/>
            </a:pPr>
            <a:r>
              <a:rPr lang="en-US" dirty="0"/>
              <a:t>If serial samples, will a patient be excluded if they are missing any samples?</a:t>
            </a:r>
          </a:p>
          <a:p>
            <a:pPr lvl="1">
              <a:buFont typeface="Courier New" panose="02070309020205020404" pitchFamily="49" charset="0"/>
              <a:buChar char="o"/>
            </a:pPr>
            <a:r>
              <a:rPr lang="en-US" dirty="0"/>
              <a:t>If retrospective analysis linked to outcome data, is the primary manuscript published or soon to be published in order to access samples?</a:t>
            </a:r>
          </a:p>
          <a:p>
            <a:pPr lvl="0"/>
            <a:r>
              <a:rPr lang="en-US" dirty="0"/>
              <a:t>If adding post-activation, will retrospective submissions be requested? </a:t>
            </a:r>
          </a:p>
          <a:p>
            <a:pPr lvl="0"/>
            <a:r>
              <a:rPr lang="en-US" dirty="0"/>
              <a:t>Will results be provided to treating investigator and patient?</a:t>
            </a:r>
          </a:p>
          <a:p>
            <a:pPr lvl="1">
              <a:buFont typeface="Courier New" panose="02070309020205020404" pitchFamily="49" charset="0"/>
              <a:buChar char="o"/>
            </a:pPr>
            <a:r>
              <a:rPr lang="en-US" dirty="0"/>
              <a:t>If yes, how and when?</a:t>
            </a:r>
          </a:p>
        </p:txBody>
      </p:sp>
    </p:spTree>
    <p:extLst>
      <p:ext uri="{BB962C8B-B14F-4D97-AF65-F5344CB8AC3E}">
        <p14:creationId xmlns:p14="http://schemas.microsoft.com/office/powerpoint/2010/main" val="2229549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C8E33-77B2-4B7A-A5F5-4D46CD685761}"/>
              </a:ext>
            </a:extLst>
          </p:cNvPr>
          <p:cNvSpPr>
            <a:spLocks noGrp="1"/>
          </p:cNvSpPr>
          <p:nvPr>
            <p:ph type="title"/>
          </p:nvPr>
        </p:nvSpPr>
        <p:spPr/>
        <p:txBody>
          <a:bodyPr/>
          <a:lstStyle/>
          <a:p>
            <a:r>
              <a:rPr lang="en-US" dirty="0"/>
              <a:t>TMB by NGS in S1400I and A (lead: Hirsch)</a:t>
            </a:r>
          </a:p>
        </p:txBody>
      </p:sp>
      <p:sp>
        <p:nvSpPr>
          <p:cNvPr id="3" name="Content Placeholder 2">
            <a:extLst>
              <a:ext uri="{FF2B5EF4-FFF2-40B4-BE49-F238E27FC236}">
                <a16:creationId xmlns:a16="http://schemas.microsoft.com/office/drawing/2014/main" id="{C6B3C0CC-55AD-45B3-92B3-3A15B6A4F7C7}"/>
              </a:ext>
            </a:extLst>
          </p:cNvPr>
          <p:cNvSpPr>
            <a:spLocks noGrp="1"/>
          </p:cNvSpPr>
          <p:nvPr>
            <p:ph idx="1"/>
          </p:nvPr>
        </p:nvSpPr>
        <p:spPr>
          <a:xfrm>
            <a:off x="838200" y="1825625"/>
            <a:ext cx="10515600" cy="4351338"/>
          </a:xfrm>
        </p:spPr>
        <p:txBody>
          <a:bodyPr>
            <a:normAutofit/>
          </a:bodyPr>
          <a:lstStyle/>
          <a:p>
            <a:r>
              <a:rPr lang="en-US" dirty="0"/>
              <a:t>Oral presentation at WCLC</a:t>
            </a:r>
          </a:p>
          <a:p>
            <a:r>
              <a:rPr lang="en-US" dirty="0"/>
              <a:t>Higher TMB associated significantly with OS and PFS across two IO studies and was independent of PD-L1 status</a:t>
            </a:r>
          </a:p>
          <a:p>
            <a:r>
              <a:rPr lang="en-US" dirty="0"/>
              <a:t>Continuous TMB variable analyses was more informative than cutoff categories</a:t>
            </a:r>
          </a:p>
          <a:p>
            <a:r>
              <a:rPr lang="en-US" dirty="0"/>
              <a:t>Combination of TMB and PD-L1 expression impacted outcomes in S1400I</a:t>
            </a:r>
          </a:p>
          <a:p>
            <a:r>
              <a:rPr lang="en-US" dirty="0"/>
              <a:t>How genetic alterations associated with high TMB contribute to clinical outcomes warrants further considerations</a:t>
            </a:r>
          </a:p>
          <a:p>
            <a:endParaRPr lang="en-US" dirty="0"/>
          </a:p>
          <a:p>
            <a:endParaRPr lang="en-US" dirty="0"/>
          </a:p>
        </p:txBody>
      </p:sp>
    </p:spTree>
    <p:extLst>
      <p:ext uri="{BB962C8B-B14F-4D97-AF65-F5344CB8AC3E}">
        <p14:creationId xmlns:p14="http://schemas.microsoft.com/office/powerpoint/2010/main" val="7466744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58393-8EF1-44C1-B28A-D4166194B7D0}"/>
              </a:ext>
            </a:extLst>
          </p:cNvPr>
          <p:cNvSpPr>
            <a:spLocks noGrp="1"/>
          </p:cNvSpPr>
          <p:nvPr>
            <p:ph type="title"/>
          </p:nvPr>
        </p:nvSpPr>
        <p:spPr/>
        <p:txBody>
          <a:bodyPr/>
          <a:lstStyle/>
          <a:p>
            <a:r>
              <a:rPr lang="en-US" dirty="0"/>
              <a:t>Combining PD-L1 and TMB analysis: patients high in both outperformed all other groups</a:t>
            </a:r>
          </a:p>
        </p:txBody>
      </p:sp>
      <p:pic>
        <p:nvPicPr>
          <p:cNvPr id="4" name="Picture 3">
            <a:extLst>
              <a:ext uri="{FF2B5EF4-FFF2-40B4-BE49-F238E27FC236}">
                <a16:creationId xmlns:a16="http://schemas.microsoft.com/office/drawing/2014/main" id="{720A3B79-9188-41FA-8138-93A84C697800}"/>
              </a:ext>
            </a:extLst>
          </p:cNvPr>
          <p:cNvPicPr>
            <a:picLocks noChangeAspect="1"/>
          </p:cNvPicPr>
          <p:nvPr/>
        </p:nvPicPr>
        <p:blipFill rotWithShape="1">
          <a:blip r:embed="rId2"/>
          <a:srcRect b="1996"/>
          <a:stretch/>
        </p:blipFill>
        <p:spPr>
          <a:xfrm>
            <a:off x="2143125" y="1955956"/>
            <a:ext cx="7905750" cy="3910083"/>
          </a:xfrm>
          <a:prstGeom prst="rect">
            <a:avLst/>
          </a:prstGeom>
        </p:spPr>
      </p:pic>
    </p:spTree>
    <p:extLst>
      <p:ext uri="{BB962C8B-B14F-4D97-AF65-F5344CB8AC3E}">
        <p14:creationId xmlns:p14="http://schemas.microsoft.com/office/powerpoint/2010/main" val="38634644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F76965-41C0-44F4-A04C-6BC2EFE85997}"/>
              </a:ext>
            </a:extLst>
          </p:cNvPr>
          <p:cNvSpPr>
            <a:spLocks noGrp="1"/>
          </p:cNvSpPr>
          <p:nvPr>
            <p:ph type="title"/>
          </p:nvPr>
        </p:nvSpPr>
        <p:spPr>
          <a:xfrm>
            <a:off x="666356" y="319722"/>
            <a:ext cx="10489324" cy="508481"/>
          </a:xfrm>
        </p:spPr>
        <p:txBody>
          <a:bodyPr>
            <a:normAutofit fontScale="90000"/>
          </a:bodyPr>
          <a:lstStyle/>
          <a:p>
            <a:pPr algn="ctr"/>
            <a:r>
              <a:rPr lang="en-US" sz="4000" b="1" dirty="0">
                <a:solidFill>
                  <a:schemeClr val="tx1"/>
                </a:solidFill>
              </a:rPr>
              <a:t>Lung-MAP Impact</a:t>
            </a:r>
          </a:p>
        </p:txBody>
      </p:sp>
      <p:sp>
        <p:nvSpPr>
          <p:cNvPr id="7" name="Content Placeholder 6">
            <a:extLst>
              <a:ext uri="{FF2B5EF4-FFF2-40B4-BE49-F238E27FC236}">
                <a16:creationId xmlns:a16="http://schemas.microsoft.com/office/drawing/2014/main" id="{42849EB6-B595-4D5C-BC43-F7C162EF6A75}"/>
              </a:ext>
            </a:extLst>
          </p:cNvPr>
          <p:cNvSpPr>
            <a:spLocks noGrp="1"/>
          </p:cNvSpPr>
          <p:nvPr>
            <p:ph sz="half" idx="2"/>
          </p:nvPr>
        </p:nvSpPr>
        <p:spPr>
          <a:xfrm>
            <a:off x="583228" y="1177290"/>
            <a:ext cx="10869631" cy="4918707"/>
          </a:xfrm>
        </p:spPr>
        <p:txBody>
          <a:bodyPr>
            <a:normAutofit/>
          </a:bodyPr>
          <a:lstStyle/>
          <a:p>
            <a:pPr marL="0" indent="0" algn="ctr">
              <a:buNone/>
            </a:pPr>
            <a:endParaRPr lang="en-US" sz="2400" b="1" dirty="0">
              <a:solidFill>
                <a:srgbClr val="0070C0"/>
              </a:solidFill>
            </a:endParaRPr>
          </a:p>
          <a:p>
            <a:pPr marL="0" indent="0" algn="ctr">
              <a:buNone/>
            </a:pPr>
            <a:r>
              <a:rPr lang="en-US" sz="2400" b="1" dirty="0">
                <a:solidFill>
                  <a:srgbClr val="0070C0"/>
                </a:solidFill>
              </a:rPr>
              <a:t>Most importantly, we are grateful Lung-MAP has helped many patients!</a:t>
            </a:r>
          </a:p>
          <a:p>
            <a:endParaRPr lang="en-US" dirty="0"/>
          </a:p>
        </p:txBody>
      </p:sp>
      <p:sp>
        <p:nvSpPr>
          <p:cNvPr id="4" name="Slide Number Placeholder 3">
            <a:extLst>
              <a:ext uri="{FF2B5EF4-FFF2-40B4-BE49-F238E27FC236}">
                <a16:creationId xmlns:a16="http://schemas.microsoft.com/office/drawing/2014/main" id="{040F842B-FEB0-42B9-B8C1-957DD0F15FE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grpSp>
        <p:nvGrpSpPr>
          <p:cNvPr id="13" name="Group 12">
            <a:extLst>
              <a:ext uri="{FF2B5EF4-FFF2-40B4-BE49-F238E27FC236}">
                <a16:creationId xmlns:a16="http://schemas.microsoft.com/office/drawing/2014/main" id="{0D5EBCA8-B16F-4F45-AEB4-BAE697221A4E}"/>
              </a:ext>
            </a:extLst>
          </p:cNvPr>
          <p:cNvGrpSpPr/>
          <p:nvPr/>
        </p:nvGrpSpPr>
        <p:grpSpPr>
          <a:xfrm>
            <a:off x="778240" y="2427215"/>
            <a:ext cx="2854036" cy="2567117"/>
            <a:chOff x="7478896" y="503916"/>
            <a:chExt cx="4348426" cy="3757922"/>
          </a:xfrm>
        </p:grpSpPr>
        <p:pic>
          <p:nvPicPr>
            <p:cNvPr id="14" name="Picture 13">
              <a:extLst>
                <a:ext uri="{FF2B5EF4-FFF2-40B4-BE49-F238E27FC236}">
                  <a16:creationId xmlns:a16="http://schemas.microsoft.com/office/drawing/2014/main" id="{9826D112-DD15-442C-8BCB-42A31134DEAD}"/>
                </a:ext>
              </a:extLst>
            </p:cNvPr>
            <p:cNvPicPr>
              <a:picLocks noChangeAspect="1"/>
            </p:cNvPicPr>
            <p:nvPr/>
          </p:nvPicPr>
          <p:blipFill rotWithShape="1">
            <a:blip r:embed="rId3"/>
            <a:srcRect l="11772" r="14649"/>
            <a:stretch/>
          </p:blipFill>
          <p:spPr>
            <a:xfrm>
              <a:off x="7590342" y="503916"/>
              <a:ext cx="4125535" cy="3690158"/>
            </a:xfrm>
            <a:prstGeom prst="rect">
              <a:avLst/>
            </a:prstGeom>
            <a:ln w="98425" cmpd="thickThin">
              <a:solidFill>
                <a:srgbClr val="493E31"/>
              </a:solidFill>
            </a:ln>
          </p:spPr>
        </p:pic>
        <p:sp>
          <p:nvSpPr>
            <p:cNvPr id="15" name="TextBox 14">
              <a:extLst>
                <a:ext uri="{FF2B5EF4-FFF2-40B4-BE49-F238E27FC236}">
                  <a16:creationId xmlns:a16="http://schemas.microsoft.com/office/drawing/2014/main" id="{8778979D-F6BC-46BC-B615-27FDD1C7CD52}"/>
                </a:ext>
              </a:extLst>
            </p:cNvPr>
            <p:cNvSpPr txBox="1"/>
            <p:nvPr/>
          </p:nvSpPr>
          <p:spPr>
            <a:xfrm>
              <a:off x="7478896" y="3800173"/>
              <a:ext cx="4348426" cy="461665"/>
            </a:xfrm>
            <a:prstGeom prst="rect">
              <a:avLst/>
            </a:prstGeom>
            <a:blipFill>
              <a:blip r:embed="rId4"/>
              <a:tile tx="0" ty="0" sx="100000" sy="100000" flip="none" algn="tl"/>
            </a:blip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white">
                      <a:lumMod val="95000"/>
                    </a:prstClr>
                  </a:solidFill>
                  <a:effectLst/>
                  <a:uLnTx/>
                  <a:uFillTx/>
                  <a:latin typeface="Kristen ITC" panose="03050502040202030202" pitchFamily="66" charset="0"/>
                  <a:ea typeface="+mn-ea"/>
                  <a:cs typeface="+mn-cs"/>
                </a:rPr>
                <a:t>Living!</a:t>
              </a:r>
            </a:p>
          </p:txBody>
        </p:sp>
      </p:grpSp>
      <p:pic>
        <p:nvPicPr>
          <p:cNvPr id="16" name="Content Placeholder 7" descr="A person in a blue shirt&#10;&#10;Description generated with very high confidence">
            <a:extLst>
              <a:ext uri="{FF2B5EF4-FFF2-40B4-BE49-F238E27FC236}">
                <a16:creationId xmlns:a16="http://schemas.microsoft.com/office/drawing/2014/main" id="{1EB0623D-7F79-40F4-92A4-6A22F6410D3A}"/>
              </a:ext>
            </a:extLst>
          </p:cNvPr>
          <p:cNvPicPr>
            <a:picLocks noChangeAspect="1"/>
          </p:cNvPicPr>
          <p:nvPr/>
        </p:nvPicPr>
        <p:blipFill rotWithShape="1">
          <a:blip r:embed="rId5"/>
          <a:srcRect r="1" b="4705"/>
          <a:stretch/>
        </p:blipFill>
        <p:spPr>
          <a:xfrm>
            <a:off x="4953628" y="2427215"/>
            <a:ext cx="2284743" cy="3034515"/>
          </a:xfrm>
          <a:prstGeom prst="rect">
            <a:avLst/>
          </a:prstGeom>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p:spPr>
      </p:pic>
      <p:pic>
        <p:nvPicPr>
          <p:cNvPr id="17" name="Content Placeholder 9" descr="A picture containing floor, person, indoor, holding&#10;&#10;Description generated with very high confidence">
            <a:extLst>
              <a:ext uri="{FF2B5EF4-FFF2-40B4-BE49-F238E27FC236}">
                <a16:creationId xmlns:a16="http://schemas.microsoft.com/office/drawing/2014/main" id="{B9137D09-CD3A-46C9-B855-200E22C05991}"/>
              </a:ext>
            </a:extLst>
          </p:cNvPr>
          <p:cNvPicPr>
            <a:picLocks noChangeAspect="1"/>
          </p:cNvPicPr>
          <p:nvPr/>
        </p:nvPicPr>
        <p:blipFill rotWithShape="1">
          <a:blip r:embed="rId6"/>
          <a:srcRect l="10129" t="27528" r="25154" b="23106"/>
          <a:stretch/>
        </p:blipFill>
        <p:spPr>
          <a:xfrm>
            <a:off x="9802321" y="4361538"/>
            <a:ext cx="934244" cy="950213"/>
          </a:xfrm>
          <a:prstGeom prst="ellipse">
            <a:avLst/>
          </a:prstGeom>
          <a:ln w="63500" cap="rnd">
            <a:solidFill>
              <a:srgbClr val="333333"/>
            </a:solidFill>
          </a:ln>
          <a:effectLst>
            <a:outerShdw blurRad="381000" dist="317500" dir="1080000" sx="-80000" sy="-18000" rotWithShape="0">
              <a:schemeClr val="accent5">
                <a:alpha val="22000"/>
              </a:schemeClr>
            </a:outerShdw>
          </a:effectLst>
          <a:scene3d>
            <a:camera prst="orthographicFront"/>
            <a:lightRig rig="contrasting" dir="t">
              <a:rot lat="0" lon="0" rev="3000000"/>
            </a:lightRig>
          </a:scene3d>
          <a:sp3d contourW="7620">
            <a:bevelT w="95250" h="31750"/>
            <a:contourClr>
              <a:srgbClr val="333333"/>
            </a:contourClr>
          </a:sp3d>
        </p:spPr>
      </p:pic>
      <p:sp>
        <p:nvSpPr>
          <p:cNvPr id="18" name="Rectangle 17">
            <a:extLst>
              <a:ext uri="{FF2B5EF4-FFF2-40B4-BE49-F238E27FC236}">
                <a16:creationId xmlns:a16="http://schemas.microsoft.com/office/drawing/2014/main" id="{5628C5DA-AAB0-4981-920A-57BBD2ED93D8}"/>
              </a:ext>
            </a:extLst>
          </p:cNvPr>
          <p:cNvSpPr/>
          <p:nvPr/>
        </p:nvSpPr>
        <p:spPr>
          <a:xfrm>
            <a:off x="616602" y="5077561"/>
            <a:ext cx="3177311" cy="1200329"/>
          </a:xfrm>
          <a:prstGeom prst="rect">
            <a:avLst/>
          </a:prstGeom>
        </p:spPr>
        <p:txBody>
          <a:bodyPr wrap="square">
            <a:spAutoFit/>
          </a:bodyPr>
          <a:lstStyle/>
          <a:p>
            <a:pPr marL="201168" marR="0" lvl="1"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a:ea typeface="+mn-ea"/>
                <a:cs typeface="+mn-cs"/>
              </a:rPr>
              <a:t>I am more confident than I have been in a long time. Lung-MAP gave me my life back. </a:t>
            </a:r>
            <a:r>
              <a:rPr kumimoji="0" lang="en-US" sz="1800" b="0" i="1" u="none" strike="noStrike" kern="1200" cap="none" spc="0" normalizeH="0" baseline="0" noProof="0" dirty="0">
                <a:ln>
                  <a:noFill/>
                </a:ln>
                <a:solidFill>
                  <a:prstClr val="black"/>
                </a:solidFill>
                <a:effectLst/>
                <a:uLnTx/>
                <a:uFillTx/>
                <a:latin typeface="Calibri"/>
                <a:ea typeface="+mn-ea"/>
                <a:cs typeface="+mn-cs"/>
              </a:rPr>
              <a:t>~ Clifford C.</a:t>
            </a:r>
            <a:endParaRPr kumimoji="0" lang="en-US" sz="1800" b="1" i="1" u="none" strike="noStrike" kern="1200" cap="none" spc="0" normalizeH="0" baseline="0" noProof="0" dirty="0">
              <a:ln>
                <a:noFill/>
              </a:ln>
              <a:solidFill>
                <a:prstClr val="black"/>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45074037-A7B0-4714-9973-31DA01A8ADD7}"/>
              </a:ext>
            </a:extLst>
          </p:cNvPr>
          <p:cNvSpPr/>
          <p:nvPr/>
        </p:nvSpPr>
        <p:spPr>
          <a:xfrm>
            <a:off x="7427815" y="2427215"/>
            <a:ext cx="2707745" cy="175432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a:ea typeface="+mn-ea"/>
                <a:cs typeface="+mn-cs"/>
              </a:rPr>
              <a:t>I continue to be so grateful for everyone involved. Even after 48  visits for my </a:t>
            </a:r>
            <a:r>
              <a:rPr kumimoji="0" lang="en-US" sz="1800" b="1" i="1" u="none" strike="noStrike" kern="1200" cap="none" spc="0" normalizeH="0" baseline="0" noProof="0" dirty="0" err="1">
                <a:ln>
                  <a:noFill/>
                </a:ln>
                <a:solidFill>
                  <a:prstClr val="black"/>
                </a:solidFill>
                <a:effectLst/>
                <a:uLnTx/>
                <a:uFillTx/>
                <a:latin typeface="Calibri"/>
                <a:ea typeface="+mn-ea"/>
                <a:cs typeface="+mn-cs"/>
              </a:rPr>
              <a:t>opdivo</a:t>
            </a:r>
            <a:r>
              <a:rPr kumimoji="0" lang="en-US" sz="1800" b="1" i="1" u="none" strike="noStrike" kern="1200" cap="none" spc="0" normalizeH="0" baseline="0" noProof="0" dirty="0">
                <a:ln>
                  <a:noFill/>
                </a:ln>
                <a:solidFill>
                  <a:prstClr val="black"/>
                </a:solidFill>
                <a:effectLst/>
                <a:uLnTx/>
                <a:uFillTx/>
                <a:latin typeface="Calibri"/>
                <a:ea typeface="+mn-ea"/>
                <a:cs typeface="+mn-cs"/>
              </a:rPr>
              <a:t> infusion!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 Annie B.</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88209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C8E33-77B2-4B7A-A5F5-4D46CD685761}"/>
              </a:ext>
            </a:extLst>
          </p:cNvPr>
          <p:cNvSpPr>
            <a:spLocks noGrp="1"/>
          </p:cNvSpPr>
          <p:nvPr>
            <p:ph type="title"/>
          </p:nvPr>
        </p:nvSpPr>
        <p:spPr/>
        <p:txBody>
          <a:bodyPr/>
          <a:lstStyle/>
          <a:p>
            <a:r>
              <a:rPr lang="en-US" dirty="0"/>
              <a:t>S1400 NGS analysis (lead: Kozono)</a:t>
            </a:r>
          </a:p>
        </p:txBody>
      </p:sp>
      <p:sp>
        <p:nvSpPr>
          <p:cNvPr id="3" name="Content Placeholder 2">
            <a:extLst>
              <a:ext uri="{FF2B5EF4-FFF2-40B4-BE49-F238E27FC236}">
                <a16:creationId xmlns:a16="http://schemas.microsoft.com/office/drawing/2014/main" id="{C6B3C0CC-55AD-45B3-92B3-3A15B6A4F7C7}"/>
              </a:ext>
            </a:extLst>
          </p:cNvPr>
          <p:cNvSpPr>
            <a:spLocks noGrp="1"/>
          </p:cNvSpPr>
          <p:nvPr>
            <p:ph idx="1"/>
          </p:nvPr>
        </p:nvSpPr>
        <p:spPr>
          <a:xfrm>
            <a:off x="838200" y="1825625"/>
            <a:ext cx="10515600" cy="4351338"/>
          </a:xfrm>
        </p:spPr>
        <p:txBody>
          <a:bodyPr/>
          <a:lstStyle/>
          <a:p>
            <a:r>
              <a:rPr lang="en-US" dirty="0"/>
              <a:t>Mini-oral presentation at WCLC</a:t>
            </a:r>
          </a:p>
          <a:p>
            <a:r>
              <a:rPr lang="en-US" dirty="0"/>
              <a:t>Largest NGS dataset of advanced squamous cell lung cancers of previously treated patients, although limited to genes sequenced on FoundationOne T5</a:t>
            </a:r>
          </a:p>
          <a:p>
            <a:r>
              <a:rPr lang="en-US" dirty="0"/>
              <a:t>Mutual exclusivity of PARP4 and NFE2L2 or KEAP1 alterations suggests that PARP4 may have a role in a pathway known to impact responses to oxidative stress and treatment resistance</a:t>
            </a:r>
          </a:p>
        </p:txBody>
      </p:sp>
    </p:spTree>
    <p:extLst>
      <p:ext uri="{BB962C8B-B14F-4D97-AF65-F5344CB8AC3E}">
        <p14:creationId xmlns:p14="http://schemas.microsoft.com/office/powerpoint/2010/main" val="7697496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74A278E-CE7B-4BAC-8242-AC5CBD10AFBF}"/>
              </a:ext>
            </a:extLst>
          </p:cNvPr>
          <p:cNvSpPr txBox="1"/>
          <p:nvPr/>
        </p:nvSpPr>
        <p:spPr>
          <a:xfrm>
            <a:off x="391829" y="2284551"/>
            <a:ext cx="1001552" cy="4104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100" rtlCol="0" anchor="t">
            <a:spAutoFit/>
          </a:bodyPr>
          <a:lstStyle/>
          <a:p>
            <a:pPr marL="0" marR="0" lvl="0" indent="0" algn="r" defTabSz="1219170" rtl="0" eaLnBrk="1" fontAlgn="auto" latinLnBrk="0" hangingPunct="0">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
              </a:rPr>
              <a:t>KEAP1</a:t>
            </a:r>
          </a:p>
        </p:txBody>
      </p:sp>
      <p:sp>
        <p:nvSpPr>
          <p:cNvPr id="10" name="TextBox 9">
            <a:extLst>
              <a:ext uri="{FF2B5EF4-FFF2-40B4-BE49-F238E27FC236}">
                <a16:creationId xmlns:a16="http://schemas.microsoft.com/office/drawing/2014/main" id="{1B6B7EBB-8893-41A9-966B-909AC7AAFA08}"/>
              </a:ext>
            </a:extLst>
          </p:cNvPr>
          <p:cNvSpPr txBox="1"/>
          <p:nvPr/>
        </p:nvSpPr>
        <p:spPr>
          <a:xfrm>
            <a:off x="270003" y="2576853"/>
            <a:ext cx="1123379" cy="4104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100" rtlCol="0" anchor="t">
            <a:spAutoFit/>
          </a:bodyPr>
          <a:lstStyle/>
          <a:p>
            <a:pPr marL="0" marR="0" lvl="0" indent="0" algn="r" defTabSz="1219170" rtl="0" eaLnBrk="1" fontAlgn="auto" latinLnBrk="0" hangingPunct="0">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
              </a:rPr>
              <a:t>NFE2L2</a:t>
            </a:r>
          </a:p>
        </p:txBody>
      </p:sp>
      <p:sp>
        <p:nvSpPr>
          <p:cNvPr id="11" name="TextBox 10">
            <a:extLst>
              <a:ext uri="{FF2B5EF4-FFF2-40B4-BE49-F238E27FC236}">
                <a16:creationId xmlns:a16="http://schemas.microsoft.com/office/drawing/2014/main" id="{646F1983-80BB-4EEC-BB6C-9B91CDF27387}"/>
              </a:ext>
            </a:extLst>
          </p:cNvPr>
          <p:cNvSpPr txBox="1"/>
          <p:nvPr/>
        </p:nvSpPr>
        <p:spPr>
          <a:xfrm>
            <a:off x="376869" y="2880209"/>
            <a:ext cx="1016512" cy="4104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100" rtlCol="0" anchor="t">
            <a:spAutoFit/>
          </a:bodyPr>
          <a:lstStyle/>
          <a:p>
            <a:pPr marL="0" marR="0" lvl="0" indent="0" algn="r" defTabSz="1219170" rtl="0" eaLnBrk="1" fontAlgn="auto" latinLnBrk="0" hangingPunct="0">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
              </a:rPr>
              <a:t>PARP4</a:t>
            </a:r>
          </a:p>
        </p:txBody>
      </p:sp>
      <p:sp>
        <p:nvSpPr>
          <p:cNvPr id="12" name="TextBox 11">
            <a:extLst>
              <a:ext uri="{FF2B5EF4-FFF2-40B4-BE49-F238E27FC236}">
                <a16:creationId xmlns:a16="http://schemas.microsoft.com/office/drawing/2014/main" id="{1156C982-4B53-4EAD-A46D-4A6FE9BA4E39}"/>
              </a:ext>
            </a:extLst>
          </p:cNvPr>
          <p:cNvSpPr txBox="1"/>
          <p:nvPr/>
        </p:nvSpPr>
        <p:spPr>
          <a:xfrm>
            <a:off x="2277795" y="3183566"/>
            <a:ext cx="1231760" cy="6977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100" rtlCol="0" anchor="t">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
              </a:rPr>
              <a:t>S1400</a:t>
            </a:r>
          </a:p>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(n=1672)</a:t>
            </a:r>
            <a:endPar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
            </a:endParaRPr>
          </a:p>
        </p:txBody>
      </p:sp>
      <p:sp>
        <p:nvSpPr>
          <p:cNvPr id="13" name="TextBox 12">
            <a:extLst>
              <a:ext uri="{FF2B5EF4-FFF2-40B4-BE49-F238E27FC236}">
                <a16:creationId xmlns:a16="http://schemas.microsoft.com/office/drawing/2014/main" id="{4A3DA02C-3CC9-4EB5-9CD6-1CC0555207FE}"/>
              </a:ext>
            </a:extLst>
          </p:cNvPr>
          <p:cNvSpPr txBox="1"/>
          <p:nvPr/>
        </p:nvSpPr>
        <p:spPr>
          <a:xfrm>
            <a:off x="3887076" y="3183566"/>
            <a:ext cx="1110843" cy="6977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100" rtlCol="0" anchor="t">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
              </a:rPr>
              <a:t>TCGA</a:t>
            </a:r>
          </a:p>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(n=495)</a:t>
            </a:r>
            <a:endPar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
            </a:endParaRPr>
          </a:p>
        </p:txBody>
      </p:sp>
      <p:sp>
        <p:nvSpPr>
          <p:cNvPr id="17" name="TextBox 16">
            <a:extLst>
              <a:ext uri="{FF2B5EF4-FFF2-40B4-BE49-F238E27FC236}">
                <a16:creationId xmlns:a16="http://schemas.microsoft.com/office/drawing/2014/main" id="{F14954F4-E8F7-4B04-BE27-A2986115E85A}"/>
              </a:ext>
            </a:extLst>
          </p:cNvPr>
          <p:cNvSpPr txBox="1"/>
          <p:nvPr/>
        </p:nvSpPr>
        <p:spPr>
          <a:xfrm>
            <a:off x="695171" y="4672844"/>
            <a:ext cx="695377" cy="4104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57" tIns="60957" rIns="60957" bIns="60957" numCol="1" spcCol="38100" rtlCol="0" anchor="t">
            <a:spAutoFit/>
          </a:bodyPr>
          <a:lstStyle/>
          <a:p>
            <a:pPr marL="0" marR="0" lvl="0" indent="0" algn="r" defTabSz="1219170" rtl="0" eaLnBrk="1" fontAlgn="auto" latinLnBrk="0" hangingPunct="0">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
              </a:rPr>
              <a:t>TP53</a:t>
            </a:r>
          </a:p>
        </p:txBody>
      </p:sp>
      <p:sp>
        <p:nvSpPr>
          <p:cNvPr id="21" name="TextBox 20">
            <a:extLst>
              <a:ext uri="{FF2B5EF4-FFF2-40B4-BE49-F238E27FC236}">
                <a16:creationId xmlns:a16="http://schemas.microsoft.com/office/drawing/2014/main" id="{18DC2A01-198B-47C1-9FFB-932897D7E6A4}"/>
              </a:ext>
            </a:extLst>
          </p:cNvPr>
          <p:cNvSpPr txBox="1"/>
          <p:nvPr/>
        </p:nvSpPr>
        <p:spPr>
          <a:xfrm>
            <a:off x="294418" y="4971954"/>
            <a:ext cx="1096128" cy="4104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57" tIns="60957" rIns="60957" bIns="60957" numCol="1" spcCol="38100" rtlCol="0" anchor="t">
            <a:spAutoFit/>
          </a:bodyPr>
          <a:lstStyle/>
          <a:p>
            <a:pPr marL="0" marR="0" lvl="0" indent="0" algn="r" defTabSz="1219170" rtl="0" eaLnBrk="1" fontAlgn="auto" latinLnBrk="0" hangingPunct="0">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
              </a:rPr>
              <a:t>CDKN2A</a:t>
            </a:r>
          </a:p>
        </p:txBody>
      </p:sp>
      <p:pic>
        <p:nvPicPr>
          <p:cNvPr id="25" name="Picture 24">
            <a:extLst>
              <a:ext uri="{FF2B5EF4-FFF2-40B4-BE49-F238E27FC236}">
                <a16:creationId xmlns:a16="http://schemas.microsoft.com/office/drawing/2014/main" id="{EC01FAF0-57DF-44EC-944F-5985F3A48960}"/>
              </a:ext>
            </a:extLst>
          </p:cNvPr>
          <p:cNvPicPr>
            <a:picLocks/>
          </p:cNvPicPr>
          <p:nvPr/>
        </p:nvPicPr>
        <p:blipFill>
          <a:blip r:embed="rId3"/>
          <a:stretch>
            <a:fillRect/>
          </a:stretch>
        </p:blipFill>
        <p:spPr>
          <a:xfrm flipV="1">
            <a:off x="1396539" y="2377347"/>
            <a:ext cx="3613277" cy="241300"/>
          </a:xfrm>
          <a:prstGeom prst="rect">
            <a:avLst/>
          </a:prstGeom>
        </p:spPr>
      </p:pic>
      <p:pic>
        <p:nvPicPr>
          <p:cNvPr id="26" name="Picture 25">
            <a:extLst>
              <a:ext uri="{FF2B5EF4-FFF2-40B4-BE49-F238E27FC236}">
                <a16:creationId xmlns:a16="http://schemas.microsoft.com/office/drawing/2014/main" id="{FDA5E81A-69AD-4570-AE66-26713F006AA8}"/>
              </a:ext>
            </a:extLst>
          </p:cNvPr>
          <p:cNvPicPr>
            <a:picLocks/>
          </p:cNvPicPr>
          <p:nvPr/>
        </p:nvPicPr>
        <p:blipFill>
          <a:blip r:embed="rId4"/>
          <a:stretch>
            <a:fillRect/>
          </a:stretch>
        </p:blipFill>
        <p:spPr>
          <a:xfrm>
            <a:off x="1396539" y="2647463"/>
            <a:ext cx="3616199" cy="266700"/>
          </a:xfrm>
          <a:prstGeom prst="rect">
            <a:avLst/>
          </a:prstGeom>
        </p:spPr>
      </p:pic>
      <p:pic>
        <p:nvPicPr>
          <p:cNvPr id="27" name="Picture 26">
            <a:extLst>
              <a:ext uri="{FF2B5EF4-FFF2-40B4-BE49-F238E27FC236}">
                <a16:creationId xmlns:a16="http://schemas.microsoft.com/office/drawing/2014/main" id="{8533BEC8-9EA4-4FD6-A4EB-B5BD8DA6AD58}"/>
              </a:ext>
            </a:extLst>
          </p:cNvPr>
          <p:cNvPicPr>
            <a:picLocks/>
          </p:cNvPicPr>
          <p:nvPr/>
        </p:nvPicPr>
        <p:blipFill>
          <a:blip r:embed="rId5"/>
          <a:stretch>
            <a:fillRect/>
          </a:stretch>
        </p:blipFill>
        <p:spPr>
          <a:xfrm>
            <a:off x="1396539" y="2953962"/>
            <a:ext cx="3616199" cy="266700"/>
          </a:xfrm>
          <a:prstGeom prst="rect">
            <a:avLst/>
          </a:prstGeom>
        </p:spPr>
      </p:pic>
      <p:pic>
        <p:nvPicPr>
          <p:cNvPr id="28" name="Picture 27">
            <a:extLst>
              <a:ext uri="{FF2B5EF4-FFF2-40B4-BE49-F238E27FC236}">
                <a16:creationId xmlns:a16="http://schemas.microsoft.com/office/drawing/2014/main" id="{49C2CF1B-EA5A-4CEA-A71A-A6E19143C8FF}"/>
              </a:ext>
            </a:extLst>
          </p:cNvPr>
          <p:cNvPicPr>
            <a:picLocks noChangeAspect="1"/>
          </p:cNvPicPr>
          <p:nvPr/>
        </p:nvPicPr>
        <p:blipFill>
          <a:blip r:embed="rId6"/>
          <a:stretch>
            <a:fillRect/>
          </a:stretch>
        </p:blipFill>
        <p:spPr>
          <a:xfrm>
            <a:off x="2099457" y="3252014"/>
            <a:ext cx="165100" cy="317500"/>
          </a:xfrm>
          <a:prstGeom prst="rect">
            <a:avLst/>
          </a:prstGeom>
        </p:spPr>
      </p:pic>
      <p:pic>
        <p:nvPicPr>
          <p:cNvPr id="29" name="Picture 28">
            <a:extLst>
              <a:ext uri="{FF2B5EF4-FFF2-40B4-BE49-F238E27FC236}">
                <a16:creationId xmlns:a16="http://schemas.microsoft.com/office/drawing/2014/main" id="{EECF298E-C449-4B36-9C9A-C487BBB3C18D}"/>
              </a:ext>
            </a:extLst>
          </p:cNvPr>
          <p:cNvPicPr>
            <a:picLocks noChangeAspect="1"/>
          </p:cNvPicPr>
          <p:nvPr/>
        </p:nvPicPr>
        <p:blipFill>
          <a:blip r:embed="rId7"/>
          <a:stretch>
            <a:fillRect/>
          </a:stretch>
        </p:blipFill>
        <p:spPr>
          <a:xfrm>
            <a:off x="3729961" y="3252014"/>
            <a:ext cx="139700" cy="292100"/>
          </a:xfrm>
          <a:prstGeom prst="rect">
            <a:avLst/>
          </a:prstGeom>
        </p:spPr>
      </p:pic>
      <p:pic>
        <p:nvPicPr>
          <p:cNvPr id="30" name="Picture 29">
            <a:extLst>
              <a:ext uri="{FF2B5EF4-FFF2-40B4-BE49-F238E27FC236}">
                <a16:creationId xmlns:a16="http://schemas.microsoft.com/office/drawing/2014/main" id="{DD5C6AEA-B68E-4329-9709-C52D0E71673B}"/>
              </a:ext>
            </a:extLst>
          </p:cNvPr>
          <p:cNvPicPr>
            <a:picLocks noChangeAspect="1"/>
          </p:cNvPicPr>
          <p:nvPr/>
        </p:nvPicPr>
        <p:blipFill>
          <a:blip r:embed="rId8"/>
          <a:stretch>
            <a:fillRect/>
          </a:stretch>
        </p:blipFill>
        <p:spPr>
          <a:xfrm>
            <a:off x="5234810" y="1732925"/>
            <a:ext cx="6657445" cy="1183451"/>
          </a:xfrm>
          <a:prstGeom prst="rect">
            <a:avLst/>
          </a:prstGeom>
        </p:spPr>
      </p:pic>
      <p:pic>
        <p:nvPicPr>
          <p:cNvPr id="31" name="Picture 30">
            <a:extLst>
              <a:ext uri="{FF2B5EF4-FFF2-40B4-BE49-F238E27FC236}">
                <a16:creationId xmlns:a16="http://schemas.microsoft.com/office/drawing/2014/main" id="{A3194E10-DE0E-4B61-91C1-1F8212C6C0E5}"/>
              </a:ext>
            </a:extLst>
          </p:cNvPr>
          <p:cNvPicPr>
            <a:picLocks noChangeAspect="1"/>
          </p:cNvPicPr>
          <p:nvPr/>
        </p:nvPicPr>
        <p:blipFill>
          <a:blip r:embed="rId9"/>
          <a:stretch>
            <a:fillRect/>
          </a:stretch>
        </p:blipFill>
        <p:spPr>
          <a:xfrm>
            <a:off x="5234810" y="3311527"/>
            <a:ext cx="6658383" cy="2558049"/>
          </a:xfrm>
          <a:prstGeom prst="rect">
            <a:avLst/>
          </a:prstGeom>
        </p:spPr>
      </p:pic>
      <p:pic>
        <p:nvPicPr>
          <p:cNvPr id="32" name="Picture 31">
            <a:extLst>
              <a:ext uri="{FF2B5EF4-FFF2-40B4-BE49-F238E27FC236}">
                <a16:creationId xmlns:a16="http://schemas.microsoft.com/office/drawing/2014/main" id="{3FA5BD09-0239-49A2-B87F-974B3B02FF13}"/>
              </a:ext>
            </a:extLst>
          </p:cNvPr>
          <p:cNvPicPr>
            <a:picLocks noChangeAspect="1"/>
          </p:cNvPicPr>
          <p:nvPr/>
        </p:nvPicPr>
        <p:blipFill>
          <a:blip r:embed="rId10"/>
          <a:stretch>
            <a:fillRect/>
          </a:stretch>
        </p:blipFill>
        <p:spPr>
          <a:xfrm>
            <a:off x="1396539" y="4766357"/>
            <a:ext cx="3610088" cy="226873"/>
          </a:xfrm>
          <a:prstGeom prst="rect">
            <a:avLst/>
          </a:prstGeom>
        </p:spPr>
      </p:pic>
      <p:sp>
        <p:nvSpPr>
          <p:cNvPr id="33" name="TextBox 32">
            <a:extLst>
              <a:ext uri="{FF2B5EF4-FFF2-40B4-BE49-F238E27FC236}">
                <a16:creationId xmlns:a16="http://schemas.microsoft.com/office/drawing/2014/main" id="{8BF078AE-FA6F-4C16-8C2E-88241149D679}"/>
              </a:ext>
            </a:extLst>
          </p:cNvPr>
          <p:cNvSpPr txBox="1"/>
          <p:nvPr/>
        </p:nvSpPr>
        <p:spPr>
          <a:xfrm>
            <a:off x="2277795" y="5266363"/>
            <a:ext cx="1088112" cy="6977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57" tIns="60957" rIns="60957" bIns="60957" numCol="1" spcCol="38100" rtlCol="0" anchor="t">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
              </a:rPr>
              <a:t>S1400</a:t>
            </a:r>
          </a:p>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(n=1672)</a:t>
            </a:r>
            <a:endPar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
            </a:endParaRPr>
          </a:p>
        </p:txBody>
      </p:sp>
      <p:sp>
        <p:nvSpPr>
          <p:cNvPr id="34" name="TextBox 33">
            <a:extLst>
              <a:ext uri="{FF2B5EF4-FFF2-40B4-BE49-F238E27FC236}">
                <a16:creationId xmlns:a16="http://schemas.microsoft.com/office/drawing/2014/main" id="{E2FB75A9-D190-445C-8D8E-4AC79F7D24D0}"/>
              </a:ext>
            </a:extLst>
          </p:cNvPr>
          <p:cNvSpPr txBox="1"/>
          <p:nvPr/>
        </p:nvSpPr>
        <p:spPr>
          <a:xfrm>
            <a:off x="3887076" y="5266363"/>
            <a:ext cx="955064" cy="6977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57" tIns="60957" rIns="60957" bIns="60957" numCol="1" spcCol="38100" rtlCol="0" anchor="t">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
              </a:rPr>
              <a:t>TCGA</a:t>
            </a:r>
          </a:p>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(n=495)</a:t>
            </a:r>
            <a:endPar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
            </a:endParaRPr>
          </a:p>
        </p:txBody>
      </p:sp>
      <p:pic>
        <p:nvPicPr>
          <p:cNvPr id="37" name="Picture 36">
            <a:extLst>
              <a:ext uri="{FF2B5EF4-FFF2-40B4-BE49-F238E27FC236}">
                <a16:creationId xmlns:a16="http://schemas.microsoft.com/office/drawing/2014/main" id="{84A55EFF-9B5D-48E0-B25F-7194DC3C16BD}"/>
              </a:ext>
            </a:extLst>
          </p:cNvPr>
          <p:cNvPicPr>
            <a:picLocks noChangeAspect="1"/>
          </p:cNvPicPr>
          <p:nvPr/>
        </p:nvPicPr>
        <p:blipFill>
          <a:blip r:embed="rId11"/>
          <a:stretch>
            <a:fillRect/>
          </a:stretch>
        </p:blipFill>
        <p:spPr>
          <a:xfrm>
            <a:off x="1396539" y="5055343"/>
            <a:ext cx="3610088" cy="226873"/>
          </a:xfrm>
          <a:prstGeom prst="rect">
            <a:avLst/>
          </a:prstGeom>
        </p:spPr>
      </p:pic>
      <p:sp>
        <p:nvSpPr>
          <p:cNvPr id="24" name="TextBox 23">
            <a:extLst>
              <a:ext uri="{FF2B5EF4-FFF2-40B4-BE49-F238E27FC236}">
                <a16:creationId xmlns:a16="http://schemas.microsoft.com/office/drawing/2014/main" id="{35FF94CB-ED42-4F29-B018-CE376ADDA38D}"/>
              </a:ext>
            </a:extLst>
          </p:cNvPr>
          <p:cNvSpPr txBox="1"/>
          <p:nvPr/>
        </p:nvSpPr>
        <p:spPr>
          <a:xfrm>
            <a:off x="344830" y="1616902"/>
            <a:ext cx="4566805" cy="6977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100" rtlCol="0" anchor="t">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S1400 showed novel mutual exclusivity of </a:t>
            </a: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
              </a:rPr>
              <a:t>PARP4, KEAP1 and NFE2L2 alterations</a:t>
            </a:r>
          </a:p>
        </p:txBody>
      </p:sp>
      <p:sp>
        <p:nvSpPr>
          <p:cNvPr id="4" name="TextBox 3">
            <a:extLst>
              <a:ext uri="{FF2B5EF4-FFF2-40B4-BE49-F238E27FC236}">
                <a16:creationId xmlns:a16="http://schemas.microsoft.com/office/drawing/2014/main" id="{6DAABEB6-F8C8-4944-AD14-E3A85D96420A}"/>
              </a:ext>
            </a:extLst>
          </p:cNvPr>
          <p:cNvSpPr txBox="1"/>
          <p:nvPr/>
        </p:nvSpPr>
        <p:spPr>
          <a:xfrm>
            <a:off x="9509757" y="1368780"/>
            <a:ext cx="806369" cy="369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57" tIns="60957" rIns="60957" bIns="60957" numCol="1" spcCol="38100" rtlCol="0" anchor="t">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Helvetica"/>
              </a:rPr>
              <a:t>P values</a:t>
            </a:r>
          </a:p>
        </p:txBody>
      </p:sp>
      <p:sp>
        <p:nvSpPr>
          <p:cNvPr id="38" name="TextBox 37">
            <a:extLst>
              <a:ext uri="{FF2B5EF4-FFF2-40B4-BE49-F238E27FC236}">
                <a16:creationId xmlns:a16="http://schemas.microsoft.com/office/drawing/2014/main" id="{8EE8763D-3BFF-456B-9E33-241B3D66E3A2}"/>
              </a:ext>
            </a:extLst>
          </p:cNvPr>
          <p:cNvSpPr txBox="1"/>
          <p:nvPr/>
        </p:nvSpPr>
        <p:spPr>
          <a:xfrm>
            <a:off x="344830" y="3986050"/>
            <a:ext cx="4566805" cy="6977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100" rtlCol="0" anchor="t">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S1400 showed several novel pairs of co-occurring gene alterations</a:t>
            </a:r>
            <a:endPar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
            </a:endParaRPr>
          </a:p>
        </p:txBody>
      </p:sp>
      <p:pic>
        <p:nvPicPr>
          <p:cNvPr id="39" name="Picture 38">
            <a:extLst>
              <a:ext uri="{FF2B5EF4-FFF2-40B4-BE49-F238E27FC236}">
                <a16:creationId xmlns:a16="http://schemas.microsoft.com/office/drawing/2014/main" id="{338BCEA0-464D-4395-91DF-6F31CF1DC327}"/>
              </a:ext>
            </a:extLst>
          </p:cNvPr>
          <p:cNvPicPr>
            <a:picLocks noChangeAspect="1"/>
          </p:cNvPicPr>
          <p:nvPr/>
        </p:nvPicPr>
        <p:blipFill>
          <a:blip r:embed="rId6"/>
          <a:stretch>
            <a:fillRect/>
          </a:stretch>
        </p:blipFill>
        <p:spPr>
          <a:xfrm>
            <a:off x="2099457" y="5327679"/>
            <a:ext cx="165100" cy="317500"/>
          </a:xfrm>
          <a:prstGeom prst="rect">
            <a:avLst/>
          </a:prstGeom>
        </p:spPr>
      </p:pic>
      <p:pic>
        <p:nvPicPr>
          <p:cNvPr id="40" name="Picture 39">
            <a:extLst>
              <a:ext uri="{FF2B5EF4-FFF2-40B4-BE49-F238E27FC236}">
                <a16:creationId xmlns:a16="http://schemas.microsoft.com/office/drawing/2014/main" id="{0DA245C7-27B0-49BF-BD28-4438FE230B69}"/>
              </a:ext>
            </a:extLst>
          </p:cNvPr>
          <p:cNvPicPr>
            <a:picLocks noChangeAspect="1"/>
          </p:cNvPicPr>
          <p:nvPr/>
        </p:nvPicPr>
        <p:blipFill>
          <a:blip r:embed="rId7"/>
          <a:stretch>
            <a:fillRect/>
          </a:stretch>
        </p:blipFill>
        <p:spPr>
          <a:xfrm>
            <a:off x="3729961" y="5327679"/>
            <a:ext cx="139700" cy="292100"/>
          </a:xfrm>
          <a:prstGeom prst="rect">
            <a:avLst/>
          </a:prstGeom>
        </p:spPr>
      </p:pic>
      <p:sp>
        <p:nvSpPr>
          <p:cNvPr id="3" name="Title 2">
            <a:extLst>
              <a:ext uri="{FF2B5EF4-FFF2-40B4-BE49-F238E27FC236}">
                <a16:creationId xmlns:a16="http://schemas.microsoft.com/office/drawing/2014/main" id="{0848A6F4-4860-4FDE-973F-B9780D4DD01B}"/>
              </a:ext>
            </a:extLst>
          </p:cNvPr>
          <p:cNvSpPr>
            <a:spLocks noGrp="1"/>
          </p:cNvSpPr>
          <p:nvPr>
            <p:ph type="title"/>
          </p:nvPr>
        </p:nvSpPr>
        <p:spPr/>
        <p:txBody>
          <a:bodyPr/>
          <a:lstStyle/>
          <a:p>
            <a:r>
              <a:rPr lang="en-US" dirty="0"/>
              <a:t>Mutual exclusivity and co-occurrence</a:t>
            </a:r>
          </a:p>
        </p:txBody>
      </p:sp>
    </p:spTree>
    <p:extLst>
      <p:ext uri="{BB962C8B-B14F-4D97-AF65-F5344CB8AC3E}">
        <p14:creationId xmlns:p14="http://schemas.microsoft.com/office/powerpoint/2010/main" val="13244915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A8D58-F025-46A6-8578-53953357FC34}"/>
              </a:ext>
            </a:extLst>
          </p:cNvPr>
          <p:cNvSpPr>
            <a:spLocks noGrp="1"/>
          </p:cNvSpPr>
          <p:nvPr>
            <p:ph type="title"/>
          </p:nvPr>
        </p:nvSpPr>
        <p:spPr/>
        <p:txBody>
          <a:bodyPr/>
          <a:lstStyle/>
          <a:p>
            <a:r>
              <a:rPr lang="en-US" dirty="0"/>
              <a:t>ctDNA vs. tissue NGS (lead: Mack)</a:t>
            </a:r>
          </a:p>
        </p:txBody>
      </p:sp>
      <p:sp>
        <p:nvSpPr>
          <p:cNvPr id="3" name="Content Placeholder 2">
            <a:extLst>
              <a:ext uri="{FF2B5EF4-FFF2-40B4-BE49-F238E27FC236}">
                <a16:creationId xmlns:a16="http://schemas.microsoft.com/office/drawing/2014/main" id="{77E6337F-466E-458A-981A-23956BC36A3B}"/>
              </a:ext>
            </a:extLst>
          </p:cNvPr>
          <p:cNvSpPr>
            <a:spLocks noGrp="1"/>
          </p:cNvSpPr>
          <p:nvPr>
            <p:ph idx="1"/>
          </p:nvPr>
        </p:nvSpPr>
        <p:spPr>
          <a:xfrm>
            <a:off x="838200" y="1825623"/>
            <a:ext cx="10690705" cy="4322515"/>
          </a:xfrm>
        </p:spPr>
        <p:txBody>
          <a:bodyPr>
            <a:normAutofit fontScale="92500" lnSpcReduction="10000"/>
          </a:bodyPr>
          <a:lstStyle/>
          <a:p>
            <a:r>
              <a:rPr lang="en-US" dirty="0"/>
              <a:t>Mini-oral presentation at WCLC</a:t>
            </a:r>
          </a:p>
          <a:p>
            <a:pPr>
              <a:lnSpc>
                <a:spcPct val="100000"/>
              </a:lnSpc>
            </a:pPr>
            <a:r>
              <a:rPr lang="en-US" dirty="0"/>
              <a:t>Driver mutations, expected to be present in all cell lineages, had high fidelity between plasma and tissue</a:t>
            </a:r>
          </a:p>
          <a:p>
            <a:pPr lvl="1">
              <a:lnSpc>
                <a:spcPct val="100000"/>
              </a:lnSpc>
              <a:buFont typeface="Courier New" panose="02070309020205020404" pitchFamily="49" charset="0"/>
              <a:buChar char="o"/>
            </a:pPr>
            <a:r>
              <a:rPr lang="en-US" dirty="0"/>
              <a:t>Sensitivity of 83% consistent with ctDNA detection rates</a:t>
            </a:r>
          </a:p>
          <a:p>
            <a:pPr>
              <a:lnSpc>
                <a:spcPct val="100000"/>
              </a:lnSpc>
            </a:pPr>
            <a:r>
              <a:rPr lang="en-US" dirty="0"/>
              <a:t>For non-driver alterations, additional variants were detected exclusively in plasma or tissue</a:t>
            </a:r>
          </a:p>
          <a:p>
            <a:pPr lvl="1">
              <a:lnSpc>
                <a:spcPct val="100000"/>
              </a:lnSpc>
              <a:buFont typeface="Courier New" panose="02070309020205020404" pitchFamily="49" charset="0"/>
              <a:buChar char="o"/>
            </a:pPr>
            <a:r>
              <a:rPr lang="en-US" dirty="0"/>
              <a:t>Reflective of tissue heterogeneity</a:t>
            </a:r>
          </a:p>
          <a:p>
            <a:pPr>
              <a:lnSpc>
                <a:spcPct val="100000"/>
              </a:lnSpc>
            </a:pPr>
            <a:r>
              <a:rPr lang="en-US" dirty="0"/>
              <a:t>Findings support the planned use of ctDNA for enrollment onto LUNGMAP sub-studies, with a positive finding meriting inclusion in study but a negative finding, considered inconclusive</a:t>
            </a:r>
            <a:endParaRPr lang="en-US" dirty="0">
              <a:solidFill>
                <a:srgbClr val="C00000"/>
              </a:solidFill>
            </a:endParaRPr>
          </a:p>
        </p:txBody>
      </p:sp>
      <p:sp>
        <p:nvSpPr>
          <p:cNvPr id="6" name="Content Placeholder 2">
            <a:extLst>
              <a:ext uri="{FF2B5EF4-FFF2-40B4-BE49-F238E27FC236}">
                <a16:creationId xmlns:a16="http://schemas.microsoft.com/office/drawing/2014/main" id="{DBABFCBF-0440-4463-A334-314BDB4DCCC1}"/>
              </a:ext>
            </a:extLst>
          </p:cNvPr>
          <p:cNvSpPr txBox="1">
            <a:spLocks/>
          </p:cNvSpPr>
          <p:nvPr/>
        </p:nvSpPr>
        <p:spPr>
          <a:xfrm>
            <a:off x="838199" y="4908887"/>
            <a:ext cx="10690706" cy="12392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07687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2E0E6-DA15-41D0-A1DB-751C5BC1A5A1}"/>
              </a:ext>
            </a:extLst>
          </p:cNvPr>
          <p:cNvSpPr>
            <a:spLocks noGrp="1"/>
          </p:cNvSpPr>
          <p:nvPr>
            <p:ph type="title"/>
          </p:nvPr>
        </p:nvSpPr>
        <p:spPr/>
        <p:txBody>
          <a:bodyPr/>
          <a:lstStyle/>
          <a:p>
            <a:r>
              <a:rPr lang="en-US" dirty="0"/>
              <a:t>LungMAP tissue-ctDNA concordance studies</a:t>
            </a:r>
          </a:p>
        </p:txBody>
      </p:sp>
      <p:pic>
        <p:nvPicPr>
          <p:cNvPr id="4" name="Picture 3">
            <a:extLst>
              <a:ext uri="{FF2B5EF4-FFF2-40B4-BE49-F238E27FC236}">
                <a16:creationId xmlns:a16="http://schemas.microsoft.com/office/drawing/2014/main" id="{CB64F792-8D16-487E-BF06-18757B2F94EF}"/>
              </a:ext>
            </a:extLst>
          </p:cNvPr>
          <p:cNvPicPr>
            <a:picLocks noChangeAspect="1"/>
          </p:cNvPicPr>
          <p:nvPr/>
        </p:nvPicPr>
        <p:blipFill>
          <a:blip r:embed="rId2"/>
          <a:stretch>
            <a:fillRect/>
          </a:stretch>
        </p:blipFill>
        <p:spPr>
          <a:xfrm>
            <a:off x="838200" y="1690687"/>
            <a:ext cx="6074382" cy="4405313"/>
          </a:xfrm>
          <a:prstGeom prst="rect">
            <a:avLst/>
          </a:prstGeom>
        </p:spPr>
      </p:pic>
      <p:grpSp>
        <p:nvGrpSpPr>
          <p:cNvPr id="5" name="Group 4">
            <a:extLst>
              <a:ext uri="{FF2B5EF4-FFF2-40B4-BE49-F238E27FC236}">
                <a16:creationId xmlns:a16="http://schemas.microsoft.com/office/drawing/2014/main" id="{9F8FD82D-18B2-4796-B15A-CBCAF533FF87}"/>
              </a:ext>
            </a:extLst>
          </p:cNvPr>
          <p:cNvGrpSpPr/>
          <p:nvPr/>
        </p:nvGrpSpPr>
        <p:grpSpPr>
          <a:xfrm>
            <a:off x="7533865" y="1690687"/>
            <a:ext cx="3202078" cy="4405313"/>
            <a:chOff x="5782527" y="815187"/>
            <a:chExt cx="2781027" cy="3826045"/>
          </a:xfrm>
        </p:grpSpPr>
        <p:sp>
          <p:nvSpPr>
            <p:cNvPr id="6" name="TextBox 20">
              <a:extLst>
                <a:ext uri="{FF2B5EF4-FFF2-40B4-BE49-F238E27FC236}">
                  <a16:creationId xmlns:a16="http://schemas.microsoft.com/office/drawing/2014/main" id="{F6B873D7-C85E-462E-8E3D-3D2F424C37A3}"/>
                </a:ext>
              </a:extLst>
            </p:cNvPr>
            <p:cNvSpPr txBox="1"/>
            <p:nvPr/>
          </p:nvSpPr>
          <p:spPr>
            <a:xfrm>
              <a:off x="5782527" y="3163904"/>
              <a:ext cx="2781027" cy="14773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Short variants (mostly point mutations) showed the most fidelity, with over twice as many unique to plasma compared to tissue</a:t>
              </a:r>
            </a:p>
          </p:txBody>
        </p:sp>
        <p:pic>
          <p:nvPicPr>
            <p:cNvPr id="7" name="Picture 6">
              <a:extLst>
                <a:ext uri="{FF2B5EF4-FFF2-40B4-BE49-F238E27FC236}">
                  <a16:creationId xmlns:a16="http://schemas.microsoft.com/office/drawing/2014/main" id="{F1188EC3-95F5-49DF-844F-6B10B7AC4637}"/>
                </a:ext>
              </a:extLst>
            </p:cNvPr>
            <p:cNvPicPr>
              <a:picLocks noChangeAspect="1"/>
            </p:cNvPicPr>
            <p:nvPr/>
          </p:nvPicPr>
          <p:blipFill>
            <a:blip r:embed="rId3"/>
            <a:stretch>
              <a:fillRect/>
            </a:stretch>
          </p:blipFill>
          <p:spPr>
            <a:xfrm>
              <a:off x="5902382" y="1184519"/>
              <a:ext cx="2541316" cy="1979385"/>
            </a:xfrm>
            <a:prstGeom prst="rect">
              <a:avLst/>
            </a:prstGeom>
          </p:spPr>
        </p:pic>
        <p:sp>
          <p:nvSpPr>
            <p:cNvPr id="8" name="TextBox 23">
              <a:extLst>
                <a:ext uri="{FF2B5EF4-FFF2-40B4-BE49-F238E27FC236}">
                  <a16:creationId xmlns:a16="http://schemas.microsoft.com/office/drawing/2014/main" id="{710E273D-F85E-435E-B1AA-E7E4D9EE3F43}"/>
                </a:ext>
              </a:extLst>
            </p:cNvPr>
            <p:cNvSpPr txBox="1"/>
            <p:nvPr/>
          </p:nvSpPr>
          <p:spPr>
            <a:xfrm>
              <a:off x="6163224" y="815187"/>
              <a:ext cx="2019631"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All short variants</a:t>
              </a:r>
            </a:p>
          </p:txBody>
        </p:sp>
      </p:grpSp>
    </p:spTree>
    <p:extLst>
      <p:ext uri="{BB962C8B-B14F-4D97-AF65-F5344CB8AC3E}">
        <p14:creationId xmlns:p14="http://schemas.microsoft.com/office/powerpoint/2010/main" val="34653544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Drug Selection Committee </a:t>
            </a:r>
          </a:p>
        </p:txBody>
      </p:sp>
      <p:sp>
        <p:nvSpPr>
          <p:cNvPr id="3" name="Content Placeholder 2"/>
          <p:cNvSpPr>
            <a:spLocks noGrp="1"/>
          </p:cNvSpPr>
          <p:nvPr>
            <p:ph type="body" idx="1"/>
          </p:nvPr>
        </p:nvSpPr>
        <p:spPr>
          <a:xfrm>
            <a:off x="495494" y="1846052"/>
            <a:ext cx="4937760" cy="736282"/>
          </a:xfrm>
        </p:spPr>
        <p:txBody>
          <a:bodyPr>
            <a:normAutofit fontScale="92500" lnSpcReduction="20000"/>
          </a:bodyPr>
          <a:lstStyle/>
          <a:p>
            <a:endParaRPr lang="en-US" dirty="0"/>
          </a:p>
          <a:p>
            <a:pPr marL="0" indent="0" algn="ctr">
              <a:buNone/>
            </a:pPr>
            <a:r>
              <a:rPr lang="en-US" dirty="0"/>
              <a:t>Contacts</a:t>
            </a:r>
          </a:p>
        </p:txBody>
      </p:sp>
      <p:sp>
        <p:nvSpPr>
          <p:cNvPr id="5" name="Content Placeholder 4"/>
          <p:cNvSpPr>
            <a:spLocks noGrp="1"/>
          </p:cNvSpPr>
          <p:nvPr>
            <p:ph sz="half" idx="2"/>
          </p:nvPr>
        </p:nvSpPr>
        <p:spPr>
          <a:xfrm>
            <a:off x="666356" y="2582334"/>
            <a:ext cx="4937760" cy="1583266"/>
          </a:xfrm>
        </p:spPr>
        <p:txBody>
          <a:bodyPr>
            <a:normAutofit/>
          </a:bodyPr>
          <a:lstStyle/>
          <a:p>
            <a:pPr marL="0" lvl="0" indent="0">
              <a:buClr>
                <a:srgbClr val="B2B2B2">
                  <a:lumMod val="50000"/>
                </a:srgbClr>
              </a:buClr>
              <a:buNone/>
            </a:pPr>
            <a:r>
              <a:rPr lang="en-US" sz="1600" cap="all" dirty="0">
                <a:solidFill>
                  <a:srgbClr val="000000"/>
                </a:solidFill>
              </a:rPr>
              <a:t>Hossein Borghaei (</a:t>
            </a:r>
            <a:r>
              <a:rPr lang="en-US" sz="1600" cap="all" dirty="0">
                <a:solidFill>
                  <a:srgbClr val="000000"/>
                </a:solidFill>
                <a:hlinkClick r:id="rId2"/>
              </a:rPr>
              <a:t>hossein.borghaei@fccc.edu</a:t>
            </a:r>
            <a:r>
              <a:rPr lang="en-US" sz="1600" cap="all" dirty="0">
                <a:solidFill>
                  <a:srgbClr val="000000"/>
                </a:solidFill>
              </a:rPr>
              <a:t>)</a:t>
            </a:r>
          </a:p>
          <a:p>
            <a:pPr marL="0" lvl="0" indent="0">
              <a:buClr>
                <a:srgbClr val="B2B2B2">
                  <a:lumMod val="50000"/>
                </a:srgbClr>
              </a:buClr>
              <a:buNone/>
            </a:pPr>
            <a:r>
              <a:rPr lang="en-US" sz="1600" cap="all" dirty="0">
                <a:solidFill>
                  <a:srgbClr val="000000"/>
                </a:solidFill>
              </a:rPr>
              <a:t>Beverly Smolich (</a:t>
            </a:r>
            <a:r>
              <a:rPr lang="en-US" sz="1600" cap="all" dirty="0">
                <a:solidFill>
                  <a:srgbClr val="000000"/>
                </a:solidFill>
                <a:hlinkClick r:id="rId3"/>
              </a:rPr>
              <a:t>bsmolich@ccsainc.com</a:t>
            </a:r>
            <a:r>
              <a:rPr lang="en-US" sz="1600" cap="all" dirty="0">
                <a:solidFill>
                  <a:srgbClr val="000000"/>
                </a:solidFill>
              </a:rPr>
              <a:t>)</a:t>
            </a:r>
          </a:p>
          <a:p>
            <a:pPr marL="0" lvl="0" indent="0">
              <a:buClr>
                <a:srgbClr val="B2B2B2">
                  <a:lumMod val="50000"/>
                </a:srgbClr>
              </a:buClr>
              <a:buNone/>
            </a:pPr>
            <a:r>
              <a:rPr lang="en-US" sz="1600" cap="all" dirty="0">
                <a:solidFill>
                  <a:srgbClr val="000000"/>
                </a:solidFill>
              </a:rPr>
              <a:t>Amrin Chowdhury (</a:t>
            </a:r>
            <a:r>
              <a:rPr lang="en-US" sz="1600" cap="all" dirty="0">
                <a:solidFill>
                  <a:srgbClr val="000000"/>
                </a:solidFill>
                <a:hlinkClick r:id="rId4"/>
              </a:rPr>
              <a:t>achowdhury@fnih.org</a:t>
            </a:r>
            <a:r>
              <a:rPr lang="en-US" sz="1600" cap="all" dirty="0">
                <a:solidFill>
                  <a:srgbClr val="000000"/>
                </a:solidFill>
              </a:rPr>
              <a:t>)</a:t>
            </a:r>
          </a:p>
          <a:p>
            <a:pPr marL="0" lvl="0" indent="0">
              <a:buClr>
                <a:srgbClr val="B2B2B2">
                  <a:lumMod val="50000"/>
                </a:srgbClr>
              </a:buClr>
              <a:buNone/>
            </a:pPr>
            <a:r>
              <a:rPr lang="en-US" sz="1600" cap="all" dirty="0">
                <a:solidFill>
                  <a:srgbClr val="000000"/>
                </a:solidFill>
              </a:rPr>
              <a:t>Stacey Adam (</a:t>
            </a:r>
            <a:r>
              <a:rPr lang="en-US" sz="1600" cap="all" dirty="0">
                <a:solidFill>
                  <a:srgbClr val="000000"/>
                </a:solidFill>
                <a:hlinkClick r:id="rId5"/>
              </a:rPr>
              <a:t>sadam@fnih.org</a:t>
            </a:r>
            <a:r>
              <a:rPr lang="en-US" sz="1600" cap="all" dirty="0">
                <a:solidFill>
                  <a:srgbClr val="000000"/>
                </a:solidFill>
              </a:rPr>
              <a:t>)</a:t>
            </a:r>
          </a:p>
          <a:p>
            <a:endParaRPr lang="en-US" sz="1600" dirty="0"/>
          </a:p>
        </p:txBody>
      </p:sp>
      <p:sp>
        <p:nvSpPr>
          <p:cNvPr id="6" name="Text Placeholder 5"/>
          <p:cNvSpPr>
            <a:spLocks noGrp="1"/>
          </p:cNvSpPr>
          <p:nvPr>
            <p:ph type="body" sz="quarter" idx="3"/>
          </p:nvPr>
        </p:nvSpPr>
        <p:spPr/>
        <p:txBody>
          <a:bodyPr>
            <a:normAutofit fontScale="92500" lnSpcReduction="20000"/>
          </a:bodyPr>
          <a:lstStyle/>
          <a:p>
            <a:pPr algn="ctr"/>
            <a:r>
              <a:rPr lang="en-US" dirty="0"/>
              <a:t>Purpose</a:t>
            </a:r>
          </a:p>
        </p:txBody>
      </p:sp>
      <p:sp>
        <p:nvSpPr>
          <p:cNvPr id="7" name="Content Placeholder 6"/>
          <p:cNvSpPr>
            <a:spLocks noGrp="1"/>
          </p:cNvSpPr>
          <p:nvPr>
            <p:ph sz="quarter" idx="4"/>
          </p:nvPr>
        </p:nvSpPr>
        <p:spPr>
          <a:xfrm>
            <a:off x="6217920" y="2582334"/>
            <a:ext cx="4937760" cy="1494366"/>
          </a:xfrm>
        </p:spPr>
        <p:txBody>
          <a:bodyPr>
            <a:normAutofit lnSpcReduction="10000"/>
          </a:bodyPr>
          <a:lstStyle/>
          <a:p>
            <a:r>
              <a:rPr lang="en-US" dirty="0"/>
              <a:t>Introduction of new sub-study ideas</a:t>
            </a:r>
          </a:p>
          <a:p>
            <a:r>
              <a:rPr lang="en-US" dirty="0"/>
              <a:t>Facilitating discussion regarding proposals</a:t>
            </a:r>
          </a:p>
          <a:p>
            <a:r>
              <a:rPr lang="en-US" dirty="0"/>
              <a:t>Review and approval of formal sub-study applications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
        <p:nvSpPr>
          <p:cNvPr id="8" name="TextBox 7"/>
          <p:cNvSpPr txBox="1"/>
          <p:nvPr/>
        </p:nvSpPr>
        <p:spPr>
          <a:xfrm>
            <a:off x="2080846" y="4681416"/>
            <a:ext cx="721262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Members: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Senior Leadership of Lung-MAP, Investigators, Industry Consultants, NCI</a:t>
            </a:r>
          </a:p>
        </p:txBody>
      </p:sp>
    </p:spTree>
    <p:extLst>
      <p:ext uri="{BB962C8B-B14F-4D97-AF65-F5344CB8AC3E}">
        <p14:creationId xmlns:p14="http://schemas.microsoft.com/office/powerpoint/2010/main" val="2127491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8CF4F-087B-424C-90C2-9BB61300178F}"/>
              </a:ext>
            </a:extLst>
          </p:cNvPr>
          <p:cNvSpPr>
            <a:spLocks noGrp="1"/>
          </p:cNvSpPr>
          <p:nvPr>
            <p:ph type="title"/>
          </p:nvPr>
        </p:nvSpPr>
        <p:spPr>
          <a:xfrm>
            <a:off x="609600" y="36083"/>
            <a:ext cx="10546080" cy="903927"/>
          </a:xfrm>
        </p:spPr>
        <p:txBody>
          <a:bodyPr>
            <a:normAutofit/>
          </a:bodyPr>
          <a:lstStyle/>
          <a:p>
            <a:pPr algn="ctr"/>
            <a:r>
              <a:rPr lang="en-US" sz="4000" i="0" dirty="0"/>
              <a:t>Key Aspects of Drug Selection</a:t>
            </a:r>
          </a:p>
        </p:txBody>
      </p:sp>
      <p:sp>
        <p:nvSpPr>
          <p:cNvPr id="3" name="Content Placeholder 2">
            <a:extLst>
              <a:ext uri="{FF2B5EF4-FFF2-40B4-BE49-F238E27FC236}">
                <a16:creationId xmlns:a16="http://schemas.microsoft.com/office/drawing/2014/main" id="{7ACA97B1-B4FE-4D67-9AB3-49F3276AF900}"/>
              </a:ext>
            </a:extLst>
          </p:cNvPr>
          <p:cNvSpPr>
            <a:spLocks noGrp="1"/>
          </p:cNvSpPr>
          <p:nvPr>
            <p:ph idx="1"/>
          </p:nvPr>
        </p:nvSpPr>
        <p:spPr>
          <a:xfrm>
            <a:off x="609600" y="1284516"/>
            <a:ext cx="11310257" cy="4830763"/>
          </a:xfrm>
        </p:spPr>
        <p:txBody>
          <a:bodyPr>
            <a:normAutofit fontScale="92500" lnSpcReduction="10000"/>
          </a:bodyPr>
          <a:lstStyle/>
          <a:p>
            <a:r>
              <a:rPr lang="en-US" sz="2200" dirty="0"/>
              <a:t>Sources</a:t>
            </a:r>
          </a:p>
          <a:p>
            <a:pPr lvl="1"/>
            <a:r>
              <a:rPr lang="en-US" sz="1900" dirty="0"/>
              <a:t>Investigators/Drug Selection Committee Initiated</a:t>
            </a:r>
          </a:p>
          <a:p>
            <a:pPr lvl="1"/>
            <a:r>
              <a:rPr lang="en-US" sz="1900" dirty="0"/>
              <a:t>Pharmaceutical company initiated</a:t>
            </a:r>
          </a:p>
          <a:p>
            <a:r>
              <a:rPr lang="en-US" sz="2200" dirty="0"/>
              <a:t>Initial Qualification</a:t>
            </a:r>
          </a:p>
          <a:p>
            <a:pPr lvl="1"/>
            <a:r>
              <a:rPr lang="en-US" sz="1900" dirty="0"/>
              <a:t>Investigational drug/biomarker combination with preclinical &amp; clinical data supporting safety &amp; potential efficacy as a targeted therapy or “non-match” therapy in advanced/metastatic non small cell lung cancer regardless of histology.</a:t>
            </a:r>
          </a:p>
          <a:p>
            <a:pPr lvl="1"/>
            <a:r>
              <a:rPr lang="en-US" sz="1900" dirty="0"/>
              <a:t>Ready or near ready to enter the Lung-MAP phase 2 clinical protocol</a:t>
            </a:r>
          </a:p>
          <a:p>
            <a:r>
              <a:rPr lang="en-US" sz="2200" dirty="0"/>
              <a:t>Candidates are evaluated by the Lung-MAP Drug Selection Committee (DSC), comprised of:</a:t>
            </a:r>
          </a:p>
          <a:p>
            <a:pPr lvl="1"/>
            <a:r>
              <a:rPr lang="en-US" sz="1900" dirty="0"/>
              <a:t>Key investigators &amp; clinical researchers</a:t>
            </a:r>
          </a:p>
          <a:p>
            <a:pPr lvl="1"/>
            <a:r>
              <a:rPr lang="en-US" sz="1900" dirty="0"/>
              <a:t>Biomarker &amp; molecular target experts from academia, NCI &amp; FDA</a:t>
            </a:r>
          </a:p>
          <a:p>
            <a:pPr lvl="1"/>
            <a:r>
              <a:rPr lang="en-US" sz="1900" dirty="0"/>
              <a:t>Non-conflicted industry-based drug developers</a:t>
            </a:r>
            <a:endParaRPr lang="en-US" sz="2200" dirty="0"/>
          </a:p>
          <a:p>
            <a:r>
              <a:rPr lang="en-US" sz="2200" dirty="0"/>
              <a:t>Candidates are scored based on: </a:t>
            </a:r>
          </a:p>
          <a:p>
            <a:pPr lvl="1"/>
            <a:r>
              <a:rPr lang="en-US" sz="1900" dirty="0"/>
              <a:t>Target appropriateness for Lung-MAP</a:t>
            </a:r>
          </a:p>
          <a:p>
            <a:pPr lvl="1"/>
            <a:r>
              <a:rPr lang="en-US" sz="1900" dirty="0"/>
              <a:t>Drug/Biomarker preclinical &amp; clinical data</a:t>
            </a:r>
          </a:p>
          <a:p>
            <a:pPr lvl="1"/>
            <a:r>
              <a:rPr lang="en-US" sz="1900" dirty="0"/>
              <a:t>PK/PD data</a:t>
            </a:r>
          </a:p>
          <a:p>
            <a:pPr lvl="1"/>
            <a:endParaRPr lang="en-US" dirty="0"/>
          </a:p>
          <a:p>
            <a:pPr marL="201168" lvl="1" indent="0">
              <a:buNone/>
            </a:pPr>
            <a:endParaRPr lang="en-US" sz="2400" dirty="0"/>
          </a:p>
          <a:p>
            <a:pPr lvl="1"/>
            <a:endParaRPr lang="en-US" sz="2400" dirty="0"/>
          </a:p>
          <a:p>
            <a:pPr lvl="1"/>
            <a:endParaRPr lang="en-US" sz="2400" dirty="0"/>
          </a:p>
          <a:p>
            <a:pPr marL="0" indent="0">
              <a:buNone/>
            </a:pPr>
            <a:endParaRPr lang="en-US" dirty="0"/>
          </a:p>
        </p:txBody>
      </p:sp>
      <p:sp>
        <p:nvSpPr>
          <p:cNvPr id="4" name="Slide Number Placeholder 3">
            <a:extLst>
              <a:ext uri="{FF2B5EF4-FFF2-40B4-BE49-F238E27FC236}">
                <a16:creationId xmlns:a16="http://schemas.microsoft.com/office/drawing/2014/main" id="{472B94E8-1C74-4048-A80E-EA31D1E076A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7367283F-DE4B-4E0C-A59F-09B24D3B79D1}"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10940186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61925"/>
            <a:ext cx="10515600" cy="1325563"/>
          </a:xfrm>
        </p:spPr>
        <p:txBody>
          <a:bodyPr/>
          <a:lstStyle/>
          <a:p>
            <a:r>
              <a:rPr lang="en-US" sz="3200" i="0" dirty="0"/>
              <a:t>Lung-MAP Drug Selection Process</a:t>
            </a:r>
          </a:p>
        </p:txBody>
      </p:sp>
      <p:sp>
        <p:nvSpPr>
          <p:cNvPr id="5" name="Content Placeholder 4"/>
          <p:cNvSpPr>
            <a:spLocks noGrp="1"/>
          </p:cNvSpPr>
          <p:nvPr>
            <p:ph idx="1"/>
          </p:nvPr>
        </p:nvSpPr>
        <p:spPr>
          <a:xfrm>
            <a:off x="702733" y="1238603"/>
            <a:ext cx="10515600" cy="4351338"/>
          </a:xfrm>
        </p:spPr>
        <p:txBody>
          <a:bodyPr>
            <a:noAutofit/>
          </a:bodyPr>
          <a:lstStyle/>
          <a:p>
            <a:r>
              <a:rPr lang="en-US" sz="1800" dirty="0"/>
              <a:t>Suggestions for sub-studies can come from Lung-MAP PIs, outside investigators, or pharma</a:t>
            </a:r>
          </a:p>
          <a:p>
            <a:r>
              <a:rPr lang="en-US" sz="1800" dirty="0"/>
              <a:t>Initial discussions are internal with a small group of PIs, followed by informal presentation from investigator/pharma to internal drug selection committee</a:t>
            </a:r>
          </a:p>
          <a:p>
            <a:r>
              <a:rPr lang="en-US" sz="1800" dirty="0"/>
              <a:t>Next step is decision to proceed to full Drug Selection Committee (DSC)</a:t>
            </a:r>
          </a:p>
          <a:p>
            <a:pPr lvl="1"/>
            <a:r>
              <a:rPr lang="en-US" sz="1800" dirty="0"/>
              <a:t>Completion of Drug Selection application, summarizing preclinical and PK/PD data, prior human experience and safety profile, especially in lung cancer, and status of assay if proposed sub-study includes biomarker selection</a:t>
            </a:r>
          </a:p>
          <a:p>
            <a:pPr lvl="1"/>
            <a:r>
              <a:rPr lang="en-US" sz="1800" dirty="0"/>
              <a:t>DSC presentation by investigator/pharma, Q&amp;A, and committee closed session discussion</a:t>
            </a:r>
          </a:p>
          <a:p>
            <a:r>
              <a:rPr lang="en-US" sz="1800" dirty="0"/>
              <a:t>Formal voting process by DSC members; 6 criteria for evaluation, each scored on 1-9 scale</a:t>
            </a:r>
          </a:p>
          <a:p>
            <a:pPr lvl="1"/>
            <a:r>
              <a:rPr lang="en-US" sz="1800" dirty="0"/>
              <a:t>Target/target appropriateness to NSCLC; Drug/biomarker understanding; Preclinical data; PK/PD; Toxicity; Clinical data</a:t>
            </a:r>
          </a:p>
          <a:p>
            <a:r>
              <a:rPr lang="en-US" sz="1800" dirty="0"/>
              <a:t>PIs have final decision if vote is close or issues are brought up</a:t>
            </a:r>
          </a:p>
          <a:p>
            <a:r>
              <a:rPr lang="en-US" sz="1800" dirty="0"/>
              <a:t>Acceptance/deferral letters sent to pharma</a:t>
            </a:r>
          </a:p>
          <a:p>
            <a:r>
              <a:rPr lang="en-US" sz="1800" dirty="0"/>
              <a:t>Upon acceptance, kick-off call and regular teleconferences are set up with FNIH and SWOG Operations, for concept/protocol development, including regulatory aspects and FDA requirements, confirmation of drug supply, and contractual agreements</a:t>
            </a:r>
          </a:p>
          <a:p>
            <a:endParaRPr lang="en-US" sz="1800" dirty="0"/>
          </a:p>
        </p:txBody>
      </p:sp>
      <p:sp>
        <p:nvSpPr>
          <p:cNvPr id="6" name="Slide Number Placeholder 3">
            <a:extLst>
              <a:ext uri="{FF2B5EF4-FFF2-40B4-BE49-F238E27FC236}">
                <a16:creationId xmlns:a16="http://schemas.microsoft.com/office/drawing/2014/main" id="{9A1EDBCD-BA35-44D2-B2A0-9185D4B3F584}"/>
              </a:ext>
            </a:extLst>
          </p:cNvPr>
          <p:cNvSpPr>
            <a:spLocks noGrp="1"/>
          </p:cNvSpPr>
          <p:nvPr>
            <p:ph type="sldNum" sz="quarter" idx="12"/>
          </p:nvPr>
        </p:nvSpPr>
        <p:spPr>
          <a:xfrm>
            <a:off x="8737601" y="6477002"/>
            <a:ext cx="2844800" cy="2444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9637A9-119A-49DA-BD12-AAC58B377D80}" type="slidenum">
              <a:rPr kumimoji="0" lang="en-US" sz="1400" b="0" i="0" u="none" strike="noStrike" kern="1200" cap="none" spc="0" normalizeH="0" baseline="0" noProof="0" smtClean="0">
                <a:ln>
                  <a:noFill/>
                </a:ln>
                <a:solidFill>
                  <a:srgbClr val="0066CC">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400" b="0" i="0" u="none" strike="noStrike" kern="1200" cap="none" spc="0" normalizeH="0" baseline="0" noProof="0" dirty="0">
              <a:ln>
                <a:noFill/>
              </a:ln>
              <a:solidFill>
                <a:srgbClr val="0066CC">
                  <a:lumMod val="50000"/>
                </a:srgbClr>
              </a:solidFill>
              <a:effectLst/>
              <a:uLnTx/>
              <a:uFillTx/>
              <a:latin typeface="Arial"/>
              <a:ea typeface="+mn-ea"/>
              <a:cs typeface="+mn-cs"/>
            </a:endParaRPr>
          </a:p>
        </p:txBody>
      </p:sp>
    </p:spTree>
    <p:extLst>
      <p:ext uri="{BB962C8B-B14F-4D97-AF65-F5344CB8AC3E}">
        <p14:creationId xmlns:p14="http://schemas.microsoft.com/office/powerpoint/2010/main" val="14127583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lum bright="70000" contrast="-7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337940" y="17892"/>
            <a:ext cx="11516120" cy="6116208"/>
          </a:xfrm>
          <a:prstGeom prst="rect">
            <a:avLst/>
          </a:prstGeom>
          <a:effectLst>
            <a:softEdge rad="12700"/>
          </a:effectLst>
        </p:spPr>
      </p:pic>
      <p:sp>
        <p:nvSpPr>
          <p:cNvPr id="3" name="Subtitle 2"/>
          <p:cNvSpPr>
            <a:spLocks noGrp="1"/>
          </p:cNvSpPr>
          <p:nvPr>
            <p:ph type="subTitle" idx="1"/>
          </p:nvPr>
        </p:nvSpPr>
        <p:spPr>
          <a:xfrm>
            <a:off x="1066800" y="4130206"/>
            <a:ext cx="10058400" cy="1701971"/>
          </a:xfrm>
        </p:spPr>
        <p:txBody>
          <a:bodyPr>
            <a:normAutofit/>
          </a:bodyPr>
          <a:lstStyle/>
          <a:p>
            <a:pPr algn="ctr">
              <a:spcBef>
                <a:spcPts val="600"/>
              </a:spcBef>
            </a:pPr>
            <a:r>
              <a:rPr lang="en-US" sz="2000" dirty="0"/>
              <a:t>Mariah Norman </a:t>
            </a:r>
          </a:p>
          <a:p>
            <a:pPr algn="ctr">
              <a:spcBef>
                <a:spcPts val="600"/>
              </a:spcBef>
            </a:pPr>
            <a:r>
              <a:rPr lang="en-US" sz="2000" dirty="0" err="1"/>
              <a:t>Lung-MAP</a:t>
            </a:r>
            <a:r>
              <a:rPr lang="en-US" sz="2000" dirty="0"/>
              <a:t> Project Manager &amp; Protocol Coordinator</a:t>
            </a:r>
          </a:p>
          <a:p>
            <a:pPr algn="ctr">
              <a:spcBef>
                <a:spcPts val="600"/>
              </a:spcBef>
            </a:pPr>
            <a:r>
              <a:rPr lang="en-US" sz="2000" dirty="0"/>
              <a:t>SWOG Operations Office</a:t>
            </a:r>
            <a:endParaRPr lang="en-US" sz="1400" b="1" kern="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a:p>
            <a:pPr algn="ctr">
              <a:spcBef>
                <a:spcPts val="0"/>
              </a:spcBef>
            </a:pPr>
            <a:r>
              <a:rPr lang="en-US" sz="1400" b="1" kern="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April 21, 2021</a:t>
            </a:r>
          </a:p>
        </p:txBody>
      </p:sp>
      <p:sp>
        <p:nvSpPr>
          <p:cNvPr id="8" name="Rectangle 7">
            <a:extLst>
              <a:ext uri="{FF2B5EF4-FFF2-40B4-BE49-F238E27FC236}">
                <a16:creationId xmlns:a16="http://schemas.microsoft.com/office/drawing/2014/main" id="{9136A2EA-F23C-4ECF-A3B4-5BAF06B23BA4}"/>
              </a:ext>
            </a:extLst>
          </p:cNvPr>
          <p:cNvSpPr/>
          <p:nvPr/>
        </p:nvSpPr>
        <p:spPr>
          <a:xfrm>
            <a:off x="1269149" y="1497573"/>
            <a:ext cx="9653702" cy="175432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Light"/>
                <a:ea typeface="+mn-ea"/>
                <a:cs typeface="+mn-cs"/>
              </a:rPr>
              <a:t>Lung-MAP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Light"/>
                <a:ea typeface="+mn-ea"/>
                <a:cs typeface="+mn-cs"/>
              </a:rPr>
              <a:t>Protocol Development Process</a:t>
            </a:r>
          </a:p>
        </p:txBody>
      </p:sp>
      <p:sp>
        <p:nvSpPr>
          <p:cNvPr id="17" name="object 25">
            <a:extLst>
              <a:ext uri="{FF2B5EF4-FFF2-40B4-BE49-F238E27FC236}">
                <a16:creationId xmlns:a16="http://schemas.microsoft.com/office/drawing/2014/main" id="{2DFC2AFB-D674-42B7-ABEE-69E5340AB33E}"/>
              </a:ext>
            </a:extLst>
          </p:cNvPr>
          <p:cNvSpPr/>
          <p:nvPr/>
        </p:nvSpPr>
        <p:spPr>
          <a:xfrm>
            <a:off x="7555533" y="261786"/>
            <a:ext cx="1204739" cy="952230"/>
          </a:xfrm>
          <a:prstGeom prst="rect">
            <a:avLst/>
          </a:prstGeom>
          <a:blipFill>
            <a:blip r:embed="rId5"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5F4FDF1D-9EF8-4C78-844D-F01E7D4D59E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099" name="Picture 3">
            <a:extLst>
              <a:ext uri="{FF2B5EF4-FFF2-40B4-BE49-F238E27FC236}">
                <a16:creationId xmlns:a16="http://schemas.microsoft.com/office/drawing/2014/main" id="{4E3A102D-D24F-4C66-8443-494D99F6A5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689" y="372477"/>
            <a:ext cx="3505561" cy="61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B6D991E9-4907-4B1A-981C-CF89CFB928FA}"/>
              </a:ext>
            </a:extLst>
          </p:cNvPr>
          <p:cNvPicPr>
            <a:picLocks noChangeAspect="1"/>
          </p:cNvPicPr>
          <p:nvPr/>
        </p:nvPicPr>
        <p:blipFill>
          <a:blip r:embed="rId7"/>
          <a:stretch>
            <a:fillRect/>
          </a:stretch>
        </p:blipFill>
        <p:spPr>
          <a:xfrm>
            <a:off x="4541818" y="216956"/>
            <a:ext cx="2155750" cy="952637"/>
          </a:xfrm>
          <a:prstGeom prst="rect">
            <a:avLst/>
          </a:prstGeom>
        </p:spPr>
      </p:pic>
      <p:pic>
        <p:nvPicPr>
          <p:cNvPr id="14" name="Picture 13" descr="C:\Users\cmiwa\AppData\Local\Microsoft\Windows\Temporary Internet Files\Content.Outlook\06Q5Y6FG\Friends LOGO 2013.jpg">
            <a:extLst>
              <a:ext uri="{FF2B5EF4-FFF2-40B4-BE49-F238E27FC236}">
                <a16:creationId xmlns:a16="http://schemas.microsoft.com/office/drawing/2014/main" id="{8A59538A-DAC1-4E19-87F6-D921E9073E11}"/>
              </a:ext>
            </a:extLst>
          </p:cNvPr>
          <p:cNvPicPr>
            <a:picLocks noChangeAspect="1" noChangeArrowheads="1"/>
          </p:cNvPicPr>
          <p:nvPr/>
        </p:nvPicPr>
        <p:blipFill>
          <a:blip r:embed="rId8" cstate="print"/>
          <a:srcRect/>
          <a:stretch>
            <a:fillRect/>
          </a:stretch>
        </p:blipFill>
        <p:spPr bwMode="auto">
          <a:xfrm>
            <a:off x="9747420" y="242500"/>
            <a:ext cx="1410423" cy="985449"/>
          </a:xfrm>
          <a:prstGeom prst="rect">
            <a:avLst/>
          </a:prstGeom>
          <a:noFill/>
        </p:spPr>
      </p:pic>
    </p:spTree>
    <p:extLst>
      <p:ext uri="{BB962C8B-B14F-4D97-AF65-F5344CB8AC3E}">
        <p14:creationId xmlns:p14="http://schemas.microsoft.com/office/powerpoint/2010/main" val="17027994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816E-443F-4C44-993E-C8E57759DF31}"/>
              </a:ext>
            </a:extLst>
          </p:cNvPr>
          <p:cNvSpPr>
            <a:spLocks noGrp="1"/>
          </p:cNvSpPr>
          <p:nvPr>
            <p:ph type="title"/>
          </p:nvPr>
        </p:nvSpPr>
        <p:spPr/>
        <p:txBody>
          <a:bodyPr/>
          <a:lstStyle/>
          <a:p>
            <a:r>
              <a:rPr lang="en-US" dirty="0"/>
              <a:t>Steps for Adding a New Sub-study</a:t>
            </a:r>
          </a:p>
        </p:txBody>
      </p:sp>
      <p:sp>
        <p:nvSpPr>
          <p:cNvPr id="3" name="Content Placeholder 2">
            <a:extLst>
              <a:ext uri="{FF2B5EF4-FFF2-40B4-BE49-F238E27FC236}">
                <a16:creationId xmlns:a16="http://schemas.microsoft.com/office/drawing/2014/main" id="{B3568789-5267-4E50-81D9-BFB3AA1D81B1}"/>
              </a:ext>
            </a:extLst>
          </p:cNvPr>
          <p:cNvSpPr>
            <a:spLocks noGrp="1"/>
          </p:cNvSpPr>
          <p:nvPr>
            <p:ph sz="half" idx="1"/>
          </p:nvPr>
        </p:nvSpPr>
        <p:spPr/>
        <p:txBody>
          <a:bodyPr/>
          <a:lstStyle/>
          <a:p>
            <a:pPr marL="457200" indent="-457200">
              <a:buFont typeface="+mj-lt"/>
              <a:buAutoNum type="arabicPeriod"/>
            </a:pPr>
            <a:r>
              <a:rPr lang="en-US" dirty="0"/>
              <a:t>Selection by Drug Selection Committee (DSC)</a:t>
            </a:r>
          </a:p>
          <a:p>
            <a:pPr marL="457200" indent="-457200">
              <a:buFont typeface="+mj-lt"/>
              <a:buAutoNum type="arabicPeriod"/>
            </a:pPr>
            <a:r>
              <a:rPr lang="en-US" dirty="0"/>
              <a:t>Concept development</a:t>
            </a:r>
          </a:p>
          <a:p>
            <a:pPr lvl="2">
              <a:lnSpc>
                <a:spcPct val="80000"/>
              </a:lnSpc>
              <a:buFont typeface="Calibri" panose="020F0502020204030204" pitchFamily="34" charset="0"/>
              <a:buChar char="−"/>
            </a:pPr>
            <a:r>
              <a:rPr lang="en-US" sz="1800" dirty="0"/>
              <a:t>Biomarker selection &amp; definition </a:t>
            </a:r>
          </a:p>
          <a:p>
            <a:pPr lvl="2">
              <a:lnSpc>
                <a:spcPct val="80000"/>
              </a:lnSpc>
              <a:buFont typeface="Calibri" panose="020F0502020204030204" pitchFamily="34" charset="0"/>
              <a:buChar char="−"/>
            </a:pPr>
            <a:r>
              <a:rPr lang="en-US" sz="1800" dirty="0"/>
              <a:t>CTEP concept review</a:t>
            </a:r>
          </a:p>
          <a:p>
            <a:pPr marL="457200" indent="-457200">
              <a:buFont typeface="+mj-lt"/>
              <a:buAutoNum type="arabicPeriod"/>
            </a:pPr>
            <a:r>
              <a:rPr lang="en-US" dirty="0"/>
              <a:t>Protocol development</a:t>
            </a:r>
          </a:p>
          <a:p>
            <a:pPr lvl="2">
              <a:lnSpc>
                <a:spcPct val="80000"/>
              </a:lnSpc>
              <a:buFont typeface="Calibri" panose="020F0502020204030204" pitchFamily="34" charset="0"/>
              <a:buChar char="−"/>
            </a:pPr>
            <a:r>
              <a:rPr lang="en-US" sz="1800" dirty="0"/>
              <a:t>Drafts reviewed by study team, company, Site Coordinators Committee, &amp; Patient Advocate</a:t>
            </a:r>
          </a:p>
          <a:p>
            <a:pPr lvl="2">
              <a:lnSpc>
                <a:spcPct val="80000"/>
              </a:lnSpc>
              <a:buFont typeface="Calibri" panose="020F0502020204030204" pitchFamily="34" charset="0"/>
              <a:buChar char="−"/>
            </a:pPr>
            <a:r>
              <a:rPr lang="en-US" sz="1800" dirty="0"/>
              <a:t>Budgets and contracts development &amp; review</a:t>
            </a:r>
            <a:endParaRPr lang="en-US" sz="1700" dirty="0"/>
          </a:p>
        </p:txBody>
      </p:sp>
      <p:sp>
        <p:nvSpPr>
          <p:cNvPr id="5" name="Content Placeholder 4">
            <a:extLst>
              <a:ext uri="{FF2B5EF4-FFF2-40B4-BE49-F238E27FC236}">
                <a16:creationId xmlns:a16="http://schemas.microsoft.com/office/drawing/2014/main" id="{E7CEFEB8-D570-40D8-994B-5358E8F92302}"/>
              </a:ext>
            </a:extLst>
          </p:cNvPr>
          <p:cNvSpPr>
            <a:spLocks noGrp="1"/>
          </p:cNvSpPr>
          <p:nvPr>
            <p:ph sz="half" idx="2"/>
          </p:nvPr>
        </p:nvSpPr>
        <p:spPr>
          <a:xfrm>
            <a:off x="6229350" y="1845735"/>
            <a:ext cx="4926330" cy="4023360"/>
          </a:xfrm>
        </p:spPr>
        <p:txBody>
          <a:bodyPr/>
          <a:lstStyle/>
          <a:p>
            <a:pPr marL="457200" indent="-457200">
              <a:buFont typeface="+mj-lt"/>
              <a:buAutoNum type="arabicPeriod" startAt="4"/>
            </a:pPr>
            <a:r>
              <a:rPr lang="en-US" dirty="0"/>
              <a:t>CTEP/CIRB protocol review</a:t>
            </a:r>
          </a:p>
          <a:p>
            <a:pPr lvl="2">
              <a:lnSpc>
                <a:spcPct val="80000"/>
              </a:lnSpc>
              <a:buFont typeface="Calibri" panose="020F0502020204030204" pitchFamily="34" charset="0"/>
              <a:buChar char="−"/>
            </a:pPr>
            <a:r>
              <a:rPr lang="en-US" sz="1800" dirty="0"/>
              <a:t>CTEP protocol review</a:t>
            </a:r>
          </a:p>
          <a:p>
            <a:pPr lvl="2">
              <a:lnSpc>
                <a:spcPct val="80000"/>
              </a:lnSpc>
              <a:buFont typeface="Calibri" panose="020F0502020204030204" pitchFamily="34" charset="0"/>
              <a:buChar char="−"/>
            </a:pPr>
            <a:r>
              <a:rPr lang="en-US" sz="1800" dirty="0"/>
              <a:t>FDA review (in parallel w/ CTEP review)</a:t>
            </a:r>
          </a:p>
          <a:p>
            <a:pPr lvl="2">
              <a:lnSpc>
                <a:spcPct val="80000"/>
              </a:lnSpc>
              <a:buFont typeface="Calibri" panose="020F0502020204030204" pitchFamily="34" charset="0"/>
              <a:buChar char="−"/>
            </a:pPr>
            <a:r>
              <a:rPr lang="en-US" sz="1800" dirty="0"/>
              <a:t>CIRB protocol review</a:t>
            </a:r>
          </a:p>
          <a:p>
            <a:pPr lvl="2">
              <a:lnSpc>
                <a:spcPct val="80000"/>
              </a:lnSpc>
              <a:buFont typeface="Calibri" panose="020F0502020204030204" pitchFamily="34" charset="0"/>
              <a:buChar char="−"/>
            </a:pPr>
            <a:r>
              <a:rPr lang="en-US" sz="1800" dirty="0"/>
              <a:t>Final CTEP approval of the study</a:t>
            </a:r>
          </a:p>
          <a:p>
            <a:pPr marL="457200" indent="-457200">
              <a:buFont typeface="+mj-lt"/>
              <a:buAutoNum type="arabicPeriod" startAt="4"/>
            </a:pPr>
            <a:r>
              <a:rPr lang="en-US" dirty="0"/>
              <a:t>Study Activation for Patient Enrollment</a:t>
            </a:r>
          </a:p>
        </p:txBody>
      </p:sp>
      <p:sp>
        <p:nvSpPr>
          <p:cNvPr id="4" name="Slide Number Placeholder 3">
            <a:extLst>
              <a:ext uri="{FF2B5EF4-FFF2-40B4-BE49-F238E27FC236}">
                <a16:creationId xmlns:a16="http://schemas.microsoft.com/office/drawing/2014/main" id="{550ED71B-C66D-46C8-A746-F1F4C4D3F6E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31063195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CD33E2B-2919-4E18-95D6-9E732A7050FC}"/>
              </a:ext>
            </a:extLst>
          </p:cNvPr>
          <p:cNvSpPr>
            <a:spLocks noGrp="1"/>
          </p:cNvSpPr>
          <p:nvPr>
            <p:ph type="title"/>
          </p:nvPr>
        </p:nvSpPr>
        <p:spPr/>
        <p:txBody>
          <a:bodyPr/>
          <a:lstStyle/>
          <a:p>
            <a:r>
              <a:rPr lang="en-US" dirty="0"/>
              <a:t>Accomplishments Along the Way</a:t>
            </a:r>
          </a:p>
        </p:txBody>
      </p:sp>
      <p:sp>
        <p:nvSpPr>
          <p:cNvPr id="7" name="Content Placeholder 6">
            <a:extLst>
              <a:ext uri="{FF2B5EF4-FFF2-40B4-BE49-F238E27FC236}">
                <a16:creationId xmlns:a16="http://schemas.microsoft.com/office/drawing/2014/main" id="{A14EAF6C-CD08-491A-9731-F8840183F63E}"/>
              </a:ext>
            </a:extLst>
          </p:cNvPr>
          <p:cNvSpPr>
            <a:spLocks noGrp="1"/>
          </p:cNvSpPr>
          <p:nvPr>
            <p:ph idx="1"/>
          </p:nvPr>
        </p:nvSpPr>
        <p:spPr/>
        <p:txBody>
          <a:bodyPr/>
          <a:lstStyle/>
          <a:p>
            <a:pPr marL="0" indent="0">
              <a:buNone/>
            </a:pPr>
            <a:r>
              <a:rPr lang="en-US" dirty="0"/>
              <a:t>Since June 2014</a:t>
            </a:r>
          </a:p>
          <a:p>
            <a:r>
              <a:rPr lang="en-US" dirty="0"/>
              <a:t>20 concepts developed</a:t>
            </a:r>
          </a:p>
          <a:p>
            <a:r>
              <a:rPr lang="en-US" dirty="0"/>
              <a:t>15 studies activated</a:t>
            </a:r>
          </a:p>
          <a:p>
            <a:r>
              <a:rPr lang="en-US" dirty="0"/>
              <a:t>13 studies completed</a:t>
            </a:r>
          </a:p>
          <a:p>
            <a:r>
              <a:rPr lang="en-US" dirty="0"/>
              <a:t>Worked with over 12 companies</a:t>
            </a:r>
          </a:p>
        </p:txBody>
      </p:sp>
      <p:sp>
        <p:nvSpPr>
          <p:cNvPr id="5" name="Slide Number Placeholder 4">
            <a:extLst>
              <a:ext uri="{FF2B5EF4-FFF2-40B4-BE49-F238E27FC236}">
                <a16:creationId xmlns:a16="http://schemas.microsoft.com/office/drawing/2014/main" id="{DBD4640E-72CB-4678-BE11-A0DBBC63F94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3685377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BEB49-D4B0-4E4C-935E-94639FD06194}"/>
              </a:ext>
            </a:extLst>
          </p:cNvPr>
          <p:cNvSpPr>
            <a:spLocks noGrp="1"/>
          </p:cNvSpPr>
          <p:nvPr>
            <p:ph type="ctrTitle"/>
          </p:nvPr>
        </p:nvSpPr>
        <p:spPr/>
        <p:txBody>
          <a:bodyPr/>
          <a:lstStyle/>
          <a:p>
            <a:r>
              <a:rPr lang="en-US" dirty="0"/>
              <a:t>The Future of Lung-MAP</a:t>
            </a:r>
            <a:br>
              <a:rPr lang="en-US" dirty="0"/>
            </a:br>
            <a:r>
              <a:rPr lang="en-US" dirty="0"/>
              <a:t>The Next Generation</a:t>
            </a:r>
          </a:p>
        </p:txBody>
      </p:sp>
      <p:sp>
        <p:nvSpPr>
          <p:cNvPr id="3" name="Subtitle 2">
            <a:extLst>
              <a:ext uri="{FF2B5EF4-FFF2-40B4-BE49-F238E27FC236}">
                <a16:creationId xmlns:a16="http://schemas.microsoft.com/office/drawing/2014/main" id="{EF71FDC7-0163-374D-8CB5-AAC88AA9F12C}"/>
              </a:ext>
            </a:extLst>
          </p:cNvPr>
          <p:cNvSpPr>
            <a:spLocks noGrp="1"/>
          </p:cNvSpPr>
          <p:nvPr>
            <p:ph type="subTitle" idx="1"/>
          </p:nvPr>
        </p:nvSpPr>
        <p:spPr/>
        <p:txBody>
          <a:bodyPr/>
          <a:lstStyle/>
          <a:p>
            <a:r>
              <a:rPr lang="en-US" dirty="0"/>
              <a:t>Jyoti D. Patel, MD FASCO</a:t>
            </a:r>
          </a:p>
          <a:p>
            <a:r>
              <a:rPr lang="en-US" dirty="0"/>
              <a:t>Lurie Cancer Center</a:t>
            </a:r>
          </a:p>
          <a:p>
            <a:r>
              <a:rPr lang="en-US" dirty="0"/>
              <a:t>Northwestern University</a:t>
            </a:r>
          </a:p>
        </p:txBody>
      </p:sp>
    </p:spTree>
    <p:extLst>
      <p:ext uri="{BB962C8B-B14F-4D97-AF65-F5344CB8AC3E}">
        <p14:creationId xmlns:p14="http://schemas.microsoft.com/office/powerpoint/2010/main" val="5514402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0208E1F-0C88-4957-992C-00F7AC303C79}"/>
              </a:ext>
            </a:extLst>
          </p:cNvPr>
          <p:cNvSpPr>
            <a:spLocks noGrp="1"/>
          </p:cNvSpPr>
          <p:nvPr>
            <p:ph type="title"/>
          </p:nvPr>
        </p:nvSpPr>
        <p:spPr>
          <a:xfrm>
            <a:off x="503120" y="-11306"/>
            <a:ext cx="11528176" cy="1456386"/>
          </a:xfrm>
        </p:spPr>
        <p:txBody>
          <a:bodyPr>
            <a:normAutofit/>
          </a:bodyPr>
          <a:lstStyle/>
          <a:p>
            <a:r>
              <a:rPr lang="en-US" sz="4400" dirty="0"/>
              <a:t>High-Level Overview of Sub-Study Development</a:t>
            </a:r>
          </a:p>
        </p:txBody>
      </p:sp>
      <p:sp>
        <p:nvSpPr>
          <p:cNvPr id="5" name="Slide Number Placeholder 4">
            <a:extLst>
              <a:ext uri="{FF2B5EF4-FFF2-40B4-BE49-F238E27FC236}">
                <a16:creationId xmlns:a16="http://schemas.microsoft.com/office/drawing/2014/main" id="{C1F33E6C-962D-4B4A-9EC4-CF89424CB4C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grpSp>
        <p:nvGrpSpPr>
          <p:cNvPr id="12" name="Group 11">
            <a:extLst>
              <a:ext uri="{FF2B5EF4-FFF2-40B4-BE49-F238E27FC236}">
                <a16:creationId xmlns:a16="http://schemas.microsoft.com/office/drawing/2014/main" id="{848ABE0F-1FD1-4095-A8CB-FDBB9A0ED855}"/>
              </a:ext>
            </a:extLst>
          </p:cNvPr>
          <p:cNvGrpSpPr/>
          <p:nvPr/>
        </p:nvGrpSpPr>
        <p:grpSpPr>
          <a:xfrm>
            <a:off x="59845" y="1637716"/>
            <a:ext cx="1336906" cy="687642"/>
            <a:chOff x="52507" y="0"/>
            <a:chExt cx="2690809" cy="559323"/>
          </a:xfrm>
          <a:solidFill>
            <a:srgbClr val="FFFF00"/>
          </a:solidFill>
        </p:grpSpPr>
        <p:sp>
          <p:nvSpPr>
            <p:cNvPr id="37" name="Arrow: Chevron 36">
              <a:extLst>
                <a:ext uri="{FF2B5EF4-FFF2-40B4-BE49-F238E27FC236}">
                  <a16:creationId xmlns:a16="http://schemas.microsoft.com/office/drawing/2014/main" id="{57EE85C6-D1F4-44F6-8B91-70D8E2AC82ED}"/>
                </a:ext>
              </a:extLst>
            </p:cNvPr>
            <p:cNvSpPr/>
            <p:nvPr/>
          </p:nvSpPr>
          <p:spPr>
            <a:xfrm>
              <a:off x="52507" y="0"/>
              <a:ext cx="2690809" cy="559323"/>
            </a:xfrm>
            <a:prstGeom prst="chevron">
              <a:avLst/>
            </a:prstGeom>
            <a:grp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8" name="Arrow: Chevron 4">
              <a:extLst>
                <a:ext uri="{FF2B5EF4-FFF2-40B4-BE49-F238E27FC236}">
                  <a16:creationId xmlns:a16="http://schemas.microsoft.com/office/drawing/2014/main" id="{A84931F2-DA92-483E-8CDB-38028EC5BA9A}"/>
                </a:ext>
              </a:extLst>
            </p:cNvPr>
            <p:cNvSpPr txBox="1"/>
            <p:nvPr/>
          </p:nvSpPr>
          <p:spPr>
            <a:xfrm>
              <a:off x="423784" y="0"/>
              <a:ext cx="1945070" cy="559323"/>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Drug selection</a:t>
              </a:r>
            </a:p>
          </p:txBody>
        </p:sp>
      </p:grpSp>
      <p:grpSp>
        <p:nvGrpSpPr>
          <p:cNvPr id="2" name="Group 1">
            <a:extLst>
              <a:ext uri="{FF2B5EF4-FFF2-40B4-BE49-F238E27FC236}">
                <a16:creationId xmlns:a16="http://schemas.microsoft.com/office/drawing/2014/main" id="{8B1FD0D2-6C7D-4601-A335-C8397352BB23}"/>
              </a:ext>
            </a:extLst>
          </p:cNvPr>
          <p:cNvGrpSpPr/>
          <p:nvPr/>
        </p:nvGrpSpPr>
        <p:grpSpPr>
          <a:xfrm>
            <a:off x="533945" y="1545561"/>
            <a:ext cx="11531621" cy="4461777"/>
            <a:chOff x="499673" y="1992351"/>
            <a:chExt cx="11531621" cy="4083810"/>
          </a:xfrm>
        </p:grpSpPr>
        <p:grpSp>
          <p:nvGrpSpPr>
            <p:cNvPr id="13" name="Group 12">
              <a:extLst>
                <a:ext uri="{FF2B5EF4-FFF2-40B4-BE49-F238E27FC236}">
                  <a16:creationId xmlns:a16="http://schemas.microsoft.com/office/drawing/2014/main" id="{60C64340-A100-40FE-AC1F-3887713A7DC7}"/>
                </a:ext>
              </a:extLst>
            </p:cNvPr>
            <p:cNvGrpSpPr/>
            <p:nvPr/>
          </p:nvGrpSpPr>
          <p:grpSpPr>
            <a:xfrm>
              <a:off x="1103960" y="2080441"/>
              <a:ext cx="1669501" cy="606986"/>
              <a:chOff x="2584253" y="0"/>
              <a:chExt cx="2119281" cy="559323"/>
            </a:xfrm>
          </p:grpSpPr>
          <p:sp>
            <p:nvSpPr>
              <p:cNvPr id="35" name="Arrow: Chevron 34">
                <a:extLst>
                  <a:ext uri="{FF2B5EF4-FFF2-40B4-BE49-F238E27FC236}">
                    <a16:creationId xmlns:a16="http://schemas.microsoft.com/office/drawing/2014/main" id="{58C881E0-6431-4233-83F2-3580398095F8}"/>
                  </a:ext>
                </a:extLst>
              </p:cNvPr>
              <p:cNvSpPr/>
              <p:nvPr/>
            </p:nvSpPr>
            <p:spPr>
              <a:xfrm>
                <a:off x="2584253" y="0"/>
                <a:ext cx="2119281" cy="559323"/>
              </a:xfrm>
              <a:prstGeom prst="chevron">
                <a:avLst/>
              </a:prstGeom>
              <a:solidFill>
                <a:srgbClr val="FFFF00"/>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6" name="Arrow: Chevron 6">
                <a:extLst>
                  <a:ext uri="{FF2B5EF4-FFF2-40B4-BE49-F238E27FC236}">
                    <a16:creationId xmlns:a16="http://schemas.microsoft.com/office/drawing/2014/main" id="{992F75DB-CB82-41AB-92A6-F482C7AAAF3D}"/>
                  </a:ext>
                </a:extLst>
              </p:cNvPr>
              <p:cNvSpPr txBox="1"/>
              <p:nvPr/>
            </p:nvSpPr>
            <p:spPr>
              <a:xfrm>
                <a:off x="2863917" y="0"/>
                <a:ext cx="1559959" cy="5593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Concept development</a:t>
                </a:r>
              </a:p>
            </p:txBody>
          </p:sp>
        </p:grpSp>
        <p:grpSp>
          <p:nvGrpSpPr>
            <p:cNvPr id="14" name="Group 13">
              <a:extLst>
                <a:ext uri="{FF2B5EF4-FFF2-40B4-BE49-F238E27FC236}">
                  <a16:creationId xmlns:a16="http://schemas.microsoft.com/office/drawing/2014/main" id="{E783381A-6905-41C5-8ABB-C691399FB524}"/>
                </a:ext>
              </a:extLst>
            </p:cNvPr>
            <p:cNvGrpSpPr/>
            <p:nvPr/>
          </p:nvGrpSpPr>
          <p:grpSpPr>
            <a:xfrm>
              <a:off x="2491785" y="1992351"/>
              <a:ext cx="1825810" cy="695075"/>
              <a:chOff x="4558090" y="-67190"/>
              <a:chExt cx="2609432" cy="626513"/>
            </a:xfrm>
          </p:grpSpPr>
          <p:sp>
            <p:nvSpPr>
              <p:cNvPr id="33" name="Arrow: Chevron 32">
                <a:extLst>
                  <a:ext uri="{FF2B5EF4-FFF2-40B4-BE49-F238E27FC236}">
                    <a16:creationId xmlns:a16="http://schemas.microsoft.com/office/drawing/2014/main" id="{A14D5969-7E1D-4D17-BE10-D932F9FD829E}"/>
                  </a:ext>
                </a:extLst>
              </p:cNvPr>
              <p:cNvSpPr/>
              <p:nvPr/>
            </p:nvSpPr>
            <p:spPr>
              <a:xfrm>
                <a:off x="4558090" y="0"/>
                <a:ext cx="2609432" cy="559323"/>
              </a:xfrm>
              <a:prstGeom prst="chevron">
                <a:avLst/>
              </a:prstGeom>
              <a:solidFill>
                <a:srgbClr val="FFFF00"/>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4" name="Arrow: Chevron 8">
                <a:extLst>
                  <a:ext uri="{FF2B5EF4-FFF2-40B4-BE49-F238E27FC236}">
                    <a16:creationId xmlns:a16="http://schemas.microsoft.com/office/drawing/2014/main" id="{07F0065D-9C14-4D65-9489-71C8C8D6B778}"/>
                  </a:ext>
                </a:extLst>
              </p:cNvPr>
              <p:cNvSpPr txBox="1"/>
              <p:nvPr/>
            </p:nvSpPr>
            <p:spPr>
              <a:xfrm>
                <a:off x="4690497" y="-67190"/>
                <a:ext cx="2255994" cy="5593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Biomarker selection &amp; definition</a:t>
                </a:r>
              </a:p>
            </p:txBody>
          </p:sp>
        </p:grpSp>
        <p:grpSp>
          <p:nvGrpSpPr>
            <p:cNvPr id="15" name="Group 14">
              <a:extLst>
                <a:ext uri="{FF2B5EF4-FFF2-40B4-BE49-F238E27FC236}">
                  <a16:creationId xmlns:a16="http://schemas.microsoft.com/office/drawing/2014/main" id="{FF9FEF09-6352-4B11-A955-E7C498C6512C}"/>
                </a:ext>
              </a:extLst>
            </p:cNvPr>
            <p:cNvGrpSpPr/>
            <p:nvPr/>
          </p:nvGrpSpPr>
          <p:grpSpPr>
            <a:xfrm>
              <a:off x="4037216" y="2028411"/>
              <a:ext cx="1660431" cy="670180"/>
              <a:chOff x="6994845" y="-29161"/>
              <a:chExt cx="1749462" cy="600298"/>
            </a:xfrm>
          </p:grpSpPr>
          <p:sp>
            <p:nvSpPr>
              <p:cNvPr id="31" name="Arrow: Chevron 30">
                <a:extLst>
                  <a:ext uri="{FF2B5EF4-FFF2-40B4-BE49-F238E27FC236}">
                    <a16:creationId xmlns:a16="http://schemas.microsoft.com/office/drawing/2014/main" id="{1F2471C5-6284-4989-8545-E0921BA649B5}"/>
                  </a:ext>
                </a:extLst>
              </p:cNvPr>
              <p:cNvSpPr/>
              <p:nvPr/>
            </p:nvSpPr>
            <p:spPr>
              <a:xfrm>
                <a:off x="6994845" y="11814"/>
                <a:ext cx="1749462" cy="559323"/>
              </a:xfrm>
              <a:prstGeom prst="chevron">
                <a:avLst/>
              </a:prstGeom>
              <a:solidFill>
                <a:srgbClr val="FFFF00"/>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2" name="Arrow: Chevron 10">
                <a:extLst>
                  <a:ext uri="{FF2B5EF4-FFF2-40B4-BE49-F238E27FC236}">
                    <a16:creationId xmlns:a16="http://schemas.microsoft.com/office/drawing/2014/main" id="{163680E0-9D9D-4541-B89D-8BD86C82826F}"/>
                  </a:ext>
                </a:extLst>
              </p:cNvPr>
              <p:cNvSpPr txBox="1"/>
              <p:nvPr/>
            </p:nvSpPr>
            <p:spPr>
              <a:xfrm>
                <a:off x="7290844" y="-29161"/>
                <a:ext cx="1190139" cy="5593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CTEP reviews concept</a:t>
                </a:r>
              </a:p>
            </p:txBody>
          </p:sp>
        </p:grpSp>
        <p:grpSp>
          <p:nvGrpSpPr>
            <p:cNvPr id="16" name="Group 15">
              <a:extLst>
                <a:ext uri="{FF2B5EF4-FFF2-40B4-BE49-F238E27FC236}">
                  <a16:creationId xmlns:a16="http://schemas.microsoft.com/office/drawing/2014/main" id="{D5C4441E-FD32-479A-BDF0-10B55D57F877}"/>
                </a:ext>
              </a:extLst>
            </p:cNvPr>
            <p:cNvGrpSpPr/>
            <p:nvPr/>
          </p:nvGrpSpPr>
          <p:grpSpPr>
            <a:xfrm>
              <a:off x="5407575" y="2057032"/>
              <a:ext cx="2004740" cy="644102"/>
              <a:chOff x="8585245" y="-14290"/>
              <a:chExt cx="2128794" cy="566128"/>
            </a:xfrm>
          </p:grpSpPr>
          <p:sp>
            <p:nvSpPr>
              <p:cNvPr id="29" name="Arrow: Chevron 28">
                <a:extLst>
                  <a:ext uri="{FF2B5EF4-FFF2-40B4-BE49-F238E27FC236}">
                    <a16:creationId xmlns:a16="http://schemas.microsoft.com/office/drawing/2014/main" id="{EF581C54-03A4-4131-B096-2C1335FB326F}"/>
                  </a:ext>
                </a:extLst>
              </p:cNvPr>
              <p:cNvSpPr/>
              <p:nvPr/>
            </p:nvSpPr>
            <p:spPr>
              <a:xfrm>
                <a:off x="8585245" y="7483"/>
                <a:ext cx="2128794" cy="544355"/>
              </a:xfrm>
              <a:prstGeom prst="chevron">
                <a:avLst/>
              </a:prstGeom>
              <a:solidFill>
                <a:srgbClr val="FFFF00"/>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Arrow: Chevron 12">
                <a:extLst>
                  <a:ext uri="{FF2B5EF4-FFF2-40B4-BE49-F238E27FC236}">
                    <a16:creationId xmlns:a16="http://schemas.microsoft.com/office/drawing/2014/main" id="{3ED023B3-A8CD-495C-8AD5-0E9A434F999F}"/>
                  </a:ext>
                </a:extLst>
              </p:cNvPr>
              <p:cNvSpPr txBox="1"/>
              <p:nvPr/>
            </p:nvSpPr>
            <p:spPr>
              <a:xfrm>
                <a:off x="8845177" y="-14290"/>
                <a:ext cx="1584439" cy="5443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009" tIns="24003" rIns="24003" bIns="2400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Protocol development</a:t>
                </a:r>
                <a:endParaRPr kumimoji="0" lang="en-US" sz="105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grpSp>
        <p:grpSp>
          <p:nvGrpSpPr>
            <p:cNvPr id="17" name="Group 16">
              <a:extLst>
                <a:ext uri="{FF2B5EF4-FFF2-40B4-BE49-F238E27FC236}">
                  <a16:creationId xmlns:a16="http://schemas.microsoft.com/office/drawing/2014/main" id="{AA0C239A-DF8C-45CE-B386-E3099CF61C9A}"/>
                </a:ext>
              </a:extLst>
            </p:cNvPr>
            <p:cNvGrpSpPr/>
            <p:nvPr/>
          </p:nvGrpSpPr>
          <p:grpSpPr>
            <a:xfrm>
              <a:off x="7138335" y="2046346"/>
              <a:ext cx="1437587" cy="659744"/>
              <a:chOff x="10554973" y="-31627"/>
              <a:chExt cx="1832619" cy="590950"/>
            </a:xfrm>
          </p:grpSpPr>
          <p:sp>
            <p:nvSpPr>
              <p:cNvPr id="27" name="Arrow: Chevron 26">
                <a:extLst>
                  <a:ext uri="{FF2B5EF4-FFF2-40B4-BE49-F238E27FC236}">
                    <a16:creationId xmlns:a16="http://schemas.microsoft.com/office/drawing/2014/main" id="{2EE8C759-D9EC-43DC-9974-1FCCAA2B268E}"/>
                  </a:ext>
                </a:extLst>
              </p:cNvPr>
              <p:cNvSpPr/>
              <p:nvPr/>
            </p:nvSpPr>
            <p:spPr>
              <a:xfrm>
                <a:off x="10554973" y="0"/>
                <a:ext cx="1832619" cy="559323"/>
              </a:xfrm>
              <a:prstGeom prst="chevron">
                <a:avLst/>
              </a:prstGeom>
              <a:solidFill>
                <a:srgbClr val="FFFF00"/>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Arrow: Chevron 14">
                <a:extLst>
                  <a:ext uri="{FF2B5EF4-FFF2-40B4-BE49-F238E27FC236}">
                    <a16:creationId xmlns:a16="http://schemas.microsoft.com/office/drawing/2014/main" id="{819AFE91-5713-4A8D-B52E-99BD196247E5}"/>
                  </a:ext>
                </a:extLst>
              </p:cNvPr>
              <p:cNvSpPr txBox="1"/>
              <p:nvPr/>
            </p:nvSpPr>
            <p:spPr>
              <a:xfrm>
                <a:off x="10854235" y="-31627"/>
                <a:ext cx="1273297" cy="5593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CTEP</a:t>
                </a:r>
              </a:p>
            </p:txBody>
          </p:sp>
        </p:grpSp>
        <p:grpSp>
          <p:nvGrpSpPr>
            <p:cNvPr id="18" name="Group 17">
              <a:extLst>
                <a:ext uri="{FF2B5EF4-FFF2-40B4-BE49-F238E27FC236}">
                  <a16:creationId xmlns:a16="http://schemas.microsoft.com/office/drawing/2014/main" id="{C4CA24AD-FFA5-4417-9334-BD3A10D007C6}"/>
                </a:ext>
              </a:extLst>
            </p:cNvPr>
            <p:cNvGrpSpPr/>
            <p:nvPr/>
          </p:nvGrpSpPr>
          <p:grpSpPr>
            <a:xfrm>
              <a:off x="8310163" y="2084745"/>
              <a:ext cx="1469620" cy="617711"/>
              <a:chOff x="12178447" y="0"/>
              <a:chExt cx="1755237" cy="559323"/>
            </a:xfrm>
          </p:grpSpPr>
          <p:sp>
            <p:nvSpPr>
              <p:cNvPr id="25" name="Arrow: Chevron 24">
                <a:extLst>
                  <a:ext uri="{FF2B5EF4-FFF2-40B4-BE49-F238E27FC236}">
                    <a16:creationId xmlns:a16="http://schemas.microsoft.com/office/drawing/2014/main" id="{89443C53-0C8A-4E59-AF80-17C1E9730538}"/>
                  </a:ext>
                </a:extLst>
              </p:cNvPr>
              <p:cNvSpPr/>
              <p:nvPr/>
            </p:nvSpPr>
            <p:spPr>
              <a:xfrm>
                <a:off x="12178447" y="0"/>
                <a:ext cx="1755237" cy="559323"/>
              </a:xfrm>
              <a:prstGeom prst="chevron">
                <a:avLst/>
              </a:prstGeom>
              <a:solidFill>
                <a:srgbClr val="FFFF00"/>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Arrow: Chevron 16">
                <a:extLst>
                  <a:ext uri="{FF2B5EF4-FFF2-40B4-BE49-F238E27FC236}">
                    <a16:creationId xmlns:a16="http://schemas.microsoft.com/office/drawing/2014/main" id="{7367AC5E-AAAA-44FC-9849-5EC2234784F0}"/>
                  </a:ext>
                </a:extLst>
              </p:cNvPr>
              <p:cNvSpPr txBox="1"/>
              <p:nvPr/>
            </p:nvSpPr>
            <p:spPr>
              <a:xfrm>
                <a:off x="12458106" y="0"/>
                <a:ext cx="1195913" cy="5593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CIRB</a:t>
                </a:r>
              </a:p>
            </p:txBody>
          </p:sp>
        </p:grpSp>
        <p:grpSp>
          <p:nvGrpSpPr>
            <p:cNvPr id="19" name="Group 18">
              <a:extLst>
                <a:ext uri="{FF2B5EF4-FFF2-40B4-BE49-F238E27FC236}">
                  <a16:creationId xmlns:a16="http://schemas.microsoft.com/office/drawing/2014/main" id="{F23CF5ED-853D-43FC-89D6-27075D2C0F09}"/>
                </a:ext>
              </a:extLst>
            </p:cNvPr>
            <p:cNvGrpSpPr/>
            <p:nvPr/>
          </p:nvGrpSpPr>
          <p:grpSpPr>
            <a:xfrm>
              <a:off x="9497629" y="2076699"/>
              <a:ext cx="1423650" cy="624435"/>
              <a:chOff x="13774618" y="-1787"/>
              <a:chExt cx="1545417" cy="562897"/>
            </a:xfrm>
          </p:grpSpPr>
          <p:sp>
            <p:nvSpPr>
              <p:cNvPr id="23" name="Arrow: Chevron 22">
                <a:extLst>
                  <a:ext uri="{FF2B5EF4-FFF2-40B4-BE49-F238E27FC236}">
                    <a16:creationId xmlns:a16="http://schemas.microsoft.com/office/drawing/2014/main" id="{0ECF333F-C958-4D17-9987-8CAAE6084BF6}"/>
                  </a:ext>
                </a:extLst>
              </p:cNvPr>
              <p:cNvSpPr/>
              <p:nvPr/>
            </p:nvSpPr>
            <p:spPr>
              <a:xfrm>
                <a:off x="13774618" y="-1787"/>
                <a:ext cx="1545417" cy="562897"/>
              </a:xfrm>
              <a:prstGeom prst="chevron">
                <a:avLst/>
              </a:prstGeom>
              <a:solidFill>
                <a:srgbClr val="FFFF00"/>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Arrow: Chevron 18">
                <a:extLst>
                  <a:ext uri="{FF2B5EF4-FFF2-40B4-BE49-F238E27FC236}">
                    <a16:creationId xmlns:a16="http://schemas.microsoft.com/office/drawing/2014/main" id="{75D52C04-AA64-49E9-9223-479B560A7CEA}"/>
                  </a:ext>
                </a:extLst>
              </p:cNvPr>
              <p:cNvSpPr txBox="1"/>
              <p:nvPr/>
            </p:nvSpPr>
            <p:spPr>
              <a:xfrm>
                <a:off x="14056067" y="-1787"/>
                <a:ext cx="982520" cy="5628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6007" tIns="18669" rIns="18669" bIns="18669"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CTEP approval</a:t>
                </a:r>
              </a:p>
            </p:txBody>
          </p:sp>
        </p:grpSp>
        <p:grpSp>
          <p:nvGrpSpPr>
            <p:cNvPr id="20" name="Group 19">
              <a:extLst>
                <a:ext uri="{FF2B5EF4-FFF2-40B4-BE49-F238E27FC236}">
                  <a16:creationId xmlns:a16="http://schemas.microsoft.com/office/drawing/2014/main" id="{38700519-0616-48D1-BFFE-AF15177B2D89}"/>
                </a:ext>
              </a:extLst>
            </p:cNvPr>
            <p:cNvGrpSpPr/>
            <p:nvPr/>
          </p:nvGrpSpPr>
          <p:grpSpPr>
            <a:xfrm>
              <a:off x="10662561" y="2081654"/>
              <a:ext cx="1368733" cy="627526"/>
              <a:chOff x="15160971" y="-631"/>
              <a:chExt cx="1671728" cy="557836"/>
            </a:xfrm>
          </p:grpSpPr>
          <p:sp>
            <p:nvSpPr>
              <p:cNvPr id="21" name="Arrow: Chevron 20">
                <a:extLst>
                  <a:ext uri="{FF2B5EF4-FFF2-40B4-BE49-F238E27FC236}">
                    <a16:creationId xmlns:a16="http://schemas.microsoft.com/office/drawing/2014/main" id="{CEF3487B-54A8-48F4-BEDF-86EE3D6CE7B8}"/>
                  </a:ext>
                </a:extLst>
              </p:cNvPr>
              <p:cNvSpPr/>
              <p:nvPr/>
            </p:nvSpPr>
            <p:spPr>
              <a:xfrm>
                <a:off x="15160971" y="2117"/>
                <a:ext cx="1671728" cy="555088"/>
              </a:xfrm>
              <a:prstGeom prst="chevron">
                <a:avLst/>
              </a:prstGeom>
              <a:solidFill>
                <a:srgbClr val="FFFF00"/>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Arrow: Chevron 20">
                <a:extLst>
                  <a:ext uri="{FF2B5EF4-FFF2-40B4-BE49-F238E27FC236}">
                    <a16:creationId xmlns:a16="http://schemas.microsoft.com/office/drawing/2014/main" id="{923A67DC-67B9-4244-9287-DD60FD790636}"/>
                  </a:ext>
                </a:extLst>
              </p:cNvPr>
              <p:cNvSpPr txBox="1"/>
              <p:nvPr/>
            </p:nvSpPr>
            <p:spPr>
              <a:xfrm>
                <a:off x="15514689" y="-631"/>
                <a:ext cx="1116640" cy="5550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Activation</a:t>
                </a:r>
                <a:endParaRPr kumimoji="0" lang="en-US" sz="16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grpSp>
        <p:graphicFrame>
          <p:nvGraphicFramePr>
            <p:cNvPr id="41" name="Diagram 40">
              <a:extLst>
                <a:ext uri="{FF2B5EF4-FFF2-40B4-BE49-F238E27FC236}">
                  <a16:creationId xmlns:a16="http://schemas.microsoft.com/office/drawing/2014/main" id="{AAEB5A25-7A32-4403-B896-B42B23B1FF97}"/>
                </a:ext>
              </a:extLst>
            </p:cNvPr>
            <p:cNvGraphicFramePr/>
            <p:nvPr/>
          </p:nvGraphicFramePr>
          <p:xfrm>
            <a:off x="499673" y="3535238"/>
            <a:ext cx="5902366" cy="4571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2" name="Diagram 41">
              <a:extLst>
                <a:ext uri="{FF2B5EF4-FFF2-40B4-BE49-F238E27FC236}">
                  <a16:creationId xmlns:a16="http://schemas.microsoft.com/office/drawing/2014/main" id="{A46A3485-9833-4E24-A2CF-C1817AC72C05}"/>
                </a:ext>
              </a:extLst>
            </p:cNvPr>
            <p:cNvGraphicFramePr/>
            <p:nvPr/>
          </p:nvGraphicFramePr>
          <p:xfrm>
            <a:off x="979638" y="4059200"/>
            <a:ext cx="7677228" cy="45717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46" name="Diagram 45">
              <a:extLst>
                <a:ext uri="{FF2B5EF4-FFF2-40B4-BE49-F238E27FC236}">
                  <a16:creationId xmlns:a16="http://schemas.microsoft.com/office/drawing/2014/main" id="{437ED52E-6AA2-403F-A435-E810E6B78519}"/>
                </a:ext>
              </a:extLst>
            </p:cNvPr>
            <p:cNvGraphicFramePr/>
            <p:nvPr/>
          </p:nvGraphicFramePr>
          <p:xfrm>
            <a:off x="1938710" y="4575166"/>
            <a:ext cx="6709222" cy="45717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51" name="Diagram 50">
              <a:extLst>
                <a:ext uri="{FF2B5EF4-FFF2-40B4-BE49-F238E27FC236}">
                  <a16:creationId xmlns:a16="http://schemas.microsoft.com/office/drawing/2014/main" id="{A1452438-33A9-40C8-9B35-E68EAB207A10}"/>
                </a:ext>
              </a:extLst>
            </p:cNvPr>
            <p:cNvGraphicFramePr/>
            <p:nvPr/>
          </p:nvGraphicFramePr>
          <p:xfrm>
            <a:off x="8336992" y="3357748"/>
            <a:ext cx="1818748" cy="457178"/>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53" name="Diagram 52">
              <a:extLst>
                <a:ext uri="{FF2B5EF4-FFF2-40B4-BE49-F238E27FC236}">
                  <a16:creationId xmlns:a16="http://schemas.microsoft.com/office/drawing/2014/main" id="{526035AD-4CB8-4703-9BED-5CDCDA77C221}"/>
                </a:ext>
              </a:extLst>
            </p:cNvPr>
            <p:cNvGraphicFramePr/>
            <p:nvPr/>
          </p:nvGraphicFramePr>
          <p:xfrm>
            <a:off x="8468306" y="2864716"/>
            <a:ext cx="1332915" cy="457178"/>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57" name="Diagram 56">
              <a:extLst>
                <a:ext uri="{FF2B5EF4-FFF2-40B4-BE49-F238E27FC236}">
                  <a16:creationId xmlns:a16="http://schemas.microsoft.com/office/drawing/2014/main" id="{4989007B-A652-4B53-9F41-F5E79039B696}"/>
                </a:ext>
              </a:extLst>
            </p:cNvPr>
            <p:cNvGraphicFramePr/>
            <p:nvPr/>
          </p:nvGraphicFramePr>
          <p:xfrm>
            <a:off x="8684159" y="4287789"/>
            <a:ext cx="1884615" cy="457178"/>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cxnSp>
          <p:nvCxnSpPr>
            <p:cNvPr id="40" name="Straight Arrow Connector 39">
              <a:extLst>
                <a:ext uri="{FF2B5EF4-FFF2-40B4-BE49-F238E27FC236}">
                  <a16:creationId xmlns:a16="http://schemas.microsoft.com/office/drawing/2014/main" id="{A972FD37-6663-427E-9575-260D6EC56FED}"/>
                </a:ext>
              </a:extLst>
            </p:cNvPr>
            <p:cNvCxnSpPr>
              <a:cxnSpLocks/>
            </p:cNvCxnSpPr>
            <p:nvPr/>
          </p:nvCxnSpPr>
          <p:spPr>
            <a:xfrm flipV="1">
              <a:off x="4826697" y="2524800"/>
              <a:ext cx="0" cy="291962"/>
            </a:xfrm>
            <a:prstGeom prst="straightConnector1">
              <a:avLst/>
            </a:prstGeom>
            <a:ln>
              <a:solidFill>
                <a:srgbClr val="FF0000"/>
              </a:solidFill>
              <a:tailEnd type="triangle"/>
            </a:ln>
          </p:spPr>
          <p:style>
            <a:lnRef idx="1">
              <a:schemeClr val="accent5"/>
            </a:lnRef>
            <a:fillRef idx="0">
              <a:schemeClr val="accent5"/>
            </a:fillRef>
            <a:effectRef idx="0">
              <a:schemeClr val="accent5"/>
            </a:effectRef>
            <a:fontRef idx="minor">
              <a:schemeClr val="tx1"/>
            </a:fontRef>
          </p:style>
        </p:cxnSp>
        <p:grpSp>
          <p:nvGrpSpPr>
            <p:cNvPr id="43" name="Group 42">
              <a:extLst>
                <a:ext uri="{FF2B5EF4-FFF2-40B4-BE49-F238E27FC236}">
                  <a16:creationId xmlns:a16="http://schemas.microsoft.com/office/drawing/2014/main" id="{1B49EA52-BACC-4093-AB30-97E859A08D51}"/>
                </a:ext>
              </a:extLst>
            </p:cNvPr>
            <p:cNvGrpSpPr/>
            <p:nvPr/>
          </p:nvGrpSpPr>
          <p:grpSpPr>
            <a:xfrm>
              <a:off x="3635350" y="2828460"/>
              <a:ext cx="2426378" cy="495036"/>
              <a:chOff x="5508305" y="1753720"/>
              <a:chExt cx="2426378" cy="495036"/>
            </a:xfrm>
          </p:grpSpPr>
          <p:sp>
            <p:nvSpPr>
              <p:cNvPr id="44" name="TextBox 43">
                <a:extLst>
                  <a:ext uri="{FF2B5EF4-FFF2-40B4-BE49-F238E27FC236}">
                    <a16:creationId xmlns:a16="http://schemas.microsoft.com/office/drawing/2014/main" id="{BDE3E568-53A9-4067-9163-B8D10F0F1B06}"/>
                  </a:ext>
                </a:extLst>
              </p:cNvPr>
              <p:cNvSpPr txBox="1"/>
              <p:nvPr/>
            </p:nvSpPr>
            <p:spPr>
              <a:xfrm>
                <a:off x="5508305" y="1753720"/>
                <a:ext cx="2426374" cy="4788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a:ea typeface="+mn-ea"/>
                    <a:cs typeface="+mn-cs"/>
                  </a:rPr>
                  <a:t>NCI OEWG CLOCK STARTS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a:ea typeface="+mn-ea"/>
                    <a:cs typeface="+mn-cs"/>
                  </a:rPr>
                  <a:t>on date of concept review</a:t>
                </a:r>
              </a:p>
            </p:txBody>
          </p:sp>
          <p:sp>
            <p:nvSpPr>
              <p:cNvPr id="45" name="Rectangle 44">
                <a:extLst>
                  <a:ext uri="{FF2B5EF4-FFF2-40B4-BE49-F238E27FC236}">
                    <a16:creationId xmlns:a16="http://schemas.microsoft.com/office/drawing/2014/main" id="{6A1B339F-5B9F-4EBC-9940-CD3B434F536A}"/>
                  </a:ext>
                </a:extLst>
              </p:cNvPr>
              <p:cNvSpPr/>
              <p:nvPr/>
            </p:nvSpPr>
            <p:spPr>
              <a:xfrm>
                <a:off x="5508305" y="1769859"/>
                <a:ext cx="2426378" cy="4788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aphicFrame>
          <p:nvGraphicFramePr>
            <p:cNvPr id="47" name="Content Placeholder 5" descr="Basic Chevron Process" title="SmartArt">
              <a:extLst>
                <a:ext uri="{FF2B5EF4-FFF2-40B4-BE49-F238E27FC236}">
                  <a16:creationId xmlns:a16="http://schemas.microsoft.com/office/drawing/2014/main" id="{D80B60A0-A80E-4044-ADC3-EC2D5E1B6F57}"/>
                </a:ext>
              </a:extLst>
            </p:cNvPr>
            <p:cNvGraphicFramePr>
              <a:graphicFrameLocks/>
            </p:cNvGraphicFramePr>
            <p:nvPr/>
          </p:nvGraphicFramePr>
          <p:xfrm>
            <a:off x="5407575" y="5618983"/>
            <a:ext cx="5475768" cy="457178"/>
          </p:xfrm>
          <a:graphic>
            <a:graphicData uri="http://schemas.openxmlformats.org/drawingml/2006/diagram">
              <dgm:relIds xmlns:dgm="http://schemas.openxmlformats.org/drawingml/2006/diagram" xmlns:r="http://schemas.openxmlformats.org/officeDocument/2006/relationships" r:dm="rId33" r:lo="rId34" r:qs="rId35" r:cs="rId36"/>
            </a:graphicData>
          </a:graphic>
        </p:graphicFrame>
      </p:grpSp>
      <p:graphicFrame>
        <p:nvGraphicFramePr>
          <p:cNvPr id="48" name="Content Placeholder 5" descr="Basic Chevron Process" title="SmartArt">
            <a:extLst>
              <a:ext uri="{FF2B5EF4-FFF2-40B4-BE49-F238E27FC236}">
                <a16:creationId xmlns:a16="http://schemas.microsoft.com/office/drawing/2014/main" id="{49DD9C49-D19B-4798-9534-1BEE6D421CC5}"/>
              </a:ext>
            </a:extLst>
          </p:cNvPr>
          <p:cNvGraphicFramePr>
            <a:graphicFrameLocks/>
          </p:cNvGraphicFramePr>
          <p:nvPr/>
        </p:nvGraphicFramePr>
        <p:xfrm>
          <a:off x="1941701" y="4956290"/>
          <a:ext cx="7971626" cy="499491"/>
        </p:xfrm>
        <a:graphic>
          <a:graphicData uri="http://schemas.openxmlformats.org/drawingml/2006/diagram">
            <dgm:relIds xmlns:dgm="http://schemas.openxmlformats.org/drawingml/2006/diagram" xmlns:r="http://schemas.openxmlformats.org/officeDocument/2006/relationships" r:dm="rId38" r:lo="rId39" r:qs="rId40" r:cs="rId41"/>
          </a:graphicData>
        </a:graphic>
      </p:graphicFrame>
    </p:spTree>
    <p:extLst>
      <p:ext uri="{BB962C8B-B14F-4D97-AF65-F5344CB8AC3E}">
        <p14:creationId xmlns:p14="http://schemas.microsoft.com/office/powerpoint/2010/main" val="552569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28247-7F9B-4634-9CD2-B008EF9BD09F}"/>
              </a:ext>
            </a:extLst>
          </p:cNvPr>
          <p:cNvSpPr>
            <a:spLocks noGrp="1"/>
          </p:cNvSpPr>
          <p:nvPr>
            <p:ph type="title"/>
          </p:nvPr>
        </p:nvSpPr>
        <p:spPr/>
        <p:txBody>
          <a:bodyPr/>
          <a:lstStyle/>
          <a:p>
            <a:r>
              <a:rPr lang="en-US" dirty="0"/>
              <a:t>Contact Us</a:t>
            </a:r>
          </a:p>
        </p:txBody>
      </p:sp>
      <p:sp>
        <p:nvSpPr>
          <p:cNvPr id="3" name="Content Placeholder 2">
            <a:extLst>
              <a:ext uri="{FF2B5EF4-FFF2-40B4-BE49-F238E27FC236}">
                <a16:creationId xmlns:a16="http://schemas.microsoft.com/office/drawing/2014/main" id="{E530AFF1-7FA2-44BF-8FC4-D832B120DD65}"/>
              </a:ext>
            </a:extLst>
          </p:cNvPr>
          <p:cNvSpPr>
            <a:spLocks noGrp="1"/>
          </p:cNvSpPr>
          <p:nvPr>
            <p:ph sz="half" idx="1"/>
          </p:nvPr>
        </p:nvSpPr>
        <p:spPr>
          <a:xfrm>
            <a:off x="599090" y="1845735"/>
            <a:ext cx="5183700" cy="4023360"/>
          </a:xfrm>
        </p:spPr>
        <p:txBody>
          <a:bodyPr>
            <a:normAutofit fontScale="32500" lnSpcReduction="20000"/>
          </a:bodyPr>
          <a:lstStyle/>
          <a:p>
            <a:pPr marL="0" indent="0">
              <a:buNone/>
            </a:pPr>
            <a:r>
              <a:rPr lang="en-US" sz="5000" dirty="0"/>
              <a:t>Site Coordinators Committee</a:t>
            </a:r>
          </a:p>
          <a:p>
            <a:pPr marL="0" lvl="1" indent="0">
              <a:lnSpc>
                <a:spcPct val="100000"/>
              </a:lnSpc>
              <a:spcBef>
                <a:spcPts val="1200"/>
              </a:spcBef>
              <a:spcAft>
                <a:spcPts val="200"/>
              </a:spcAft>
              <a:buSzPct val="100000"/>
              <a:buNone/>
            </a:pPr>
            <a:r>
              <a:rPr lang="en-US" sz="5000" dirty="0">
                <a:solidFill>
                  <a:srgbClr val="0070C0"/>
                </a:solidFill>
                <a:hlinkClick r:id="rId3">
                  <a:extLst>
                    <a:ext uri="{A12FA001-AC4F-418D-AE19-62706E023703}">
                      <ahyp:hlinkClr xmlns:ahyp="http://schemas.microsoft.com/office/drawing/2018/hyperlinkcolor" val="tx"/>
                    </a:ext>
                  </a:extLst>
                </a:hlinkClick>
              </a:rPr>
              <a:t>LUNGMAPSCC@crab.org</a:t>
            </a:r>
            <a:r>
              <a:rPr lang="en-US" sz="5000" dirty="0">
                <a:solidFill>
                  <a:srgbClr val="0070C0"/>
                </a:solidFill>
              </a:rPr>
              <a:t> </a:t>
            </a:r>
          </a:p>
          <a:p>
            <a:pPr marL="0" indent="0">
              <a:buNone/>
            </a:pPr>
            <a:r>
              <a:rPr lang="en-US" sz="5000" dirty="0"/>
              <a:t>General Protocol &amp; Regulatory Questions</a:t>
            </a:r>
          </a:p>
          <a:p>
            <a:pPr marL="0" lvl="1" indent="0">
              <a:spcBef>
                <a:spcPts val="1200"/>
              </a:spcBef>
              <a:spcAft>
                <a:spcPts val="200"/>
              </a:spcAft>
              <a:buSzPct val="100000"/>
              <a:buNone/>
            </a:pPr>
            <a:r>
              <a:rPr lang="en-US" sz="5000" dirty="0">
                <a:solidFill>
                  <a:srgbClr val="0070C0"/>
                </a:solidFill>
                <a:hlinkClick r:id="rId4">
                  <a:extLst>
                    <a:ext uri="{A12FA001-AC4F-418D-AE19-62706E023703}">
                      <ahyp:hlinkClr xmlns:ahyp="http://schemas.microsoft.com/office/drawing/2018/hyperlinkcolor" val="tx"/>
                    </a:ext>
                  </a:extLst>
                </a:hlinkClick>
              </a:rPr>
              <a:t>mnorman@swog.org</a:t>
            </a:r>
            <a:r>
              <a:rPr lang="en-US" sz="5000" dirty="0">
                <a:solidFill>
                  <a:srgbClr val="0070C0"/>
                </a:solidFill>
              </a:rPr>
              <a:t> </a:t>
            </a:r>
          </a:p>
          <a:p>
            <a:pPr marL="0" lvl="1" indent="0">
              <a:spcBef>
                <a:spcPts val="1200"/>
              </a:spcBef>
              <a:spcAft>
                <a:spcPts val="200"/>
              </a:spcAft>
              <a:buSzPct val="100000"/>
              <a:buNone/>
            </a:pPr>
            <a:r>
              <a:rPr lang="en-US" sz="5000" dirty="0">
                <a:solidFill>
                  <a:srgbClr val="0070C0"/>
                </a:solidFill>
                <a:hlinkClick r:id="rId5">
                  <a:extLst>
                    <a:ext uri="{A12FA001-AC4F-418D-AE19-62706E023703}">
                      <ahyp:hlinkClr xmlns:ahyp="http://schemas.microsoft.com/office/drawing/2018/hyperlinkcolor" val="tx"/>
                    </a:ext>
                  </a:extLst>
                </a:hlinkClick>
              </a:rPr>
              <a:t>lgildner@swog.org</a:t>
            </a:r>
            <a:endParaRPr lang="en-US" sz="5000" dirty="0">
              <a:solidFill>
                <a:srgbClr val="0070C0"/>
              </a:solidFill>
            </a:endParaRPr>
          </a:p>
          <a:p>
            <a:pPr marL="0" lvl="1" indent="0">
              <a:lnSpc>
                <a:spcPct val="100000"/>
              </a:lnSpc>
              <a:spcBef>
                <a:spcPts val="1200"/>
              </a:spcBef>
              <a:spcAft>
                <a:spcPts val="200"/>
              </a:spcAft>
              <a:buSzPct val="100000"/>
              <a:buNone/>
            </a:pPr>
            <a:r>
              <a:rPr lang="en-US" sz="5000" dirty="0"/>
              <a:t>Eligibility/Specimen/Data Submission Questions</a:t>
            </a:r>
          </a:p>
          <a:p>
            <a:pPr marL="0" lvl="1" indent="0">
              <a:spcBef>
                <a:spcPts val="1200"/>
              </a:spcBef>
              <a:spcAft>
                <a:spcPts val="200"/>
              </a:spcAft>
              <a:buSzPct val="100000"/>
              <a:buNone/>
            </a:pPr>
            <a:r>
              <a:rPr lang="en-US" sz="5000" dirty="0">
                <a:solidFill>
                  <a:srgbClr val="0070C0"/>
                </a:solidFill>
                <a:hlinkClick r:id="rId6">
                  <a:extLst>
                    <a:ext uri="{A12FA001-AC4F-418D-AE19-62706E023703}">
                      <ahyp:hlinkClr xmlns:ahyp="http://schemas.microsoft.com/office/drawing/2018/hyperlinkcolor" val="tx"/>
                    </a:ext>
                  </a:extLst>
                </a:hlinkClick>
              </a:rPr>
              <a:t>LUNGMAPQuestion@crab.org</a:t>
            </a:r>
            <a:endParaRPr lang="en-US" sz="5000" dirty="0">
              <a:solidFill>
                <a:srgbClr val="0070C0"/>
              </a:solidFill>
            </a:endParaRPr>
          </a:p>
          <a:p>
            <a:pPr marL="0" lvl="1" indent="0">
              <a:spcBef>
                <a:spcPts val="1200"/>
              </a:spcBef>
              <a:spcAft>
                <a:spcPts val="200"/>
              </a:spcAft>
              <a:buSzPct val="100000"/>
              <a:buNone/>
            </a:pPr>
            <a:r>
              <a:rPr lang="en-US" sz="5000" dirty="0"/>
              <a:t>General Medical Questions</a:t>
            </a:r>
          </a:p>
          <a:p>
            <a:pPr marL="0" lvl="1" indent="0">
              <a:lnSpc>
                <a:spcPct val="100000"/>
              </a:lnSpc>
              <a:spcBef>
                <a:spcPts val="1200"/>
              </a:spcBef>
              <a:spcAft>
                <a:spcPts val="200"/>
              </a:spcAft>
              <a:buSzPct val="100000"/>
              <a:buNone/>
            </a:pPr>
            <a:r>
              <a:rPr lang="en-US" sz="5000" dirty="0">
                <a:solidFill>
                  <a:srgbClr val="0070C0"/>
                </a:solidFill>
                <a:hlinkClick r:id="rId7">
                  <a:extLst>
                    <a:ext uri="{A12FA001-AC4F-418D-AE19-62706E023703}">
                      <ahyp:hlinkClr xmlns:ahyp="http://schemas.microsoft.com/office/drawing/2018/hyperlinkcolor" val="tx"/>
                    </a:ext>
                  </a:extLst>
                </a:hlinkClick>
              </a:rPr>
              <a:t>LUNGMAP@swog.org</a:t>
            </a:r>
            <a:endParaRPr lang="en-US" sz="5000" dirty="0">
              <a:solidFill>
                <a:srgbClr val="0070C0"/>
              </a:solidFill>
            </a:endParaRPr>
          </a:p>
          <a:p>
            <a:pPr marL="0" lvl="1" indent="0">
              <a:spcBef>
                <a:spcPts val="1200"/>
              </a:spcBef>
              <a:spcAft>
                <a:spcPts val="200"/>
              </a:spcAft>
              <a:buSzPct val="100000"/>
              <a:buNone/>
            </a:pPr>
            <a:r>
              <a:rPr lang="en-US" sz="5000" dirty="0"/>
              <a:t>Funding Questions</a:t>
            </a:r>
          </a:p>
          <a:p>
            <a:pPr marL="0" lvl="1" indent="0">
              <a:lnSpc>
                <a:spcPct val="100000"/>
              </a:lnSpc>
              <a:spcBef>
                <a:spcPts val="1200"/>
              </a:spcBef>
              <a:spcAft>
                <a:spcPts val="200"/>
              </a:spcAft>
              <a:buSzPct val="100000"/>
              <a:buNone/>
            </a:pPr>
            <a:r>
              <a:rPr lang="en-US" sz="5000" dirty="0">
                <a:solidFill>
                  <a:srgbClr val="0070C0"/>
                </a:solidFill>
                <a:hlinkClick r:id="rId8">
                  <a:extLst>
                    <a:ext uri="{A12FA001-AC4F-418D-AE19-62706E023703}">
                      <ahyp:hlinkClr xmlns:ahyp="http://schemas.microsoft.com/office/drawing/2018/hyperlinkcolor" val="tx"/>
                    </a:ext>
                  </a:extLst>
                </a:hlinkClick>
              </a:rPr>
              <a:t>Funding@swog.org</a:t>
            </a:r>
            <a:endParaRPr lang="en-US" sz="5000" dirty="0">
              <a:solidFill>
                <a:srgbClr val="0070C0"/>
              </a:solidFill>
            </a:endParaRPr>
          </a:p>
          <a:p>
            <a:pPr marL="0" lvl="1" indent="0">
              <a:lnSpc>
                <a:spcPct val="100000"/>
              </a:lnSpc>
              <a:spcBef>
                <a:spcPts val="1200"/>
              </a:spcBef>
              <a:spcAft>
                <a:spcPts val="200"/>
              </a:spcAft>
              <a:buSzPct val="100000"/>
              <a:buNone/>
            </a:pPr>
            <a:endParaRPr lang="en-US" sz="5000" dirty="0">
              <a:solidFill>
                <a:srgbClr val="0070C0"/>
              </a:solidFill>
            </a:endParaRPr>
          </a:p>
          <a:p>
            <a:pPr marL="0" lvl="1" indent="0">
              <a:spcBef>
                <a:spcPts val="1200"/>
              </a:spcBef>
              <a:spcAft>
                <a:spcPts val="200"/>
              </a:spcAft>
              <a:buSzPct val="100000"/>
              <a:buNone/>
            </a:pPr>
            <a:endParaRPr lang="en-US" sz="2600" dirty="0">
              <a:solidFill>
                <a:srgbClr val="0070C0"/>
              </a:solidFill>
            </a:endParaRPr>
          </a:p>
          <a:p>
            <a:pPr marL="182880" lvl="2" indent="0">
              <a:spcBef>
                <a:spcPts val="1200"/>
              </a:spcBef>
              <a:spcAft>
                <a:spcPts val="200"/>
              </a:spcAft>
              <a:buSzPct val="100000"/>
              <a:buNone/>
            </a:pPr>
            <a:endParaRPr lang="en-US" sz="2400" dirty="0"/>
          </a:p>
          <a:p>
            <a:pPr lvl="1"/>
            <a:endParaRPr lang="en-US" sz="2400" dirty="0">
              <a:solidFill>
                <a:srgbClr val="000066"/>
              </a:solidFill>
            </a:endParaRPr>
          </a:p>
        </p:txBody>
      </p:sp>
      <p:sp>
        <p:nvSpPr>
          <p:cNvPr id="7" name="Content Placeholder 6">
            <a:extLst>
              <a:ext uri="{FF2B5EF4-FFF2-40B4-BE49-F238E27FC236}">
                <a16:creationId xmlns:a16="http://schemas.microsoft.com/office/drawing/2014/main" id="{44DB7298-62EA-400C-A6BE-99FF9488E7E9}"/>
              </a:ext>
            </a:extLst>
          </p:cNvPr>
          <p:cNvSpPr>
            <a:spLocks noGrp="1"/>
          </p:cNvSpPr>
          <p:nvPr>
            <p:ph sz="half" idx="2"/>
          </p:nvPr>
        </p:nvSpPr>
        <p:spPr>
          <a:xfrm>
            <a:off x="5885793" y="1845735"/>
            <a:ext cx="5269887" cy="4482876"/>
          </a:xfrm>
        </p:spPr>
        <p:txBody>
          <a:bodyPr>
            <a:normAutofit fontScale="32500" lnSpcReduction="20000"/>
          </a:bodyPr>
          <a:lstStyle/>
          <a:p>
            <a:pPr marL="0" lvl="1" indent="0">
              <a:spcBef>
                <a:spcPts val="1200"/>
              </a:spcBef>
              <a:spcAft>
                <a:spcPts val="200"/>
              </a:spcAft>
              <a:buSzPct val="100000"/>
              <a:buNone/>
            </a:pPr>
            <a:r>
              <a:rPr lang="en-US" sz="5000" dirty="0"/>
              <a:t>Patient Advocate, Judy Johnson</a:t>
            </a:r>
          </a:p>
          <a:p>
            <a:pPr marL="0" lvl="1" indent="0">
              <a:lnSpc>
                <a:spcPct val="100000"/>
              </a:lnSpc>
              <a:spcBef>
                <a:spcPts val="1200"/>
              </a:spcBef>
              <a:spcAft>
                <a:spcPts val="200"/>
              </a:spcAft>
              <a:buSzPct val="100000"/>
              <a:buNone/>
            </a:pPr>
            <a:r>
              <a:rPr lang="en-US" sz="4900" dirty="0">
                <a:solidFill>
                  <a:srgbClr val="0070C0"/>
                </a:solidFill>
                <a:hlinkClick r:id="rId9">
                  <a:extLst>
                    <a:ext uri="{A12FA001-AC4F-418D-AE19-62706E023703}">
                      <ahyp:hlinkClr xmlns:ahyp="http://schemas.microsoft.com/office/drawing/2018/hyperlinkcolor" val="tx"/>
                    </a:ext>
                  </a:extLst>
                </a:hlinkClick>
              </a:rPr>
              <a:t>judyjohnson.519@gmail.com</a:t>
            </a:r>
            <a:r>
              <a:rPr lang="en-US" sz="4900" dirty="0">
                <a:solidFill>
                  <a:srgbClr val="0070C0"/>
                </a:solidFill>
              </a:rPr>
              <a:t> </a:t>
            </a:r>
          </a:p>
          <a:p>
            <a:pPr marL="0" lvl="1" indent="0">
              <a:spcBef>
                <a:spcPts val="1200"/>
              </a:spcBef>
              <a:spcAft>
                <a:spcPts val="200"/>
              </a:spcAft>
              <a:buSzPct val="100000"/>
              <a:buNone/>
            </a:pPr>
            <a:r>
              <a:rPr lang="en-US" sz="5000" dirty="0"/>
              <a:t>Sub-Study Medical Questions</a:t>
            </a:r>
          </a:p>
          <a:p>
            <a:pPr marL="0" lvl="1" indent="0">
              <a:lnSpc>
                <a:spcPct val="100000"/>
              </a:lnSpc>
              <a:spcBef>
                <a:spcPts val="1200"/>
              </a:spcBef>
              <a:spcAft>
                <a:spcPts val="200"/>
              </a:spcAft>
              <a:buSzPct val="100000"/>
              <a:buNone/>
            </a:pPr>
            <a:r>
              <a:rPr lang="en-US" sz="5000" dirty="0">
                <a:solidFill>
                  <a:srgbClr val="0070C0"/>
                </a:solidFill>
                <a:hlinkClick r:id="rId10">
                  <a:extLst>
                    <a:ext uri="{A12FA001-AC4F-418D-AE19-62706E023703}">
                      <ahyp:hlinkClr xmlns:ahyp="http://schemas.microsoft.com/office/drawing/2018/hyperlinkcolor" val="tx"/>
                    </a:ext>
                  </a:extLst>
                </a:hlinkClick>
              </a:rPr>
              <a:t>S1800AMedicalQuery@swog.org</a:t>
            </a:r>
            <a:r>
              <a:rPr lang="en-US" sz="5000" dirty="0">
                <a:solidFill>
                  <a:srgbClr val="0070C0"/>
                </a:solidFill>
              </a:rPr>
              <a:t> </a:t>
            </a:r>
          </a:p>
          <a:p>
            <a:pPr marL="0" lvl="1" indent="0">
              <a:lnSpc>
                <a:spcPct val="100000"/>
              </a:lnSpc>
              <a:spcBef>
                <a:spcPts val="1200"/>
              </a:spcBef>
              <a:spcAft>
                <a:spcPts val="200"/>
              </a:spcAft>
              <a:buSzPct val="100000"/>
              <a:buNone/>
            </a:pPr>
            <a:r>
              <a:rPr lang="en-US" sz="4900" dirty="0">
                <a:solidFill>
                  <a:srgbClr val="0070C0"/>
                </a:solidFill>
                <a:hlinkClick r:id="rId11">
                  <a:extLst>
                    <a:ext uri="{A12FA001-AC4F-418D-AE19-62706E023703}">
                      <ahyp:hlinkClr xmlns:ahyp="http://schemas.microsoft.com/office/drawing/2018/hyperlinkcolor" val="tx"/>
                    </a:ext>
                  </a:extLst>
                </a:hlinkClick>
              </a:rPr>
              <a:t>S1900CMedicalQuery@swog.org</a:t>
            </a:r>
            <a:r>
              <a:rPr lang="en-US" sz="4900" dirty="0">
                <a:solidFill>
                  <a:srgbClr val="0070C0"/>
                </a:solidFill>
              </a:rPr>
              <a:t> </a:t>
            </a:r>
          </a:p>
          <a:p>
            <a:pPr marL="0" lvl="1" indent="0">
              <a:lnSpc>
                <a:spcPct val="100000"/>
              </a:lnSpc>
              <a:spcBef>
                <a:spcPts val="1200"/>
              </a:spcBef>
              <a:spcAft>
                <a:spcPts val="200"/>
              </a:spcAft>
              <a:buSzPct val="100000"/>
              <a:buNone/>
            </a:pPr>
            <a:r>
              <a:rPr lang="en-US" sz="4900" dirty="0">
                <a:solidFill>
                  <a:srgbClr val="0070C0"/>
                </a:solidFill>
                <a:hlinkClick r:id="rId12">
                  <a:extLst>
                    <a:ext uri="{A12FA001-AC4F-418D-AE19-62706E023703}">
                      <ahyp:hlinkClr xmlns:ahyp="http://schemas.microsoft.com/office/drawing/2018/hyperlinkcolor" val="tx"/>
                    </a:ext>
                  </a:extLst>
                </a:hlinkClick>
              </a:rPr>
              <a:t>S1900BMedicalQuery@swog.org</a:t>
            </a:r>
            <a:r>
              <a:rPr lang="en-US" sz="4900" dirty="0">
                <a:solidFill>
                  <a:srgbClr val="0070C0"/>
                </a:solidFill>
              </a:rPr>
              <a:t> </a:t>
            </a:r>
          </a:p>
          <a:p>
            <a:pPr marL="0" lvl="1" indent="0">
              <a:lnSpc>
                <a:spcPct val="100000"/>
              </a:lnSpc>
              <a:spcBef>
                <a:spcPts val="1200"/>
              </a:spcBef>
              <a:spcAft>
                <a:spcPts val="200"/>
              </a:spcAft>
              <a:buSzPct val="100000"/>
              <a:buNone/>
            </a:pPr>
            <a:r>
              <a:rPr lang="en-US" sz="4900" dirty="0">
                <a:solidFill>
                  <a:srgbClr val="0070C0"/>
                </a:solidFill>
                <a:hlinkClick r:id="rId13">
                  <a:extLst>
                    <a:ext uri="{A12FA001-AC4F-418D-AE19-62706E023703}">
                      <ahyp:hlinkClr xmlns:ahyp="http://schemas.microsoft.com/office/drawing/2018/hyperlinkcolor" val="tx"/>
                    </a:ext>
                  </a:extLst>
                </a:hlinkClick>
              </a:rPr>
              <a:t>S1900EMedicalQuery@swog.org</a:t>
            </a:r>
            <a:r>
              <a:rPr lang="en-US" sz="4900" dirty="0">
                <a:solidFill>
                  <a:srgbClr val="0070C0"/>
                </a:solidFill>
              </a:rPr>
              <a:t> </a:t>
            </a:r>
          </a:p>
          <a:p>
            <a:pPr marL="0" lvl="1" indent="0">
              <a:spcBef>
                <a:spcPts val="1200"/>
              </a:spcBef>
              <a:spcAft>
                <a:spcPts val="200"/>
              </a:spcAft>
              <a:buSzPct val="100000"/>
              <a:buNone/>
            </a:pPr>
            <a:r>
              <a:rPr lang="en-US" sz="5000" dirty="0"/>
              <a:t>Central Monitoring Questions</a:t>
            </a:r>
          </a:p>
          <a:p>
            <a:pPr marL="0" lvl="1" indent="0">
              <a:lnSpc>
                <a:spcPct val="100000"/>
              </a:lnSpc>
              <a:spcBef>
                <a:spcPts val="1200"/>
              </a:spcBef>
              <a:spcAft>
                <a:spcPts val="200"/>
              </a:spcAft>
              <a:buSzPct val="100000"/>
              <a:buNone/>
            </a:pPr>
            <a:r>
              <a:rPr lang="en-US" sz="5000" dirty="0">
                <a:solidFill>
                  <a:srgbClr val="0070C0"/>
                </a:solidFill>
                <a:hlinkClick r:id="rId14">
                  <a:extLst>
                    <a:ext uri="{A12FA001-AC4F-418D-AE19-62706E023703}">
                      <ahyp:hlinkClr xmlns:ahyp="http://schemas.microsoft.com/office/drawing/2018/hyperlinkcolor" val="tx"/>
                    </a:ext>
                  </a:extLst>
                </a:hlinkClick>
              </a:rPr>
              <a:t>centralmonitorquestion@crab.org</a:t>
            </a:r>
            <a:r>
              <a:rPr lang="en-US" sz="5000" dirty="0">
                <a:solidFill>
                  <a:srgbClr val="0070C0"/>
                </a:solidFill>
              </a:rPr>
              <a:t> </a:t>
            </a:r>
          </a:p>
          <a:p>
            <a:pPr marL="0" lvl="1" indent="0">
              <a:spcBef>
                <a:spcPts val="1200"/>
              </a:spcBef>
              <a:spcAft>
                <a:spcPts val="200"/>
              </a:spcAft>
              <a:buSzPct val="100000"/>
              <a:buNone/>
            </a:pPr>
            <a:r>
              <a:rPr lang="en-US" sz="5000" dirty="0"/>
              <a:t>QA Auditing Questions</a:t>
            </a:r>
          </a:p>
          <a:p>
            <a:pPr marL="0" lvl="1" indent="0">
              <a:lnSpc>
                <a:spcPct val="100000"/>
              </a:lnSpc>
              <a:spcBef>
                <a:spcPts val="1200"/>
              </a:spcBef>
              <a:spcAft>
                <a:spcPts val="200"/>
              </a:spcAft>
              <a:buSzPct val="100000"/>
              <a:buNone/>
            </a:pPr>
            <a:r>
              <a:rPr lang="en-US" sz="5000" dirty="0">
                <a:solidFill>
                  <a:srgbClr val="0070C0"/>
                </a:solidFill>
                <a:hlinkClick r:id="rId15">
                  <a:extLst>
                    <a:ext uri="{A12FA001-AC4F-418D-AE19-62706E023703}">
                      <ahyp:hlinkClr xmlns:ahyp="http://schemas.microsoft.com/office/drawing/2018/hyperlinkcolor" val="tx"/>
                    </a:ext>
                  </a:extLst>
                </a:hlinkClick>
              </a:rPr>
              <a:t>qamail@swog.org</a:t>
            </a:r>
            <a:r>
              <a:rPr lang="en-US" sz="5000" dirty="0">
                <a:solidFill>
                  <a:srgbClr val="0070C0"/>
                </a:solidFill>
              </a:rPr>
              <a:t> </a:t>
            </a:r>
          </a:p>
          <a:p>
            <a:endParaRPr lang="en-US" dirty="0"/>
          </a:p>
        </p:txBody>
      </p:sp>
      <p:sp>
        <p:nvSpPr>
          <p:cNvPr id="4" name="Slide Number Placeholder 3">
            <a:extLst>
              <a:ext uri="{FF2B5EF4-FFF2-40B4-BE49-F238E27FC236}">
                <a16:creationId xmlns:a16="http://schemas.microsoft.com/office/drawing/2014/main" id="{676CD3D8-CFCE-476F-B986-B445BA37FF4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3B6A0E38-09FF-4A3F-B298-61F9AD8DC54D}"/>
              </a:ext>
            </a:extLst>
          </p:cNvPr>
          <p:cNvPicPr>
            <a:picLocks noChangeAspect="1"/>
          </p:cNvPicPr>
          <p:nvPr/>
        </p:nvPicPr>
        <p:blipFill rotWithShape="1">
          <a:blip r:embed="rId16">
            <a:clrChange>
              <a:clrFrom>
                <a:srgbClr val="FEFEFE"/>
              </a:clrFrom>
              <a:clrTo>
                <a:srgbClr val="FEFEFE">
                  <a:alpha val="0"/>
                </a:srgbClr>
              </a:clrTo>
            </a:clrChange>
          </a:blip>
          <a:srcRect l="23100" t="36717" r="66690" b="21807"/>
          <a:stretch/>
        </p:blipFill>
        <p:spPr>
          <a:xfrm>
            <a:off x="9816369" y="4506624"/>
            <a:ext cx="1843538" cy="1721366"/>
          </a:xfrm>
          <a:prstGeom prst="rect">
            <a:avLst/>
          </a:prstGeom>
        </p:spPr>
      </p:pic>
    </p:spTree>
    <p:extLst>
      <p:ext uri="{BB962C8B-B14F-4D97-AF65-F5344CB8AC3E}">
        <p14:creationId xmlns:p14="http://schemas.microsoft.com/office/powerpoint/2010/main" val="178459557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690E15-2AED-442F-8BA4-DE6D011D087B}"/>
              </a:ext>
            </a:extLst>
          </p:cNvPr>
          <p:cNvSpPr>
            <a:spLocks noGrp="1"/>
          </p:cNvSpPr>
          <p:nvPr>
            <p:ph type="ctrTitle"/>
          </p:nvPr>
        </p:nvSpPr>
        <p:spPr>
          <a:xfrm>
            <a:off x="982980" y="1439758"/>
            <a:ext cx="10058400" cy="3566160"/>
          </a:xfrm>
        </p:spPr>
        <p:txBody>
          <a:bodyPr>
            <a:normAutofit/>
          </a:bodyPr>
          <a:lstStyle/>
          <a:p>
            <a:r>
              <a:rPr lang="en-US" sz="8000" dirty="0"/>
              <a:t>Closing Announcements &amp; General Q &amp; A Session</a:t>
            </a:r>
          </a:p>
        </p:txBody>
      </p:sp>
      <p:sp>
        <p:nvSpPr>
          <p:cNvPr id="6" name="Subtitle 5">
            <a:extLst>
              <a:ext uri="{FF2B5EF4-FFF2-40B4-BE49-F238E27FC236}">
                <a16:creationId xmlns:a16="http://schemas.microsoft.com/office/drawing/2014/main" id="{48F70D00-1268-43E8-9F04-F99466084D58}"/>
              </a:ext>
            </a:extLst>
          </p:cNvPr>
          <p:cNvSpPr>
            <a:spLocks noGrp="1"/>
          </p:cNvSpPr>
          <p:nvPr>
            <p:ph type="subTitle" idx="1"/>
          </p:nvPr>
        </p:nvSpPr>
        <p:spPr>
          <a:xfrm>
            <a:off x="1066800" y="4925187"/>
            <a:ext cx="10058400" cy="1143000"/>
          </a:xfrm>
        </p:spPr>
        <p:txBody>
          <a:bodyPr>
            <a:normAutofit/>
          </a:bodyPr>
          <a:lstStyle/>
          <a:p>
            <a:r>
              <a:rPr lang="en-US" sz="2400" dirty="0"/>
              <a:t>David Gandara, MD, </a:t>
            </a:r>
            <a:r>
              <a:rPr lang="en-US" sz="2400" dirty="0" err="1"/>
              <a:t>LunGMAP</a:t>
            </a:r>
            <a:r>
              <a:rPr lang="en-US" sz="2400" dirty="0"/>
              <a:t> Co-</a:t>
            </a:r>
            <a:r>
              <a:rPr lang="en-US" sz="2400" dirty="0" err="1"/>
              <a:t>CHair</a:t>
            </a:r>
            <a:endParaRPr lang="en-US" sz="2400" dirty="0"/>
          </a:p>
          <a:p>
            <a:r>
              <a:rPr lang="en-US" sz="2400" dirty="0"/>
              <a:t>All Attendees</a:t>
            </a:r>
          </a:p>
        </p:txBody>
      </p:sp>
      <p:sp>
        <p:nvSpPr>
          <p:cNvPr id="3" name="Slide Number Placeholder 2">
            <a:extLst>
              <a:ext uri="{FF2B5EF4-FFF2-40B4-BE49-F238E27FC236}">
                <a16:creationId xmlns:a16="http://schemas.microsoft.com/office/drawing/2014/main" id="{8AF92A7D-BE75-40B0-B9C4-844D66ABEC8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peech Bubble: Oval 6">
            <a:extLst>
              <a:ext uri="{FF2B5EF4-FFF2-40B4-BE49-F238E27FC236}">
                <a16:creationId xmlns:a16="http://schemas.microsoft.com/office/drawing/2014/main" id="{1B26729B-A6DD-4B66-ADB7-E9354AFA1086}"/>
              </a:ext>
            </a:extLst>
          </p:cNvPr>
          <p:cNvSpPr/>
          <p:nvPr/>
        </p:nvSpPr>
        <p:spPr>
          <a:xfrm>
            <a:off x="7324724" y="164892"/>
            <a:ext cx="4105753" cy="2549733"/>
          </a:xfrm>
          <a:prstGeom prst="wedgeEllipseCallout">
            <a:avLst/>
          </a:prstGeom>
          <a:solidFill>
            <a:srgbClr val="B1D92C"/>
          </a:solidFill>
          <a:ln>
            <a:noFill/>
          </a:ln>
          <a:scene3d>
            <a:camera prst="orthographicFront"/>
            <a:lightRig rig="threePt" dir="t"/>
          </a:scene3d>
          <a:sp3d extrusionH="76200" contourW="31750">
            <a:bevelT prst="convex"/>
            <a:extrusionClr>
              <a:srgbClr val="92D050"/>
            </a:extrusionClr>
            <a:contourClr>
              <a:srgbClr val="5AC6F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Please place your questions in the chat box and a team member will read it out loud for the study team to answer </a:t>
            </a:r>
          </a:p>
        </p:txBody>
      </p:sp>
    </p:spTree>
    <p:extLst>
      <p:ext uri="{BB962C8B-B14F-4D97-AF65-F5344CB8AC3E}">
        <p14:creationId xmlns:p14="http://schemas.microsoft.com/office/powerpoint/2010/main" val="1031838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Future of Lung-MAP</a:t>
            </a:r>
          </a:p>
        </p:txBody>
      </p:sp>
      <p:sp>
        <p:nvSpPr>
          <p:cNvPr id="3" name="Content Placeholder 2"/>
          <p:cNvSpPr>
            <a:spLocks noGrp="1"/>
          </p:cNvSpPr>
          <p:nvPr>
            <p:ph idx="1"/>
          </p:nvPr>
        </p:nvSpPr>
        <p:spPr>
          <a:xfrm>
            <a:off x="1241839" y="1815405"/>
            <a:ext cx="9796587" cy="1943032"/>
          </a:xfrm>
        </p:spPr>
        <p:txBody>
          <a:bodyPr/>
          <a:lstStyle/>
          <a:p>
            <a:r>
              <a:rPr lang="en-US" sz="2400" dirty="0"/>
              <a:t>Wide adoption of NGS in NS-NSCLC </a:t>
            </a:r>
          </a:p>
          <a:p>
            <a:r>
              <a:rPr lang="en-US" sz="2400" dirty="0"/>
              <a:t>Immunotherapy as standard of care in WT NSCLC patients</a:t>
            </a:r>
          </a:p>
          <a:p>
            <a:r>
              <a:rPr lang="en-US" sz="2400" dirty="0"/>
              <a:t>Evolution of blood based testing</a:t>
            </a:r>
          </a:p>
          <a:p>
            <a:r>
              <a:rPr lang="en-US" sz="2400" dirty="0"/>
              <a:t>Ambiguous historical controls</a:t>
            </a:r>
          </a:p>
        </p:txBody>
      </p:sp>
      <p:sp>
        <p:nvSpPr>
          <p:cNvPr id="4" name="Text Placeholder 3"/>
          <p:cNvSpPr>
            <a:spLocks noGrp="1"/>
          </p:cNvSpPr>
          <p:nvPr>
            <p:ph type="body" sz="quarter" idx="13"/>
          </p:nvPr>
        </p:nvSpPr>
        <p:spPr/>
        <p:txBody>
          <a:bodyPr/>
          <a:lstStyle/>
          <a:p>
            <a:r>
              <a:rPr lang="en-US" dirty="0"/>
              <a:t>The Next Generation</a:t>
            </a:r>
          </a:p>
          <a:p>
            <a:endParaRPr lang="en-US" dirty="0"/>
          </a:p>
        </p:txBody>
      </p:sp>
      <p:sp>
        <p:nvSpPr>
          <p:cNvPr id="7" name="Slide Number Placeholder 6"/>
          <p:cNvSpPr>
            <a:spLocks noGrp="1"/>
          </p:cNvSpPr>
          <p:nvPr>
            <p:ph type="sldNum" sz="quarter" idx="16"/>
          </p:nvPr>
        </p:nvSpPr>
        <p:spPr/>
        <p:txBody>
          <a:bodyPr/>
          <a:lstStyle/>
          <a:p>
            <a:pPr defTabSz="609585"/>
            <a:fld id="{0D558541-60C9-42A2-8392-FF12533A6B7A}" type="slidenum">
              <a:rPr lang="en-US">
                <a:solidFill>
                  <a:srgbClr val="B0A2C5"/>
                </a:solidFill>
                <a:latin typeface="Calibri"/>
              </a:rPr>
              <a:pPr defTabSz="609585"/>
              <a:t>9</a:t>
            </a:fld>
            <a:endParaRPr lang="en-US" dirty="0">
              <a:solidFill>
                <a:srgbClr val="B0A2C5"/>
              </a:solidFill>
              <a:latin typeface="Calibri"/>
            </a:endParaRPr>
          </a:p>
        </p:txBody>
      </p:sp>
      <p:pic>
        <p:nvPicPr>
          <p:cNvPr id="6" name="Picture 5">
            <a:extLst>
              <a:ext uri="{FF2B5EF4-FFF2-40B4-BE49-F238E27FC236}">
                <a16:creationId xmlns:a16="http://schemas.microsoft.com/office/drawing/2014/main" id="{426A62D1-040B-FB45-832D-3C1BC4CA3F97}"/>
              </a:ext>
            </a:extLst>
          </p:cNvPr>
          <p:cNvPicPr>
            <a:picLocks noChangeAspect="1"/>
          </p:cNvPicPr>
          <p:nvPr/>
        </p:nvPicPr>
        <p:blipFill>
          <a:blip r:embed="rId2"/>
          <a:stretch>
            <a:fillRect/>
          </a:stretch>
        </p:blipFill>
        <p:spPr>
          <a:xfrm>
            <a:off x="6140132" y="3199827"/>
            <a:ext cx="5503333" cy="3048000"/>
          </a:xfrm>
          <a:prstGeom prst="rect">
            <a:avLst/>
          </a:prstGeom>
        </p:spPr>
      </p:pic>
    </p:spTree>
    <p:extLst>
      <p:ext uri="{BB962C8B-B14F-4D97-AF65-F5344CB8AC3E}">
        <p14:creationId xmlns:p14="http://schemas.microsoft.com/office/powerpoint/2010/main" val="587025584"/>
      </p:ext>
    </p:extLst>
  </p:cSld>
  <p:clrMapOvr>
    <a:masterClrMapping/>
  </p:clrMapOvr>
</p:sld>
</file>

<file path=ppt/theme/theme1.xml><?xml version="1.0" encoding="utf-8"?>
<a:theme xmlns:a="http://schemas.openxmlformats.org/drawingml/2006/main" name="3_Retrospec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OG Template 16 x 9" id="{46CDEE7E-D942-374F-9F36-46893A2E8B1D}" vid="{2CC77ED1-4C87-7B46-B1AA-8CA275D2D840}"/>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Retrospec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7.xml><?xml version="1.0" encoding="utf-8"?>
<a:theme xmlns:a="http://schemas.openxmlformats.org/drawingml/2006/main" name="4_Office Theme">
  <a:themeElements>
    <a:clrScheme name="NM Colors">
      <a:dk1>
        <a:srgbClr val="54585A"/>
      </a:dk1>
      <a:lt1>
        <a:sysClr val="window" lastClr="FFFFFF"/>
      </a:lt1>
      <a:dk2>
        <a:srgbClr val="61468B"/>
      </a:dk2>
      <a:lt2>
        <a:srgbClr val="CFC7DC"/>
      </a:lt2>
      <a:accent1>
        <a:srgbClr val="917EAE"/>
      </a:accent1>
      <a:accent2>
        <a:srgbClr val="B0A2C5"/>
      </a:accent2>
      <a:accent3>
        <a:srgbClr val="00A144"/>
      </a:accent3>
      <a:accent4>
        <a:srgbClr val="CFD641"/>
      </a:accent4>
      <a:accent5>
        <a:srgbClr val="EDAC1A"/>
      </a:accent5>
      <a:accent6>
        <a:srgbClr val="DF6426"/>
      </a:accent6>
      <a:hlink>
        <a:srgbClr val="B1ACCE"/>
      </a:hlink>
      <a:folHlink>
        <a:srgbClr val="D4D5D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M-Feinberg-Template-16x9 (1)" id="{CE069B16-C3A2-4712-A483-A5D05A925C70}" vid="{BF68D579-6308-45F2-9A22-8C51411116C2}"/>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Sample presentation slides">
  <a:themeElements>
    <a:clrScheme name="ms01_1 3">
      <a:dk1>
        <a:srgbClr val="0000C0"/>
      </a:dk1>
      <a:lt1>
        <a:srgbClr val="FFFFFF"/>
      </a:lt1>
      <a:dk2>
        <a:srgbClr val="0066CC"/>
      </a:dk2>
      <a:lt2>
        <a:srgbClr val="9ADCF6"/>
      </a:lt2>
      <a:accent1>
        <a:srgbClr val="BE9932"/>
      </a:accent1>
      <a:accent2>
        <a:srgbClr val="2A99EC"/>
      </a:accent2>
      <a:accent3>
        <a:srgbClr val="AAB8E2"/>
      </a:accent3>
      <a:accent4>
        <a:srgbClr val="DADADA"/>
      </a:accent4>
      <a:accent5>
        <a:srgbClr val="DBCAAD"/>
      </a:accent5>
      <a:accent6>
        <a:srgbClr val="258AD6"/>
      </a:accent6>
      <a:hlink>
        <a:srgbClr val="70B040"/>
      </a:hlink>
      <a:folHlink>
        <a:srgbClr val="6B8ED3"/>
      </a:folHlink>
    </a:clrScheme>
    <a:fontScheme name="ms01_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s01_1 1">
        <a:dk1>
          <a:srgbClr val="000066"/>
        </a:dk1>
        <a:lt1>
          <a:srgbClr val="FFFFFF"/>
        </a:lt1>
        <a:dk2>
          <a:srgbClr val="006699"/>
        </a:dk2>
        <a:lt2>
          <a:srgbClr val="EEE378"/>
        </a:lt2>
        <a:accent1>
          <a:srgbClr val="69C828"/>
        </a:accent1>
        <a:accent2>
          <a:srgbClr val="E68B30"/>
        </a:accent2>
        <a:accent3>
          <a:srgbClr val="AAB8CA"/>
        </a:accent3>
        <a:accent4>
          <a:srgbClr val="DADADA"/>
        </a:accent4>
        <a:accent5>
          <a:srgbClr val="B9E0AC"/>
        </a:accent5>
        <a:accent6>
          <a:srgbClr val="D07D2A"/>
        </a:accent6>
        <a:hlink>
          <a:srgbClr val="0FAAE1"/>
        </a:hlink>
        <a:folHlink>
          <a:srgbClr val="547FEA"/>
        </a:folHlink>
      </a:clrScheme>
      <a:clrMap bg1="dk2" tx1="lt1" bg2="dk1" tx2="lt2" accent1="accent1" accent2="accent2" accent3="accent3" accent4="accent4" accent5="accent5" accent6="accent6" hlink="hlink" folHlink="folHlink"/>
    </a:extraClrScheme>
    <a:extraClrScheme>
      <a:clrScheme name="ms01_1 2">
        <a:dk1>
          <a:srgbClr val="0F4334"/>
        </a:dk1>
        <a:lt1>
          <a:srgbClr val="FFFFFF"/>
        </a:lt1>
        <a:dk2>
          <a:srgbClr val="43BD4C"/>
        </a:dk2>
        <a:lt2>
          <a:srgbClr val="F0F7BD"/>
        </a:lt2>
        <a:accent1>
          <a:srgbClr val="B2B838"/>
        </a:accent1>
        <a:accent2>
          <a:srgbClr val="E68B30"/>
        </a:accent2>
        <a:accent3>
          <a:srgbClr val="B0DBB2"/>
        </a:accent3>
        <a:accent4>
          <a:srgbClr val="DADADA"/>
        </a:accent4>
        <a:accent5>
          <a:srgbClr val="D5D8AE"/>
        </a:accent5>
        <a:accent6>
          <a:srgbClr val="D07D2A"/>
        </a:accent6>
        <a:hlink>
          <a:srgbClr val="3FB180"/>
        </a:hlink>
        <a:folHlink>
          <a:srgbClr val="3BA7E3"/>
        </a:folHlink>
      </a:clrScheme>
      <a:clrMap bg1="dk2" tx1="lt1" bg2="dk1" tx2="lt2" accent1="accent1" accent2="accent2" accent3="accent3" accent4="accent4" accent5="accent5" accent6="accent6" hlink="hlink" folHlink="folHlink"/>
    </a:extraClrScheme>
    <a:extraClrScheme>
      <a:clrScheme name="ms01_1 3">
        <a:dk1>
          <a:srgbClr val="0000C0"/>
        </a:dk1>
        <a:lt1>
          <a:srgbClr val="FFFFFF"/>
        </a:lt1>
        <a:dk2>
          <a:srgbClr val="0066CC"/>
        </a:dk2>
        <a:lt2>
          <a:srgbClr val="9ADCF6"/>
        </a:lt2>
        <a:accent1>
          <a:srgbClr val="BE9932"/>
        </a:accent1>
        <a:accent2>
          <a:srgbClr val="2A99EC"/>
        </a:accent2>
        <a:accent3>
          <a:srgbClr val="AAB8E2"/>
        </a:accent3>
        <a:accent4>
          <a:srgbClr val="DADADA"/>
        </a:accent4>
        <a:accent5>
          <a:srgbClr val="DBCAAD"/>
        </a:accent5>
        <a:accent6>
          <a:srgbClr val="258AD6"/>
        </a:accent6>
        <a:hlink>
          <a:srgbClr val="70B040"/>
        </a:hlink>
        <a:folHlink>
          <a:srgbClr val="6B8ED3"/>
        </a:folHlink>
      </a:clrScheme>
      <a:clrMap bg1="dk2" tx1="lt1" bg2="dk1" tx2="lt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79BF28C2E620F4FAB9669FC920A0674" ma:contentTypeVersion="3" ma:contentTypeDescription="Create a new document." ma:contentTypeScope="" ma:versionID="79d143170e963f5a2a2cd465dafcf6f3">
  <xsd:schema xmlns:xsd="http://www.w3.org/2001/XMLSchema" xmlns:xs="http://www.w3.org/2001/XMLSchema" xmlns:p="http://schemas.microsoft.com/office/2006/metadata/properties" xmlns:ns2="69dab94b-f61e-445b-bf4d-5a6513d209d2" xmlns:ns3="2248488c-cf63-44fb-bd92-6fc8332c4fba" targetNamespace="http://schemas.microsoft.com/office/2006/metadata/properties" ma:root="true" ma:fieldsID="06302fc41f82150538a4ef0b50e01999" ns2:_="" ns3:_="">
    <xsd:import namespace="69dab94b-f61e-445b-bf4d-5a6513d209d2"/>
    <xsd:import namespace="2248488c-cf63-44fb-bd92-6fc8332c4fba"/>
    <xsd:element name="properties">
      <xsd:complexType>
        <xsd:sequence>
          <xsd:element name="documentManagement">
            <xsd:complexType>
              <xsd:all>
                <xsd:element ref="ns2:_dlc_DocId" minOccurs="0"/>
                <xsd:element ref="ns2:_dlc_DocIdUrl" minOccurs="0"/>
                <xsd:element ref="ns2:_dlc_DocIdPersistId" minOccurs="0"/>
                <xsd:element ref="ns3:SharedWithUsers" minOccurs="0"/>
                <xsd:element ref="ns3:SharingHintHash"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dab94b-f61e-445b-bf4d-5a6513d209d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248488c-cf63-44fb-bd92-6fc8332c4fb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2" nillable="true" ma:displayName="Sharing Hint Hash" ma:internalName="SharingHintHash" ma:readOnly="true">
      <xsd:simpleType>
        <xsd:restriction base="dms:Text"/>
      </xsd:simpleType>
    </xsd:element>
    <xsd:element name="SharedWithDetails" ma:index="13"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_dlc_DocId xmlns="69dab94b-f61e-445b-bf4d-5a6513d209d2">A2QN7SZZU2H6-21-7</_dlc_DocId>
    <_dlc_DocIdUrl xmlns="69dab94b-f61e-445b-bf4d-5a6513d209d2">
      <Url>https://thehopefoundationswog.sharepoint.com/sites/SWOG/S1400/_layouts/15/DocIdRedir.aspx?ID=A2QN7SZZU2H6-21-7</Url>
      <Description>A2QN7SZZU2H6-21-7</Description>
    </_dlc_DocIdUrl>
    <SharedWithUsers xmlns="2248488c-cf63-44fb-bd92-6fc8332c4fba">
      <UserInfo>
        <DisplayName>Crystal Miwa</DisplayName>
        <AccountId>18</AccountId>
        <AccountType/>
      </UserInfo>
    </SharedWithUsers>
  </documentManagement>
</p:properties>
</file>

<file path=customXml/itemProps1.xml><?xml version="1.0" encoding="utf-8"?>
<ds:datastoreItem xmlns:ds="http://schemas.openxmlformats.org/officeDocument/2006/customXml" ds:itemID="{B9BE2DEB-71A4-408F-94D3-079DF478BA14}">
  <ds:schemaRefs>
    <ds:schemaRef ds:uri="http://schemas.microsoft.com/sharepoint/v3/contenttype/forms"/>
  </ds:schemaRefs>
</ds:datastoreItem>
</file>

<file path=customXml/itemProps2.xml><?xml version="1.0" encoding="utf-8"?>
<ds:datastoreItem xmlns:ds="http://schemas.openxmlformats.org/officeDocument/2006/customXml" ds:itemID="{96AFA652-0687-424B-AC77-0C38F540DE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dab94b-f61e-445b-bf4d-5a6513d209d2"/>
    <ds:schemaRef ds:uri="2248488c-cf63-44fb-bd92-6fc8332c4f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8FD633B-3B25-4C9E-A955-91B7E07B630B}">
  <ds:schemaRefs>
    <ds:schemaRef ds:uri="http://schemas.microsoft.com/sharepoint/events"/>
  </ds:schemaRefs>
</ds:datastoreItem>
</file>

<file path=customXml/itemProps4.xml><?xml version="1.0" encoding="utf-8"?>
<ds:datastoreItem xmlns:ds="http://schemas.openxmlformats.org/officeDocument/2006/customXml" ds:itemID="{BF7D5CB6-F5A8-4B7C-9EFA-F7E479B51CCC}">
  <ds:schemaRefs>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69dab94b-f61e-445b-bf4d-5a6513d209d2"/>
    <ds:schemaRef ds:uri="http://schemas.openxmlformats.org/package/2006/metadata/core-properties"/>
    <ds:schemaRef ds:uri="2248488c-cf63-44fb-bd92-6fc8332c4fba"/>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78764</TotalTime>
  <Words>7377</Words>
  <Application>Microsoft Office PowerPoint</Application>
  <PresentationFormat>Widescreen</PresentationFormat>
  <Paragraphs>1081</Paragraphs>
  <Slides>82</Slides>
  <Notes>28</Notes>
  <HiddenSlides>0</HiddenSlides>
  <MMClips>0</MMClips>
  <ScaleCrop>false</ScaleCrop>
  <HeadingPairs>
    <vt:vector size="6" baseType="variant">
      <vt:variant>
        <vt:lpstr>Fonts Used</vt:lpstr>
      </vt:variant>
      <vt:variant>
        <vt:i4>13</vt:i4>
      </vt:variant>
      <vt:variant>
        <vt:lpstr>Theme</vt:lpstr>
      </vt:variant>
      <vt:variant>
        <vt:i4>9</vt:i4>
      </vt:variant>
      <vt:variant>
        <vt:lpstr>Slide Titles</vt:lpstr>
      </vt:variant>
      <vt:variant>
        <vt:i4>82</vt:i4>
      </vt:variant>
    </vt:vector>
  </HeadingPairs>
  <TitlesOfParts>
    <vt:vector size="104" baseType="lpstr">
      <vt:lpstr>Arial</vt:lpstr>
      <vt:lpstr>Arial Black</vt:lpstr>
      <vt:lpstr>BlinkMacSystemFont</vt:lpstr>
      <vt:lpstr>Calibri</vt:lpstr>
      <vt:lpstr>Calibri Light</vt:lpstr>
      <vt:lpstr>Courier New</vt:lpstr>
      <vt:lpstr>Kristen ITC</vt:lpstr>
      <vt:lpstr>Lucida Grande</vt:lpstr>
      <vt:lpstr>StarSymbol</vt:lpstr>
      <vt:lpstr>Symbol</vt:lpstr>
      <vt:lpstr>System Font Regular</vt:lpstr>
      <vt:lpstr>Times New Roman</vt:lpstr>
      <vt:lpstr>Verdana</vt:lpstr>
      <vt:lpstr>3_Retrospect</vt:lpstr>
      <vt:lpstr>Office Theme</vt:lpstr>
      <vt:lpstr>1_Office Theme</vt:lpstr>
      <vt:lpstr>2_Office Theme</vt:lpstr>
      <vt:lpstr>3_Office Theme</vt:lpstr>
      <vt:lpstr>Retrospect</vt:lpstr>
      <vt:lpstr>4_Office Theme</vt:lpstr>
      <vt:lpstr>5_Office Theme</vt:lpstr>
      <vt:lpstr>Sample presentation slides</vt:lpstr>
      <vt:lpstr> LUNG-MAP </vt:lpstr>
      <vt:lpstr>Agenda</vt:lpstr>
      <vt:lpstr>Who are we?</vt:lpstr>
      <vt:lpstr>Current Lung-MAP Schema</vt:lpstr>
      <vt:lpstr>Where are we now?</vt:lpstr>
      <vt:lpstr>Lung-MAP Partners and Collaborators</vt:lpstr>
      <vt:lpstr>Lung-MAP Impact</vt:lpstr>
      <vt:lpstr>The Future of Lung-MAP The Next Generation</vt:lpstr>
      <vt:lpstr>The Future of Lung-MAP</vt:lpstr>
      <vt:lpstr>Lung-MAP</vt:lpstr>
      <vt:lpstr> The Future: Lung-MAP Schema</vt:lpstr>
      <vt:lpstr>Lung-MAP</vt:lpstr>
      <vt:lpstr>Using FoundationOne CDx testing for LUNGMAP  </vt:lpstr>
      <vt:lpstr>PowerPoint Presentation</vt:lpstr>
      <vt:lpstr>PowerPoint Presentation</vt:lpstr>
      <vt:lpstr>PowerPoint Presentation</vt:lpstr>
      <vt:lpstr>Known Foundation CDx testing for LUNGMAP  </vt:lpstr>
      <vt:lpstr>Consent Form Changes and Implementation</vt:lpstr>
      <vt:lpstr>Best Practices for Implementation/ Training</vt:lpstr>
      <vt:lpstr>Major Changes  </vt:lpstr>
      <vt:lpstr>“OR” Statements </vt:lpstr>
      <vt:lpstr>New Section under “What Exams, tests, and procedures are involved in this study?”</vt:lpstr>
      <vt:lpstr>Major Change to Signature Page </vt:lpstr>
      <vt:lpstr>Take Home </vt:lpstr>
      <vt:lpstr>How To: Request Re-analysis of Commercial FoundationOne CDx Results for Lung-MAP biomarker analysis and sub-study assignment</vt:lpstr>
      <vt:lpstr>Overview</vt:lpstr>
      <vt:lpstr>OPEN Registration</vt:lpstr>
      <vt:lpstr>SWOG Specimen Tracking System</vt:lpstr>
      <vt:lpstr>SWOG Specimen Tracking System</vt:lpstr>
      <vt:lpstr>SWOG Specimen Tracking System</vt:lpstr>
      <vt:lpstr>Commercial NGS Testing Form (Rave)</vt:lpstr>
      <vt:lpstr>Receipt of Sub-study Assignment</vt:lpstr>
      <vt:lpstr>Contact us!</vt:lpstr>
      <vt:lpstr>S1900E, A PHASE II STUDY OF AMG 510 IN PARTICIPANTS WITH PREVIOUSLY TREATED STAGE IV OR RECURRENT KRAS G12C MUTATED NON-SQUAMOUS NON-SMALL CELL LUNG CANCER  </vt:lpstr>
      <vt:lpstr>Objectives</vt:lpstr>
      <vt:lpstr>AMG 510 (Sotorasib) is a First in Class KRAS G12C Inhibitor</vt:lpstr>
      <vt:lpstr>Sotorasib Phase 1 Clinical Trial Schema (CodeBreaK100)</vt:lpstr>
      <vt:lpstr>Sotorasib Phase 1 Safety Data in NSCLC</vt:lpstr>
      <vt:lpstr>Sotorasib Phase 1 Efficacy Data in NSCLC</vt:lpstr>
      <vt:lpstr>Sotorasib Phase 2 Clinical Trial in NSCLC</vt:lpstr>
      <vt:lpstr>Sotorasib Phase 2 Efficacy Data in NSCLC</vt:lpstr>
      <vt:lpstr>Sotorasib Phase 2 Efficacy Data in NSCLC</vt:lpstr>
      <vt:lpstr>Sotorasib Phase 2 Safety Data in NSCLC</vt:lpstr>
      <vt:lpstr>FDA grants priority review to sotorasib</vt:lpstr>
      <vt:lpstr>Co-mutations are arising as potentially predictive markers in KRAS mutated NSCLC</vt:lpstr>
      <vt:lpstr>KRAS G12C allosteric inhibitors efficacy across co-mutation subsets (sotorasib)</vt:lpstr>
      <vt:lpstr>KRAS G12C allosteric inhibitors efficacy across       co-mutation subsets (adagrasib)</vt:lpstr>
      <vt:lpstr>S1900E Schema</vt:lpstr>
      <vt:lpstr>Statistics/Primary endpoint: Objective response rate </vt:lpstr>
      <vt:lpstr>LungMAP Team</vt:lpstr>
      <vt:lpstr>PowerPoint Presentation</vt:lpstr>
      <vt:lpstr>S1800D, A Phase II/III Study of N-803 plus Pembrolizumab versus Standard of Care in Participants with Stage IV or Recurrent Non-Small Cell Lung Cancer Previously Treated with Anti-PD-1 or Anti-PD-L1 Therapy (Lung-MAP Non-Match Sub-Study)</vt:lpstr>
      <vt:lpstr>S1800D</vt:lpstr>
      <vt:lpstr>PowerPoint Presentation</vt:lpstr>
      <vt:lpstr>IL-15 Cytokine Super-agonist Structure</vt:lpstr>
      <vt:lpstr>PowerPoint Presentation</vt:lpstr>
      <vt:lpstr>PowerPoint Presentation</vt:lpstr>
      <vt:lpstr>PowerPoint Presentation</vt:lpstr>
      <vt:lpstr>Study Design   </vt:lpstr>
      <vt:lpstr>Publications Fall 2020 – Spring 2021</vt:lpstr>
      <vt:lpstr>Translational Medicine/Scientific Leadership Committee</vt:lpstr>
      <vt:lpstr>Purpose</vt:lpstr>
      <vt:lpstr>Members/attendees</vt:lpstr>
      <vt:lpstr>Areas of expertise</vt:lpstr>
      <vt:lpstr>Making the most of TM resources</vt:lpstr>
      <vt:lpstr>TM proposals</vt:lpstr>
      <vt:lpstr>TM review checklist</vt:lpstr>
      <vt:lpstr>TMB by NGS in S1400I and A (lead: Hirsch)</vt:lpstr>
      <vt:lpstr>Combining PD-L1 and TMB analysis: patients high in both outperformed all other groups</vt:lpstr>
      <vt:lpstr>S1400 NGS analysis (lead: Kozono)</vt:lpstr>
      <vt:lpstr>Mutual exclusivity and co-occurrence</vt:lpstr>
      <vt:lpstr>ctDNA vs. tissue NGS (lead: Mack)</vt:lpstr>
      <vt:lpstr>LungMAP tissue-ctDNA concordance studies</vt:lpstr>
      <vt:lpstr>Drug Selection Committee </vt:lpstr>
      <vt:lpstr>Key Aspects of Drug Selection</vt:lpstr>
      <vt:lpstr>Lung-MAP Drug Selection Process</vt:lpstr>
      <vt:lpstr>PowerPoint Presentation</vt:lpstr>
      <vt:lpstr>Steps for Adding a New Sub-study</vt:lpstr>
      <vt:lpstr>Accomplishments Along the Way</vt:lpstr>
      <vt:lpstr>High-Level Overview of Sub-Study Development</vt:lpstr>
      <vt:lpstr>Contact Us</vt:lpstr>
      <vt:lpstr>Closing Announcements &amp; General Q &amp; A Session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Schofield, Mark</dc:creator>
  <cp:lastModifiedBy>Norman, Mariah</cp:lastModifiedBy>
  <cp:revision>599</cp:revision>
  <cp:lastPrinted>2015-09-25T17:31:55Z</cp:lastPrinted>
  <dcterms:created xsi:type="dcterms:W3CDTF">2015-02-03T14:24:03Z</dcterms:created>
  <dcterms:modified xsi:type="dcterms:W3CDTF">2021-04-19T15:28:45Z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0x010100779BF28C2E620F4FAB9669FC920A0674</vt:lpwstr>
  </property>
  <property fmtid="{D5CDD505-2E9C-101B-9397-08002B2CF9AE}" pid="3" name="_dlc_DocIdItemGuid">
    <vt:lpwstr>07ee0818-1e73-421b-809e-382568a8c1d0</vt:lpwstr>
  </property>
</Properties>
</file>